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77" r:id="rId2"/>
    <p:sldId id="278" r:id="rId3"/>
    <p:sldId id="282" r:id="rId4"/>
    <p:sldId id="279" r:id="rId5"/>
    <p:sldId id="280" r:id="rId6"/>
    <p:sldId id="283" r:id="rId7"/>
    <p:sldId id="274" r:id="rId8"/>
    <p:sldId id="275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1833"/>
            <a:ext cx="9144000" cy="238760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568"/>
            <a:ext cx="9144000" cy="165523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1771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760733"/>
            <a:ext cx="10272000" cy="7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Oswald"/>
              <a:buNone/>
              <a:defRPr sz="3500" b="1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2241633"/>
            <a:ext cx="10272000" cy="385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●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875525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437564"/>
            <a:ext cx="3430137" cy="955344"/>
          </a:xfrm>
        </p:spPr>
        <p:txBody>
          <a:bodyPr/>
          <a:lstStyle/>
          <a:p>
            <a:r>
              <a:rPr lang="en-US" u="sng" dirty="0">
                <a:solidFill>
                  <a:srgbClr val="00B0F0"/>
                </a:solidFill>
              </a:rPr>
              <a:t>Lawsuit</a:t>
            </a:r>
            <a:br>
              <a:rPr lang="en-US" u="sng" dirty="0">
                <a:solidFill>
                  <a:srgbClr val="00B0F0"/>
                </a:solidFill>
              </a:rPr>
            </a:br>
            <a:endParaRPr lang="en-US" u="sng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6761" y="1082724"/>
            <a:ext cx="8398933" cy="5641075"/>
          </a:xfrm>
        </p:spPr>
        <p:txBody>
          <a:bodyPr/>
          <a:lstStyle/>
          <a:p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claim by one person or organization against another person or organization and filed with a court for hearing.</a:t>
            </a:r>
          </a:p>
          <a:p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✓ How to File a Lawsuit - With or Without a Law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649" y="20914"/>
            <a:ext cx="4727756" cy="683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339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20913"/>
            <a:ext cx="6350759" cy="2890608"/>
          </a:xfrm>
        </p:spPr>
        <p:txBody>
          <a:bodyPr/>
          <a:lstStyle/>
          <a:p>
            <a:r>
              <a:rPr lang="en-US" sz="4800" dirty="0">
                <a:latin typeface="News701 BT" panose="02040603050505020204" pitchFamily="18" charset="0"/>
              </a:rPr>
              <a:t>The lawsuit filing marked the beginning of a legal battle.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911522"/>
            <a:ext cx="6441743" cy="4176215"/>
          </a:xfrm>
        </p:spPr>
        <p:txBody>
          <a:bodyPr/>
          <a:lstStyle/>
          <a:p>
            <a:endParaRPr lang="en-US" sz="4267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267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267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 documentation is crucial for accurate lawsuit filing.</a:t>
            </a:r>
          </a:p>
        </p:txBody>
      </p:sp>
      <p:pic>
        <p:nvPicPr>
          <p:cNvPr id="2050" name="Picture 2" descr="✓ How to File a Lawsuit - With or Without a Lawy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1493" y="1"/>
            <a:ext cx="5959521" cy="683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77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1833"/>
            <a:ext cx="12192000" cy="4954815"/>
          </a:xfrm>
        </p:spPr>
        <p:txBody>
          <a:bodyPr/>
          <a:lstStyle/>
          <a:p>
            <a:r>
              <a:rPr lang="en-US" sz="6400" dirty="0">
                <a:solidFill>
                  <a:srgbClr val="009999"/>
                </a:solidFill>
                <a:latin typeface="Monotype Corsiva" panose="03010101010201010101" pitchFamily="66" charset="0"/>
              </a:rPr>
              <a:t>a lawsuit is the entire legal action, and pleading refers to the written documents used to state the claims and defenses in that action.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94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7391" y="116115"/>
            <a:ext cx="6986212" cy="2806096"/>
          </a:xfrm>
        </p:spPr>
        <p:txBody>
          <a:bodyPr/>
          <a:lstStyle/>
          <a:p>
            <a:r>
              <a:rPr lang="en-US" sz="9600" dirty="0">
                <a:solidFill>
                  <a:srgbClr val="FFC000"/>
                </a:solidFill>
                <a:latin typeface="A_Nefel_Sereke_Qelew" panose="02010000000000000000" pitchFamily="2" charset="-78"/>
                <a:cs typeface="A_Nefel_Sereke_Qelew" panose="02010000000000000000" pitchFamily="2" charset="-78"/>
              </a:rPr>
              <a:t>Pleading</a:t>
            </a:r>
            <a:br>
              <a:rPr lang="en-US" sz="9600" dirty="0">
                <a:solidFill>
                  <a:srgbClr val="FFC000"/>
                </a:solidFill>
                <a:latin typeface="A_Nefel_Sereke_Qelew" panose="02010000000000000000" pitchFamily="2" charset="-78"/>
                <a:cs typeface="A_Nefel_Sereke_Qelew" panose="02010000000000000000" pitchFamily="2" charset="-78"/>
              </a:rPr>
            </a:br>
            <a:endParaRPr lang="en-US" sz="9600" dirty="0">
              <a:solidFill>
                <a:srgbClr val="FFC000"/>
              </a:solidFill>
              <a:latin typeface="A_Nefel_Sereke_Qelew" panose="02010000000000000000" pitchFamily="2" charset="-78"/>
              <a:cs typeface="A_Nefel_Sereke_Qelew" panose="020100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45142"/>
            <a:ext cx="6637867" cy="7003143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1067"/>
              </a:spcAft>
            </a:pPr>
            <a:endParaRPr lang="en-US" sz="5867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5867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 the beginning stage of a lawsuit in which parties formally submit their claims and defenses.</a:t>
            </a:r>
            <a:endParaRPr lang="en-US" sz="5867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5867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E41969-FDE2-EFC6-1A70-5AEE126C52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0528" y="-324299"/>
            <a:ext cx="5681472" cy="8283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483486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650" y="11816"/>
            <a:ext cx="4797223" cy="2945200"/>
          </a:xfrm>
        </p:spPr>
        <p:txBody>
          <a:bodyPr/>
          <a:lstStyle/>
          <a:p>
            <a:r>
              <a:rPr lang="en-US" sz="4267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Pleading</a:t>
            </a:r>
            <a:r>
              <a:rPr lang="en-US" sz="4267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serves as a formal way to present legal arguments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275463"/>
            <a:ext cx="4872248" cy="3582536"/>
          </a:xfrm>
        </p:spPr>
        <p:txBody>
          <a:bodyPr/>
          <a:lstStyle/>
          <a:p>
            <a:endParaRPr lang="en-US" sz="4267" dirty="0">
              <a:solidFill>
                <a:srgbClr val="0099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267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judge reviewed the legal </a:t>
            </a:r>
            <a:r>
              <a:rPr lang="en-US" sz="4267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pleading</a:t>
            </a:r>
            <a:r>
              <a:rPr lang="en-US" sz="4267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before scheduling a hearing.</a:t>
            </a:r>
          </a:p>
        </p:txBody>
      </p:sp>
      <p:pic>
        <p:nvPicPr>
          <p:cNvPr id="3074" name="Picture 2" descr="Free Vector | Attorney pleading in cou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4" b="16725"/>
          <a:stretch/>
        </p:blipFill>
        <p:spPr bwMode="auto">
          <a:xfrm>
            <a:off x="5113362" y="-722448"/>
            <a:ext cx="7078639" cy="7580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34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82E8FBF-8ACE-E869-F272-697CC84A01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1AB89EE-9C89-C431-645B-C64E02834C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0"/>
            <a:ext cx="12268200" cy="6757416"/>
          </a:xfrm>
          <a:prstGeom prst="rect">
            <a:avLst/>
          </a:prstGeom>
        </p:spPr>
      </p:pic>
      <p:sp>
        <p:nvSpPr>
          <p:cNvPr id="5" name="AutoShape 4">
            <a:extLst>
              <a:ext uri="{FF2B5EF4-FFF2-40B4-BE49-F238E27FC236}">
                <a16:creationId xmlns:a16="http://schemas.microsoft.com/office/drawing/2014/main" id="{FC8C7B51-2636-6A14-A8D9-AD73D79F44C1}"/>
              </a:ext>
            </a:extLst>
          </p:cNvPr>
          <p:cNvSpPr>
            <a:spLocks noGrp="1" noChangeAspect="1" noChangeArrowheads="1"/>
          </p:cNvSpPr>
          <p:nvPr>
            <p:ph type="ctrTitle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30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30562"/>
            <a:ext cx="7164367" cy="3926961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1067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Judgement</a:t>
            </a:r>
            <a:br>
              <a:rPr lang="en-US" sz="64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686" y="2850424"/>
            <a:ext cx="6306941" cy="308301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1067"/>
              </a:spcAft>
            </a:pPr>
            <a:r>
              <a:rPr lang="en-US" sz="4267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Is the court’s decision, spelled out in a court order.</a:t>
            </a:r>
            <a:endParaRPr lang="en-US" sz="4267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4267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627" y="292004"/>
            <a:ext cx="5188373" cy="527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21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1491" y="108376"/>
            <a:ext cx="9144000" cy="1964265"/>
          </a:xfrm>
        </p:spPr>
        <p:txBody>
          <a:bodyPr/>
          <a:lstStyle/>
          <a:p>
            <a:r>
              <a:rPr lang="en-US" sz="10666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666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Verdict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23628"/>
            <a:ext cx="12192000" cy="4934371"/>
          </a:xfrm>
        </p:spPr>
        <p:txBody>
          <a:bodyPr/>
          <a:lstStyle/>
          <a:p>
            <a:r>
              <a:rPr lang="en-US" sz="5333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decision made by a jury regarding the guilt or innocence of a defendant in a criminal case or the liability of a party in a civil case.</a:t>
            </a:r>
          </a:p>
        </p:txBody>
      </p:sp>
    </p:spTree>
    <p:extLst>
      <p:ext uri="{BB962C8B-B14F-4D97-AF65-F5344CB8AC3E}">
        <p14:creationId xmlns:p14="http://schemas.microsoft.com/office/powerpoint/2010/main" val="255821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999" y="1"/>
            <a:ext cx="9144000" cy="1510352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Reach a verdict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195248"/>
            <a:ext cx="12191999" cy="1662752"/>
          </a:xfrm>
        </p:spPr>
        <p:txBody>
          <a:bodyPr/>
          <a:lstStyle/>
          <a:p>
            <a:r>
              <a:rPr lang="en-US" sz="4267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jury are expected to take several days to reach a verdict.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346579"/>
            <a:ext cx="12191999" cy="402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15460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politics thesis by Slidesgo">
  <a:themeElements>
    <a:clrScheme name="Simple Light">
      <a:dk1>
        <a:srgbClr val="2B2D42"/>
      </a:dk1>
      <a:lt1>
        <a:srgbClr val="EDF2F4"/>
      </a:lt1>
      <a:dk2>
        <a:srgbClr val="FFFFFF"/>
      </a:dk2>
      <a:lt2>
        <a:srgbClr val="7E899C"/>
      </a:lt2>
      <a:accent1>
        <a:srgbClr val="2B2D42"/>
      </a:accent1>
      <a:accent2>
        <a:srgbClr val="EDF2F4"/>
      </a:accent2>
      <a:accent3>
        <a:srgbClr val="E06666"/>
      </a:accent3>
      <a:accent4>
        <a:srgbClr val="2B2D42"/>
      </a:accent4>
      <a:accent5>
        <a:srgbClr val="E06666"/>
      </a:accent5>
      <a:accent6>
        <a:srgbClr val="7E899C"/>
      </a:accent6>
      <a:hlink>
        <a:srgbClr val="2B2D4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16</TotalTime>
  <Words>171</Words>
  <Application>Microsoft Office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A_Nefel_Sereke_Qelew</vt:lpstr>
      <vt:lpstr>Arial</vt:lpstr>
      <vt:lpstr>Calibri</vt:lpstr>
      <vt:lpstr>Monotype Corsiva</vt:lpstr>
      <vt:lpstr>Montserrat</vt:lpstr>
      <vt:lpstr>News701 BT</vt:lpstr>
      <vt:lpstr>Oswald</vt:lpstr>
      <vt:lpstr>Times New Roman</vt:lpstr>
      <vt:lpstr>International politics thesis by Slidesgo</vt:lpstr>
      <vt:lpstr>Lawsuit </vt:lpstr>
      <vt:lpstr>The lawsuit filing marked the beginning of a legal battle.</vt:lpstr>
      <vt:lpstr>a lawsuit is the entire legal action, and pleading refers to the written documents used to state the claims and defenses in that action.</vt:lpstr>
      <vt:lpstr>Pleading </vt:lpstr>
      <vt:lpstr>Pleading serves as a formal way to present legal arguments </vt:lpstr>
      <vt:lpstr>PowerPoint Presentation</vt:lpstr>
      <vt:lpstr>Judgement </vt:lpstr>
      <vt:lpstr> Verdict</vt:lpstr>
      <vt:lpstr>Reach a verdict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</dc:creator>
  <cp:lastModifiedBy>HP</cp:lastModifiedBy>
  <cp:revision>3</cp:revision>
  <dcterms:created xsi:type="dcterms:W3CDTF">2026-01-26T07:09:24Z</dcterms:created>
  <dcterms:modified xsi:type="dcterms:W3CDTF">2026-01-26T17:52:48Z</dcterms:modified>
</cp:coreProperties>
</file>