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6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6" r:id="rId11"/>
    <p:sldId id="267" r:id="rId12"/>
    <p:sldId id="268" r:id="rId13"/>
    <p:sldId id="269" r:id="rId14"/>
    <p:sldId id="270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505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3" d="100"/>
          <a:sy n="63" d="100"/>
        </p:scale>
        <p:origin x="780" y="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A3C02BA-516C-46C9-B3AA-B33EA7C04B6C}" type="datetimeFigureOut">
              <a:rPr lang="en-US" smtClean="0"/>
              <a:t>4/9/2025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968CFC4-2E32-41FB-B905-6E6F109DA8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21890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968CFC4-2E32-41FB-B905-6E6F109DA84B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530327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968CFC4-2E32-41FB-B905-6E6F109DA84B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079484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968CFC4-2E32-41FB-B905-6E6F109DA84B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265597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968CFC4-2E32-41FB-B905-6E6F109DA84B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109445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968CFC4-2E32-41FB-B905-6E6F109DA84B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754692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968CFC4-2E32-41FB-B905-6E6F109DA84B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942475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968CFC4-2E32-41FB-B905-6E6F109DA84B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835778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968CFC4-2E32-41FB-B905-6E6F109DA84B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428375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968CFC4-2E32-41FB-B905-6E6F109DA84B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086257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968CFC4-2E32-41FB-B905-6E6F109DA84B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966050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968CFC4-2E32-41FB-B905-6E6F109DA84B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327268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968CFC4-2E32-41FB-B905-6E6F109DA84B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22742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895F65-70C2-44CA-A1B3-D20C06C1B6EF}" type="datetime1">
              <a:rPr lang="en-US" smtClean="0"/>
              <a:t>4/9/2025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1932F-01F1-4B0E-84D4-BCE104444D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28440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E6812-B245-4EFC-B779-24AE7A2E7522}" type="datetime1">
              <a:rPr lang="en-US" smtClean="0"/>
              <a:t>4/9/2025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1932F-01F1-4B0E-84D4-BCE104444D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98921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60CDB2-4689-42C0-B71F-7CB910CB412A}" type="datetime1">
              <a:rPr lang="en-US" smtClean="0"/>
              <a:t>4/9/2025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1932F-01F1-4B0E-84D4-BCE104444D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12172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FF13DD-ADE0-4B87-A806-14E5A0075BA8}" type="datetime1">
              <a:rPr lang="en-US" smtClean="0"/>
              <a:t>4/9/2025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1932F-01F1-4B0E-84D4-BCE104444D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66917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A9F0AB-0C84-4611-9A2F-FDCB52CD694E}" type="datetime1">
              <a:rPr lang="en-US" smtClean="0"/>
              <a:t>4/9/2025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1932F-01F1-4B0E-84D4-BCE104444D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96123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D02A5A-68BE-4CAD-84F4-F9ED364C8FD7}" type="datetime1">
              <a:rPr lang="en-US" smtClean="0"/>
              <a:t>4/9/2025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1932F-01F1-4B0E-84D4-BCE104444D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1355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F8477-74CC-491C-8C2F-BC2D31D7925B}" type="datetime1">
              <a:rPr lang="en-US" smtClean="0"/>
              <a:t>4/9/2025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1932F-01F1-4B0E-84D4-BCE104444D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36981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1B34C-3BCC-4A67-9007-34CEDC91615A}" type="datetime1">
              <a:rPr lang="en-US" smtClean="0"/>
              <a:t>4/9/2025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1932F-01F1-4B0E-84D4-BCE104444D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51648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364DDB-BC69-4697-B055-690D132E150C}" type="datetime1">
              <a:rPr lang="en-US" smtClean="0"/>
              <a:t>4/9/2025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1932F-01F1-4B0E-84D4-BCE104444D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49019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9BF541-C481-4DB1-9712-BDE7458B776C}" type="datetime1">
              <a:rPr lang="en-US" smtClean="0"/>
              <a:t>4/9/2025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1932F-01F1-4B0E-84D4-BCE104444D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42243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C1E1EE-A46C-4270-94C9-51EAF1E93C2B}" type="datetime1">
              <a:rPr lang="en-US" smtClean="0"/>
              <a:t>4/9/2025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1932F-01F1-4B0E-84D4-BCE104444D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53019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AC1DCB-A883-4CA7-A21A-2F07A7EBCBAC}" type="datetime1">
              <a:rPr lang="en-US" smtClean="0"/>
              <a:t>4/9/2025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C1932F-01F1-4B0E-84D4-BCE104444D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64378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5A1190-43FC-4832-8AC5-76B9354F1B4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83101" y="684211"/>
            <a:ext cx="10442917" cy="3292475"/>
          </a:xfrm>
        </p:spPr>
        <p:txBody>
          <a:bodyPr/>
          <a:lstStyle/>
          <a:p>
            <a:br>
              <a:rPr lang="en-US" b="1" i="1" dirty="0">
                <a:latin typeface="Cambria" panose="02040503050406030204" pitchFamily="18" charset="0"/>
              </a:rPr>
            </a:br>
            <a:r>
              <a:rPr lang="en-US" b="1" i="1" dirty="0">
                <a:latin typeface="Cambria" panose="02040503050406030204" pitchFamily="18" charset="0"/>
              </a:rPr>
              <a:t>Loan Bonds</a:t>
            </a:r>
            <a:r>
              <a:rPr lang="en-US" b="1" i="1" dirty="0"/>
              <a:t>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4F1BF0C-31F6-43EC-A2E5-9A299260129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  <a:p>
            <a:pPr lvl="0"/>
            <a:r>
              <a:rPr lang="en-US" i="1" dirty="0">
                <a:solidFill>
                  <a:prstClr val="black"/>
                </a:solidFill>
              </a:rPr>
              <a:t>Dr. Munadhil Abdu AL Jabbar  Al Salem 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A8D0707-5153-48CD-8189-8282F49FE2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1932F-01F1-4B0E-84D4-BCE104444D75}" type="slidenum">
              <a:rPr lang="en-US" smtClean="0"/>
              <a:t>1</a:t>
            </a:fld>
            <a:endParaRPr lang="en-US"/>
          </a:p>
        </p:txBody>
      </p:sp>
      <p:pic>
        <p:nvPicPr>
          <p:cNvPr id="1026" name="Picture 1" descr="Cihan University2 copy">
            <a:extLst>
              <a:ext uri="{FF2B5EF4-FFF2-40B4-BE49-F238E27FC236}">
                <a16:creationId xmlns:a16="http://schemas.microsoft.com/office/drawing/2014/main" id="{0005AE5E-9962-403F-93DD-5EBBE9DE16F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1" y="717451"/>
            <a:ext cx="1491174" cy="15939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D2899BDA-F891-4E5E-98BA-39F9D6AF32D1}"/>
              </a:ext>
            </a:extLst>
          </p:cNvPr>
          <p:cNvSpPr txBox="1"/>
          <p:nvPr/>
        </p:nvSpPr>
        <p:spPr>
          <a:xfrm>
            <a:off x="6096000" y="717452"/>
            <a:ext cx="5101883" cy="11310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15000"/>
              </a:lnSpc>
              <a:spcAft>
                <a:spcPts val="600"/>
              </a:spcAft>
            </a:pP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Cihan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University-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Sulaimaniya</a:t>
            </a:r>
            <a:endParaRPr lang="en-US" dirty="0">
              <a:latin typeface="Times New Roman" panose="020206030504050203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15000"/>
              </a:lnSpc>
              <a:spcAft>
                <a:spcPts val="600"/>
              </a:spcAft>
            </a:pPr>
            <a:r>
              <a:rPr lang="en-US" sz="1600" dirty="0"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Accounting Department</a:t>
            </a:r>
          </a:p>
          <a:p>
            <a:pPr algn="ctr">
              <a:lnSpc>
                <a:spcPct val="115000"/>
              </a:lnSpc>
              <a:spcAft>
                <a:spcPts val="600"/>
              </a:spcAft>
            </a:pPr>
            <a:r>
              <a:rPr lang="en-US" sz="1600" dirty="0"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Class : 2</a:t>
            </a:r>
            <a:r>
              <a:rPr lang="en-US" sz="1600" baseline="30000" dirty="0"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nd</a:t>
            </a:r>
            <a:r>
              <a:rPr lang="en-US" sz="1600" dirty="0"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  stage</a:t>
            </a:r>
            <a:endParaRPr lang="en-US" sz="16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42421324"/>
      </p:ext>
    </p:extLst>
  </p:cSld>
  <p:clrMapOvr>
    <a:masterClrMapping/>
  </p:clrMapOvr>
  <p:transition spd="slow">
    <p:wip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B3F9C4-E6C5-47B4-9FC0-916BEBB220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7214" y="395106"/>
            <a:ext cx="11330045" cy="571426"/>
          </a:xfrm>
        </p:spPr>
        <p:txBody>
          <a:bodyPr>
            <a:normAutofit/>
          </a:bodyPr>
          <a:lstStyle/>
          <a:p>
            <a:r>
              <a:rPr lang="en-US" sz="2400" b="1" i="1" u="sng" dirty="0">
                <a:solidFill>
                  <a:srgbClr val="FF0000"/>
                </a:solidFill>
              </a:rPr>
              <a:t>Accounting treatments for the issuance of bonds: </a:t>
            </a:r>
            <a:endParaRPr lang="en-US" sz="2400" b="1" i="1" dirty="0">
              <a:solidFill>
                <a:srgbClr val="FF0000"/>
              </a:solidFill>
            </a:endParaRP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D7AF20A4-E9D9-421B-A991-BB34EAC23A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7213" y="1720668"/>
            <a:ext cx="6937913" cy="5137331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US" b="1" dirty="0"/>
              <a:t> </a:t>
            </a:r>
            <a:r>
              <a:rPr lang="en-US" b="1" u="sng" dirty="0"/>
              <a:t>Recording the Accounting entry:</a:t>
            </a:r>
          </a:p>
          <a:p>
            <a:pPr marL="0" indent="0">
              <a:lnSpc>
                <a:spcPct val="150000"/>
              </a:lnSpc>
              <a:buNone/>
            </a:pPr>
            <a:endParaRPr lang="en-US" b="1" u="sng" dirty="0"/>
          </a:p>
          <a:p>
            <a:pPr marL="0" indent="0">
              <a:lnSpc>
                <a:spcPct val="150000"/>
              </a:lnSpc>
              <a:buNone/>
            </a:pPr>
            <a:r>
              <a:rPr lang="en-US" dirty="0">
                <a:latin typeface="Cambria" panose="02040503050406030204" pitchFamily="18" charset="0"/>
              </a:rPr>
              <a:t>From: cash               a/c 440,000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dirty="0">
                <a:latin typeface="Cambria" panose="02040503050406030204" pitchFamily="18" charset="0"/>
              </a:rPr>
              <a:t>                     To: loan bonds           a/c 400,000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dirty="0">
                <a:latin typeface="Cambria" panose="02040503050406030204" pitchFamily="18" charset="0"/>
              </a:rPr>
              <a:t>                            </a:t>
            </a:r>
            <a:r>
              <a:rPr lang="en-US" dirty="0">
                <a:solidFill>
                  <a:prstClr val="black"/>
                </a:solidFill>
                <a:latin typeface="Cambria" panose="02040503050406030204" pitchFamily="18" charset="0"/>
              </a:rPr>
              <a:t>issue</a:t>
            </a:r>
            <a:r>
              <a:rPr lang="en-US" dirty="0">
                <a:latin typeface="Cambria" panose="02040503050406030204" pitchFamily="18" charset="0"/>
              </a:rPr>
              <a:t>   Premium a/c 40000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dirty="0">
                <a:latin typeface="Cambria" panose="02040503050406030204" pitchFamily="18" charset="0"/>
              </a:rPr>
              <a:t> 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DDBF8E1-FFEA-4D04-9E57-014B897124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1932F-01F1-4B0E-84D4-BCE104444D75}" type="slidenum">
              <a:rPr lang="en-US" smtClean="0"/>
              <a:t>10</a:t>
            </a:fld>
            <a:endParaRPr lang="en-US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0218B6F2-F8B6-432E-8ED9-6D13F0C769DE}"/>
              </a:ext>
            </a:extLst>
          </p:cNvPr>
          <p:cNvCxnSpPr>
            <a:cxnSpLocks/>
          </p:cNvCxnSpPr>
          <p:nvPr/>
        </p:nvCxnSpPr>
        <p:spPr>
          <a:xfrm>
            <a:off x="8919151" y="2874914"/>
            <a:ext cx="0" cy="2551529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4144B87A-0173-4161-B4FC-596D572E39A8}"/>
              </a:ext>
            </a:extLst>
          </p:cNvPr>
          <p:cNvCxnSpPr>
            <a:cxnSpLocks/>
          </p:cNvCxnSpPr>
          <p:nvPr/>
        </p:nvCxnSpPr>
        <p:spPr>
          <a:xfrm flipH="1">
            <a:off x="7540051" y="2874914"/>
            <a:ext cx="3383280" cy="0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id="{E359C652-5460-46D8-A296-F87FD343EBE2}"/>
              </a:ext>
            </a:extLst>
          </p:cNvPr>
          <p:cNvSpPr txBox="1"/>
          <p:nvPr/>
        </p:nvSpPr>
        <p:spPr>
          <a:xfrm>
            <a:off x="8102189" y="2474803"/>
            <a:ext cx="187376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Balance sheet 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A5E2086A-CD5E-4DEE-88F7-B139BFAF064F}"/>
              </a:ext>
            </a:extLst>
          </p:cNvPr>
          <p:cNvSpPr txBox="1"/>
          <p:nvPr/>
        </p:nvSpPr>
        <p:spPr>
          <a:xfrm>
            <a:off x="9036566" y="3275200"/>
            <a:ext cx="231605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rtl="1"/>
            <a:r>
              <a:rPr lang="en-US" sz="2000" b="1" u="sng" dirty="0"/>
              <a:t>Long-term liabilities</a:t>
            </a:r>
            <a:endParaRPr lang="en-US" sz="2000" b="1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E556A877-A290-4396-966A-94F9290510B5}"/>
              </a:ext>
            </a:extLst>
          </p:cNvPr>
          <p:cNvSpPr txBox="1"/>
          <p:nvPr/>
        </p:nvSpPr>
        <p:spPr>
          <a:xfrm>
            <a:off x="9036567" y="4113379"/>
            <a:ext cx="276068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Loan bonds         400000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87043A2-F986-4ECF-8F91-FA7BCC782F6C}"/>
              </a:ext>
            </a:extLst>
          </p:cNvPr>
          <p:cNvSpPr txBox="1"/>
          <p:nvPr/>
        </p:nvSpPr>
        <p:spPr>
          <a:xfrm>
            <a:off x="9036566" y="4732611"/>
            <a:ext cx="26857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+ Issue premium 40000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14F2E8C-8B29-4E09-894D-3354438A01E5}"/>
              </a:ext>
            </a:extLst>
          </p:cNvPr>
          <p:cNvSpPr/>
          <p:nvPr/>
        </p:nvSpPr>
        <p:spPr>
          <a:xfrm>
            <a:off x="10942823" y="5267626"/>
            <a:ext cx="1194558" cy="42550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 rtl="1">
              <a:lnSpc>
                <a:spcPct val="115000"/>
              </a:lnSpc>
              <a:spcAft>
                <a:spcPts val="1000"/>
              </a:spcAft>
            </a:pP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440000    </a:t>
            </a:r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112E3374-C44D-4D58-8FB4-FB8ABED111D0}"/>
              </a:ext>
            </a:extLst>
          </p:cNvPr>
          <p:cNvCxnSpPr>
            <a:cxnSpLocks/>
          </p:cNvCxnSpPr>
          <p:nvPr/>
        </p:nvCxnSpPr>
        <p:spPr>
          <a:xfrm>
            <a:off x="10822899" y="5132721"/>
            <a:ext cx="899410" cy="0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00609879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0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3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6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9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2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5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8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9" grpId="0" build="p"/>
      <p:bldP spid="12" grpId="0"/>
      <p:bldP spid="13" grpId="0"/>
      <p:bldP spid="14" grpId="0"/>
      <p:bldP spid="10" grpId="0"/>
      <p:bldP spid="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B3F9C4-E6C5-47B4-9FC0-916BEBB220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2369" y="395105"/>
            <a:ext cx="11304889" cy="322347"/>
          </a:xfrm>
        </p:spPr>
        <p:txBody>
          <a:bodyPr>
            <a:noAutofit/>
          </a:bodyPr>
          <a:lstStyle/>
          <a:p>
            <a:r>
              <a:rPr lang="en-US" sz="2400" b="1" i="1" u="sng" dirty="0">
                <a:solidFill>
                  <a:srgbClr val="FF0000"/>
                </a:solidFill>
              </a:rPr>
              <a:t>Accounting treatments for the issuance of bonds: </a:t>
            </a:r>
            <a:endParaRPr lang="en-US" sz="2400" b="1" i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40C5BF-2BE9-4B68-AB58-24CEA47216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8279" y="1420897"/>
            <a:ext cx="10746889" cy="4351338"/>
          </a:xfrm>
        </p:spPr>
        <p:txBody>
          <a:bodyPr>
            <a:normAutofit fontScale="85000" lnSpcReduction="20000"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US" b="1" dirty="0">
                <a:latin typeface="Cambria" panose="02040503050406030204" pitchFamily="18" charset="0"/>
              </a:rPr>
              <a:t>3- Issuing bonds with issue discount: (</a:t>
            </a:r>
            <a:r>
              <a:rPr lang="en-US" b="1" u="sng" dirty="0">
                <a:latin typeface="Cambria" panose="02040503050406030204" pitchFamily="18" charset="0"/>
              </a:rPr>
              <a:t>issue price less than a par value</a:t>
            </a:r>
            <a:r>
              <a:rPr lang="en-US" b="1" dirty="0">
                <a:latin typeface="Cambria" panose="02040503050406030204" pitchFamily="18" charset="0"/>
              </a:rPr>
              <a:t>)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2400" b="1" dirty="0">
                <a:latin typeface="Cambria" panose="02040503050406030204" pitchFamily="18" charset="0"/>
              </a:rPr>
              <a:t>This case will be explained by the following example: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2600" dirty="0">
                <a:latin typeface="Cambria" panose="02040503050406030204" pitchFamily="18" charset="0"/>
              </a:rPr>
              <a:t>(WFF) Company issued (4000) a bond interest rate of 10% and was the par value of the bond was $100; the issue price $95, pay the full amount in cash upon subscription.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2600" dirty="0">
                <a:latin typeface="Cambria" panose="02040503050406030204" pitchFamily="18" charset="0"/>
              </a:rPr>
              <a:t>Before answering the question, we must </a:t>
            </a:r>
            <a:r>
              <a:rPr lang="en-US" sz="2600" b="1" dirty="0">
                <a:latin typeface="Cambria" panose="02040503050406030204" pitchFamily="18" charset="0"/>
              </a:rPr>
              <a:t>compare</a:t>
            </a:r>
            <a:r>
              <a:rPr lang="en-US" sz="2600" dirty="0">
                <a:latin typeface="Cambria" panose="02040503050406030204" pitchFamily="18" charset="0"/>
              </a:rPr>
              <a:t> between the </a:t>
            </a:r>
            <a:r>
              <a:rPr lang="en-US" sz="2600" b="1" dirty="0">
                <a:latin typeface="Cambria" panose="02040503050406030204" pitchFamily="18" charset="0"/>
              </a:rPr>
              <a:t>issue price </a:t>
            </a:r>
            <a:r>
              <a:rPr lang="en-US" sz="2600" dirty="0">
                <a:latin typeface="Cambria" panose="02040503050406030204" pitchFamily="18" charset="0"/>
              </a:rPr>
              <a:t>and the </a:t>
            </a:r>
            <a:r>
              <a:rPr lang="en-US" sz="2600" b="1" dirty="0">
                <a:latin typeface="Cambria" panose="02040503050406030204" pitchFamily="18" charset="0"/>
              </a:rPr>
              <a:t>par value</a:t>
            </a:r>
            <a:r>
              <a:rPr lang="en-US" sz="2600" dirty="0">
                <a:latin typeface="Cambria" panose="02040503050406030204" pitchFamily="18" charset="0"/>
              </a:rPr>
              <a:t>: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2600" dirty="0">
                <a:latin typeface="Cambria" panose="02040503050406030204" pitchFamily="18" charset="0"/>
              </a:rPr>
              <a:t>-	Issue price = 95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2600" dirty="0">
                <a:latin typeface="Cambria" panose="02040503050406030204" pitchFamily="18" charset="0"/>
              </a:rPr>
              <a:t>-	Par value = 100</a:t>
            </a:r>
          </a:p>
          <a:p>
            <a:pPr marL="0" indent="0">
              <a:lnSpc>
                <a:spcPct val="150000"/>
              </a:lnSpc>
              <a:buNone/>
            </a:pPr>
            <a:endParaRPr lang="en-US" sz="2600" dirty="0">
              <a:latin typeface="Cambria" panose="02040503050406030204" pitchFamily="18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6FA98CE-182A-4EDA-8E12-FD33552E05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1932F-01F1-4B0E-84D4-BCE104444D75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5418331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B3F9C4-E6C5-47B4-9FC0-916BEBB220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6099" y="395106"/>
            <a:ext cx="11361160" cy="575566"/>
          </a:xfrm>
        </p:spPr>
        <p:txBody>
          <a:bodyPr>
            <a:noAutofit/>
          </a:bodyPr>
          <a:lstStyle/>
          <a:p>
            <a:r>
              <a:rPr lang="en-US" sz="2400" b="1" i="1" u="sng" dirty="0">
                <a:solidFill>
                  <a:srgbClr val="FF0000"/>
                </a:solidFill>
              </a:rPr>
              <a:t>Accounting treatments for the issuance of bonds: </a:t>
            </a:r>
            <a:endParaRPr lang="en-US" sz="2400" b="1" i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40C5BF-2BE9-4B68-AB58-24CEA47216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1447" y="1167618"/>
            <a:ext cx="10889105" cy="5295276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US" b="1" dirty="0">
                <a:latin typeface="Cambria" panose="02040503050406030204" pitchFamily="18" charset="0"/>
              </a:rPr>
              <a:t>In this case, the issue price is less than the par value, which means bonds include issue discount.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b="1" u="sng" dirty="0">
                <a:latin typeface="Cambria" panose="02040503050406030204" pitchFamily="18" charset="0"/>
              </a:rPr>
              <a:t>Calculate the issue discount: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b="1" dirty="0">
                <a:latin typeface="Cambria" panose="02040503050406030204" pitchFamily="18" charset="0"/>
              </a:rPr>
              <a:t>-	Issue price = 95 x 4000 =     380,000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b="1" dirty="0">
                <a:latin typeface="Cambria" panose="02040503050406030204" pitchFamily="18" charset="0"/>
              </a:rPr>
              <a:t>-	Par value = 100 x 4000 =    (400,000)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b="1" dirty="0">
                <a:latin typeface="Cambria" panose="02040503050406030204" pitchFamily="18" charset="0"/>
              </a:rPr>
              <a:t>           _____________________________________________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b="1" dirty="0">
                <a:latin typeface="Cambria" panose="02040503050406030204" pitchFamily="18" charset="0"/>
              </a:rPr>
              <a:t>           Issue discount                           (20,000)</a:t>
            </a:r>
          </a:p>
          <a:p>
            <a:pPr marL="0" indent="0">
              <a:lnSpc>
                <a:spcPct val="150000"/>
              </a:lnSpc>
              <a:buNone/>
            </a:pPr>
            <a:endParaRPr lang="en-US" dirty="0">
              <a:latin typeface="Cambria" panose="02040503050406030204" pitchFamily="18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BB47F67-2F50-41E3-A9E1-C8343D6613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1932F-01F1-4B0E-84D4-BCE104444D75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8456676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B3F9C4-E6C5-47B4-9FC0-916BEBB220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7215" y="395106"/>
            <a:ext cx="11330044" cy="622112"/>
          </a:xfrm>
        </p:spPr>
        <p:txBody>
          <a:bodyPr>
            <a:normAutofit/>
          </a:bodyPr>
          <a:lstStyle/>
          <a:p>
            <a:r>
              <a:rPr lang="en-US" sz="2400" b="1" i="1" u="sng" dirty="0">
                <a:solidFill>
                  <a:srgbClr val="FF0000"/>
                </a:solidFill>
              </a:rPr>
              <a:t>Accounting treatments for the issuance of bonds: </a:t>
            </a:r>
            <a:endParaRPr lang="en-US" sz="2400" b="1" i="1" dirty="0">
              <a:solidFill>
                <a:srgbClr val="FF0000"/>
              </a:solidFill>
            </a:endParaRP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D7AF20A4-E9D9-421B-A991-BB34EAC23A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7214" y="1720668"/>
            <a:ext cx="6578176" cy="5137331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US" b="1" dirty="0"/>
              <a:t> </a:t>
            </a:r>
            <a:r>
              <a:rPr lang="en-US" b="1" u="sng" dirty="0"/>
              <a:t>Recording the Accounting entry:</a:t>
            </a:r>
          </a:p>
          <a:p>
            <a:pPr marL="0" indent="0">
              <a:lnSpc>
                <a:spcPct val="150000"/>
              </a:lnSpc>
              <a:buNone/>
            </a:pPr>
            <a:endParaRPr lang="en-US" b="1" u="sng" dirty="0"/>
          </a:p>
          <a:p>
            <a:pPr marL="0" indent="0">
              <a:lnSpc>
                <a:spcPct val="150000"/>
              </a:lnSpc>
              <a:buNone/>
            </a:pPr>
            <a:r>
              <a:rPr lang="en-US" dirty="0">
                <a:latin typeface="Cambria" panose="02040503050406030204" pitchFamily="18" charset="0"/>
              </a:rPr>
              <a:t>From:  cash                    a/c 380,000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dirty="0">
                <a:latin typeface="Cambria" panose="02040503050406030204" pitchFamily="18" charset="0"/>
              </a:rPr>
              <a:t>             Issue discount a/c 20,000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dirty="0">
                <a:latin typeface="Cambria" panose="02040503050406030204" pitchFamily="18" charset="0"/>
              </a:rPr>
              <a:t>                  To: loan bonds      a/c 400,000</a:t>
            </a:r>
          </a:p>
          <a:p>
            <a:pPr marL="0" indent="0">
              <a:lnSpc>
                <a:spcPct val="150000"/>
              </a:lnSpc>
              <a:buNone/>
            </a:pPr>
            <a:endParaRPr lang="en-US" dirty="0">
              <a:latin typeface="Cambria" panose="02040503050406030204" pitchFamily="18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E6D3697A-C347-4DB0-9170-9D35AD28F4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1932F-01F1-4B0E-84D4-BCE104444D75}" type="slidenum">
              <a:rPr lang="en-US" smtClean="0"/>
              <a:t>13</a:t>
            </a:fld>
            <a:endParaRPr lang="en-US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0218B6F2-F8B6-432E-8ED9-6D13F0C769DE}"/>
              </a:ext>
            </a:extLst>
          </p:cNvPr>
          <p:cNvCxnSpPr>
            <a:cxnSpLocks/>
          </p:cNvCxnSpPr>
          <p:nvPr/>
        </p:nvCxnSpPr>
        <p:spPr>
          <a:xfrm>
            <a:off x="8919151" y="2874914"/>
            <a:ext cx="0" cy="2551529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4144B87A-0173-4161-B4FC-596D572E39A8}"/>
              </a:ext>
            </a:extLst>
          </p:cNvPr>
          <p:cNvCxnSpPr>
            <a:cxnSpLocks/>
          </p:cNvCxnSpPr>
          <p:nvPr/>
        </p:nvCxnSpPr>
        <p:spPr>
          <a:xfrm flipH="1">
            <a:off x="7540051" y="2874914"/>
            <a:ext cx="3383280" cy="0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id="{E359C652-5460-46D8-A296-F87FD343EBE2}"/>
              </a:ext>
            </a:extLst>
          </p:cNvPr>
          <p:cNvSpPr txBox="1"/>
          <p:nvPr/>
        </p:nvSpPr>
        <p:spPr>
          <a:xfrm>
            <a:off x="8102189" y="2474803"/>
            <a:ext cx="187376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Balance sheet 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A5E2086A-CD5E-4DEE-88F7-B139BFAF064F}"/>
              </a:ext>
            </a:extLst>
          </p:cNvPr>
          <p:cNvSpPr txBox="1"/>
          <p:nvPr/>
        </p:nvSpPr>
        <p:spPr>
          <a:xfrm>
            <a:off x="9036567" y="3294092"/>
            <a:ext cx="242860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rtl="1"/>
            <a:r>
              <a:rPr lang="en-US" sz="2000" b="1" u="sng" dirty="0"/>
              <a:t>Long-term liabilities</a:t>
            </a:r>
            <a:endParaRPr lang="en-US" sz="2000" b="1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E556A877-A290-4396-966A-94F9290510B5}"/>
              </a:ext>
            </a:extLst>
          </p:cNvPr>
          <p:cNvSpPr txBox="1"/>
          <p:nvPr/>
        </p:nvSpPr>
        <p:spPr>
          <a:xfrm>
            <a:off x="9036567" y="4113379"/>
            <a:ext cx="276068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Loan bonds         400,000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87043A2-F986-4ECF-8F91-FA7BCC782F6C}"/>
              </a:ext>
            </a:extLst>
          </p:cNvPr>
          <p:cNvSpPr txBox="1"/>
          <p:nvPr/>
        </p:nvSpPr>
        <p:spPr>
          <a:xfrm>
            <a:off x="9036566" y="4732611"/>
            <a:ext cx="276068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- Issue discount (20,000)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14F2E8C-8B29-4E09-894D-3354438A01E5}"/>
              </a:ext>
            </a:extLst>
          </p:cNvPr>
          <p:cNvSpPr/>
          <p:nvPr/>
        </p:nvSpPr>
        <p:spPr>
          <a:xfrm>
            <a:off x="10878702" y="5267626"/>
            <a:ext cx="1258679" cy="42550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 rtl="1">
              <a:lnSpc>
                <a:spcPct val="115000"/>
              </a:lnSpc>
              <a:spcAft>
                <a:spcPts val="1000"/>
              </a:spcAft>
            </a:pP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380,000    </a:t>
            </a:r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112E3374-C44D-4D58-8FB4-FB8ABED111D0}"/>
              </a:ext>
            </a:extLst>
          </p:cNvPr>
          <p:cNvCxnSpPr>
            <a:cxnSpLocks/>
          </p:cNvCxnSpPr>
          <p:nvPr/>
        </p:nvCxnSpPr>
        <p:spPr>
          <a:xfrm>
            <a:off x="10822899" y="5132721"/>
            <a:ext cx="899410" cy="0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33110983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5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8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1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4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0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9" grpId="0" build="p"/>
      <p:bldP spid="12" grpId="0"/>
      <p:bldP spid="13" grpId="0"/>
      <p:bldP spid="14" grpId="0"/>
      <p:bldP spid="10" grpId="0"/>
      <p:bldP spid="7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393B6315-1AD5-4334-B311-230D484C06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1932F-01F1-4B0E-84D4-BCE104444D75}" type="slidenum">
              <a:rPr lang="en-US" smtClean="0"/>
              <a:t>14</a:t>
            </a:fld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BA45845-686A-449E-BF99-C15148C1F149}"/>
              </a:ext>
            </a:extLst>
          </p:cNvPr>
          <p:cNvSpPr txBox="1"/>
          <p:nvPr/>
        </p:nvSpPr>
        <p:spPr>
          <a:xfrm>
            <a:off x="426720" y="365760"/>
            <a:ext cx="11389360" cy="55447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3200" b="1" dirty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Q: 1 : What are the accounting entries for the following cases , And how to show the loan bonds account in the balance sheet: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2800" b="1" dirty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( A )</a:t>
            </a:r>
            <a:r>
              <a:rPr lang="en-US" sz="2800" dirty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: (WFF) Company issued (800) a bond interest rate of 10% and the par value of the bond was $100; pay the full amount in cash when subscription.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2800" b="1" dirty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( B  )</a:t>
            </a:r>
            <a:r>
              <a:rPr lang="en-US" sz="2800" dirty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:(WFF) Company issued (4000) a bond interest rate of 10% and the par value of the bond was $100; the issue price $110, pay the full amount in cash when subscription.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2800" b="1" dirty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( C  )</a:t>
            </a:r>
            <a:r>
              <a:rPr lang="en-US" sz="2800" dirty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:(WFF) Company issued (4000) a bond interest rate of 10% and the par value of the bond was $100; the issue price $95, pay the full amount in cash when subscription.</a:t>
            </a:r>
          </a:p>
        </p:txBody>
      </p:sp>
    </p:spTree>
    <p:extLst>
      <p:ext uri="{BB962C8B-B14F-4D97-AF65-F5344CB8AC3E}">
        <p14:creationId xmlns:p14="http://schemas.microsoft.com/office/powerpoint/2010/main" val="8639934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B3F9C4-E6C5-47B4-9FC0-916BEBB220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5305"/>
            <a:ext cx="10515600" cy="1325563"/>
          </a:xfrm>
        </p:spPr>
        <p:txBody>
          <a:bodyPr/>
          <a:lstStyle/>
          <a:p>
            <a:r>
              <a:rPr lang="en-US" b="1" dirty="0">
                <a:solidFill>
                  <a:srgbClr val="FF0000"/>
                </a:solidFill>
              </a:rPr>
              <a:t>Definition: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40C5BF-2BE9-4B68-AB58-24CEA47216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926225"/>
            <a:ext cx="10515600" cy="4351338"/>
          </a:xfrm>
        </p:spPr>
        <p:txBody>
          <a:bodyPr/>
          <a:lstStyle/>
          <a:p>
            <a:pPr marL="0" indent="0">
              <a:lnSpc>
                <a:spcPct val="150000"/>
              </a:lnSpc>
              <a:buNone/>
            </a:pPr>
            <a:r>
              <a:rPr lang="en-US" b="1" dirty="0">
                <a:latin typeface="Cambria" panose="02040503050406030204" pitchFamily="18" charset="0"/>
              </a:rPr>
              <a:t>Bond</a:t>
            </a:r>
            <a:r>
              <a:rPr lang="en-US" dirty="0">
                <a:latin typeface="Cambria" panose="02040503050406030204" pitchFamily="18" charset="0"/>
              </a:rPr>
              <a:t>: It is a document that the company is committed to pay its value at a specific date with annual interest.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5F4FA45-5190-40A1-994B-4230DD19E1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1932F-01F1-4B0E-84D4-BCE104444D75}" type="slidenum">
              <a:rPr lang="en-US" smtClean="0"/>
              <a:t>2</a:t>
            </a:fld>
            <a:endParaRPr lang="en-US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38F2A74D-434B-41F6-BAA7-88758E2AF2F6}"/>
              </a:ext>
            </a:extLst>
          </p:cNvPr>
          <p:cNvSpPr/>
          <p:nvPr/>
        </p:nvSpPr>
        <p:spPr>
          <a:xfrm>
            <a:off x="340553" y="3796538"/>
            <a:ext cx="2053653" cy="1825795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Nominal Bonds</a:t>
            </a:r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825AD48C-BB42-4CB6-9DC7-1D53F73CB21E}"/>
              </a:ext>
            </a:extLst>
          </p:cNvPr>
          <p:cNvSpPr/>
          <p:nvPr/>
        </p:nvSpPr>
        <p:spPr>
          <a:xfrm>
            <a:off x="3632616" y="2496657"/>
            <a:ext cx="4926767" cy="884420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Cambria" panose="02040503050406030204" pitchFamily="18" charset="0"/>
              </a:rPr>
              <a:t>There are six types of Bonds</a:t>
            </a: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85D5A354-D63E-4927-A513-41A28808B8BF}"/>
              </a:ext>
            </a:extLst>
          </p:cNvPr>
          <p:cNvSpPr/>
          <p:nvPr/>
        </p:nvSpPr>
        <p:spPr>
          <a:xfrm>
            <a:off x="2134531" y="4934758"/>
            <a:ext cx="2053653" cy="1825795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Bearer Bonds</a:t>
            </a:r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42051332-5F54-4556-BBCB-35DE7D4724EE}"/>
              </a:ext>
            </a:extLst>
          </p:cNvPr>
          <p:cNvSpPr/>
          <p:nvPr/>
        </p:nvSpPr>
        <p:spPr>
          <a:xfrm>
            <a:off x="3918364" y="3796538"/>
            <a:ext cx="2053653" cy="1825795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Secured Bonds</a:t>
            </a: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C6D95B2B-72D9-4264-BE77-9D9B787FC7A4}"/>
              </a:ext>
            </a:extLst>
          </p:cNvPr>
          <p:cNvSpPr/>
          <p:nvPr/>
        </p:nvSpPr>
        <p:spPr>
          <a:xfrm>
            <a:off x="5670138" y="4903246"/>
            <a:ext cx="2165566" cy="1825795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Unsecured bonds</a:t>
            </a:r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C88B95CD-FCFA-4D4B-A160-7F0E86426ECB}"/>
              </a:ext>
            </a:extLst>
          </p:cNvPr>
          <p:cNvSpPr/>
          <p:nvPr/>
        </p:nvSpPr>
        <p:spPr>
          <a:xfrm>
            <a:off x="7501795" y="3796537"/>
            <a:ext cx="2053653" cy="1825795"/>
          </a:xfrm>
          <a:prstGeom prst="ellipse">
            <a:avLst/>
          </a:prstGeom>
          <a:solidFill>
            <a:srgbClr val="FF5050"/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1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Convertible bonds</a:t>
            </a:r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E241437B-EE7B-4A62-96DB-4C7F7F33C8CF}"/>
              </a:ext>
            </a:extLst>
          </p:cNvPr>
          <p:cNvSpPr/>
          <p:nvPr/>
        </p:nvSpPr>
        <p:spPr>
          <a:xfrm>
            <a:off x="9300147" y="4934758"/>
            <a:ext cx="2053653" cy="1825795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bg1"/>
                </a:solidFill>
              </a:rPr>
              <a:t>callable Bonds</a:t>
            </a:r>
          </a:p>
        </p:txBody>
      </p:sp>
    </p:spTree>
    <p:extLst>
      <p:ext uri="{BB962C8B-B14F-4D97-AF65-F5344CB8AC3E}">
        <p14:creationId xmlns:p14="http://schemas.microsoft.com/office/powerpoint/2010/main" val="553192861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5" grpId="0" animBg="1"/>
      <p:bldP spid="6" grpId="0" animBg="1"/>
      <p:bldP spid="12" grpId="0" animBg="1"/>
      <p:bldP spid="13" grpId="0" animBg="1"/>
      <p:bldP spid="14" grpId="0" animBg="1"/>
      <p:bldP spid="15" grpId="0" animBg="1"/>
      <p:bldP spid="1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B3F9C4-E6C5-47B4-9FC0-916BEBB220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95105"/>
            <a:ext cx="10515600" cy="1325563"/>
          </a:xfrm>
        </p:spPr>
        <p:txBody>
          <a:bodyPr/>
          <a:lstStyle/>
          <a:p>
            <a:r>
              <a:rPr lang="en-US" b="1" u="sng" dirty="0">
                <a:solidFill>
                  <a:srgbClr val="FF0000"/>
                </a:solidFill>
              </a:rPr>
              <a:t>Types of bonds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40C5BF-2BE9-4B68-AB58-24CEA47216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20897"/>
            <a:ext cx="10515600" cy="4351338"/>
          </a:xfrm>
        </p:spPr>
        <p:txBody>
          <a:bodyPr>
            <a:normAutofit fontScale="92500"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US" dirty="0">
                <a:latin typeface="Cambria" panose="02040503050406030204" pitchFamily="18" charset="0"/>
              </a:rPr>
              <a:t>1 - </a:t>
            </a:r>
            <a:r>
              <a:rPr lang="en-US" b="1" dirty="0">
                <a:latin typeface="Cambria" panose="02040503050406030204" pitchFamily="18" charset="0"/>
              </a:rPr>
              <a:t>Nominal bonds</a:t>
            </a:r>
            <a:r>
              <a:rPr lang="en-US" dirty="0">
                <a:latin typeface="Cambria" panose="02040503050406030204" pitchFamily="18" charset="0"/>
              </a:rPr>
              <a:t>,  this type Includes the name of bond-holders.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dirty="0">
                <a:latin typeface="Cambria" panose="02040503050406030204" pitchFamily="18" charset="0"/>
              </a:rPr>
              <a:t>2 - </a:t>
            </a:r>
            <a:r>
              <a:rPr lang="en-US" b="1" dirty="0">
                <a:latin typeface="Cambria" panose="02040503050406030204" pitchFamily="18" charset="0"/>
              </a:rPr>
              <a:t>Bearer bonds</a:t>
            </a:r>
            <a:r>
              <a:rPr lang="en-US" dirty="0">
                <a:latin typeface="Cambria" panose="02040503050406030204" pitchFamily="18" charset="0"/>
              </a:rPr>
              <a:t>, this type does not Include the name of bond-holders.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dirty="0">
                <a:latin typeface="Cambria" panose="02040503050406030204" pitchFamily="18" charset="0"/>
              </a:rPr>
              <a:t>3- </a:t>
            </a:r>
            <a:r>
              <a:rPr lang="en-US" b="1" dirty="0">
                <a:latin typeface="Cambria" panose="02040503050406030204" pitchFamily="18" charset="0"/>
              </a:rPr>
              <a:t>Secured Bonds</a:t>
            </a:r>
            <a:r>
              <a:rPr lang="en-US" dirty="0">
                <a:latin typeface="Cambria" panose="02040503050406030204" pitchFamily="18" charset="0"/>
              </a:rPr>
              <a:t>, it is issued by ensuring.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dirty="0">
                <a:latin typeface="Cambria" panose="02040503050406030204" pitchFamily="18" charset="0"/>
              </a:rPr>
              <a:t>4 </a:t>
            </a:r>
            <a:r>
              <a:rPr lang="en-US" b="1" dirty="0">
                <a:latin typeface="Cambria" panose="02040503050406030204" pitchFamily="18" charset="0"/>
              </a:rPr>
              <a:t>- Unsecured bonds</a:t>
            </a:r>
            <a:r>
              <a:rPr lang="en-US" dirty="0">
                <a:latin typeface="Cambria" panose="02040503050406030204" pitchFamily="18" charset="0"/>
              </a:rPr>
              <a:t>, it is issued without ensuring.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dirty="0">
                <a:latin typeface="Cambria" panose="02040503050406030204" pitchFamily="18" charset="0"/>
              </a:rPr>
              <a:t>5 - </a:t>
            </a:r>
            <a:r>
              <a:rPr lang="en-US" b="1" dirty="0">
                <a:latin typeface="Cambria" panose="02040503050406030204" pitchFamily="18" charset="0"/>
              </a:rPr>
              <a:t>Convertible bonds</a:t>
            </a:r>
            <a:r>
              <a:rPr lang="en-US" dirty="0">
                <a:latin typeface="Cambria" panose="02040503050406030204" pitchFamily="18" charset="0"/>
              </a:rPr>
              <a:t>, it can be converted to shares.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dirty="0">
                <a:latin typeface="Cambria" panose="02040503050406030204" pitchFamily="18" charset="0"/>
              </a:rPr>
              <a:t>6 - </a:t>
            </a:r>
            <a:r>
              <a:rPr lang="en-US" b="1" dirty="0">
                <a:latin typeface="Cambria" panose="02040503050406030204" pitchFamily="18" charset="0"/>
              </a:rPr>
              <a:t>callable Bonds</a:t>
            </a:r>
            <a:r>
              <a:rPr lang="en-US" dirty="0">
                <a:latin typeface="Cambria" panose="02040503050406030204" pitchFamily="18" charset="0"/>
              </a:rPr>
              <a:t>, it can be withdrawn before the due date.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27E913B-80F8-43EB-83E7-6685E1A964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1932F-01F1-4B0E-84D4-BCE104444D75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1147213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B3F9C4-E6C5-47B4-9FC0-916BEBB220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8280" y="395105"/>
            <a:ext cx="10884108" cy="1325563"/>
          </a:xfrm>
        </p:spPr>
        <p:txBody>
          <a:bodyPr/>
          <a:lstStyle/>
          <a:p>
            <a:r>
              <a:rPr lang="en-US" b="1" u="sng" dirty="0">
                <a:solidFill>
                  <a:srgbClr val="FF0000"/>
                </a:solidFill>
              </a:rPr>
              <a:t>The difference between the share and the bond</a:t>
            </a:r>
            <a:r>
              <a:rPr lang="en-US" b="1" u="sng" dirty="0"/>
              <a:t>:</a:t>
            </a:r>
            <a:endParaRPr lang="en-US" b="1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FEC44959-A210-4351-BFD8-2797AA44B5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1932F-01F1-4B0E-84D4-BCE104444D75}" type="slidenum">
              <a:rPr lang="en-US" smtClean="0"/>
              <a:t>4</a:t>
            </a:fld>
            <a:endParaRPr lang="en-US"/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A9D007EB-F0BA-4C20-A5A4-4324D954A888}"/>
              </a:ext>
            </a:extLst>
          </p:cNvPr>
          <p:cNvSpPr/>
          <p:nvPr/>
        </p:nvSpPr>
        <p:spPr>
          <a:xfrm>
            <a:off x="1186722" y="2055797"/>
            <a:ext cx="3357798" cy="4407097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CC37BF67-A52B-4990-9C4C-909DC2772565}"/>
              </a:ext>
            </a:extLst>
          </p:cNvPr>
          <p:cNvSpPr/>
          <p:nvPr/>
        </p:nvSpPr>
        <p:spPr>
          <a:xfrm>
            <a:off x="7647481" y="2055797"/>
            <a:ext cx="3357798" cy="4407097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26AC6C2-4609-4BCA-AAF1-754B742AFB47}"/>
              </a:ext>
            </a:extLst>
          </p:cNvPr>
          <p:cNvSpPr txBox="1"/>
          <p:nvPr/>
        </p:nvSpPr>
        <p:spPr>
          <a:xfrm>
            <a:off x="1981201" y="2143595"/>
            <a:ext cx="176883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latin typeface="Century Gothic" panose="020B0502020202020204" pitchFamily="34" charset="0"/>
              </a:rPr>
              <a:t>Share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C6AC104-23F2-4B5E-B78B-B134278785AF}"/>
              </a:ext>
            </a:extLst>
          </p:cNvPr>
          <p:cNvSpPr txBox="1"/>
          <p:nvPr/>
        </p:nvSpPr>
        <p:spPr>
          <a:xfrm>
            <a:off x="8441960" y="2143595"/>
            <a:ext cx="176883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latin typeface="Century Gothic" panose="020B0502020202020204" pitchFamily="34" charset="0"/>
              </a:rPr>
              <a:t>Bond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2EE8E212-954E-4F52-92F6-BAF9BCC76CC9}"/>
              </a:ext>
            </a:extLst>
          </p:cNvPr>
          <p:cNvSpPr/>
          <p:nvPr/>
        </p:nvSpPr>
        <p:spPr>
          <a:xfrm>
            <a:off x="1224199" y="3132943"/>
            <a:ext cx="3270352" cy="881215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Ownership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B4EF3CE-7665-4548-AF0E-B792F7A350E8}"/>
              </a:ext>
            </a:extLst>
          </p:cNvPr>
          <p:cNvSpPr/>
          <p:nvPr/>
        </p:nvSpPr>
        <p:spPr>
          <a:xfrm>
            <a:off x="1211707" y="4086421"/>
            <a:ext cx="3270352" cy="881215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Benefits from the growth of the company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58C6AAC-5433-4CCE-A0A2-FA3C612766DE}"/>
              </a:ext>
            </a:extLst>
          </p:cNvPr>
          <p:cNvSpPr/>
          <p:nvPr/>
        </p:nvSpPr>
        <p:spPr>
          <a:xfrm>
            <a:off x="1224199" y="5039899"/>
            <a:ext cx="3270352" cy="881215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Profits are paid out in the form of dividends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7551EEE-ABB8-4C9D-90D2-6AB7517F5E4E}"/>
              </a:ext>
            </a:extLst>
          </p:cNvPr>
          <p:cNvSpPr/>
          <p:nvPr/>
        </p:nvSpPr>
        <p:spPr>
          <a:xfrm>
            <a:off x="7687458" y="3132943"/>
            <a:ext cx="3270352" cy="881215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Loan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40D35F2D-C11D-4A44-B6A2-73980D02AC73}"/>
              </a:ext>
            </a:extLst>
          </p:cNvPr>
          <p:cNvSpPr/>
          <p:nvPr/>
        </p:nvSpPr>
        <p:spPr>
          <a:xfrm>
            <a:off x="7674966" y="4086421"/>
            <a:ext cx="3270352" cy="881215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Benefits from the interest amount paid for the loan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6CAC2208-C827-499F-A5F8-3E3F3A40A595}"/>
              </a:ext>
            </a:extLst>
          </p:cNvPr>
          <p:cNvSpPr/>
          <p:nvPr/>
        </p:nvSpPr>
        <p:spPr>
          <a:xfrm>
            <a:off x="7687458" y="5039899"/>
            <a:ext cx="3270352" cy="881215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Interest payments are made in the form of coupon payments</a:t>
            </a:r>
          </a:p>
        </p:txBody>
      </p:sp>
    </p:spTree>
    <p:extLst>
      <p:ext uri="{BB962C8B-B14F-4D97-AF65-F5344CB8AC3E}">
        <p14:creationId xmlns:p14="http://schemas.microsoft.com/office/powerpoint/2010/main" val="741764181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1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4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0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3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6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9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animBg="1"/>
      <p:bldP spid="5" grpId="0" animBg="1"/>
      <p:bldP spid="7" grpId="0"/>
      <p:bldP spid="8" grpId="0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B3F9C4-E6C5-47B4-9FC0-916BEBB220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4615" y="395105"/>
            <a:ext cx="11212643" cy="1325563"/>
          </a:xfrm>
        </p:spPr>
        <p:txBody>
          <a:bodyPr/>
          <a:lstStyle/>
          <a:p>
            <a:r>
              <a:rPr lang="en-US" b="1" u="sng" dirty="0">
                <a:solidFill>
                  <a:srgbClr val="FF0000"/>
                </a:solidFill>
              </a:rPr>
              <a:t>Accounting treatments for the issuance of bonds: 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40C5BF-2BE9-4B68-AB58-24CEA47216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8280" y="1420897"/>
            <a:ext cx="10515600" cy="4351338"/>
          </a:xfrm>
        </p:spPr>
        <p:txBody>
          <a:bodyPr>
            <a:normAutofit/>
          </a:bodyPr>
          <a:lstStyle/>
          <a:p>
            <a:pPr marL="0" indent="0">
              <a:lnSpc>
                <a:spcPct val="200000"/>
              </a:lnSpc>
              <a:buNone/>
            </a:pPr>
            <a:r>
              <a:rPr lang="en-US" b="1" u="sng" dirty="0">
                <a:latin typeface="Cambria" panose="02040503050406030204" pitchFamily="18" charset="0"/>
              </a:rPr>
              <a:t>There are three cases to treatments bonds: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en-US" b="1" dirty="0">
                <a:latin typeface="Cambria" panose="02040503050406030204" pitchFamily="18" charset="0"/>
              </a:rPr>
              <a:t>1</a:t>
            </a:r>
            <a:r>
              <a:rPr lang="en-US" dirty="0">
                <a:latin typeface="Cambria" panose="02040503050406030204" pitchFamily="18" charset="0"/>
              </a:rPr>
              <a:t>- </a:t>
            </a:r>
            <a:r>
              <a:rPr lang="en-US" b="1" dirty="0">
                <a:latin typeface="Cambria" panose="02040503050406030204" pitchFamily="18" charset="0"/>
              </a:rPr>
              <a:t>Issuing bonds at a par value</a:t>
            </a:r>
            <a:r>
              <a:rPr lang="en-US" dirty="0">
                <a:latin typeface="Cambria" panose="02040503050406030204" pitchFamily="18" charset="0"/>
              </a:rPr>
              <a:t>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b="1" dirty="0">
                <a:latin typeface="Cambria" panose="02040503050406030204" pitchFamily="18" charset="0"/>
              </a:rPr>
              <a:t>2- Issuing bonds with issue premium</a:t>
            </a:r>
            <a:r>
              <a:rPr lang="en-US" dirty="0">
                <a:latin typeface="Cambria" panose="02040503050406030204" pitchFamily="18" charset="0"/>
              </a:rPr>
              <a:t>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b="1" dirty="0">
                <a:latin typeface="Cambria" panose="02040503050406030204" pitchFamily="18" charset="0"/>
              </a:rPr>
              <a:t>3- Issuing bonds with issue discount</a:t>
            </a:r>
            <a:r>
              <a:rPr lang="en-US" dirty="0">
                <a:latin typeface="Cambria" panose="02040503050406030204" pitchFamily="18" charset="0"/>
              </a:rPr>
              <a:t>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A4BA832-2369-49AD-AC39-BFAF713C7F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1932F-01F1-4B0E-84D4-BCE104444D75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340972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B3F9C4-E6C5-47B4-9FC0-916BEBB220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3895" y="395105"/>
            <a:ext cx="11403363" cy="716243"/>
          </a:xfrm>
        </p:spPr>
        <p:txBody>
          <a:bodyPr>
            <a:normAutofit/>
          </a:bodyPr>
          <a:lstStyle/>
          <a:p>
            <a:r>
              <a:rPr lang="en-US" sz="2800" b="1" u="sng" dirty="0">
                <a:solidFill>
                  <a:srgbClr val="FF0000"/>
                </a:solidFill>
              </a:rPr>
              <a:t>Accounting treatments for the issuance of bonds: </a:t>
            </a:r>
            <a:endParaRPr lang="en-US" sz="2800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40C5BF-2BE9-4B68-AB58-24CEA47216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8280" y="1266092"/>
            <a:ext cx="10515600" cy="5196803"/>
          </a:xfrm>
        </p:spPr>
        <p:txBody>
          <a:bodyPr>
            <a:normAutofit/>
          </a:bodyPr>
          <a:lstStyle/>
          <a:p>
            <a:pPr marL="0" indent="0">
              <a:lnSpc>
                <a:spcPct val="200000"/>
              </a:lnSpc>
              <a:buNone/>
            </a:pPr>
            <a:r>
              <a:rPr lang="en-US" b="1" u="sng" dirty="0">
                <a:latin typeface="Cambria" panose="02040503050406030204" pitchFamily="18" charset="0"/>
              </a:rPr>
              <a:t>1- Issuing bonds at a par value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b="1" dirty="0">
                <a:latin typeface="Cambria" panose="02040503050406030204" pitchFamily="18" charset="0"/>
              </a:rPr>
              <a:t>This case will be explain by the following example: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dirty="0">
                <a:latin typeface="Cambria" panose="02040503050406030204" pitchFamily="18" charset="0"/>
              </a:rPr>
              <a:t>(WFF) Company issued (800) a bond interest rate of 10% and was the par value of the bond was $100; pay the full amount in cash upon subscription.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b="1" u="sng" dirty="0">
                <a:latin typeface="Cambria" panose="02040503050406030204" pitchFamily="18" charset="0"/>
              </a:rPr>
              <a:t>Par value = 800 x 100 = 80,000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en-US" dirty="0">
                <a:latin typeface="Cambria" panose="02040503050406030204" pitchFamily="18" charset="0"/>
              </a:rPr>
              <a:t>From: cash a/c 80,000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dirty="0">
                <a:latin typeface="Cambria" panose="02040503050406030204" pitchFamily="18" charset="0"/>
              </a:rPr>
              <a:t>     To: loan bonds a/c 80,000</a:t>
            </a:r>
          </a:p>
          <a:p>
            <a:pPr marL="0" indent="0">
              <a:lnSpc>
                <a:spcPct val="100000"/>
              </a:lnSpc>
              <a:buNone/>
            </a:pPr>
            <a:endParaRPr lang="en-US" dirty="0">
              <a:latin typeface="Cambria" panose="02040503050406030204" pitchFamily="18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EC21284-554C-416D-99D3-48AC3DD164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1932F-01F1-4B0E-84D4-BCE104444D75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7035506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B3F9C4-E6C5-47B4-9FC0-916BEBB220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1693" y="395106"/>
            <a:ext cx="11445566" cy="400110"/>
          </a:xfrm>
        </p:spPr>
        <p:txBody>
          <a:bodyPr>
            <a:noAutofit/>
          </a:bodyPr>
          <a:lstStyle/>
          <a:p>
            <a:r>
              <a:rPr lang="en-US" sz="2400" b="1" i="1" u="sng" dirty="0">
                <a:solidFill>
                  <a:srgbClr val="FF0000"/>
                </a:solidFill>
              </a:rPr>
              <a:t>Accounting treatments for the issuance of bonds: </a:t>
            </a:r>
            <a:endParaRPr lang="en-US" sz="2400" b="1" i="1" dirty="0">
              <a:solidFill>
                <a:srgbClr val="FF0000"/>
              </a:solidFill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FF3FB87-91CF-4D9F-B256-A37BE94EF4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1932F-01F1-4B0E-84D4-BCE104444D75}" type="slidenum">
              <a:rPr lang="en-US" smtClean="0"/>
              <a:t>7</a:t>
            </a:fld>
            <a:endParaRPr lang="en-US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0218B6F2-F8B6-432E-8ED9-6D13F0C769DE}"/>
              </a:ext>
            </a:extLst>
          </p:cNvPr>
          <p:cNvCxnSpPr>
            <a:cxnSpLocks/>
          </p:cNvCxnSpPr>
          <p:nvPr/>
        </p:nvCxnSpPr>
        <p:spPr>
          <a:xfrm>
            <a:off x="6071017" y="3009822"/>
            <a:ext cx="0" cy="2551529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4144B87A-0173-4161-B4FC-596D572E39A8}"/>
              </a:ext>
            </a:extLst>
          </p:cNvPr>
          <p:cNvCxnSpPr>
            <a:cxnSpLocks/>
          </p:cNvCxnSpPr>
          <p:nvPr/>
        </p:nvCxnSpPr>
        <p:spPr>
          <a:xfrm flipH="1">
            <a:off x="4047345" y="3009822"/>
            <a:ext cx="4047344" cy="0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id="{E359C652-5460-46D8-A296-F87FD343EBE2}"/>
              </a:ext>
            </a:extLst>
          </p:cNvPr>
          <p:cNvSpPr txBox="1"/>
          <p:nvPr/>
        </p:nvSpPr>
        <p:spPr>
          <a:xfrm>
            <a:off x="5254055" y="2609711"/>
            <a:ext cx="187376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Balance sheet 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A5E2086A-CD5E-4DEE-88F7-B139BFAF064F}"/>
              </a:ext>
            </a:extLst>
          </p:cNvPr>
          <p:cNvSpPr txBox="1"/>
          <p:nvPr/>
        </p:nvSpPr>
        <p:spPr>
          <a:xfrm>
            <a:off x="6188433" y="3429000"/>
            <a:ext cx="249061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rtl="1"/>
            <a:r>
              <a:rPr lang="en-US" sz="2000" b="1" u="sng" dirty="0"/>
              <a:t>Long-term liabilities</a:t>
            </a:r>
            <a:endParaRPr lang="en-US" sz="2000" b="1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E556A877-A290-4396-966A-94F9290510B5}"/>
              </a:ext>
            </a:extLst>
          </p:cNvPr>
          <p:cNvSpPr txBox="1"/>
          <p:nvPr/>
        </p:nvSpPr>
        <p:spPr>
          <a:xfrm>
            <a:off x="6188433" y="4248287"/>
            <a:ext cx="294149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Loan bonds         80,000</a:t>
            </a:r>
          </a:p>
        </p:txBody>
      </p:sp>
    </p:spTree>
    <p:extLst>
      <p:ext uri="{BB962C8B-B14F-4D97-AF65-F5344CB8AC3E}">
        <p14:creationId xmlns:p14="http://schemas.microsoft.com/office/powerpoint/2010/main" val="3288675152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1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4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2" grpId="0"/>
      <p:bldP spid="13" grpId="0"/>
      <p:bldP spid="1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B3F9C4-E6C5-47B4-9FC0-916BEBB220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8303" y="395106"/>
            <a:ext cx="11318956" cy="209806"/>
          </a:xfrm>
        </p:spPr>
        <p:txBody>
          <a:bodyPr>
            <a:noAutofit/>
          </a:bodyPr>
          <a:lstStyle/>
          <a:p>
            <a:r>
              <a:rPr lang="en-US" sz="2400" b="1" i="1" u="sng" dirty="0">
                <a:solidFill>
                  <a:srgbClr val="FF0000"/>
                </a:solidFill>
              </a:rPr>
              <a:t>Accounting treatments for the issuance of bonds: </a:t>
            </a:r>
            <a:endParaRPr lang="en-US" sz="2400" b="1" i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40C5BF-2BE9-4B68-AB58-24CEA47216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8280" y="1097281"/>
            <a:ext cx="10515600" cy="5365614"/>
          </a:xfrm>
        </p:spPr>
        <p:txBody>
          <a:bodyPr>
            <a:normAutofit fontScale="85000" lnSpcReduction="10000"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US" b="1" dirty="0">
                <a:latin typeface="Cambria" panose="02040503050406030204" pitchFamily="18" charset="0"/>
              </a:rPr>
              <a:t>2- Issuing bonds with issue premium: (</a:t>
            </a:r>
            <a:r>
              <a:rPr lang="en-US" b="1" u="sng" dirty="0">
                <a:latin typeface="Cambria" panose="02040503050406030204" pitchFamily="18" charset="0"/>
              </a:rPr>
              <a:t>issue price more than par value</a:t>
            </a:r>
            <a:r>
              <a:rPr lang="en-US" b="1" dirty="0">
                <a:latin typeface="Cambria" panose="02040503050406030204" pitchFamily="18" charset="0"/>
              </a:rPr>
              <a:t>)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b="1" dirty="0">
                <a:latin typeface="Cambria" panose="02040503050406030204" pitchFamily="18" charset="0"/>
              </a:rPr>
              <a:t>This case will be explained by the following example: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dirty="0">
                <a:latin typeface="Cambria" panose="02040503050406030204" pitchFamily="18" charset="0"/>
              </a:rPr>
              <a:t>:(WFF) Company issued (4000) a bond interest rate of 10% and was the par value of the bond was $100; the issue price $110, pay the full amount in cash upon subscription.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dirty="0">
                <a:latin typeface="Cambria" panose="02040503050406030204" pitchFamily="18" charset="0"/>
              </a:rPr>
              <a:t>Before answering the question, we must </a:t>
            </a:r>
            <a:r>
              <a:rPr lang="en-US" b="1" dirty="0">
                <a:latin typeface="Cambria" panose="02040503050406030204" pitchFamily="18" charset="0"/>
              </a:rPr>
              <a:t>compare</a:t>
            </a:r>
            <a:r>
              <a:rPr lang="en-US" dirty="0">
                <a:latin typeface="Cambria" panose="02040503050406030204" pitchFamily="18" charset="0"/>
              </a:rPr>
              <a:t> between </a:t>
            </a:r>
            <a:r>
              <a:rPr lang="en-US" b="1" dirty="0">
                <a:latin typeface="Cambria" panose="02040503050406030204" pitchFamily="18" charset="0"/>
              </a:rPr>
              <a:t>issue price </a:t>
            </a:r>
            <a:r>
              <a:rPr lang="en-US" dirty="0">
                <a:latin typeface="Cambria" panose="02040503050406030204" pitchFamily="18" charset="0"/>
              </a:rPr>
              <a:t>and </a:t>
            </a:r>
            <a:r>
              <a:rPr lang="en-US" b="1" dirty="0">
                <a:latin typeface="Cambria" panose="02040503050406030204" pitchFamily="18" charset="0"/>
              </a:rPr>
              <a:t>par value</a:t>
            </a:r>
            <a:r>
              <a:rPr lang="en-US" dirty="0">
                <a:latin typeface="Cambria" panose="02040503050406030204" pitchFamily="18" charset="0"/>
              </a:rPr>
              <a:t>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dirty="0">
                <a:latin typeface="Cambria" panose="02040503050406030204" pitchFamily="18" charset="0"/>
              </a:rPr>
              <a:t>-	Issue price = 110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dirty="0">
                <a:latin typeface="Cambria" panose="02040503050406030204" pitchFamily="18" charset="0"/>
              </a:rPr>
              <a:t>-	Par value = 100</a:t>
            </a:r>
          </a:p>
          <a:p>
            <a:pPr marL="0" indent="0">
              <a:lnSpc>
                <a:spcPct val="150000"/>
              </a:lnSpc>
              <a:buNone/>
            </a:pPr>
            <a:endParaRPr lang="en-US" dirty="0">
              <a:latin typeface="Cambria" panose="02040503050406030204" pitchFamily="18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9FB98A5-0FAC-4B6F-8442-A291DE0356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1932F-01F1-4B0E-84D4-BCE104444D75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3296993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B3F9C4-E6C5-47B4-9FC0-916BEBB220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0167" y="395105"/>
            <a:ext cx="11347092" cy="406753"/>
          </a:xfrm>
        </p:spPr>
        <p:txBody>
          <a:bodyPr>
            <a:noAutofit/>
          </a:bodyPr>
          <a:lstStyle/>
          <a:p>
            <a:r>
              <a:rPr lang="en-US" sz="2400" b="1" i="1" u="sng" dirty="0">
                <a:solidFill>
                  <a:srgbClr val="FF0000"/>
                </a:solidFill>
              </a:rPr>
              <a:t>Accounting treatments for the issuance of bonds: </a:t>
            </a:r>
            <a:endParaRPr lang="en-US" sz="2400" b="1" i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40C5BF-2BE9-4B68-AB58-24CEA47216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8279" y="1195754"/>
            <a:ext cx="10889105" cy="5267141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US" b="1" dirty="0">
                <a:latin typeface="Cambria" panose="02040503050406030204" pitchFamily="18" charset="0"/>
              </a:rPr>
              <a:t>In this case, the issue price is more than the par value, which means the bonds include issue premium.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b="1" u="sng" dirty="0">
                <a:latin typeface="Cambria" panose="02040503050406030204" pitchFamily="18" charset="0"/>
              </a:rPr>
              <a:t>Calculate the issue premium: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b="1" dirty="0">
                <a:latin typeface="Cambria" panose="02040503050406030204" pitchFamily="18" charset="0"/>
              </a:rPr>
              <a:t>-	Issue price = 110 x 4000 =  440,000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b="1" dirty="0">
                <a:latin typeface="Cambria" panose="02040503050406030204" pitchFamily="18" charset="0"/>
              </a:rPr>
              <a:t>-	Par value = 100 x 4000    = (400,000)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b="1" dirty="0">
                <a:latin typeface="Cambria" panose="02040503050406030204" pitchFamily="18" charset="0"/>
              </a:rPr>
              <a:t>           _____________________________________________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b="1" dirty="0">
                <a:latin typeface="Cambria" panose="02040503050406030204" pitchFamily="18" charset="0"/>
              </a:rPr>
              <a:t>           Issue premium                           40,000</a:t>
            </a:r>
          </a:p>
          <a:p>
            <a:pPr marL="0" indent="0">
              <a:lnSpc>
                <a:spcPct val="150000"/>
              </a:lnSpc>
              <a:buNone/>
            </a:pPr>
            <a:endParaRPr lang="en-US" dirty="0">
              <a:latin typeface="Cambria" panose="02040503050406030204" pitchFamily="18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E8FF992-0BD4-435E-A0AB-7CF0B20446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1932F-01F1-4B0E-84D4-BCE104444D75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6779270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221</TotalTime>
  <Words>953</Words>
  <Application>Microsoft Office PowerPoint</Application>
  <PresentationFormat>Widescreen</PresentationFormat>
  <Paragraphs>140</Paragraphs>
  <Slides>14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1" baseType="lpstr">
      <vt:lpstr>Arial</vt:lpstr>
      <vt:lpstr>Calibri</vt:lpstr>
      <vt:lpstr>Calibri Light</vt:lpstr>
      <vt:lpstr>Cambria</vt:lpstr>
      <vt:lpstr>Century Gothic</vt:lpstr>
      <vt:lpstr>Times New Roman</vt:lpstr>
      <vt:lpstr>Office Theme</vt:lpstr>
      <vt:lpstr> Loan Bonds </vt:lpstr>
      <vt:lpstr>Definition:</vt:lpstr>
      <vt:lpstr>Types of bonds</vt:lpstr>
      <vt:lpstr>The difference between the share and the bond:</vt:lpstr>
      <vt:lpstr>Accounting treatments for the issuance of bonds: </vt:lpstr>
      <vt:lpstr>Accounting treatments for the issuance of bonds: </vt:lpstr>
      <vt:lpstr>Accounting treatments for the issuance of bonds: </vt:lpstr>
      <vt:lpstr>Accounting treatments for the issuance of bonds: </vt:lpstr>
      <vt:lpstr>Accounting treatments for the issuance of bonds: </vt:lpstr>
      <vt:lpstr>Accounting treatments for the issuance of bonds: </vt:lpstr>
      <vt:lpstr>Accounting treatments for the issuance of bonds: </vt:lpstr>
      <vt:lpstr>Accounting treatments for the issuance of bonds: </vt:lpstr>
      <vt:lpstr>Accounting treatments for the issuance of bonds: 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Deviance</dc:title>
  <dc:creator>AHMED</dc:creator>
  <cp:lastModifiedBy>LENOVO</cp:lastModifiedBy>
  <cp:revision>49</cp:revision>
  <dcterms:created xsi:type="dcterms:W3CDTF">2020-04-13T14:16:44Z</dcterms:created>
  <dcterms:modified xsi:type="dcterms:W3CDTF">2025-04-09T15:06:26Z</dcterms:modified>
</cp:coreProperties>
</file>