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C02BA-516C-46C9-B3AA-B33EA7C04B6C}" type="datetimeFigureOut">
              <a:rPr lang="en-US" smtClean="0"/>
              <a:t>4/9/2025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68CFC4-2E32-41FB-B905-6E6F109DA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89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3032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1772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4431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50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3495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7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614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195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11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082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68CFC4-2E32-41FB-B905-6E6F109DA84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49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C96D-BDE2-4BE8-B081-5652B8D35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33832D-3394-42D3-BB19-56E25742EC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3852DB-8B71-427C-9FFF-BDA2E828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EB376-5BFA-4DD3-9B88-3B5BF2549424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E9E4C-A5F0-4880-8CB6-C02D39A0B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0AF92-3010-4BE5-A9DE-BF92535AE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675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AD670-1567-49EB-8387-B2973F304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4B2B88-AD3B-4471-87C7-7A7F80835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DD7B4-A993-4260-BB20-A0E97C0C0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CAFA6-C33C-40FC-8B53-EF52313AC828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DB20A-A190-4707-A9EB-D1BA9666D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2C2A8-F3D3-44FC-B22F-3D9623EC4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77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EA5E28-9330-40A2-A8C0-50CBF69A2A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C2E5F6-5DC4-45EB-9ED0-8897A81C8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AF37E-C293-4B6C-8851-2BCDFC60C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8717B-9B19-4247-90EB-9F33938F8949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2B6EB6-6384-426E-8525-84DD5A416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4160D-8785-4121-B6B1-00E49097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357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E5CEC-F98A-4C00-9777-008DF6524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D921C-A16A-4243-919A-726D164681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2FE46-7B5A-4C68-A2A3-DFC1BB32A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3BBAC-3EE7-4301-AC44-830F4D4A2070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F04C1-7FE9-4823-A64F-60753673A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9BA073-E4EC-4F40-BC19-77D67E069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52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8B342-9CC5-4A91-A02A-DC7BF5B23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F97B9-B79D-467A-8895-4625D018CE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997B2-4F5C-4950-AFE1-90D885A23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220BE-3924-445C-BAB9-0F3894E7D659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F78E0-81A6-4FFB-8081-5E2715C5A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9A2B0-C9C0-4C1A-80FE-33531E0A1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6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CD4EE-8005-4B2B-B4A0-9CBFD5255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4E04F-3859-4731-9E03-E39F7AA5D6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71DC7-750B-4686-9058-F6F5A329C6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54C2AD-4309-468E-A83F-084E8FCF4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9D758-DB12-4C64-A9A3-AF8C84B80191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7A79E-4F7C-4420-8759-94F743E56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67075-88EC-43DF-B841-5372DA73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062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DA140-7F0C-4D8D-A522-DC57FA597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67957-ABFC-4817-B1CB-9000B4E071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2D1235-9034-4F74-A368-301A8CCF86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678925-5C91-4285-982E-8F84C039C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BA2F1B-8915-4209-A325-1F9EB4A3F7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3077E1-4AE6-4A89-8F26-27F69D9B0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2608-E179-46BA-90BC-C18E825ED5D1}" type="datetime1">
              <a:rPr lang="en-US" smtClean="0"/>
              <a:t>4/9/2025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72BD25-F62D-43A4-A675-CE9A8400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19621C-C648-4F95-BE51-8FDD112D4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322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25615-84F2-4BAF-B263-413440167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A67E7A-02BE-4B95-AB22-5092056AE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B3E1-2C28-4168-8E52-7D0E2D111041}" type="datetime1">
              <a:rPr lang="en-US" smtClean="0"/>
              <a:t>4/9/2025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F7F03E-A207-4BD4-8E3B-3F20FE4C4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012452-8A97-4344-A91D-79F0D994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071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8004B3C-18B9-4F07-BC9A-81046A72F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4CD4C-5D17-440A-84E3-D2939EB4D880}" type="datetime1">
              <a:rPr lang="en-US" smtClean="0"/>
              <a:t>4/9/2025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CC119F-2775-4CE3-BE0F-20E42197C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EB4A2-8D8B-4757-BE1D-C91E2A8E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081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49FD0-098C-41D5-B013-F6B98382D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30BAD-FC8F-4479-84DA-4510C1B784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5628D-6456-416B-83D8-CC0CA3C62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74CB33-9117-490D-9E6A-B9C5B0039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D3690-194F-4B41-B1E3-F2F6BF86EE98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979020-6A1F-4975-8620-F65E8169C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03530D-2042-4F00-B4FF-C18B86A51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92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91A3-CE54-421E-99C8-36CF33D4C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F97C23-3980-40DD-BF18-087B5274B1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5FA9F9-413F-43E5-AFEB-4C1D1DB805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73902-88CA-4879-AB98-65C4E63D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0581F-CEA1-4F1C-BD1C-16223718B7AB}" type="datetime1">
              <a:rPr lang="en-US" smtClean="0"/>
              <a:t>4/9/2025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3B8BD5-17F8-4EED-A748-681159574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B50F0-0541-41EF-9D9A-7F4C2C956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4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4E2B11-8535-4773-A536-5379B98D2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497368-511A-4E39-950A-50B287329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CCBD6-118D-4C0B-AEE9-198446C85F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DE8B-F215-43A5-82E3-250F81A3618A}" type="datetime1">
              <a:rPr lang="en-US" smtClean="0"/>
              <a:t>4/9/2025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CAFA05-4FE7-444B-BB33-9107F99DC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36562-E77C-4D79-86BA-124C790CDA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1932F-01F1-4B0E-84D4-BCE104444D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01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A1190-43FC-4832-8AC5-76B9354F1B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1" dirty="0">
                <a:latin typeface="Cambria" panose="02040503050406030204" pitchFamily="18" charset="0"/>
              </a:rPr>
              <a:t>Bonds</a:t>
            </a:r>
            <a:r>
              <a:rPr lang="en-US" b="1" i="1" dirty="0"/>
              <a:t> </a:t>
            </a:r>
            <a:r>
              <a:rPr lang="en-US" b="1" i="1" dirty="0">
                <a:latin typeface="Cambria" panose="02040503050406030204" pitchFamily="18" charset="0"/>
              </a:rPr>
              <a:t>Interest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F1BF0C-31F6-43EC-A2E5-9A2992601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i="1" dirty="0"/>
              <a:t>Dr. Munadhil Abdu AL Jabbar  Al Salem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1BCD9F-E3E4-43FE-BA6D-D6A325AC4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421324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75" y="258583"/>
            <a:ext cx="11812250" cy="63408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3 – </a:t>
            </a:r>
            <a:r>
              <a:rPr lang="en-US" b="1" u="sng" dirty="0"/>
              <a:t>Issuing with issue discount: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QC: In 1/1/2012, AAQ Company issued 1000 bonds on an interest rate of 10% at a par value of the $100 each, the issue price is $90. Full value has been paid at the subscription in cash. If you know: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1 - Bond interest is paid at the end of the year.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2 - 5 years of the loan period.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3 - The Company applies the straight-line method.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/>
              <a:t>Required: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Record the accounting entries and prepare the balance sheet (partial).</a:t>
            </a:r>
          </a:p>
          <a:p>
            <a:pPr marL="0" indent="0">
              <a:buNone/>
            </a:pPr>
            <a:endParaRPr lang="en-US" u="sng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565DFF7-662C-4C4F-BFC2-FA8984ACC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716097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75" y="258583"/>
            <a:ext cx="11812250" cy="634083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Before answering the question, we must compare between the issue price and the par value:</a:t>
            </a:r>
          </a:p>
          <a:p>
            <a:pPr marL="0" indent="0">
              <a:buNone/>
            </a:pPr>
            <a:r>
              <a:rPr lang="en-US" dirty="0"/>
              <a:t>-	Issue price = 90</a:t>
            </a:r>
          </a:p>
          <a:p>
            <a:pPr marL="0" indent="0">
              <a:buNone/>
            </a:pPr>
            <a:r>
              <a:rPr lang="en-US" dirty="0"/>
              <a:t>-	Par value = 100</a:t>
            </a:r>
          </a:p>
          <a:p>
            <a:pPr marL="0" indent="0">
              <a:buNone/>
            </a:pPr>
            <a:r>
              <a:rPr lang="en-US" dirty="0"/>
              <a:t>In this case, the issue price is </a:t>
            </a:r>
            <a:r>
              <a:rPr lang="en-US" u="sng" dirty="0"/>
              <a:t>less than </a:t>
            </a:r>
            <a:r>
              <a:rPr lang="en-US" dirty="0"/>
              <a:t>the par value which means the bonds include issue discount.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Calculating the issue discount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-	Issue price = 90 x 1000   =   90,000</a:t>
            </a:r>
          </a:p>
          <a:p>
            <a:pPr marL="0" indent="0">
              <a:buNone/>
            </a:pPr>
            <a:r>
              <a:rPr lang="en-US" dirty="0"/>
              <a:t>-	Par value = 100 x 1000   = (100,000)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Issue discount                       (10,000)</a:t>
            </a:r>
          </a:p>
          <a:p>
            <a:pPr marL="0" indent="0">
              <a:buNone/>
            </a:pPr>
            <a:r>
              <a:rPr lang="en-US" b="1" u="sng" dirty="0"/>
              <a:t>Recording the Accounting entries:</a:t>
            </a:r>
          </a:p>
          <a:p>
            <a:pPr marL="0" indent="0">
              <a:buNone/>
            </a:pPr>
            <a:r>
              <a:rPr lang="en-US" dirty="0"/>
              <a:t>1/1/2012 … From: Cash                     a/c 90,000</a:t>
            </a:r>
          </a:p>
          <a:p>
            <a:pPr marL="0" indent="0">
              <a:buNone/>
            </a:pPr>
            <a:r>
              <a:rPr lang="en-US" dirty="0"/>
              <a:t>                                    Issue discount a/c 10,000</a:t>
            </a:r>
          </a:p>
          <a:p>
            <a:pPr marL="0" indent="0">
              <a:buNone/>
            </a:pPr>
            <a:r>
              <a:rPr lang="en-US" dirty="0"/>
              <a:t>                                        To: Loan bonds       a/c 100,000</a:t>
            </a:r>
          </a:p>
          <a:p>
            <a:pPr marL="0" indent="0">
              <a:buNone/>
            </a:pPr>
            <a:endParaRPr lang="en-US" u="sng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FCED47-FF1F-4823-8ED8-92B3084EE2ED}"/>
              </a:ext>
            </a:extLst>
          </p:cNvPr>
          <p:cNvCxnSpPr>
            <a:cxnSpLocks/>
          </p:cNvCxnSpPr>
          <p:nvPr/>
        </p:nvCxnSpPr>
        <p:spPr>
          <a:xfrm>
            <a:off x="9383843" y="3429001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2E6773-D0DA-48D8-8451-E64DFE290798}"/>
              </a:ext>
            </a:extLst>
          </p:cNvPr>
          <p:cNvCxnSpPr>
            <a:cxnSpLocks/>
          </p:cNvCxnSpPr>
          <p:nvPr/>
        </p:nvCxnSpPr>
        <p:spPr>
          <a:xfrm flipH="1">
            <a:off x="7360171" y="3429001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BF46A2C-CA55-4691-97C1-4BDA3F495529}"/>
              </a:ext>
            </a:extLst>
          </p:cNvPr>
          <p:cNvSpPr txBox="1"/>
          <p:nvPr/>
        </p:nvSpPr>
        <p:spPr>
          <a:xfrm>
            <a:off x="7255243" y="2939786"/>
            <a:ext cx="4482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Balance sheet (at the beginning period)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9837CF-38CD-4C80-AF88-B849916BED0F}"/>
              </a:ext>
            </a:extLst>
          </p:cNvPr>
          <p:cNvSpPr txBox="1"/>
          <p:nvPr/>
        </p:nvSpPr>
        <p:spPr>
          <a:xfrm>
            <a:off x="9501259" y="3848179"/>
            <a:ext cx="24159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1761D8-92F6-4B08-90D4-B7F810D207D4}"/>
              </a:ext>
            </a:extLst>
          </p:cNvPr>
          <p:cNvSpPr txBox="1"/>
          <p:nvPr/>
        </p:nvSpPr>
        <p:spPr>
          <a:xfrm>
            <a:off x="9501259" y="4667466"/>
            <a:ext cx="26378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100,000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AA500E-3CB3-4301-AC3A-B107B10B21F4}"/>
              </a:ext>
            </a:extLst>
          </p:cNvPr>
          <p:cNvSpPr txBox="1"/>
          <p:nvPr/>
        </p:nvSpPr>
        <p:spPr>
          <a:xfrm>
            <a:off x="9501259" y="5375804"/>
            <a:ext cx="2690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- Issue discount 10,000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4DA73-39B8-488F-B3EF-16BFC8B3B1B0}"/>
              </a:ext>
            </a:extLst>
          </p:cNvPr>
          <p:cNvSpPr/>
          <p:nvPr/>
        </p:nvSpPr>
        <p:spPr>
          <a:xfrm>
            <a:off x="11407515" y="5884087"/>
            <a:ext cx="8980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90,000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DA92A6-5D85-4A74-8B70-22F2CD79E510}"/>
              </a:ext>
            </a:extLst>
          </p:cNvPr>
          <p:cNvCxnSpPr>
            <a:cxnSpLocks/>
          </p:cNvCxnSpPr>
          <p:nvPr/>
        </p:nvCxnSpPr>
        <p:spPr>
          <a:xfrm flipH="1">
            <a:off x="11305219" y="5775914"/>
            <a:ext cx="90190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C80940D-1097-41A4-A9A7-5BD86E4185DB}"/>
              </a:ext>
            </a:extLst>
          </p:cNvPr>
          <p:cNvCxnSpPr>
            <a:cxnSpLocks/>
          </p:cNvCxnSpPr>
          <p:nvPr/>
        </p:nvCxnSpPr>
        <p:spPr>
          <a:xfrm flipH="1">
            <a:off x="0" y="4242074"/>
            <a:ext cx="685050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13C80C-CCF7-4743-8D83-37BFDAC74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35262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B0FA08D0-C9EC-41D5-B3AE-B8AAEFD809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89875" y="258583"/>
                <a:ext cx="11812250" cy="634083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At the end of period, we must calculate the bonds interest:</a:t>
                </a:r>
              </a:p>
              <a:p>
                <a:pPr marL="0" indent="0">
                  <a:buNone/>
                </a:pPr>
                <a:r>
                  <a:rPr lang="en-US" b="1" dirty="0"/>
                  <a:t>100,000 x 10% = 10,000</a:t>
                </a:r>
              </a:p>
              <a:p>
                <a:pPr marL="0" indent="0">
                  <a:buNone/>
                </a:pPr>
                <a:r>
                  <a:rPr lang="en-US" dirty="0"/>
                  <a:t>Before recording the interest, we must determine depreciation of issue discount by: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/>
                          <m:t>Issue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discount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/>
                          <m:t>loan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bonds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period</m:t>
                        </m:r>
                      </m:den>
                    </m:f>
                  </m:oMath>
                </a14:m>
                <a:r>
                  <a:rPr lang="en-US" b="1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𝟎𝟎𝟎</m:t>
                        </m:r>
                      </m:num>
                      <m:den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/>
                  <a:t> = 2000</a:t>
                </a:r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31/12/2012 … From: bonds interest   a/c 12,000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To: Issue discount     a/c 2000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 Cash                      a/c 10,000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31/12/2012 … From: Profit &amp; loss a/c 12000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To: bond interest    a/c 12000</a:t>
                </a:r>
              </a:p>
              <a:p>
                <a:pPr marL="0" indent="0">
                  <a:buNone/>
                </a:pPr>
                <a:endParaRPr lang="en-US" u="sng" dirty="0"/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B0FA08D0-C9EC-41D5-B3AE-B8AAEFD809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89875" y="258583"/>
                <a:ext cx="11812250" cy="6340834"/>
              </a:xfrm>
              <a:blipFill>
                <a:blip r:embed="rId3"/>
                <a:stretch>
                  <a:fillRect l="-1032" t="-2113" r="-980" b="-10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7FCED47-FF1F-4823-8ED8-92B3084EE2ED}"/>
              </a:ext>
            </a:extLst>
          </p:cNvPr>
          <p:cNvCxnSpPr>
            <a:cxnSpLocks/>
          </p:cNvCxnSpPr>
          <p:nvPr/>
        </p:nvCxnSpPr>
        <p:spPr>
          <a:xfrm>
            <a:off x="9383843" y="3429001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2E6773-D0DA-48D8-8451-E64DFE290798}"/>
              </a:ext>
            </a:extLst>
          </p:cNvPr>
          <p:cNvCxnSpPr>
            <a:cxnSpLocks/>
          </p:cNvCxnSpPr>
          <p:nvPr/>
        </p:nvCxnSpPr>
        <p:spPr>
          <a:xfrm flipH="1">
            <a:off x="7360171" y="3429001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2BF46A2C-CA55-4691-97C1-4BDA3F495529}"/>
              </a:ext>
            </a:extLst>
          </p:cNvPr>
          <p:cNvSpPr txBox="1"/>
          <p:nvPr/>
        </p:nvSpPr>
        <p:spPr>
          <a:xfrm>
            <a:off x="7255243" y="2939786"/>
            <a:ext cx="4482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 Balance sheet at 31</a:t>
            </a:r>
            <a:r>
              <a:rPr lang="en-US" sz="2000" baseline="30000" dirty="0"/>
              <a:t>st</a:t>
            </a:r>
            <a:r>
              <a:rPr lang="en-US" sz="2000" dirty="0"/>
              <a:t> Dec 2012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99837CF-38CD-4C80-AF88-B849916BED0F}"/>
              </a:ext>
            </a:extLst>
          </p:cNvPr>
          <p:cNvSpPr txBox="1"/>
          <p:nvPr/>
        </p:nvSpPr>
        <p:spPr>
          <a:xfrm>
            <a:off x="9501259" y="3848179"/>
            <a:ext cx="24159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1761D8-92F6-4B08-90D4-B7F810D207D4}"/>
              </a:ext>
            </a:extLst>
          </p:cNvPr>
          <p:cNvSpPr txBox="1"/>
          <p:nvPr/>
        </p:nvSpPr>
        <p:spPr>
          <a:xfrm>
            <a:off x="9501259" y="4667466"/>
            <a:ext cx="26182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100,000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9AA500E-3CB3-4301-AC3A-B107B10B21F4}"/>
              </a:ext>
            </a:extLst>
          </p:cNvPr>
          <p:cNvSpPr txBox="1"/>
          <p:nvPr/>
        </p:nvSpPr>
        <p:spPr>
          <a:xfrm>
            <a:off x="9501259" y="5375804"/>
            <a:ext cx="2690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- Issue discount (8000)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4A4DA73-39B8-488F-B3EF-16BFC8B3B1B0}"/>
              </a:ext>
            </a:extLst>
          </p:cNvPr>
          <p:cNvSpPr/>
          <p:nvPr/>
        </p:nvSpPr>
        <p:spPr>
          <a:xfrm>
            <a:off x="11305219" y="5899476"/>
            <a:ext cx="9557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92,000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FDA92A6-5D85-4A74-8B70-22F2CD79E510}"/>
              </a:ext>
            </a:extLst>
          </p:cNvPr>
          <p:cNvCxnSpPr>
            <a:cxnSpLocks/>
          </p:cNvCxnSpPr>
          <p:nvPr/>
        </p:nvCxnSpPr>
        <p:spPr>
          <a:xfrm flipH="1">
            <a:off x="11305219" y="5775914"/>
            <a:ext cx="90190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BE5D8EB-ECE1-46C2-B116-67DF15738B7E}"/>
              </a:ext>
            </a:extLst>
          </p:cNvPr>
          <p:cNvCxnSpPr>
            <a:cxnSpLocks/>
          </p:cNvCxnSpPr>
          <p:nvPr/>
        </p:nvCxnSpPr>
        <p:spPr>
          <a:xfrm flipH="1">
            <a:off x="0" y="3101715"/>
            <a:ext cx="685050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234AC5D-F31D-402C-BC80-7AEFF075A2ED}"/>
              </a:ext>
            </a:extLst>
          </p:cNvPr>
          <p:cNvCxnSpPr>
            <a:cxnSpLocks/>
          </p:cNvCxnSpPr>
          <p:nvPr/>
        </p:nvCxnSpPr>
        <p:spPr>
          <a:xfrm flipH="1">
            <a:off x="0" y="5083816"/>
            <a:ext cx="685050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6D691C-A75E-4D52-9A48-8585DC55D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15035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5DD4A61-7972-4F14-82DF-1E9C51187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CB331A-0FB1-42D6-ABE3-BC8F4198833B}"/>
              </a:ext>
            </a:extLst>
          </p:cNvPr>
          <p:cNvSpPr txBox="1"/>
          <p:nvPr/>
        </p:nvSpPr>
        <p:spPr>
          <a:xfrm>
            <a:off x="284480" y="487680"/>
            <a:ext cx="11572240" cy="4668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 (1 ): 1/1/2012, RRQ Company issued 3000 bonds an interest rate of 12% at par value of the $120 each, has been paid full value at the subscription in cash. If you know: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1 - Bond interest paid at the end of the year.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2 - 5 years of the loan period.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3 - The Company applies the straight-line method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Required: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Recording accounting entries and prepare balance sheet (partial).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232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46D587E-AD88-484D-A482-FDC749D2B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5DFB6D-31C2-44A9-AC15-7EC08BC14DD7}"/>
              </a:ext>
            </a:extLst>
          </p:cNvPr>
          <p:cNvSpPr txBox="1"/>
          <p:nvPr/>
        </p:nvSpPr>
        <p:spPr>
          <a:xfrm>
            <a:off x="264160" y="294640"/>
            <a:ext cx="11531600" cy="4668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 (2): 1/1/2012, RRQ Company issued 3000 bonds an interest rate of 12% at par value of the $120 each,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issue price $140, has been paid full value at the subscription in cash. If you know: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1 - Bond interest paid at the end of the year. 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2 - 5 years of the loan period.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3 - The Company applies the straight-line method.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Required: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Recording accounting entries and prepare balance sheet (partial).</a:t>
            </a:r>
            <a:endParaRPr lang="en-US" sz="2800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16712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4E83606-F9B7-4D24-B374-B13904EA7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15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8967CD-468F-47A7-A9BE-9DA0E60A3631}"/>
              </a:ext>
            </a:extLst>
          </p:cNvPr>
          <p:cNvSpPr txBox="1"/>
          <p:nvPr/>
        </p:nvSpPr>
        <p:spPr>
          <a:xfrm>
            <a:off x="152400" y="325120"/>
            <a:ext cx="11714480" cy="4668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 (3): 1/1/2012, RRQ Company issued 3000 bonds an interest rate of 12% at par value of the $120 each,</a:t>
            </a:r>
            <a:r>
              <a:rPr lang="en-US" sz="2800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issue price $110, has been paid full value at the subscription in cash. If you know: 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1 - Bond interest paid at the end of the year. 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2 - 5 years of the loan period.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3 - The Company applies the straight-line method.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Required: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Recording accounting entries and prepare balance sheet (partial).</a:t>
            </a:r>
            <a:endParaRPr lang="en-US" sz="2800" dirty="0">
              <a:solidFill>
                <a:prstClr val="black"/>
              </a:solidFill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31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3F9C4-E6C5-47B4-9FC0-916BEBB22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734" y="230216"/>
            <a:ext cx="11512446" cy="1325563"/>
          </a:xfrm>
        </p:spPr>
        <p:txBody>
          <a:bodyPr/>
          <a:lstStyle/>
          <a:p>
            <a:r>
              <a:rPr lang="en-US" b="1" dirty="0"/>
              <a:t>There are three cases to determine bonds interest: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9665" y="1825625"/>
            <a:ext cx="11137691" cy="4685534"/>
          </a:xfrm>
        </p:spPr>
        <p:txBody>
          <a:bodyPr>
            <a:normAutofit/>
          </a:bodyPr>
          <a:lstStyle/>
          <a:p>
            <a:r>
              <a:rPr lang="en-US" b="1" dirty="0"/>
              <a:t>The accounting treatment of bond interest as follows:</a:t>
            </a:r>
          </a:p>
          <a:p>
            <a:pPr marL="0" indent="0">
              <a:buNone/>
            </a:pPr>
            <a:r>
              <a:rPr lang="en-US" dirty="0"/>
              <a:t>At the end of period, the accountant calculates bond interest by using the following equation: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A- Issuing a par value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From: </a:t>
            </a:r>
            <a:r>
              <a:rPr lang="en-US" sz="2600" dirty="0">
                <a:solidFill>
                  <a:prstClr val="black"/>
                </a:solidFill>
              </a:rPr>
              <a:t>bond s interest </a:t>
            </a:r>
            <a:r>
              <a:rPr lang="en-US" dirty="0"/>
              <a:t>a/c xxx</a:t>
            </a:r>
          </a:p>
          <a:p>
            <a:pPr marL="0" indent="0">
              <a:buNone/>
            </a:pPr>
            <a:r>
              <a:rPr lang="en-US" dirty="0"/>
              <a:t>      To: Cash 			a/c xxx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34629F-89DD-4FBE-B35E-6297FDABC207}"/>
              </a:ext>
            </a:extLst>
          </p:cNvPr>
          <p:cNvSpPr/>
          <p:nvPr/>
        </p:nvSpPr>
        <p:spPr>
          <a:xfrm>
            <a:off x="612098" y="3114207"/>
            <a:ext cx="11035257" cy="10380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Bonds value x Interest percentage x Loan period = Annual interest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AE49FE-C7D7-4F06-BDD4-E0E01F799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19286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154" y="1027920"/>
            <a:ext cx="11137691" cy="480216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The accounting treatment of bond interest as follow:</a:t>
            </a:r>
          </a:p>
          <a:p>
            <a:pPr marL="0" indent="0">
              <a:buNone/>
            </a:pPr>
            <a:r>
              <a:rPr lang="en-US" dirty="0"/>
              <a:t>The depreciation of (issue premium) or (issue discount) by using straight line method as follows: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B- (Issuing with issue premium):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From: bonds interest     a/c xxx</a:t>
            </a:r>
          </a:p>
          <a:p>
            <a:pPr marL="0" indent="0">
              <a:buNone/>
            </a:pPr>
            <a:r>
              <a:rPr lang="en-US" dirty="0"/>
              <a:t>            issue premium    a/c xxx</a:t>
            </a:r>
          </a:p>
          <a:p>
            <a:pPr marL="0" indent="0">
              <a:buNone/>
            </a:pPr>
            <a:r>
              <a:rPr lang="en-US" dirty="0"/>
              <a:t>                To:  Cash                     a/c xxx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634629F-89DD-4FBE-B35E-6297FDABC207}"/>
                  </a:ext>
                </a:extLst>
              </p:cNvPr>
              <p:cNvSpPr/>
              <p:nvPr/>
            </p:nvSpPr>
            <p:spPr>
              <a:xfrm>
                <a:off x="956603" y="2390931"/>
                <a:ext cx="9205477" cy="1038069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(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issue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premium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) 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or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 (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issue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discount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) 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bonds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sz="3200" dirty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</a:rPr>
                            <m:t>years</m:t>
                          </m:r>
                          <m:r>
                            <a:rPr lang="en-US" sz="32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 (</m:t>
                          </m:r>
                          <m:r>
                            <a:rPr lang="en-US" sz="32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𝑃𝑒𝑟𝑖𝑜𝑑𝑠</m:t>
                          </m:r>
                          <m:r>
                            <a:rPr lang="en-US" sz="3200" b="0" i="1" dirty="0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2634629F-89DD-4FBE-B35E-6297FDABC2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603" y="2390931"/>
                <a:ext cx="9205477" cy="103806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79A994-205F-420E-8A5A-4173F631A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287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820" y="1141412"/>
            <a:ext cx="11137691" cy="4575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C- </a:t>
            </a:r>
            <a:r>
              <a:rPr lang="en-US" b="1" u="sng" dirty="0"/>
              <a:t>(Issuing with Issue discount):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From: bonds interest    a/c xxx</a:t>
            </a:r>
          </a:p>
          <a:p>
            <a:pPr marL="0" indent="0">
              <a:buNone/>
            </a:pPr>
            <a:r>
              <a:rPr lang="en-US" dirty="0"/>
              <a:t>         To:    issue discount      a/c xxx</a:t>
            </a:r>
          </a:p>
          <a:p>
            <a:pPr marL="0" indent="0">
              <a:buNone/>
            </a:pPr>
            <a:r>
              <a:rPr lang="en-US" dirty="0"/>
              <a:t>                   Cash                      a/c xxx</a:t>
            </a:r>
          </a:p>
          <a:p>
            <a:pPr marL="0" indent="0">
              <a:buNone/>
            </a:pPr>
            <a:endParaRPr lang="en-US" dirty="0"/>
          </a:p>
          <a:p>
            <a:pPr marL="0" lvl="0" indent="0">
              <a:buNone/>
            </a:pPr>
            <a:r>
              <a:rPr lang="en-US" dirty="0"/>
              <a:t>When the entries are recorded,</a:t>
            </a:r>
            <a:r>
              <a:rPr lang="en-US" dirty="0">
                <a:solidFill>
                  <a:prstClr val="black"/>
                </a:solidFill>
              </a:rPr>
              <a:t> and Closing bonds interest account of the profit &amp; loss account ,</a:t>
            </a:r>
            <a:r>
              <a:rPr lang="en-US" dirty="0"/>
              <a:t> we must prepare the effect for the balance sheet.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4A9368C-36DD-4270-9CBB-0AFFFEF00287}"/>
              </a:ext>
            </a:extLst>
          </p:cNvPr>
          <p:cNvCxnSpPr/>
          <p:nvPr/>
        </p:nvCxnSpPr>
        <p:spPr>
          <a:xfrm>
            <a:off x="274820" y="3994621"/>
            <a:ext cx="886918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0A0B35-8F6A-463B-8D45-4D946B0F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480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154" y="289158"/>
            <a:ext cx="11137691" cy="62796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 1 - </a:t>
            </a:r>
            <a:r>
              <a:rPr lang="en-US" b="1" u="sng" dirty="0"/>
              <a:t>issuing at a par value: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Q:A: On 1/1/2012, AAQ Company issued 1000 bonds on an interest rate of 10% at a par value of $100 each, full value has been paid at the subscription in cash. If you know: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1 - Bond interest is paid at the end of the year.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2 - 5 years of the loan period.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3 - The Company applies the straight-line method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u="sng" dirty="0"/>
              <a:t>Required: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Record the accounting entries and prepare the balance sheet (partial).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1BDBBD5-1513-4F9F-900C-EC0213BBD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9621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4858"/>
            <a:ext cx="11137691" cy="60548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/>
              <a:t>The par value = 1000 x 100 = 100,000</a:t>
            </a:r>
          </a:p>
          <a:p>
            <a:pPr marL="0" indent="0">
              <a:buNone/>
            </a:pPr>
            <a:r>
              <a:rPr lang="en-US" dirty="0"/>
              <a:t>1/1/2012…   From: Cash a/c 100,000</a:t>
            </a:r>
          </a:p>
          <a:p>
            <a:pPr marL="0" indent="0">
              <a:buNone/>
            </a:pPr>
            <a:r>
              <a:rPr lang="en-US" dirty="0"/>
              <a:t>                          To: Loan Bonds a/c 100,000</a:t>
            </a:r>
          </a:p>
          <a:p>
            <a:pPr marL="0" indent="0">
              <a:buNone/>
            </a:pPr>
            <a:r>
              <a:rPr lang="en-US" dirty="0"/>
              <a:t>_______________________________</a:t>
            </a:r>
          </a:p>
          <a:p>
            <a:pPr marL="0" indent="0">
              <a:buNone/>
            </a:pPr>
            <a:r>
              <a:rPr lang="en-US" dirty="0"/>
              <a:t>At the end of the period, in 31/12/2012, calculate the bond Interest that must be paid in cash:</a:t>
            </a:r>
          </a:p>
          <a:p>
            <a:pPr marL="0" indent="0">
              <a:buNone/>
            </a:pPr>
            <a:r>
              <a:rPr lang="en-US" b="1" u="sng" dirty="0"/>
              <a:t>100,000 x 10% = 10,000</a:t>
            </a: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r>
              <a:rPr lang="en-US" dirty="0"/>
              <a:t>31, Dec… From: bond interest a/c 10,000</a:t>
            </a:r>
          </a:p>
          <a:p>
            <a:pPr marL="0" indent="0">
              <a:buNone/>
            </a:pPr>
            <a:r>
              <a:rPr lang="en-US" dirty="0"/>
              <a:t>                    To: Cash                      a/c 10,000</a:t>
            </a:r>
          </a:p>
          <a:p>
            <a:pPr marL="0" indent="0">
              <a:buNone/>
            </a:pPr>
            <a:r>
              <a:rPr lang="en-US" dirty="0"/>
              <a:t>______________________________</a:t>
            </a:r>
          </a:p>
          <a:p>
            <a:pPr marL="0" indent="0">
              <a:buNone/>
            </a:pPr>
            <a:r>
              <a:rPr lang="en-US" dirty="0"/>
              <a:t>31, Dec…From: Profit &amp; loss a/c 10,000</a:t>
            </a:r>
          </a:p>
          <a:p>
            <a:pPr marL="0" indent="0">
              <a:buNone/>
            </a:pPr>
            <a:r>
              <a:rPr lang="en-US" dirty="0"/>
              <a:t>                       To: bond interest    a/c 10,000</a:t>
            </a:r>
          </a:p>
          <a:p>
            <a:pPr marL="0" indent="0">
              <a:buNone/>
            </a:pPr>
            <a:r>
              <a:rPr lang="en-US" dirty="0"/>
              <a:t>_____________________________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9FC03C7-60A9-4870-AF0E-9CEA6A9447FB}"/>
              </a:ext>
            </a:extLst>
          </p:cNvPr>
          <p:cNvCxnSpPr>
            <a:cxnSpLocks/>
          </p:cNvCxnSpPr>
          <p:nvPr/>
        </p:nvCxnSpPr>
        <p:spPr>
          <a:xfrm>
            <a:off x="9383843" y="3429001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33AFA15-8E88-4BAB-9375-9165C6211D96}"/>
              </a:ext>
            </a:extLst>
          </p:cNvPr>
          <p:cNvCxnSpPr>
            <a:cxnSpLocks/>
          </p:cNvCxnSpPr>
          <p:nvPr/>
        </p:nvCxnSpPr>
        <p:spPr>
          <a:xfrm flipH="1">
            <a:off x="7360171" y="3429001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2260305-D20C-4313-A8FE-CE6D78A15BA3}"/>
              </a:ext>
            </a:extLst>
          </p:cNvPr>
          <p:cNvSpPr txBox="1"/>
          <p:nvPr/>
        </p:nvSpPr>
        <p:spPr>
          <a:xfrm>
            <a:off x="7809883" y="2939786"/>
            <a:ext cx="39274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 Balance sheet . at 31 Dec. 2012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8D443C5-E986-49F2-9F03-0D66F2969C11}"/>
              </a:ext>
            </a:extLst>
          </p:cNvPr>
          <p:cNvSpPr txBox="1"/>
          <p:nvPr/>
        </p:nvSpPr>
        <p:spPr>
          <a:xfrm>
            <a:off x="9501259" y="3848179"/>
            <a:ext cx="2343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928AC7C-0E18-40A1-9A7E-40E46F7F1A03}"/>
              </a:ext>
            </a:extLst>
          </p:cNvPr>
          <p:cNvSpPr txBox="1"/>
          <p:nvPr/>
        </p:nvSpPr>
        <p:spPr>
          <a:xfrm>
            <a:off x="9501259" y="4667466"/>
            <a:ext cx="269074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100,000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5F20AEC-9FAF-4561-980C-142560929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235660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4858"/>
            <a:ext cx="11947161" cy="63408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2 - </a:t>
            </a:r>
            <a:r>
              <a:rPr lang="en-US" b="1" u="sng" dirty="0"/>
              <a:t>Issuing with issue premium</a:t>
            </a:r>
            <a:r>
              <a:rPr lang="en-US" u="sng" dirty="0"/>
              <a:t>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Q:B: In 1/1/2012, AAQ Company issued 1000 bonds on an interest rate of 10% at par value of $100 each, the issue price is $120, full value has been paid at the subscription in cash. If you know: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1 - Bond interest is paid at the end of the year.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2 - 5 years of the loan period.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3 - The Company applies the straight-line method.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/>
              <a:t>Required: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Record the accounting entries and prepare the balance sheet (partial).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3E34F8E-E7F3-4D32-88CD-FE8C64F9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71695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0FA08D0-C9EC-41D5-B3AE-B8AAEFD80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4858"/>
            <a:ext cx="11947161" cy="63408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Before answering the question, we must compare between issue price and par value</a:t>
            </a:r>
          </a:p>
          <a:p>
            <a:pPr marL="0" indent="0">
              <a:buNone/>
            </a:pPr>
            <a:r>
              <a:rPr lang="en-US" dirty="0"/>
              <a:t>-	Issue price = 120</a:t>
            </a:r>
          </a:p>
          <a:p>
            <a:pPr marL="0" indent="0">
              <a:buNone/>
            </a:pPr>
            <a:r>
              <a:rPr lang="en-US" dirty="0"/>
              <a:t>-	Par value = 100</a:t>
            </a:r>
          </a:p>
          <a:p>
            <a:pPr marL="0" indent="0">
              <a:buNone/>
            </a:pPr>
            <a:r>
              <a:rPr lang="en-US" dirty="0"/>
              <a:t>    In this case, the issue price is </a:t>
            </a:r>
            <a:r>
              <a:rPr lang="en-US" u="sng" dirty="0"/>
              <a:t>more than </a:t>
            </a:r>
            <a:r>
              <a:rPr lang="en-US" dirty="0"/>
              <a:t>par value, which means the bonds include issue premium.</a:t>
            </a:r>
          </a:p>
          <a:p>
            <a:pPr marL="0" indent="0">
              <a:buNone/>
            </a:pPr>
            <a:r>
              <a:rPr lang="en-US" dirty="0"/>
              <a:t>Calculate the issue premium:</a:t>
            </a:r>
          </a:p>
          <a:p>
            <a:pPr marL="0" indent="0">
              <a:buNone/>
            </a:pPr>
            <a:r>
              <a:rPr lang="en-US" dirty="0"/>
              <a:t>-	Issue price = 120 x 1000 =   120,000</a:t>
            </a:r>
          </a:p>
          <a:p>
            <a:pPr marL="0" indent="0">
              <a:buNone/>
            </a:pPr>
            <a:r>
              <a:rPr lang="en-US" dirty="0"/>
              <a:t>-	Par value = 100 x 1000 =     (100,000)</a:t>
            </a:r>
          </a:p>
          <a:p>
            <a:pPr marL="0" indent="0">
              <a:buNone/>
            </a:pPr>
            <a:r>
              <a:rPr lang="en-US" dirty="0"/>
              <a:t>___________________________________</a:t>
            </a:r>
          </a:p>
          <a:p>
            <a:pPr marL="0" indent="0">
              <a:buNone/>
            </a:pPr>
            <a:r>
              <a:rPr lang="en-US" dirty="0"/>
              <a:t>           Issue premium                          20,000</a:t>
            </a:r>
          </a:p>
          <a:p>
            <a:pPr marL="0" indent="0">
              <a:buNone/>
            </a:pPr>
            <a:r>
              <a:rPr lang="en-US" b="1" u="sng" dirty="0"/>
              <a:t>Record the following Accounting entries:</a:t>
            </a:r>
          </a:p>
          <a:p>
            <a:pPr marL="0" indent="0">
              <a:buNone/>
            </a:pPr>
            <a:r>
              <a:rPr lang="en-US" dirty="0"/>
              <a:t>1/1/2012 … From: Cash a/c 120,000</a:t>
            </a:r>
          </a:p>
          <a:p>
            <a:pPr marL="0" indent="0">
              <a:buNone/>
            </a:pPr>
            <a:r>
              <a:rPr lang="en-US" dirty="0"/>
              <a:t>                         To: Loan bonds       a/c 100,000</a:t>
            </a:r>
          </a:p>
          <a:p>
            <a:pPr marL="0" indent="0">
              <a:buNone/>
            </a:pPr>
            <a:r>
              <a:rPr lang="en-US" dirty="0"/>
              <a:t>                              Issue premium a/c 20,000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E1E35FE-7DCD-4290-B459-728C69EC3459}"/>
              </a:ext>
            </a:extLst>
          </p:cNvPr>
          <p:cNvCxnSpPr>
            <a:cxnSpLocks/>
          </p:cNvCxnSpPr>
          <p:nvPr/>
        </p:nvCxnSpPr>
        <p:spPr>
          <a:xfrm>
            <a:off x="9383843" y="3429001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778F46-E21D-4064-BFE5-4845CA13D472}"/>
              </a:ext>
            </a:extLst>
          </p:cNvPr>
          <p:cNvCxnSpPr>
            <a:cxnSpLocks/>
          </p:cNvCxnSpPr>
          <p:nvPr/>
        </p:nvCxnSpPr>
        <p:spPr>
          <a:xfrm flipH="1">
            <a:off x="7360171" y="3429001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5697A1B-E7AD-42F0-85C5-57E8AA408C7C}"/>
              </a:ext>
            </a:extLst>
          </p:cNvPr>
          <p:cNvSpPr txBox="1"/>
          <p:nvPr/>
        </p:nvSpPr>
        <p:spPr>
          <a:xfrm>
            <a:off x="7255243" y="2939786"/>
            <a:ext cx="4482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Balance sheet (at the beginning period)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AD24F7-4399-404B-9415-0DABD9A4259F}"/>
              </a:ext>
            </a:extLst>
          </p:cNvPr>
          <p:cNvSpPr txBox="1"/>
          <p:nvPr/>
        </p:nvSpPr>
        <p:spPr>
          <a:xfrm>
            <a:off x="9501259" y="3848179"/>
            <a:ext cx="23437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B68D75-21B7-45A8-9B98-2BC4382380F0}"/>
              </a:ext>
            </a:extLst>
          </p:cNvPr>
          <p:cNvSpPr txBox="1"/>
          <p:nvPr/>
        </p:nvSpPr>
        <p:spPr>
          <a:xfrm>
            <a:off x="9501259" y="4667466"/>
            <a:ext cx="27058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100,000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E25C7-D83C-41B6-A9AC-7025946D6B93}"/>
              </a:ext>
            </a:extLst>
          </p:cNvPr>
          <p:cNvSpPr txBox="1"/>
          <p:nvPr/>
        </p:nvSpPr>
        <p:spPr>
          <a:xfrm>
            <a:off x="9501259" y="5375804"/>
            <a:ext cx="2690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 Issue premium 20,000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9CBF0B-339D-41B3-B215-CABDA0F514F1}"/>
              </a:ext>
            </a:extLst>
          </p:cNvPr>
          <p:cNvSpPr/>
          <p:nvPr/>
        </p:nvSpPr>
        <p:spPr>
          <a:xfrm>
            <a:off x="11305219" y="5899476"/>
            <a:ext cx="1027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120,000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C4AA87-C47E-4126-B490-9AC45E2BCEE4}"/>
              </a:ext>
            </a:extLst>
          </p:cNvPr>
          <p:cNvCxnSpPr>
            <a:cxnSpLocks/>
          </p:cNvCxnSpPr>
          <p:nvPr/>
        </p:nvCxnSpPr>
        <p:spPr>
          <a:xfrm flipH="1">
            <a:off x="11305219" y="5775914"/>
            <a:ext cx="90190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868EA3-B0B3-49C9-8287-5E407586F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00744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B0FA08D0-C9EC-41D5-B3AE-B8AAEFD809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0" y="224858"/>
                <a:ext cx="11947161" cy="634083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At the end of the period, calculate the bonds interest:</a:t>
                </a:r>
              </a:p>
              <a:p>
                <a:pPr marL="0" indent="0">
                  <a:buNone/>
                </a:pPr>
                <a:r>
                  <a:rPr lang="en-US" b="1" u="sng" dirty="0"/>
                  <a:t>100,000 x 10% = 10,000</a:t>
                </a:r>
              </a:p>
              <a:p>
                <a:pPr marL="0" indent="0">
                  <a:buNone/>
                </a:pPr>
                <a:r>
                  <a:rPr lang="en-US" dirty="0"/>
                  <a:t>Before recording the interest, we must determine the depreciation of issue premium by: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b="1" dirty="0"/>
                          <m:t>Issue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premium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loan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bonds</m:t>
                        </m:r>
                        <m:r>
                          <m:rPr>
                            <m:nor/>
                          </m:rPr>
                          <a:rPr lang="en-US" b="1" dirty="0"/>
                          <m:t> </m:t>
                        </m:r>
                        <m:r>
                          <m:rPr>
                            <m:nor/>
                          </m:rPr>
                          <a:rPr lang="en-US" b="1" dirty="0"/>
                          <m:t>period</m:t>
                        </m:r>
                      </m:den>
                    </m:f>
                  </m:oMath>
                </a14:m>
                <a:r>
                  <a:rPr lang="en-US" b="1" dirty="0"/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𝟎𝟎𝟎</m:t>
                        </m:r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3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/>
                  <a:t> = 4000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31/12/2012 … From: bonds interest   a/c 6000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 Issue premium a/c 4000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             To: Cash                a/c 10,000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31/12/2012 … From: Profit &amp; loss a/c 6000</a:t>
                </a:r>
              </a:p>
              <a:p>
                <a:pPr marL="0" indent="0">
                  <a:buNone/>
                </a:pPr>
                <a:r>
                  <a:rPr lang="en-US" dirty="0"/>
                  <a:t>                              To: bond interest    a/c 6000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7" name="Content Placeholder 6">
                <a:extLst>
                  <a:ext uri="{FF2B5EF4-FFF2-40B4-BE49-F238E27FC236}">
                    <a16:creationId xmlns:a16="http://schemas.microsoft.com/office/drawing/2014/main" id="{B0FA08D0-C9EC-41D5-B3AE-B8AAEFD809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224858"/>
                <a:ext cx="11947161" cy="6340834"/>
              </a:xfrm>
              <a:blipFill>
                <a:blip r:embed="rId3"/>
                <a:stretch>
                  <a:fillRect l="-1020" t="-1635" b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E1E35FE-7DCD-4290-B459-728C69EC3459}"/>
              </a:ext>
            </a:extLst>
          </p:cNvPr>
          <p:cNvCxnSpPr>
            <a:cxnSpLocks/>
          </p:cNvCxnSpPr>
          <p:nvPr/>
        </p:nvCxnSpPr>
        <p:spPr>
          <a:xfrm>
            <a:off x="9383843" y="3429001"/>
            <a:ext cx="0" cy="255152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B778F46-E21D-4064-BFE5-4845CA13D472}"/>
              </a:ext>
            </a:extLst>
          </p:cNvPr>
          <p:cNvCxnSpPr>
            <a:cxnSpLocks/>
          </p:cNvCxnSpPr>
          <p:nvPr/>
        </p:nvCxnSpPr>
        <p:spPr>
          <a:xfrm flipH="1">
            <a:off x="7360171" y="3429001"/>
            <a:ext cx="4047344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5697A1B-E7AD-42F0-85C5-57E8AA408C7C}"/>
              </a:ext>
            </a:extLst>
          </p:cNvPr>
          <p:cNvSpPr txBox="1"/>
          <p:nvPr/>
        </p:nvSpPr>
        <p:spPr>
          <a:xfrm>
            <a:off x="7255243" y="2939786"/>
            <a:ext cx="4482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Balance sheet at 31</a:t>
            </a:r>
            <a:r>
              <a:rPr lang="en-US" sz="2000" baseline="30000" dirty="0"/>
              <a:t>st</a:t>
            </a:r>
            <a:r>
              <a:rPr lang="en-US" sz="2000" dirty="0"/>
              <a:t> Dec 2012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AD24F7-4399-404B-9415-0DABD9A4259F}"/>
              </a:ext>
            </a:extLst>
          </p:cNvPr>
          <p:cNvSpPr txBox="1"/>
          <p:nvPr/>
        </p:nvSpPr>
        <p:spPr>
          <a:xfrm>
            <a:off x="9501259" y="3848179"/>
            <a:ext cx="24159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en-US" sz="2000" b="1" u="sng" dirty="0"/>
              <a:t>Long-term liabilities</a:t>
            </a:r>
            <a:endParaRPr lang="en-US" sz="20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BB68D75-21B7-45A8-9B98-2BC4382380F0}"/>
              </a:ext>
            </a:extLst>
          </p:cNvPr>
          <p:cNvSpPr txBox="1"/>
          <p:nvPr/>
        </p:nvSpPr>
        <p:spPr>
          <a:xfrm>
            <a:off x="9501259" y="4667466"/>
            <a:ext cx="27058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Loan bonds       100,000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6E25C7-D83C-41B6-A9AC-7025946D6B93}"/>
              </a:ext>
            </a:extLst>
          </p:cNvPr>
          <p:cNvSpPr txBox="1"/>
          <p:nvPr/>
        </p:nvSpPr>
        <p:spPr>
          <a:xfrm>
            <a:off x="9501259" y="5375804"/>
            <a:ext cx="2690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 Issue premium 16,000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9CBF0B-339D-41B3-B215-CABDA0F514F1}"/>
              </a:ext>
            </a:extLst>
          </p:cNvPr>
          <p:cNvSpPr/>
          <p:nvPr/>
        </p:nvSpPr>
        <p:spPr>
          <a:xfrm>
            <a:off x="11242250" y="5884087"/>
            <a:ext cx="102784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116,000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6C4AA87-C47E-4126-B490-9AC45E2BCEE4}"/>
              </a:ext>
            </a:extLst>
          </p:cNvPr>
          <p:cNvCxnSpPr>
            <a:cxnSpLocks/>
          </p:cNvCxnSpPr>
          <p:nvPr/>
        </p:nvCxnSpPr>
        <p:spPr>
          <a:xfrm flipH="1">
            <a:off x="11305219" y="5775914"/>
            <a:ext cx="901908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BA6EB7E-8D88-424D-BD24-466849F61A9F}"/>
              </a:ext>
            </a:extLst>
          </p:cNvPr>
          <p:cNvCxnSpPr>
            <a:cxnSpLocks/>
          </p:cNvCxnSpPr>
          <p:nvPr/>
        </p:nvCxnSpPr>
        <p:spPr>
          <a:xfrm flipH="1">
            <a:off x="0" y="3101715"/>
            <a:ext cx="685050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F2FFD92-74EE-43D8-869A-3B649F21EB01}"/>
              </a:ext>
            </a:extLst>
          </p:cNvPr>
          <p:cNvCxnSpPr>
            <a:cxnSpLocks/>
          </p:cNvCxnSpPr>
          <p:nvPr/>
        </p:nvCxnSpPr>
        <p:spPr>
          <a:xfrm flipH="1">
            <a:off x="0" y="4873052"/>
            <a:ext cx="6850505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FB1B55E-727D-4800-B23A-F7E07B506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1932F-01F1-4B0E-84D4-BCE104444D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257863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1382</Words>
  <Application>Microsoft Office PowerPoint</Application>
  <PresentationFormat>Widescreen</PresentationFormat>
  <Paragraphs>194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Cambria Math</vt:lpstr>
      <vt:lpstr>Times New Roman</vt:lpstr>
      <vt:lpstr>Office Theme</vt:lpstr>
      <vt:lpstr>Bonds Interest</vt:lpstr>
      <vt:lpstr>There are three cases to determine bonds interest: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Deviance</dc:title>
  <dc:creator>AHMED</dc:creator>
  <cp:lastModifiedBy>LENOVO</cp:lastModifiedBy>
  <cp:revision>72</cp:revision>
  <dcterms:created xsi:type="dcterms:W3CDTF">2020-04-13T14:16:44Z</dcterms:created>
  <dcterms:modified xsi:type="dcterms:W3CDTF">2025-04-09T15:19:26Z</dcterms:modified>
</cp:coreProperties>
</file>