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0"/>
  </p:notesMasterIdLst>
  <p:handoutMasterIdLst>
    <p:handoutMasterId r:id="rId21"/>
  </p:handout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3" r:id="rId18"/>
    <p:sldId id="272" r:id="rId1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2" d="100"/>
          <a:sy n="62" d="100"/>
        </p:scale>
        <p:origin x="804" y="5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090BEF02-8790-4244-AAAE-71D026272F87}" type="datetimeFigureOut">
              <a:rPr lang="en-US" smtClean="0"/>
              <a:t>1/1/2026</a:t>
            </a:fld>
            <a:endParaRPr lang="en-US"/>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A63412A8-680C-45CD-A484-4A16A587B09C}" type="slidenum">
              <a:rPr lang="en-US" smtClean="0"/>
              <a:t>‹#›</a:t>
            </a:fld>
            <a:endParaRPr lang="en-US"/>
          </a:p>
        </p:txBody>
      </p:sp>
    </p:spTree>
    <p:extLst>
      <p:ext uri="{BB962C8B-B14F-4D97-AF65-F5344CB8AC3E}">
        <p14:creationId xmlns:p14="http://schemas.microsoft.com/office/powerpoint/2010/main" val="337929243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CFC780B-546C-4A20-AE44-F1BAFB0089BB}" type="datetimeFigureOut">
              <a:rPr lang="en-US" smtClean="0"/>
              <a:t>1/1/2026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0BBD21E-37DF-414C-8A8B-E2EF4C5966E7}" type="slidenum">
              <a:rPr lang="en-US" smtClean="0"/>
              <a:t>‹#›</a:t>
            </a:fld>
            <a:endParaRPr lang="en-US"/>
          </a:p>
        </p:txBody>
      </p:sp>
    </p:spTree>
    <p:extLst>
      <p:ext uri="{BB962C8B-B14F-4D97-AF65-F5344CB8AC3E}">
        <p14:creationId xmlns:p14="http://schemas.microsoft.com/office/powerpoint/2010/main" val="369194466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873E0D24-54D1-47DE-977F-3ABB401401E8}" type="datetimeFigureOut">
              <a:rPr lang="en-US" smtClean="0"/>
              <a:t>1/1/2026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9038659-822A-402F-BD2E-C763EA43E145}" type="slidenum">
              <a:rPr lang="en-US" smtClean="0"/>
              <a:t>‹#›</a:t>
            </a:fld>
            <a:endParaRPr lang="en-US"/>
          </a:p>
        </p:txBody>
      </p:sp>
    </p:spTree>
    <p:extLst>
      <p:ext uri="{BB962C8B-B14F-4D97-AF65-F5344CB8AC3E}">
        <p14:creationId xmlns:p14="http://schemas.microsoft.com/office/powerpoint/2010/main" val="138062037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73E0D24-54D1-47DE-977F-3ABB401401E8}" type="datetimeFigureOut">
              <a:rPr lang="en-US" smtClean="0"/>
              <a:t>1/1/2026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9038659-822A-402F-BD2E-C763EA43E145}" type="slidenum">
              <a:rPr lang="en-US" smtClean="0"/>
              <a:t>‹#›</a:t>
            </a:fld>
            <a:endParaRPr lang="en-US"/>
          </a:p>
        </p:txBody>
      </p:sp>
    </p:spTree>
    <p:extLst>
      <p:ext uri="{BB962C8B-B14F-4D97-AF65-F5344CB8AC3E}">
        <p14:creationId xmlns:p14="http://schemas.microsoft.com/office/powerpoint/2010/main" val="210161571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73E0D24-54D1-47DE-977F-3ABB401401E8}" type="datetimeFigureOut">
              <a:rPr lang="en-US" smtClean="0"/>
              <a:t>1/1/2026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9038659-822A-402F-BD2E-C763EA43E145}" type="slidenum">
              <a:rPr lang="en-US" smtClean="0"/>
              <a:t>‹#›</a:t>
            </a:fld>
            <a:endParaRPr lang="en-US"/>
          </a:p>
        </p:txBody>
      </p:sp>
    </p:spTree>
    <p:extLst>
      <p:ext uri="{BB962C8B-B14F-4D97-AF65-F5344CB8AC3E}">
        <p14:creationId xmlns:p14="http://schemas.microsoft.com/office/powerpoint/2010/main" val="4550772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73E0D24-54D1-47DE-977F-3ABB401401E8}" type="datetimeFigureOut">
              <a:rPr lang="en-US" smtClean="0"/>
              <a:t>1/1/2026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9038659-822A-402F-BD2E-C763EA43E145}" type="slidenum">
              <a:rPr lang="en-US" smtClean="0"/>
              <a:t>‹#›</a:t>
            </a:fld>
            <a:endParaRPr lang="en-US"/>
          </a:p>
        </p:txBody>
      </p:sp>
    </p:spTree>
    <p:extLst>
      <p:ext uri="{BB962C8B-B14F-4D97-AF65-F5344CB8AC3E}">
        <p14:creationId xmlns:p14="http://schemas.microsoft.com/office/powerpoint/2010/main" val="11682332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873E0D24-54D1-47DE-977F-3ABB401401E8}" type="datetimeFigureOut">
              <a:rPr lang="en-US" smtClean="0"/>
              <a:t>1/1/2026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9038659-822A-402F-BD2E-C763EA43E145}" type="slidenum">
              <a:rPr lang="en-US" smtClean="0"/>
              <a:t>‹#›</a:t>
            </a:fld>
            <a:endParaRPr lang="en-US"/>
          </a:p>
        </p:txBody>
      </p:sp>
    </p:spTree>
    <p:extLst>
      <p:ext uri="{BB962C8B-B14F-4D97-AF65-F5344CB8AC3E}">
        <p14:creationId xmlns:p14="http://schemas.microsoft.com/office/powerpoint/2010/main" val="11388111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873E0D24-54D1-47DE-977F-3ABB401401E8}" type="datetimeFigureOut">
              <a:rPr lang="en-US" smtClean="0"/>
              <a:t>1/1/2026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9038659-822A-402F-BD2E-C763EA43E145}" type="slidenum">
              <a:rPr lang="en-US" smtClean="0"/>
              <a:t>‹#›</a:t>
            </a:fld>
            <a:endParaRPr lang="en-US"/>
          </a:p>
        </p:txBody>
      </p:sp>
    </p:spTree>
    <p:extLst>
      <p:ext uri="{BB962C8B-B14F-4D97-AF65-F5344CB8AC3E}">
        <p14:creationId xmlns:p14="http://schemas.microsoft.com/office/powerpoint/2010/main" val="55542684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873E0D24-54D1-47DE-977F-3ABB401401E8}" type="datetimeFigureOut">
              <a:rPr lang="en-US" smtClean="0"/>
              <a:t>1/1/2026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9038659-822A-402F-BD2E-C763EA43E145}" type="slidenum">
              <a:rPr lang="en-US" smtClean="0"/>
              <a:t>‹#›</a:t>
            </a:fld>
            <a:endParaRPr lang="en-US"/>
          </a:p>
        </p:txBody>
      </p:sp>
    </p:spTree>
    <p:extLst>
      <p:ext uri="{BB962C8B-B14F-4D97-AF65-F5344CB8AC3E}">
        <p14:creationId xmlns:p14="http://schemas.microsoft.com/office/powerpoint/2010/main" val="3111873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873E0D24-54D1-47DE-977F-3ABB401401E8}" type="datetimeFigureOut">
              <a:rPr lang="en-US" smtClean="0"/>
              <a:t>1/1/2026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9038659-822A-402F-BD2E-C763EA43E145}" type="slidenum">
              <a:rPr lang="en-US" smtClean="0"/>
              <a:t>‹#›</a:t>
            </a:fld>
            <a:endParaRPr lang="en-US"/>
          </a:p>
        </p:txBody>
      </p:sp>
    </p:spTree>
    <p:extLst>
      <p:ext uri="{BB962C8B-B14F-4D97-AF65-F5344CB8AC3E}">
        <p14:creationId xmlns:p14="http://schemas.microsoft.com/office/powerpoint/2010/main" val="151855906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73E0D24-54D1-47DE-977F-3ABB401401E8}" type="datetimeFigureOut">
              <a:rPr lang="en-US" smtClean="0"/>
              <a:t>1/1/2026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9038659-822A-402F-BD2E-C763EA43E145}" type="slidenum">
              <a:rPr lang="en-US" smtClean="0"/>
              <a:t>‹#›</a:t>
            </a:fld>
            <a:endParaRPr lang="en-US"/>
          </a:p>
        </p:txBody>
      </p:sp>
    </p:spTree>
    <p:extLst>
      <p:ext uri="{BB962C8B-B14F-4D97-AF65-F5344CB8AC3E}">
        <p14:creationId xmlns:p14="http://schemas.microsoft.com/office/powerpoint/2010/main" val="23259488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873E0D24-54D1-47DE-977F-3ABB401401E8}" type="datetimeFigureOut">
              <a:rPr lang="en-US" smtClean="0"/>
              <a:t>1/1/2026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9038659-822A-402F-BD2E-C763EA43E145}" type="slidenum">
              <a:rPr lang="en-US" smtClean="0"/>
              <a:t>‹#›</a:t>
            </a:fld>
            <a:endParaRPr lang="en-US"/>
          </a:p>
        </p:txBody>
      </p:sp>
    </p:spTree>
    <p:extLst>
      <p:ext uri="{BB962C8B-B14F-4D97-AF65-F5344CB8AC3E}">
        <p14:creationId xmlns:p14="http://schemas.microsoft.com/office/powerpoint/2010/main" val="214429470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873E0D24-54D1-47DE-977F-3ABB401401E8}" type="datetimeFigureOut">
              <a:rPr lang="en-US" smtClean="0"/>
              <a:t>1/1/2026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9038659-822A-402F-BD2E-C763EA43E145}" type="slidenum">
              <a:rPr lang="en-US" smtClean="0"/>
              <a:t>‹#›</a:t>
            </a:fld>
            <a:endParaRPr lang="en-US"/>
          </a:p>
        </p:txBody>
      </p:sp>
    </p:spTree>
    <p:extLst>
      <p:ext uri="{BB962C8B-B14F-4D97-AF65-F5344CB8AC3E}">
        <p14:creationId xmlns:p14="http://schemas.microsoft.com/office/powerpoint/2010/main" val="10343873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73E0D24-54D1-47DE-977F-3ABB401401E8}" type="datetimeFigureOut">
              <a:rPr lang="en-US" smtClean="0"/>
              <a:t>1/1/2026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9038659-822A-402F-BD2E-C763EA43E145}" type="slidenum">
              <a:rPr lang="en-US" smtClean="0"/>
              <a:t>‹#›</a:t>
            </a:fld>
            <a:endParaRPr lang="en-US"/>
          </a:p>
        </p:txBody>
      </p:sp>
    </p:spTree>
    <p:extLst>
      <p:ext uri="{BB962C8B-B14F-4D97-AF65-F5344CB8AC3E}">
        <p14:creationId xmlns:p14="http://schemas.microsoft.com/office/powerpoint/2010/main" val="68032647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24691" y="1759527"/>
            <a:ext cx="11720945" cy="4327338"/>
          </a:xfrm>
          <a:prstGeom prst="rect">
            <a:avLst/>
          </a:prstGeom>
          <a:noFill/>
        </p:spPr>
        <p:txBody>
          <a:bodyPr wrap="square" rtlCol="0">
            <a:spAutoFit/>
          </a:bodyPr>
          <a:lstStyle/>
          <a:p>
            <a:pPr algn="ctr"/>
            <a:r>
              <a:rPr lang="en-US" sz="4400" b="1" u="sng" dirty="0">
                <a:latin typeface="Times New Roman" panose="02020603050405020304" pitchFamily="18" charset="0"/>
                <a:ea typeface="Calibri" panose="020F0502020204030204" pitchFamily="34" charset="0"/>
                <a:cs typeface="Times New Roman" panose="02020603050405020304" pitchFamily="18" charset="0"/>
              </a:rPr>
              <a:t>Intermediate accounting</a:t>
            </a:r>
          </a:p>
          <a:p>
            <a:pPr algn="ctr"/>
            <a:r>
              <a:rPr lang="en-US" sz="4400" b="1" u="sng" dirty="0">
                <a:latin typeface="Times New Roman" panose="02020603050405020304" pitchFamily="18" charset="0"/>
                <a:ea typeface="Calibri" panose="020F0502020204030204" pitchFamily="34" charset="0"/>
                <a:cs typeface="Times New Roman" panose="02020603050405020304" pitchFamily="18" charset="0"/>
              </a:rPr>
              <a:t>Second semester</a:t>
            </a:r>
          </a:p>
          <a:p>
            <a:pPr algn="ctr"/>
            <a:r>
              <a:rPr lang="en-US" sz="4400" b="1" u="sng">
                <a:latin typeface="Times New Roman" panose="02020603050405020304" pitchFamily="18" charset="0"/>
                <a:ea typeface="Calibri" panose="020F0502020204030204" pitchFamily="34" charset="0"/>
                <a:cs typeface="Times New Roman" panose="02020603050405020304" pitchFamily="18" charset="0"/>
              </a:rPr>
              <a:t>2025/2026</a:t>
            </a:r>
            <a:endParaRPr lang="en-US" sz="4400" b="1" u="sng" dirty="0">
              <a:latin typeface="Times New Roman" panose="02020603050405020304" pitchFamily="18" charset="0"/>
              <a:ea typeface="Calibri" panose="020F0502020204030204" pitchFamily="34" charset="0"/>
              <a:cs typeface="Times New Roman" panose="02020603050405020304" pitchFamily="18" charset="0"/>
            </a:endParaRPr>
          </a:p>
          <a:p>
            <a:pPr lvl="0" algn="ctr"/>
            <a:r>
              <a:rPr lang="en-US" altLang="en-US" sz="3200" dirty="0">
                <a:solidFill>
                  <a:schemeClr val="accent5">
                    <a:lumMod val="75000"/>
                  </a:schemeClr>
                </a:solidFill>
                <a:latin typeface="Times New Roman" panose="02020603050405020304" pitchFamily="18" charset="0"/>
                <a:cs typeface="Times New Roman" panose="02020603050405020304" pitchFamily="18" charset="0"/>
              </a:rPr>
              <a:t>Fixed Asset Disposals</a:t>
            </a:r>
          </a:p>
          <a:p>
            <a:pPr lvl="0" algn="ctr"/>
            <a:r>
              <a:rPr lang="en-US" altLang="en-US" sz="3200" dirty="0">
                <a:solidFill>
                  <a:schemeClr val="accent1">
                    <a:lumMod val="50000"/>
                  </a:schemeClr>
                </a:solidFill>
                <a:latin typeface="Arial"/>
              </a:rPr>
              <a:t>Natural Resources, and</a:t>
            </a:r>
          </a:p>
          <a:p>
            <a:pPr marL="342900" lvl="0" indent="-342900" algn="ctr" eaLnBrk="0" fontAlgn="base" hangingPunct="0">
              <a:lnSpc>
                <a:spcPct val="90000"/>
              </a:lnSpc>
              <a:spcBef>
                <a:spcPct val="20000"/>
              </a:spcBef>
              <a:spcAft>
                <a:spcPct val="0"/>
              </a:spcAft>
              <a:buClr>
                <a:srgbClr val="FF0000"/>
              </a:buClr>
              <a:buSzPct val="75000"/>
            </a:pPr>
            <a:r>
              <a:rPr lang="en-US" altLang="en-US" sz="3200" dirty="0">
                <a:solidFill>
                  <a:schemeClr val="accent1">
                    <a:lumMod val="50000"/>
                  </a:schemeClr>
                </a:solidFill>
                <a:latin typeface="Arial"/>
              </a:rPr>
              <a:t>Intangible Assets</a:t>
            </a:r>
            <a:endParaRPr lang="en-US" sz="3200" u="sng" dirty="0">
              <a:latin typeface="Times New Roman" panose="02020603050405020304" pitchFamily="18" charset="0"/>
              <a:ea typeface="Calibri" panose="020F0502020204030204" pitchFamily="34" charset="0"/>
              <a:cs typeface="Times New Roman" panose="02020603050405020304" pitchFamily="18" charset="0"/>
            </a:endParaRPr>
          </a:p>
          <a:p>
            <a:pPr algn="ctr"/>
            <a:r>
              <a:rPr lang="en-US" sz="4400" b="1" u="sng" dirty="0">
                <a:latin typeface="Times New Roman" panose="02020603050405020304" pitchFamily="18" charset="0"/>
                <a:ea typeface="Calibri" panose="020F0502020204030204" pitchFamily="34" charset="0"/>
                <a:cs typeface="Times New Roman" panose="02020603050405020304" pitchFamily="18" charset="0"/>
              </a:rPr>
              <a:t>Dr.Munadhil. </a:t>
            </a:r>
            <a:r>
              <a:rPr lang="en-US" sz="4400" b="1" u="sng" dirty="0" err="1">
                <a:latin typeface="Times New Roman" panose="02020603050405020304" pitchFamily="18" charset="0"/>
                <a:ea typeface="Calibri" panose="020F0502020204030204" pitchFamily="34" charset="0"/>
                <a:cs typeface="Times New Roman" panose="02020603050405020304" pitchFamily="18" charset="0"/>
              </a:rPr>
              <a:t>A.Alsalem</a:t>
            </a:r>
            <a:r>
              <a:rPr lang="en-US" dirty="0">
                <a:latin typeface="Times New Roman" panose="02020603050405020304" pitchFamily="18" charset="0"/>
                <a:ea typeface="Calibri" panose="020F0502020204030204" pitchFamily="34" charset="0"/>
              </a:rPr>
              <a:t> </a:t>
            </a:r>
            <a:endParaRPr lang="en-US" dirty="0"/>
          </a:p>
        </p:txBody>
      </p:sp>
      <p:sp>
        <p:nvSpPr>
          <p:cNvPr id="3" name="TextBox 2"/>
          <p:cNvSpPr txBox="1"/>
          <p:nvPr/>
        </p:nvSpPr>
        <p:spPr>
          <a:xfrm>
            <a:off x="817418" y="498763"/>
            <a:ext cx="10377055" cy="646331"/>
          </a:xfrm>
          <a:prstGeom prst="rect">
            <a:avLst/>
          </a:prstGeom>
          <a:noFill/>
        </p:spPr>
        <p:txBody>
          <a:bodyPr wrap="square" rtlCol="0">
            <a:spAutoFit/>
          </a:bodyPr>
          <a:lstStyle/>
          <a:p>
            <a:pPr algn="ctr"/>
            <a:r>
              <a:rPr lang="en-US" sz="3600" dirty="0"/>
              <a:t>Accounting Department – Second Stage</a:t>
            </a:r>
          </a:p>
        </p:txBody>
      </p:sp>
    </p:spTree>
    <p:extLst>
      <p:ext uri="{BB962C8B-B14F-4D97-AF65-F5344CB8AC3E}">
        <p14:creationId xmlns:p14="http://schemas.microsoft.com/office/powerpoint/2010/main" val="384864900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93964" y="277091"/>
            <a:ext cx="11554691" cy="4832092"/>
          </a:xfrm>
          <a:prstGeom prst="rect">
            <a:avLst/>
          </a:prstGeom>
          <a:noFill/>
        </p:spPr>
        <p:txBody>
          <a:bodyPr wrap="square" rtlCol="0">
            <a:spAutoFit/>
          </a:bodyPr>
          <a:lstStyle/>
          <a:p>
            <a:r>
              <a:rPr lang="en-US" sz="2400" b="1" u="sng" dirty="0">
                <a:solidFill>
                  <a:srgbClr val="000000"/>
                </a:solidFill>
                <a:latin typeface="Times New Roman" panose="02020603050405020304" pitchFamily="18" charset="0"/>
                <a:cs typeface="Times New Roman" panose="02020603050405020304" pitchFamily="18" charset="0"/>
              </a:rPr>
              <a:t>Example: </a:t>
            </a:r>
            <a:r>
              <a:rPr lang="en-US" sz="2000" dirty="0">
                <a:solidFill>
                  <a:srgbClr val="000000"/>
                </a:solidFill>
                <a:latin typeface="Times New Roman" panose="02020603050405020304" pitchFamily="18" charset="0"/>
                <a:cs typeface="Times New Roman" panose="02020603050405020304" pitchFamily="18" charset="0"/>
              </a:rPr>
              <a:t>Lane Coal Company invests $5 million in a mine estimated to have 1 million tons of coal and no salvage value. </a:t>
            </a:r>
          </a:p>
          <a:p>
            <a:endParaRPr lang="en-US" sz="2000" dirty="0">
              <a:solidFill>
                <a:srgbClr val="000000"/>
              </a:solidFill>
              <a:latin typeface="Times New Roman" panose="02020603050405020304" pitchFamily="18" charset="0"/>
              <a:cs typeface="Times New Roman" panose="02020603050405020304" pitchFamily="18" charset="0"/>
            </a:endParaRPr>
          </a:p>
          <a:p>
            <a:r>
              <a:rPr lang="en-US" sz="2000" b="1" dirty="0">
                <a:solidFill>
                  <a:srgbClr val="000000"/>
                </a:solidFill>
                <a:latin typeface="Times New Roman" panose="02020603050405020304" pitchFamily="18" charset="0"/>
                <a:cs typeface="Times New Roman" panose="02020603050405020304" pitchFamily="18" charset="0"/>
              </a:rPr>
              <a:t>Step 1. </a:t>
            </a:r>
            <a:r>
              <a:rPr lang="en-US" sz="2000" dirty="0">
                <a:solidFill>
                  <a:srgbClr val="000000"/>
                </a:solidFill>
                <a:latin typeface="Times New Roman" panose="02020603050405020304" pitchFamily="18" charset="0"/>
                <a:cs typeface="Times New Roman" panose="02020603050405020304" pitchFamily="18" charset="0"/>
              </a:rPr>
              <a:t>Computation of Depletion Cost per unit Total Cost−Salvage Value/ Total Estimated Units Available=Depletion Cost per Unit </a:t>
            </a:r>
          </a:p>
          <a:p>
            <a:r>
              <a:rPr lang="fr-FR" sz="2000" dirty="0">
                <a:solidFill>
                  <a:srgbClr val="000000"/>
                </a:solidFill>
                <a:latin typeface="Times New Roman" panose="02020603050405020304" pitchFamily="18" charset="0"/>
                <a:cs typeface="Times New Roman" panose="02020603050405020304" pitchFamily="18" charset="0"/>
              </a:rPr>
              <a:t>($5,000,000−$0)/1,000,000 tons=$5.00 per ton </a:t>
            </a:r>
          </a:p>
          <a:p>
            <a:endParaRPr lang="fr-FR" sz="2000" dirty="0">
              <a:solidFill>
                <a:srgbClr val="000000"/>
              </a:solidFill>
              <a:latin typeface="Times New Roman" panose="02020603050405020304" pitchFamily="18" charset="0"/>
              <a:cs typeface="Times New Roman" panose="02020603050405020304" pitchFamily="18" charset="0"/>
            </a:endParaRPr>
          </a:p>
          <a:p>
            <a:r>
              <a:rPr lang="en-US" sz="2000" b="1" dirty="0">
                <a:solidFill>
                  <a:srgbClr val="000000"/>
                </a:solidFill>
                <a:latin typeface="Times New Roman" panose="02020603050405020304" pitchFamily="18" charset="0"/>
                <a:cs typeface="Times New Roman" panose="02020603050405020304" pitchFamily="18" charset="0"/>
              </a:rPr>
              <a:t>Step 2: </a:t>
            </a:r>
            <a:r>
              <a:rPr lang="en-US" sz="2000" dirty="0">
                <a:solidFill>
                  <a:srgbClr val="000000"/>
                </a:solidFill>
                <a:latin typeface="Times New Roman" panose="02020603050405020304" pitchFamily="18" charset="0"/>
                <a:cs typeface="Times New Roman" panose="02020603050405020304" pitchFamily="18" charset="0"/>
              </a:rPr>
              <a:t>Compute Depletion Extracted </a:t>
            </a:r>
          </a:p>
          <a:p>
            <a:r>
              <a:rPr lang="en-US" sz="2000" dirty="0">
                <a:solidFill>
                  <a:srgbClr val="000000"/>
                </a:solidFill>
                <a:latin typeface="Times New Roman" panose="02020603050405020304" pitchFamily="18" charset="0"/>
                <a:cs typeface="Times New Roman" panose="02020603050405020304" pitchFamily="18" charset="0"/>
              </a:rPr>
              <a:t>If Lane extracts 250,000 tons in the first year, then the depletion for the year is $1,250,000 (250,000 tons × $5). It records the depletion as follows.</a:t>
            </a:r>
          </a:p>
          <a:p>
            <a:endParaRPr lang="en-US" sz="2000" dirty="0">
              <a:solidFill>
                <a:srgbClr val="000000"/>
              </a:solidFill>
              <a:latin typeface="Times New Roman" panose="02020603050405020304" pitchFamily="18" charset="0"/>
              <a:cs typeface="Times New Roman" panose="02020603050405020304" pitchFamily="18" charset="0"/>
            </a:endParaRPr>
          </a:p>
          <a:p>
            <a:pPr lvl="0" eaLnBrk="0" fontAlgn="base" hangingPunct="0">
              <a:spcBef>
                <a:spcPct val="50000"/>
              </a:spcBef>
              <a:spcAft>
                <a:spcPct val="0"/>
              </a:spcAft>
            </a:pPr>
            <a:r>
              <a:rPr lang="en-US" altLang="en-US" sz="2000" dirty="0">
                <a:solidFill>
                  <a:srgbClr val="000000"/>
                </a:solidFill>
                <a:latin typeface="Times New Roman" panose="02020603050405020304" pitchFamily="18" charset="0"/>
                <a:cs typeface="Times New Roman" panose="02020603050405020304" pitchFamily="18" charset="0"/>
              </a:rPr>
              <a:t>Depletion expense </a:t>
            </a:r>
            <a:r>
              <a:rPr lang="en-US" sz="2000" dirty="0">
                <a:solidFill>
                  <a:srgbClr val="000000"/>
                </a:solidFill>
                <a:latin typeface="Times New Roman" panose="02020603050405020304" pitchFamily="18" charset="0"/>
                <a:cs typeface="Times New Roman" panose="02020603050405020304" pitchFamily="18" charset="0"/>
              </a:rPr>
              <a:t>(coal) 	</a:t>
            </a:r>
            <a:r>
              <a:rPr lang="en-US" altLang="en-US" sz="2000" dirty="0">
                <a:solidFill>
                  <a:srgbClr val="000000"/>
                </a:solidFill>
                <a:latin typeface="Times New Roman" panose="02020603050405020304" pitchFamily="18" charset="0"/>
                <a:cs typeface="Times New Roman" panose="02020603050405020304" pitchFamily="18" charset="0"/>
              </a:rPr>
              <a:t>1,250,000</a:t>
            </a:r>
            <a:endParaRPr lang="en-US" sz="2000" dirty="0">
              <a:solidFill>
                <a:srgbClr val="000000"/>
              </a:solidFill>
              <a:latin typeface="Times New Roman" panose="02020603050405020304" pitchFamily="18" charset="0"/>
              <a:cs typeface="Times New Roman" panose="02020603050405020304" pitchFamily="18" charset="0"/>
            </a:endParaRPr>
          </a:p>
          <a:p>
            <a:pPr lvl="0" eaLnBrk="0" fontAlgn="base" hangingPunct="0">
              <a:spcBef>
                <a:spcPct val="50000"/>
              </a:spcBef>
              <a:spcAft>
                <a:spcPct val="0"/>
              </a:spcAft>
            </a:pPr>
            <a:r>
              <a:rPr lang="en-US" altLang="en-US" sz="2000" dirty="0">
                <a:solidFill>
                  <a:srgbClr val="000000"/>
                </a:solidFill>
                <a:latin typeface="Times New Roman" panose="02020603050405020304" pitchFamily="18" charset="0"/>
                <a:cs typeface="Times New Roman" panose="02020603050405020304" pitchFamily="18" charset="0"/>
              </a:rPr>
              <a:t>      Accumulated depletion 	1,250,000</a:t>
            </a:r>
          </a:p>
          <a:p>
            <a:r>
              <a:rPr lang="en-US" sz="2400" dirty="0">
                <a:solidFill>
                  <a:srgbClr val="000000"/>
                </a:solidFill>
                <a:latin typeface="Times New Roman" panose="02020603050405020304" pitchFamily="18" charset="0"/>
                <a:cs typeface="Times New Roman" panose="02020603050405020304" pitchFamily="18" charset="0"/>
              </a:rPr>
              <a:t> </a:t>
            </a:r>
            <a:r>
              <a:rPr lang="fr-FR" dirty="0">
                <a:solidFill>
                  <a:srgbClr val="000000"/>
                </a:solidFill>
                <a:latin typeface="Calibri" panose="020F0502020204030204" pitchFamily="34" charset="0"/>
              </a:rPr>
              <a:t>	</a:t>
            </a:r>
          </a:p>
        </p:txBody>
      </p:sp>
    </p:spTree>
    <p:extLst>
      <p:ext uri="{BB962C8B-B14F-4D97-AF65-F5344CB8AC3E}">
        <p14:creationId xmlns:p14="http://schemas.microsoft.com/office/powerpoint/2010/main" val="234833366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24691" y="152400"/>
            <a:ext cx="11873345" cy="5644622"/>
          </a:xfrm>
          <a:prstGeom prst="rect">
            <a:avLst/>
          </a:prstGeom>
          <a:noFill/>
        </p:spPr>
        <p:txBody>
          <a:bodyPr wrap="square" rtlCol="0">
            <a:spAutoFit/>
          </a:bodyPr>
          <a:lstStyle/>
          <a:p>
            <a:r>
              <a:rPr lang="en-US" altLang="en-US" sz="2400" b="1" u="sng" dirty="0">
                <a:latin typeface="Times New Roman" panose="02020603050405020304" pitchFamily="18" charset="0"/>
                <a:ea typeface="+mj-ea"/>
                <a:cs typeface="Times New Roman" panose="02020603050405020304" pitchFamily="18" charset="0"/>
              </a:rPr>
              <a:t>3-Intangible Assets:</a:t>
            </a:r>
          </a:p>
          <a:p>
            <a:pPr lvl="0" eaLnBrk="0" fontAlgn="base" hangingPunct="0">
              <a:lnSpc>
                <a:spcPct val="110000"/>
              </a:lnSpc>
              <a:spcBef>
                <a:spcPct val="30000"/>
              </a:spcBef>
              <a:spcAft>
                <a:spcPct val="20000"/>
              </a:spcAft>
              <a:buSzPct val="80000"/>
            </a:pPr>
            <a:r>
              <a:rPr lang="en-US" altLang="en-US" sz="2400" b="1" u="sng" dirty="0">
                <a:latin typeface="Times New Roman" panose="02020603050405020304" pitchFamily="18" charset="0"/>
                <a:cs typeface="Times New Roman" panose="02020603050405020304" pitchFamily="18" charset="0"/>
              </a:rPr>
              <a:t>Intangible assets: </a:t>
            </a:r>
            <a:r>
              <a:rPr lang="en-US" altLang="en-US" sz="2400" dirty="0">
                <a:solidFill>
                  <a:srgbClr val="000000"/>
                </a:solidFill>
                <a:latin typeface="Times New Roman" panose="02020603050405020304" pitchFamily="18" charset="0"/>
                <a:cs typeface="Times New Roman" panose="02020603050405020304" pitchFamily="18" charset="0"/>
              </a:rPr>
              <a:t>are rights, privileges, and competitive advantages that do not physical substance.</a:t>
            </a:r>
          </a:p>
          <a:p>
            <a:pPr lvl="0" eaLnBrk="0" fontAlgn="base" hangingPunct="0">
              <a:spcBef>
                <a:spcPct val="50000"/>
              </a:spcBef>
              <a:spcAft>
                <a:spcPct val="0"/>
              </a:spcAft>
            </a:pPr>
            <a:r>
              <a:rPr lang="en-US" altLang="en-US" sz="2400" dirty="0">
                <a:solidFill>
                  <a:srgbClr val="000000"/>
                </a:solidFill>
                <a:latin typeface="Times New Roman" panose="02020603050405020304" pitchFamily="18" charset="0"/>
                <a:cs typeface="Times New Roman" panose="02020603050405020304" pitchFamily="18" charset="0"/>
              </a:rPr>
              <a:t>Intangible assets are categorized as having either a limited life or an indefinite life.</a:t>
            </a:r>
          </a:p>
          <a:p>
            <a:pPr lvl="0" eaLnBrk="0" fontAlgn="base" hangingPunct="0">
              <a:spcBef>
                <a:spcPct val="50000"/>
              </a:spcBef>
              <a:spcAft>
                <a:spcPct val="0"/>
              </a:spcAft>
            </a:pPr>
            <a:r>
              <a:rPr lang="en-US" altLang="en-US" sz="2400" dirty="0">
                <a:solidFill>
                  <a:srgbClr val="000000"/>
                </a:solidFill>
                <a:latin typeface="Times New Roman" panose="02020603050405020304" pitchFamily="18" charset="0"/>
                <a:cs typeface="Times New Roman" panose="02020603050405020304" pitchFamily="18" charset="0"/>
              </a:rPr>
              <a:t>Common types of intangibles:</a:t>
            </a:r>
          </a:p>
          <a:p>
            <a:pPr lvl="0" eaLnBrk="0" fontAlgn="base" hangingPunct="0">
              <a:lnSpc>
                <a:spcPct val="110000"/>
              </a:lnSpc>
              <a:spcBef>
                <a:spcPct val="30000"/>
              </a:spcBef>
              <a:spcAft>
                <a:spcPct val="0"/>
              </a:spcAft>
              <a:buClr>
                <a:srgbClr val="800000"/>
              </a:buClr>
              <a:buSzPct val="85000"/>
              <a:buBlip>
                <a:blip r:embed="rId2"/>
              </a:buBlip>
            </a:pPr>
            <a:r>
              <a:rPr lang="en-US" altLang="en-US" sz="2400" dirty="0">
                <a:solidFill>
                  <a:srgbClr val="000000"/>
                </a:solidFill>
                <a:latin typeface="Times New Roman" panose="02020603050405020304" pitchFamily="18" charset="0"/>
                <a:cs typeface="Times New Roman" panose="02020603050405020304" pitchFamily="18" charset="0"/>
              </a:rPr>
              <a:t>Patents</a:t>
            </a:r>
          </a:p>
          <a:p>
            <a:pPr lvl="0" eaLnBrk="0" fontAlgn="base" hangingPunct="0">
              <a:lnSpc>
                <a:spcPct val="110000"/>
              </a:lnSpc>
              <a:spcBef>
                <a:spcPct val="30000"/>
              </a:spcBef>
              <a:spcAft>
                <a:spcPct val="0"/>
              </a:spcAft>
              <a:buClr>
                <a:srgbClr val="800000"/>
              </a:buClr>
              <a:buSzPct val="85000"/>
              <a:buBlip>
                <a:blip r:embed="rId2"/>
              </a:buBlip>
            </a:pPr>
            <a:r>
              <a:rPr lang="en-US" altLang="en-US" sz="2400" dirty="0">
                <a:solidFill>
                  <a:srgbClr val="000000"/>
                </a:solidFill>
                <a:latin typeface="Times New Roman" panose="02020603050405020304" pitchFamily="18" charset="0"/>
                <a:cs typeface="Times New Roman" panose="02020603050405020304" pitchFamily="18" charset="0"/>
              </a:rPr>
              <a:t>Copyrights</a:t>
            </a:r>
          </a:p>
          <a:p>
            <a:pPr lvl="0" eaLnBrk="0" fontAlgn="base" hangingPunct="0">
              <a:lnSpc>
                <a:spcPct val="110000"/>
              </a:lnSpc>
              <a:spcBef>
                <a:spcPct val="30000"/>
              </a:spcBef>
              <a:spcAft>
                <a:spcPct val="0"/>
              </a:spcAft>
              <a:buClr>
                <a:srgbClr val="800000"/>
              </a:buClr>
              <a:buSzPct val="85000"/>
              <a:buBlip>
                <a:blip r:embed="rId2"/>
              </a:buBlip>
            </a:pPr>
            <a:r>
              <a:rPr lang="en-US" altLang="en-US" sz="2400" dirty="0">
                <a:solidFill>
                  <a:srgbClr val="000000"/>
                </a:solidFill>
                <a:latin typeface="Times New Roman" panose="02020603050405020304" pitchFamily="18" charset="0"/>
                <a:cs typeface="Times New Roman" panose="02020603050405020304" pitchFamily="18" charset="0"/>
              </a:rPr>
              <a:t>Trademarks or trade names</a:t>
            </a:r>
          </a:p>
          <a:p>
            <a:pPr lvl="0" eaLnBrk="0" fontAlgn="base" hangingPunct="0">
              <a:lnSpc>
                <a:spcPct val="110000"/>
              </a:lnSpc>
              <a:spcBef>
                <a:spcPct val="30000"/>
              </a:spcBef>
              <a:spcAft>
                <a:spcPct val="0"/>
              </a:spcAft>
              <a:buClr>
                <a:srgbClr val="800000"/>
              </a:buClr>
              <a:buSzPct val="85000"/>
              <a:buBlip>
                <a:blip r:embed="rId2"/>
              </a:buBlip>
            </a:pPr>
            <a:r>
              <a:rPr lang="en-US" altLang="en-US" sz="2400" dirty="0">
                <a:solidFill>
                  <a:srgbClr val="000000"/>
                </a:solidFill>
                <a:latin typeface="Times New Roman" panose="02020603050405020304" pitchFamily="18" charset="0"/>
                <a:cs typeface="Times New Roman" panose="02020603050405020304" pitchFamily="18" charset="0"/>
              </a:rPr>
              <a:t>Goodwill</a:t>
            </a:r>
          </a:p>
          <a:p>
            <a:pPr lvl="0" eaLnBrk="0" fontAlgn="base" hangingPunct="0">
              <a:lnSpc>
                <a:spcPct val="110000"/>
              </a:lnSpc>
              <a:spcBef>
                <a:spcPct val="30000"/>
              </a:spcBef>
              <a:spcAft>
                <a:spcPct val="20000"/>
              </a:spcAft>
              <a:buSzPct val="80000"/>
            </a:pPr>
            <a:endParaRPr lang="en-US" altLang="en-US" sz="2600" dirty="0">
              <a:solidFill>
                <a:srgbClr val="000000"/>
              </a:solidFill>
              <a:latin typeface="Comic Sans MS" panose="030F0702030302020204" pitchFamily="66" charset="0"/>
            </a:endParaRPr>
          </a:p>
          <a:p>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19104357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49382" y="166255"/>
            <a:ext cx="11651673" cy="5736955"/>
          </a:xfrm>
          <a:prstGeom prst="rect">
            <a:avLst/>
          </a:prstGeom>
          <a:noFill/>
        </p:spPr>
        <p:txBody>
          <a:bodyPr wrap="square" rtlCol="0">
            <a:spAutoFit/>
          </a:bodyPr>
          <a:lstStyle/>
          <a:p>
            <a:pPr lvl="0" eaLnBrk="0" fontAlgn="base" hangingPunct="0">
              <a:lnSpc>
                <a:spcPct val="110000"/>
              </a:lnSpc>
              <a:spcBef>
                <a:spcPct val="30000"/>
              </a:spcBef>
              <a:spcAft>
                <a:spcPct val="20000"/>
              </a:spcAft>
              <a:buSzPct val="80000"/>
            </a:pPr>
            <a:r>
              <a:rPr lang="en-US" altLang="en-US" sz="2800" b="1" u="sng" dirty="0">
                <a:latin typeface="Times New Roman" panose="02020603050405020304" pitchFamily="18" charset="0"/>
                <a:cs typeface="Times New Roman" panose="02020603050405020304" pitchFamily="18" charset="0"/>
              </a:rPr>
              <a:t>Valuation:</a:t>
            </a:r>
          </a:p>
          <a:p>
            <a:pPr lvl="0" eaLnBrk="0" fontAlgn="base" hangingPunct="0">
              <a:lnSpc>
                <a:spcPct val="110000"/>
              </a:lnSpc>
              <a:spcBef>
                <a:spcPct val="30000"/>
              </a:spcBef>
              <a:spcAft>
                <a:spcPct val="0"/>
              </a:spcAft>
              <a:buSzPct val="80000"/>
            </a:pPr>
            <a:r>
              <a:rPr lang="en-US" altLang="en-US" sz="2400" b="1" u="sng" dirty="0">
                <a:latin typeface="Times New Roman" panose="02020603050405020304" pitchFamily="18" charset="0"/>
                <a:cs typeface="Times New Roman" panose="02020603050405020304" pitchFamily="18" charset="0"/>
              </a:rPr>
              <a:t>Purchased Intangibles:</a:t>
            </a:r>
          </a:p>
          <a:p>
            <a:pPr lvl="0" eaLnBrk="0" fontAlgn="base" hangingPunct="0">
              <a:lnSpc>
                <a:spcPct val="110000"/>
              </a:lnSpc>
              <a:spcBef>
                <a:spcPct val="30000"/>
              </a:spcBef>
              <a:spcAft>
                <a:spcPct val="0"/>
              </a:spcAft>
              <a:buClr>
                <a:srgbClr val="800000"/>
              </a:buClr>
              <a:buSzPct val="85000"/>
              <a:buBlip>
                <a:blip r:embed="rId2"/>
              </a:buBlip>
            </a:pPr>
            <a:r>
              <a:rPr lang="en-US" altLang="en-US" sz="2200" dirty="0">
                <a:latin typeface="Times New Roman" panose="02020603050405020304" pitchFamily="18" charset="0"/>
                <a:cs typeface="Times New Roman" panose="02020603050405020304" pitchFamily="18" charset="0"/>
              </a:rPr>
              <a:t>Recorded at cost.</a:t>
            </a:r>
          </a:p>
          <a:p>
            <a:pPr lvl="0" eaLnBrk="0" fontAlgn="base" hangingPunct="0">
              <a:lnSpc>
                <a:spcPct val="110000"/>
              </a:lnSpc>
              <a:spcBef>
                <a:spcPct val="30000"/>
              </a:spcBef>
              <a:spcAft>
                <a:spcPct val="0"/>
              </a:spcAft>
              <a:buClr>
                <a:srgbClr val="800000"/>
              </a:buClr>
              <a:buSzPct val="85000"/>
              <a:buBlip>
                <a:blip r:embed="rId2"/>
              </a:buBlip>
            </a:pPr>
            <a:r>
              <a:rPr lang="en-US" altLang="en-US" sz="2200" dirty="0">
                <a:latin typeface="Times New Roman" panose="02020603050405020304" pitchFamily="18" charset="0"/>
                <a:cs typeface="Times New Roman" panose="02020603050405020304" pitchFamily="18" charset="0"/>
              </a:rPr>
              <a:t>Includes all costs necessary to make the intangible asset ready for its intended use.</a:t>
            </a:r>
          </a:p>
          <a:p>
            <a:pPr lvl="0" eaLnBrk="0" fontAlgn="base" hangingPunct="0">
              <a:lnSpc>
                <a:spcPct val="110000"/>
              </a:lnSpc>
              <a:spcBef>
                <a:spcPct val="30000"/>
              </a:spcBef>
              <a:spcAft>
                <a:spcPct val="0"/>
              </a:spcAft>
              <a:buSzPct val="80000"/>
            </a:pPr>
            <a:r>
              <a:rPr lang="en-US" altLang="en-US" sz="2400" b="1" u="sng" dirty="0">
                <a:latin typeface="Times New Roman" panose="02020603050405020304" pitchFamily="18" charset="0"/>
                <a:cs typeface="Times New Roman" panose="02020603050405020304" pitchFamily="18" charset="0"/>
              </a:rPr>
              <a:t>Internally Created Intangibles:</a:t>
            </a:r>
          </a:p>
          <a:p>
            <a:pPr lvl="0" eaLnBrk="0" fontAlgn="base" hangingPunct="0">
              <a:lnSpc>
                <a:spcPct val="110000"/>
              </a:lnSpc>
              <a:spcBef>
                <a:spcPct val="30000"/>
              </a:spcBef>
              <a:spcAft>
                <a:spcPct val="0"/>
              </a:spcAft>
              <a:buClr>
                <a:srgbClr val="800000"/>
              </a:buClr>
              <a:buSzPct val="85000"/>
              <a:buBlip>
                <a:blip r:embed="rId2"/>
              </a:buBlip>
            </a:pPr>
            <a:r>
              <a:rPr lang="en-US" altLang="en-US" sz="2200" dirty="0">
                <a:latin typeface="Times New Roman" panose="02020603050405020304" pitchFamily="18" charset="0"/>
                <a:cs typeface="Times New Roman" panose="02020603050405020304" pitchFamily="18" charset="0"/>
              </a:rPr>
              <a:t>Generally expensed.</a:t>
            </a:r>
          </a:p>
          <a:p>
            <a:pPr lvl="0" eaLnBrk="0" fontAlgn="base" hangingPunct="0">
              <a:lnSpc>
                <a:spcPct val="110000"/>
              </a:lnSpc>
              <a:spcBef>
                <a:spcPct val="30000"/>
              </a:spcBef>
              <a:spcAft>
                <a:spcPct val="0"/>
              </a:spcAft>
              <a:buClr>
                <a:srgbClr val="800000"/>
              </a:buClr>
              <a:buSzPct val="85000"/>
              <a:buBlip>
                <a:blip r:embed="rId2"/>
              </a:buBlip>
            </a:pPr>
            <a:r>
              <a:rPr lang="en-US" altLang="en-US" sz="2200" dirty="0">
                <a:latin typeface="Times New Roman" panose="02020603050405020304" pitchFamily="18" charset="0"/>
                <a:cs typeface="Times New Roman" panose="02020603050405020304" pitchFamily="18" charset="0"/>
              </a:rPr>
              <a:t>Only capitalize direct costs incurred in perfecting title to the intangible, such as legal costs.</a:t>
            </a:r>
          </a:p>
          <a:p>
            <a:pPr lvl="0" eaLnBrk="0" fontAlgn="base" hangingPunct="0">
              <a:lnSpc>
                <a:spcPct val="110000"/>
              </a:lnSpc>
              <a:spcBef>
                <a:spcPct val="30000"/>
              </a:spcBef>
              <a:spcAft>
                <a:spcPct val="20000"/>
              </a:spcAft>
              <a:buSzPct val="80000"/>
            </a:pPr>
            <a:r>
              <a:rPr lang="en-US" altLang="en-US" sz="2400" b="1" u="sng" dirty="0">
                <a:latin typeface="Times New Roman" panose="02020603050405020304" pitchFamily="18" charset="0"/>
                <a:cs typeface="Times New Roman" panose="02020603050405020304" pitchFamily="18" charset="0"/>
              </a:rPr>
              <a:t>Amortization of Intangibles:</a:t>
            </a:r>
          </a:p>
          <a:p>
            <a:pPr lvl="0" eaLnBrk="0" fontAlgn="base" hangingPunct="0">
              <a:lnSpc>
                <a:spcPct val="110000"/>
              </a:lnSpc>
              <a:spcBef>
                <a:spcPct val="30000"/>
              </a:spcBef>
              <a:spcAft>
                <a:spcPct val="0"/>
              </a:spcAft>
              <a:buSzPct val="80000"/>
            </a:pPr>
            <a:r>
              <a:rPr lang="en-US" altLang="en-US" sz="2400" b="1" dirty="0">
                <a:latin typeface="Times New Roman" panose="02020603050405020304" pitchFamily="18" charset="0"/>
                <a:cs typeface="Times New Roman" panose="02020603050405020304" pitchFamily="18" charset="0"/>
              </a:rPr>
              <a:t>Limited-Life Intangibles:</a:t>
            </a:r>
          </a:p>
          <a:p>
            <a:pPr lvl="0" eaLnBrk="0" fontAlgn="base" hangingPunct="0">
              <a:lnSpc>
                <a:spcPct val="110000"/>
              </a:lnSpc>
              <a:spcBef>
                <a:spcPct val="30000"/>
              </a:spcBef>
              <a:spcAft>
                <a:spcPct val="0"/>
              </a:spcAft>
              <a:buClr>
                <a:srgbClr val="800000"/>
              </a:buClr>
              <a:buSzPct val="85000"/>
              <a:buBlip>
                <a:blip r:embed="rId2"/>
              </a:buBlip>
            </a:pPr>
            <a:r>
              <a:rPr lang="en-US" altLang="en-US" sz="2400" dirty="0">
                <a:latin typeface="Times New Roman" panose="02020603050405020304" pitchFamily="18" charset="0"/>
                <a:cs typeface="Times New Roman" panose="02020603050405020304" pitchFamily="18" charset="0"/>
              </a:rPr>
              <a:t>Amortize to expense.</a:t>
            </a:r>
          </a:p>
          <a:p>
            <a:pPr lvl="0" eaLnBrk="0" fontAlgn="base" hangingPunct="0">
              <a:lnSpc>
                <a:spcPct val="110000"/>
              </a:lnSpc>
              <a:spcBef>
                <a:spcPct val="30000"/>
              </a:spcBef>
              <a:spcAft>
                <a:spcPct val="0"/>
              </a:spcAft>
              <a:buClr>
                <a:srgbClr val="800000"/>
              </a:buClr>
              <a:buSzPct val="85000"/>
              <a:buBlip>
                <a:blip r:embed="rId2"/>
              </a:buBlip>
            </a:pPr>
            <a:r>
              <a:rPr lang="en-US" altLang="en-US" sz="2400" dirty="0">
                <a:latin typeface="Times New Roman" panose="02020603050405020304" pitchFamily="18" charset="0"/>
                <a:cs typeface="Times New Roman" panose="02020603050405020304" pitchFamily="18" charset="0"/>
              </a:rPr>
              <a:t>Credit asset account or accumulated amortization</a:t>
            </a:r>
          </a:p>
        </p:txBody>
      </p:sp>
    </p:spTree>
    <p:extLst>
      <p:ext uri="{BB962C8B-B14F-4D97-AF65-F5344CB8AC3E}">
        <p14:creationId xmlns:p14="http://schemas.microsoft.com/office/powerpoint/2010/main" val="131523291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77091" y="207818"/>
            <a:ext cx="11665527" cy="4361194"/>
          </a:xfrm>
          <a:prstGeom prst="rect">
            <a:avLst/>
          </a:prstGeom>
          <a:noFill/>
        </p:spPr>
        <p:txBody>
          <a:bodyPr wrap="square" rtlCol="0">
            <a:spAutoFit/>
          </a:bodyPr>
          <a:lstStyle/>
          <a:p>
            <a:pPr lvl="0" eaLnBrk="0" fontAlgn="base" hangingPunct="0">
              <a:lnSpc>
                <a:spcPct val="110000"/>
              </a:lnSpc>
              <a:spcBef>
                <a:spcPct val="30000"/>
              </a:spcBef>
              <a:spcAft>
                <a:spcPct val="0"/>
              </a:spcAft>
              <a:buSzPct val="80000"/>
            </a:pPr>
            <a:r>
              <a:rPr lang="en-US" altLang="en-US" sz="2400" b="1" dirty="0">
                <a:latin typeface="Times New Roman" panose="02020603050405020304" pitchFamily="18" charset="0"/>
                <a:cs typeface="Times New Roman" panose="02020603050405020304" pitchFamily="18" charset="0"/>
              </a:rPr>
              <a:t>Indefinite-Life Intangibles:</a:t>
            </a:r>
          </a:p>
          <a:p>
            <a:pPr lvl="0" eaLnBrk="0" fontAlgn="base" hangingPunct="0">
              <a:lnSpc>
                <a:spcPct val="110000"/>
              </a:lnSpc>
              <a:spcBef>
                <a:spcPct val="30000"/>
              </a:spcBef>
              <a:spcAft>
                <a:spcPct val="0"/>
              </a:spcAft>
              <a:buClr>
                <a:srgbClr val="800000"/>
              </a:buClr>
              <a:buSzPct val="85000"/>
              <a:buBlip>
                <a:blip r:embed="rId2"/>
              </a:buBlip>
            </a:pPr>
            <a:r>
              <a:rPr lang="en-US" altLang="en-US" sz="2400" dirty="0">
                <a:latin typeface="Times New Roman" panose="02020603050405020304" pitchFamily="18" charset="0"/>
                <a:cs typeface="Times New Roman" panose="02020603050405020304" pitchFamily="18" charset="0"/>
              </a:rPr>
              <a:t>No foreseeable limit on time the asset is expected to provide cash flows. </a:t>
            </a:r>
          </a:p>
          <a:p>
            <a:pPr lvl="0" eaLnBrk="0" fontAlgn="base" hangingPunct="0">
              <a:lnSpc>
                <a:spcPct val="110000"/>
              </a:lnSpc>
              <a:spcBef>
                <a:spcPct val="30000"/>
              </a:spcBef>
              <a:spcAft>
                <a:spcPct val="0"/>
              </a:spcAft>
              <a:buClr>
                <a:srgbClr val="800000"/>
              </a:buClr>
              <a:buSzPct val="85000"/>
              <a:buBlip>
                <a:blip r:embed="rId2"/>
              </a:buBlip>
            </a:pPr>
            <a:r>
              <a:rPr lang="en-US" altLang="en-US" sz="2400" dirty="0">
                <a:latin typeface="Times New Roman" panose="02020603050405020304" pitchFamily="18" charset="0"/>
                <a:cs typeface="Times New Roman" panose="02020603050405020304" pitchFamily="18" charset="0"/>
              </a:rPr>
              <a:t>No amortization.</a:t>
            </a:r>
          </a:p>
          <a:p>
            <a:pPr lvl="0" eaLnBrk="0" fontAlgn="base" hangingPunct="0">
              <a:lnSpc>
                <a:spcPct val="115000"/>
              </a:lnSpc>
              <a:spcBef>
                <a:spcPct val="0"/>
              </a:spcBef>
              <a:spcAft>
                <a:spcPct val="0"/>
              </a:spcAft>
            </a:pPr>
            <a:r>
              <a:rPr lang="en-US" altLang="en-US" sz="2200" b="1" u="sng" dirty="0">
                <a:latin typeface="Times New Roman" panose="02020603050405020304" pitchFamily="18" charset="0"/>
                <a:cs typeface="Times New Roman" panose="02020603050405020304" pitchFamily="18" charset="0"/>
              </a:rPr>
              <a:t>Example:</a:t>
            </a:r>
            <a:r>
              <a:rPr lang="en-US" altLang="en-US" sz="2200" dirty="0">
                <a:latin typeface="Times New Roman" panose="02020603050405020304" pitchFamily="18" charset="0"/>
                <a:cs typeface="Times New Roman" panose="02020603050405020304" pitchFamily="18" charset="0"/>
              </a:rPr>
              <a:t>  Assume that National Labs purchases a patent at a cost of $60,000. National estimates the useful life of the patent to be eight years. National records the annual amortization as follows.</a:t>
            </a:r>
          </a:p>
          <a:p>
            <a:pPr lvl="0" eaLnBrk="0" fontAlgn="base" hangingPunct="0">
              <a:spcBef>
                <a:spcPct val="50000"/>
              </a:spcBef>
              <a:spcAft>
                <a:spcPct val="0"/>
              </a:spcAft>
            </a:pPr>
            <a:r>
              <a:rPr lang="en-US" altLang="en-US" sz="2200" dirty="0">
                <a:solidFill>
                  <a:srgbClr val="000000"/>
                </a:solidFill>
                <a:latin typeface="Comic Sans MS" panose="030F0702030302020204" pitchFamily="66" charset="0"/>
              </a:rPr>
              <a:t>     Amortization expense </a:t>
            </a:r>
            <a:r>
              <a:rPr lang="en-US" altLang="en-US" sz="2200" dirty="0">
                <a:solidFill>
                  <a:srgbClr val="000000"/>
                </a:solidFill>
                <a:latin typeface="Comic Sans MS" panose="030F0702030302020204" pitchFamily="66" charset="0"/>
                <a:cs typeface="Arial" panose="020B0604020202020204" pitchFamily="34" charset="0"/>
              </a:rPr>
              <a:t>	7,500</a:t>
            </a:r>
          </a:p>
          <a:p>
            <a:pPr lvl="0" eaLnBrk="0" fontAlgn="base" hangingPunct="0">
              <a:spcBef>
                <a:spcPct val="50000"/>
              </a:spcBef>
              <a:spcAft>
                <a:spcPct val="0"/>
              </a:spcAft>
            </a:pPr>
            <a:r>
              <a:rPr lang="en-US" altLang="en-US" sz="2200" dirty="0">
                <a:solidFill>
                  <a:srgbClr val="000000"/>
                </a:solidFill>
                <a:latin typeface="Comic Sans MS" panose="030F0702030302020204" pitchFamily="66" charset="0"/>
              </a:rPr>
              <a:t>              Patent </a:t>
            </a:r>
            <a:r>
              <a:rPr lang="en-US" altLang="en-US" sz="2200" dirty="0">
                <a:solidFill>
                  <a:srgbClr val="000000"/>
                </a:solidFill>
                <a:latin typeface="Comic Sans MS" panose="030F0702030302020204" pitchFamily="66" charset="0"/>
                <a:cs typeface="Arial" panose="020B0604020202020204" pitchFamily="34" charset="0"/>
              </a:rPr>
              <a:t>		      7,500</a:t>
            </a:r>
          </a:p>
          <a:p>
            <a:pPr lvl="0" eaLnBrk="0" fontAlgn="base" hangingPunct="0">
              <a:lnSpc>
                <a:spcPct val="110000"/>
              </a:lnSpc>
              <a:spcBef>
                <a:spcPct val="30000"/>
              </a:spcBef>
              <a:spcAft>
                <a:spcPct val="0"/>
              </a:spcAft>
              <a:buClr>
                <a:srgbClr val="800000"/>
              </a:buClr>
              <a:buSzPct val="85000"/>
            </a:pPr>
            <a:endParaRPr lang="en-US" altLang="en-US" sz="2400" dirty="0">
              <a:latin typeface="Times New Roman" panose="02020603050405020304" pitchFamily="18" charset="0"/>
              <a:cs typeface="Times New Roman" panose="02020603050405020304" pitchFamily="18" charset="0"/>
            </a:endParaRPr>
          </a:p>
          <a:p>
            <a:pPr lvl="0" eaLnBrk="0" fontAlgn="base" hangingPunct="0">
              <a:lnSpc>
                <a:spcPct val="110000"/>
              </a:lnSpc>
              <a:spcBef>
                <a:spcPct val="30000"/>
              </a:spcBef>
              <a:spcAft>
                <a:spcPct val="0"/>
              </a:spcAft>
              <a:buClr>
                <a:srgbClr val="800000"/>
              </a:buClr>
              <a:buSzPct val="85000"/>
            </a:pPr>
            <a:endParaRPr lang="en-US" altLang="en-US" sz="2400" dirty="0">
              <a:latin typeface="Times New Roman" panose="02020603050405020304" pitchFamily="18" charset="0"/>
              <a:cs typeface="Times New Roman" panose="02020603050405020304" pitchFamily="18" charset="0"/>
            </a:endParaRPr>
          </a:p>
        </p:txBody>
      </p:sp>
      <p:pic>
        <p:nvPicPr>
          <p:cNvPr id="3" name="Picture 2"/>
          <p:cNvPicPr>
            <a:picLocks noChangeAspect="1"/>
          </p:cNvPicPr>
          <p:nvPr/>
        </p:nvPicPr>
        <p:blipFill>
          <a:blip r:embed="rId3"/>
          <a:stretch>
            <a:fillRect/>
          </a:stretch>
        </p:blipFill>
        <p:spPr>
          <a:xfrm>
            <a:off x="1177637" y="3505201"/>
            <a:ext cx="9060872" cy="3200400"/>
          </a:xfrm>
          <a:prstGeom prst="rect">
            <a:avLst/>
          </a:prstGeom>
        </p:spPr>
      </p:pic>
    </p:spTree>
    <p:extLst>
      <p:ext uri="{BB962C8B-B14F-4D97-AF65-F5344CB8AC3E}">
        <p14:creationId xmlns:p14="http://schemas.microsoft.com/office/powerpoint/2010/main" val="42457689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35527" y="235527"/>
            <a:ext cx="11734800" cy="6247864"/>
          </a:xfrm>
          <a:prstGeom prst="rect">
            <a:avLst/>
          </a:prstGeom>
          <a:noFill/>
        </p:spPr>
        <p:txBody>
          <a:bodyPr wrap="square" rtlCol="0">
            <a:spAutoFit/>
          </a:bodyPr>
          <a:lstStyle/>
          <a:p>
            <a:pPr algn="just"/>
            <a:r>
              <a:rPr lang="en-US" sz="2400" b="1" dirty="0">
                <a:latin typeface="Times New Roman" panose="02020603050405020304" pitchFamily="18" charset="0"/>
                <a:cs typeface="Times New Roman" panose="02020603050405020304" pitchFamily="18" charset="0"/>
              </a:rPr>
              <a:t>Q1</a:t>
            </a:r>
            <a:r>
              <a:rPr lang="en-US" sz="2400" dirty="0">
                <a:latin typeface="Times New Roman" panose="02020603050405020304" pitchFamily="18" charset="0"/>
                <a:cs typeface="Times New Roman" panose="02020603050405020304" pitchFamily="18" charset="0"/>
              </a:rPr>
              <a:t>: Overland Trucking has an old truck that cost $30,000, and it has accumulated depreciation</a:t>
            </a:r>
          </a:p>
          <a:p>
            <a:pPr algn="just"/>
            <a:r>
              <a:rPr lang="en-US" sz="2400" dirty="0">
                <a:latin typeface="Times New Roman" panose="02020603050405020304" pitchFamily="18" charset="0"/>
                <a:cs typeface="Times New Roman" panose="02020603050405020304" pitchFamily="18" charset="0"/>
              </a:rPr>
              <a:t>of $16,000 on this truck. Overland has decided to sell the truck. </a:t>
            </a:r>
            <a:r>
              <a:rPr lang="en-US" sz="2400" b="1" dirty="0">
                <a:latin typeface="Times New Roman" panose="02020603050405020304" pitchFamily="18" charset="0"/>
                <a:cs typeface="Times New Roman" panose="02020603050405020304" pitchFamily="18" charset="0"/>
              </a:rPr>
              <a:t>(a) What entry would Overland Trucking make to record the sale of the truck for $17,000 cash? (b) What entry would Overland trucking make to record the sale of the truck for $10,000 cash?</a:t>
            </a:r>
          </a:p>
          <a:p>
            <a:pPr algn="just"/>
            <a:endParaRPr lang="en-US" sz="2400" dirty="0">
              <a:latin typeface="Times New Roman" panose="02020603050405020304" pitchFamily="18" charset="0"/>
              <a:cs typeface="Times New Roman" panose="02020603050405020304" pitchFamily="18" charset="0"/>
            </a:endParaRPr>
          </a:p>
          <a:p>
            <a:r>
              <a:rPr lang="en-US" sz="2000" b="1" u="sng" dirty="0">
                <a:solidFill>
                  <a:srgbClr val="000000"/>
                </a:solidFill>
                <a:latin typeface="TimesTen-Roman"/>
              </a:rPr>
              <a:t>(a) Sale of truck for cash at a profit:</a:t>
            </a:r>
          </a:p>
          <a:p>
            <a:r>
              <a:rPr lang="en-US" sz="2000" dirty="0">
                <a:solidFill>
                  <a:srgbClr val="000000"/>
                </a:solidFill>
                <a:latin typeface="TimesTen-Roman"/>
              </a:rPr>
              <a:t>    Cash                                                17,000</a:t>
            </a:r>
          </a:p>
          <a:p>
            <a:r>
              <a:rPr lang="en-US" sz="2000" dirty="0">
                <a:solidFill>
                  <a:srgbClr val="000000"/>
                </a:solidFill>
                <a:latin typeface="TimesTen-Roman"/>
              </a:rPr>
              <a:t>    Accumulated Depreciation—Truck  16,000</a:t>
            </a:r>
          </a:p>
          <a:p>
            <a:r>
              <a:rPr lang="en-US" sz="2000" dirty="0">
                <a:solidFill>
                  <a:srgbClr val="000000"/>
                </a:solidFill>
                <a:latin typeface="TimesTen-Roman"/>
              </a:rPr>
              <a:t>                Truck                                          30,000</a:t>
            </a:r>
          </a:p>
          <a:p>
            <a:r>
              <a:rPr lang="en-US" sz="2000" dirty="0">
                <a:solidFill>
                  <a:srgbClr val="000000"/>
                </a:solidFill>
                <a:latin typeface="TimesTen-Roman"/>
              </a:rPr>
              <a:t>               Profit on Truck Sale                      3,000</a:t>
            </a:r>
          </a:p>
          <a:p>
            <a:r>
              <a:rPr lang="en-US" sz="2000" dirty="0">
                <a:solidFill>
                  <a:srgbClr val="000000"/>
                </a:solidFill>
                <a:latin typeface="TimesTen-Roman"/>
              </a:rPr>
              <a:t>              (To record sale of truck at a profit)</a:t>
            </a:r>
          </a:p>
          <a:p>
            <a:r>
              <a:rPr lang="en-US" sz="2000" dirty="0">
                <a:solidFill>
                  <a:srgbClr val="000000"/>
                </a:solidFill>
                <a:latin typeface="TimesTen-Roman"/>
              </a:rPr>
              <a:t> </a:t>
            </a:r>
          </a:p>
          <a:p>
            <a:r>
              <a:rPr lang="en-US" sz="2000" b="1" u="sng" dirty="0">
                <a:solidFill>
                  <a:srgbClr val="000000"/>
                </a:solidFill>
                <a:latin typeface="TimesTen-Roman"/>
              </a:rPr>
              <a:t>(b) Sale of truck for cash at a loss:</a:t>
            </a:r>
          </a:p>
          <a:p>
            <a:r>
              <a:rPr lang="en-US" sz="2000" dirty="0">
                <a:solidFill>
                  <a:srgbClr val="000000"/>
                </a:solidFill>
                <a:latin typeface="TimesTen-Roman"/>
              </a:rPr>
              <a:t>Cash                                               10,000</a:t>
            </a:r>
          </a:p>
          <a:p>
            <a:r>
              <a:rPr lang="en-US" sz="2000" dirty="0">
                <a:solidFill>
                  <a:srgbClr val="000000"/>
                </a:solidFill>
                <a:latin typeface="TimesTen-Roman"/>
              </a:rPr>
              <a:t>Loss on Truck Sale                           4,000</a:t>
            </a:r>
          </a:p>
          <a:p>
            <a:r>
              <a:rPr lang="en-US" sz="2000" dirty="0">
                <a:solidFill>
                  <a:srgbClr val="000000"/>
                </a:solidFill>
                <a:latin typeface="TimesTen-Roman"/>
              </a:rPr>
              <a:t>Accumulated Depreciation—Truck 16,000</a:t>
            </a:r>
          </a:p>
          <a:p>
            <a:r>
              <a:rPr lang="en-US" sz="2000" dirty="0">
                <a:solidFill>
                  <a:srgbClr val="000000"/>
                </a:solidFill>
                <a:latin typeface="TimesTen-Roman"/>
              </a:rPr>
              <a:t>               Truck                                       30,000</a:t>
            </a:r>
          </a:p>
          <a:p>
            <a:r>
              <a:rPr lang="en-US" sz="2000" u="sng" dirty="0">
                <a:solidFill>
                  <a:srgbClr val="000000"/>
                </a:solidFill>
                <a:latin typeface="TimesTen-Roman"/>
              </a:rPr>
              <a:t>                (To record sale of truck at a loss)</a:t>
            </a:r>
          </a:p>
          <a:p>
            <a:endParaRPr lang="en-US" sz="2000" dirty="0">
              <a:solidFill>
                <a:srgbClr val="000000"/>
              </a:solidFill>
              <a:latin typeface="TimesTen-Roman"/>
            </a:endParaRPr>
          </a:p>
        </p:txBody>
      </p:sp>
    </p:spTree>
    <p:extLst>
      <p:ext uri="{BB962C8B-B14F-4D97-AF65-F5344CB8AC3E}">
        <p14:creationId xmlns:p14="http://schemas.microsoft.com/office/powerpoint/2010/main" val="366640976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E03E4D2B-A094-4717-98FF-4BB16F10F8DB}"/>
              </a:ext>
            </a:extLst>
          </p:cNvPr>
          <p:cNvSpPr txBox="1"/>
          <p:nvPr/>
        </p:nvSpPr>
        <p:spPr>
          <a:xfrm>
            <a:off x="314960" y="243840"/>
            <a:ext cx="11744960" cy="2839111"/>
          </a:xfrm>
          <a:prstGeom prst="rect">
            <a:avLst/>
          </a:prstGeom>
          <a:noFill/>
        </p:spPr>
        <p:txBody>
          <a:bodyPr wrap="square" rtlCol="0">
            <a:spAutoFit/>
          </a:bodyPr>
          <a:lstStyle/>
          <a:p>
            <a:pPr algn="justLow">
              <a:lnSpc>
                <a:spcPct val="107000"/>
              </a:lnSpc>
            </a:pPr>
            <a:r>
              <a:rPr lang="en-US" sz="2400" b="1" dirty="0">
                <a:solidFill>
                  <a:srgbClr val="000000"/>
                </a:solidFill>
                <a:latin typeface="Times New Roman" panose="02020603050405020304" pitchFamily="18" charset="0"/>
                <a:ea typeface="Calibri" panose="020F0502020204030204" pitchFamily="34" charset="0"/>
                <a:cs typeface="Arial" panose="020B0604020202020204" pitchFamily="34" charset="0"/>
              </a:rPr>
              <a:t>Q2:</a:t>
            </a:r>
            <a:r>
              <a:rPr lang="en-US" sz="2400" dirty="0">
                <a:solidFill>
                  <a:srgbClr val="000000"/>
                </a:solidFill>
                <a:latin typeface="Times New Roman" panose="02020603050405020304" pitchFamily="18" charset="0"/>
                <a:ea typeface="Calibri" panose="020F0502020204030204" pitchFamily="34" charset="0"/>
                <a:cs typeface="Arial" panose="020B0604020202020204" pitchFamily="34" charset="0"/>
              </a:rPr>
              <a:t> On January 1, 2010, Skyline Limousine Co. purchased a limo at a purchases cost of $28,000. The vehicle has been depreciated by the straight-line method using a 4-year service life and a $4,000 salvage value. The company’s fiscal year ends on December 31.</a:t>
            </a:r>
            <a:endParaRPr lang="en-US" sz="2400" dirty="0">
              <a:latin typeface="Calibri" panose="020F0502020204030204" pitchFamily="34" charset="0"/>
              <a:ea typeface="Calibri" panose="020F0502020204030204" pitchFamily="34" charset="0"/>
              <a:cs typeface="Arial" panose="020B0604020202020204" pitchFamily="34" charset="0"/>
            </a:endParaRPr>
          </a:p>
          <a:p>
            <a:pPr algn="justLow">
              <a:lnSpc>
                <a:spcPct val="107000"/>
              </a:lnSpc>
            </a:pPr>
            <a:r>
              <a:rPr lang="en-US" sz="2400" b="1" u="sng" dirty="0">
                <a:latin typeface="Times New Roman" panose="02020603050405020304" pitchFamily="18" charset="0"/>
                <a:ea typeface="Calibri" panose="020F0502020204030204" pitchFamily="34" charset="0"/>
                <a:cs typeface="Arial" panose="020B0604020202020204" pitchFamily="34" charset="0"/>
              </a:rPr>
              <a:t>Required:</a:t>
            </a:r>
            <a:endParaRPr lang="en-US" sz="2400" dirty="0">
              <a:latin typeface="Calibri" panose="020F0502020204030204" pitchFamily="34" charset="0"/>
              <a:ea typeface="Calibri" panose="020F0502020204030204" pitchFamily="34" charset="0"/>
              <a:cs typeface="Arial" panose="020B0604020202020204" pitchFamily="34" charset="0"/>
            </a:endParaRPr>
          </a:p>
          <a:p>
            <a:pPr algn="justLow">
              <a:lnSpc>
                <a:spcPct val="107000"/>
              </a:lnSpc>
            </a:pPr>
            <a:r>
              <a:rPr lang="en-US" sz="2400" b="1" dirty="0">
                <a:solidFill>
                  <a:srgbClr val="000000"/>
                </a:solidFill>
                <a:latin typeface="Times New Roman" panose="02020603050405020304" pitchFamily="18" charset="0"/>
                <a:ea typeface="Calibri" panose="020F0502020204030204" pitchFamily="34" charset="0"/>
                <a:cs typeface="Arial" panose="020B0604020202020204" pitchFamily="34" charset="0"/>
              </a:rPr>
              <a:t>Prepare the journal entries to record the disposal of the limousine assuming that it was:</a:t>
            </a:r>
            <a:endParaRPr lang="en-US" sz="2400" dirty="0">
              <a:latin typeface="Calibri" panose="020F0502020204030204" pitchFamily="34" charset="0"/>
              <a:ea typeface="Calibri" panose="020F0502020204030204" pitchFamily="34" charset="0"/>
              <a:cs typeface="Arial" panose="020B0604020202020204" pitchFamily="34" charset="0"/>
            </a:endParaRPr>
          </a:p>
          <a:p>
            <a:pPr algn="justLow">
              <a:lnSpc>
                <a:spcPct val="107000"/>
              </a:lnSpc>
            </a:pPr>
            <a:r>
              <a:rPr lang="en-US" sz="2400" b="1" dirty="0">
                <a:solidFill>
                  <a:srgbClr val="000000"/>
                </a:solidFill>
                <a:latin typeface="Times New Roman" panose="02020603050405020304" pitchFamily="18" charset="0"/>
                <a:ea typeface="Calibri" panose="020F0502020204030204" pitchFamily="34" charset="0"/>
                <a:cs typeface="Arial" panose="020B0604020202020204" pitchFamily="34" charset="0"/>
              </a:rPr>
              <a:t>(a) Retired and scrapped with no salvage value on January 1, 2014.</a:t>
            </a:r>
            <a:endParaRPr lang="en-US" sz="2400" dirty="0">
              <a:latin typeface="Calibri" panose="020F0502020204030204" pitchFamily="34" charset="0"/>
              <a:ea typeface="Calibri" panose="020F0502020204030204" pitchFamily="34" charset="0"/>
              <a:cs typeface="Arial" panose="020B0604020202020204" pitchFamily="34" charset="0"/>
            </a:endParaRPr>
          </a:p>
          <a:p>
            <a:pPr algn="justLow">
              <a:lnSpc>
                <a:spcPct val="107000"/>
              </a:lnSpc>
              <a:spcAft>
                <a:spcPts val="800"/>
              </a:spcAft>
            </a:pPr>
            <a:r>
              <a:rPr lang="en-US" sz="2400" b="1" dirty="0">
                <a:solidFill>
                  <a:srgbClr val="000000"/>
                </a:solidFill>
                <a:latin typeface="Times New Roman" panose="02020603050405020304" pitchFamily="18" charset="0"/>
                <a:ea typeface="Calibri" panose="020F0502020204030204" pitchFamily="34" charset="0"/>
                <a:cs typeface="Arial" panose="020B0604020202020204" pitchFamily="34" charset="0"/>
              </a:rPr>
              <a:t>(b) Sold for $5,000 on July 1, 2013.</a:t>
            </a:r>
            <a:endParaRPr lang="en-US" sz="2400" dirty="0">
              <a:latin typeface="Calibri" panose="020F0502020204030204" pitchFamily="34" charset="0"/>
              <a:ea typeface="Calibri" panose="020F0502020204030204" pitchFamily="34" charset="0"/>
              <a:cs typeface="Arial" panose="020B0604020202020204" pitchFamily="34" charset="0"/>
            </a:endParaRPr>
          </a:p>
        </p:txBody>
      </p:sp>
      <p:sp>
        <p:nvSpPr>
          <p:cNvPr id="4" name="TextBox 3">
            <a:extLst>
              <a:ext uri="{FF2B5EF4-FFF2-40B4-BE49-F238E27FC236}">
                <a16:creationId xmlns:a16="http://schemas.microsoft.com/office/drawing/2014/main" id="{5066C286-E23A-408E-9379-D2764F24EA7E}"/>
              </a:ext>
            </a:extLst>
          </p:cNvPr>
          <p:cNvSpPr txBox="1"/>
          <p:nvPr/>
        </p:nvSpPr>
        <p:spPr>
          <a:xfrm>
            <a:off x="478465" y="4051005"/>
            <a:ext cx="11472530" cy="1332481"/>
          </a:xfrm>
          <a:prstGeom prst="rect">
            <a:avLst/>
          </a:prstGeom>
          <a:noFill/>
        </p:spPr>
        <p:txBody>
          <a:bodyPr wrap="square" rtlCol="0">
            <a:spAutoFit/>
          </a:bodyPr>
          <a:lstStyle/>
          <a:p>
            <a:pPr lvl="0" algn="justLow" eaLnBrk="0" fontAlgn="base" hangingPunct="0">
              <a:lnSpc>
                <a:spcPct val="115000"/>
              </a:lnSpc>
            </a:pPr>
            <a:r>
              <a:rPr lang="en-US" sz="2400" b="1" dirty="0">
                <a:solidFill>
                  <a:prstClr val="black"/>
                </a:solidFill>
                <a:latin typeface="Times New Roman" panose="02020603050405020304" pitchFamily="18" charset="0"/>
                <a:ea typeface="Times New Roman" panose="02020603050405020304" pitchFamily="18" charset="0"/>
                <a:cs typeface="Times New Roman" panose="02020603050405020304" pitchFamily="18" charset="0"/>
              </a:rPr>
              <a:t>Q3:</a:t>
            </a:r>
            <a:r>
              <a:rPr lang="en-US" sz="2400" dirty="0">
                <a:solidFill>
                  <a:srgbClr val="000000"/>
                </a:solidFill>
                <a:latin typeface="Times New Roman" panose="02020603050405020304" pitchFamily="18" charset="0"/>
                <a:cs typeface="Times New Roman" panose="02020603050405020304" pitchFamily="18" charset="0"/>
              </a:rPr>
              <a:t> Assume that on May 1, 2012, SSE Company sells CAR for $26,000 cash. The CAR Originally cost $80,000. As of January 1, 2012, it had accumulated depreciation of $50,000. Depreciation for the first four months of 2012 is $6,000. </a:t>
            </a:r>
            <a:r>
              <a:rPr lang="en-US" sz="2400" b="1" dirty="0">
                <a:solidFill>
                  <a:srgbClr val="000000"/>
                </a:solidFill>
                <a:latin typeface="Times New Roman" panose="02020603050405020304" pitchFamily="18" charset="0"/>
                <a:cs typeface="Times New Roman" panose="02020603050405020304" pitchFamily="18" charset="0"/>
              </a:rPr>
              <a:t>Prepare the journal entries.</a:t>
            </a:r>
            <a:endParaRPr lang="en-US" sz="2400" dirty="0">
              <a:solidFill>
                <a:prstClr val="black"/>
              </a:solidFill>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04506602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AA48D813-3854-46E0-A65F-3A79579A757D}"/>
              </a:ext>
            </a:extLst>
          </p:cNvPr>
          <p:cNvSpPr txBox="1"/>
          <p:nvPr/>
        </p:nvSpPr>
        <p:spPr>
          <a:xfrm>
            <a:off x="254000" y="345440"/>
            <a:ext cx="12141200" cy="3785652"/>
          </a:xfrm>
          <a:prstGeom prst="rect">
            <a:avLst/>
          </a:prstGeom>
          <a:noFill/>
        </p:spPr>
        <p:txBody>
          <a:bodyPr wrap="square" rtlCol="0">
            <a:spAutoFit/>
          </a:bodyPr>
          <a:lstStyle/>
          <a:p>
            <a:r>
              <a:rPr lang="en-US" sz="2400" b="1" dirty="0">
                <a:latin typeface="TimesTen-Roman"/>
              </a:rPr>
              <a:t>Q4</a:t>
            </a:r>
            <a:r>
              <a:rPr lang="en-US" sz="2400" dirty="0">
                <a:latin typeface="TimesTen-Roman"/>
              </a:rPr>
              <a:t>: Beka Company owns equipment that cost $50,000 when purchased on January 1, 2007.</a:t>
            </a:r>
          </a:p>
          <a:p>
            <a:r>
              <a:rPr lang="en-US" sz="2400" dirty="0">
                <a:latin typeface="TimesTen-Roman"/>
              </a:rPr>
              <a:t>It has been depreciated using the straight-line method based on estimated salvage value of</a:t>
            </a:r>
          </a:p>
          <a:p>
            <a:r>
              <a:rPr lang="en-US" sz="2400" dirty="0">
                <a:latin typeface="TimesTen-Roman"/>
              </a:rPr>
              <a:t>$5,000 and an estimated useful life of 5 years.</a:t>
            </a:r>
          </a:p>
          <a:p>
            <a:r>
              <a:rPr lang="en-US" sz="2400" b="1" u="sng" dirty="0">
                <a:latin typeface="Avenir-Black"/>
              </a:rPr>
              <a:t>Required</a:t>
            </a:r>
            <a:r>
              <a:rPr lang="en-US" sz="2400" b="1" dirty="0">
                <a:latin typeface="Avenir-Black"/>
              </a:rPr>
              <a:t>:</a:t>
            </a:r>
          </a:p>
          <a:p>
            <a:r>
              <a:rPr lang="en-US" sz="2400" b="1" dirty="0">
                <a:latin typeface="TimesTen-Roman"/>
              </a:rPr>
              <a:t>Prepare Beka Company’s journal entries to record the sale of the equipment in these four independent situations.</a:t>
            </a:r>
          </a:p>
          <a:p>
            <a:r>
              <a:rPr lang="en-US" sz="2400" b="1" dirty="0">
                <a:latin typeface="TimesTen-Bold"/>
              </a:rPr>
              <a:t>(a) </a:t>
            </a:r>
            <a:r>
              <a:rPr lang="en-US" sz="2400" b="1" dirty="0">
                <a:latin typeface="TimesTen-Roman"/>
              </a:rPr>
              <a:t>Sold for $28,000 on January 1, 2010.</a:t>
            </a:r>
          </a:p>
          <a:p>
            <a:r>
              <a:rPr lang="en-US" sz="2400" b="1" dirty="0">
                <a:latin typeface="TimesTen-Bold"/>
              </a:rPr>
              <a:t>(b) </a:t>
            </a:r>
            <a:r>
              <a:rPr lang="en-US" sz="2400" b="1" dirty="0">
                <a:latin typeface="TimesTen-Roman"/>
              </a:rPr>
              <a:t>Sold for $28,000 on May 1, 2010.</a:t>
            </a:r>
          </a:p>
          <a:p>
            <a:r>
              <a:rPr lang="en-US" sz="2400" b="1" dirty="0">
                <a:latin typeface="TimesTen-Bold"/>
              </a:rPr>
              <a:t>(c) </a:t>
            </a:r>
            <a:r>
              <a:rPr lang="en-US" sz="2400" b="1" dirty="0">
                <a:latin typeface="TimesTen-Roman"/>
              </a:rPr>
              <a:t>Sold for $11,000 on January 1, 2010.</a:t>
            </a:r>
          </a:p>
          <a:p>
            <a:r>
              <a:rPr lang="en-US" sz="2400" b="1" dirty="0">
                <a:latin typeface="TimesTen-Bold"/>
              </a:rPr>
              <a:t>(d) </a:t>
            </a:r>
            <a:r>
              <a:rPr lang="en-US" sz="2400" b="1" dirty="0">
                <a:latin typeface="TimesTen-Roman"/>
              </a:rPr>
              <a:t>Sold for $11,000 on October 1, 2010.</a:t>
            </a:r>
            <a:endParaRPr lang="en-US" sz="2400" b="1" dirty="0"/>
          </a:p>
        </p:txBody>
      </p:sp>
    </p:spTree>
    <p:extLst>
      <p:ext uri="{BB962C8B-B14F-4D97-AF65-F5344CB8AC3E}">
        <p14:creationId xmlns:p14="http://schemas.microsoft.com/office/powerpoint/2010/main" val="407688106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897DBC57-DA78-4033-A18A-C8DFF844D3DB}"/>
              </a:ext>
            </a:extLst>
          </p:cNvPr>
          <p:cNvSpPr txBox="1"/>
          <p:nvPr/>
        </p:nvSpPr>
        <p:spPr>
          <a:xfrm>
            <a:off x="436880" y="599440"/>
            <a:ext cx="11236960" cy="1938992"/>
          </a:xfrm>
          <a:prstGeom prst="rect">
            <a:avLst/>
          </a:prstGeom>
          <a:noFill/>
        </p:spPr>
        <p:txBody>
          <a:bodyPr wrap="square" rtlCol="0">
            <a:spAutoFit/>
          </a:bodyPr>
          <a:lstStyle/>
          <a:p>
            <a:r>
              <a:rPr lang="en-US" sz="2400" b="1" dirty="0">
                <a:latin typeface="TimesTen-Roman"/>
              </a:rPr>
              <a:t>Q5</a:t>
            </a:r>
            <a:r>
              <a:rPr lang="en-US" sz="2400" dirty="0">
                <a:latin typeface="TimesTen-Roman"/>
              </a:rPr>
              <a:t>: Bobby’s has delivery equipment that cost $40,000 and that has been depreciated</a:t>
            </a:r>
          </a:p>
          <a:p>
            <a:r>
              <a:rPr lang="en-US" sz="2400" dirty="0">
                <a:latin typeface="TimesTen-Roman"/>
              </a:rPr>
              <a:t>$26,000. </a:t>
            </a:r>
            <a:r>
              <a:rPr lang="en-US" sz="2400" b="1" dirty="0">
                <a:latin typeface="TimesTen-Roman"/>
              </a:rPr>
              <a:t>Record the disposal under the following assumptions</a:t>
            </a:r>
            <a:r>
              <a:rPr lang="en-US" sz="2400" dirty="0">
                <a:latin typeface="TimesTen-Roman"/>
              </a:rPr>
              <a:t>.</a:t>
            </a:r>
          </a:p>
          <a:p>
            <a:r>
              <a:rPr lang="en-US" sz="2400" b="1" dirty="0">
                <a:latin typeface="TimesTen-Bold"/>
              </a:rPr>
              <a:t>(a) </a:t>
            </a:r>
            <a:r>
              <a:rPr lang="en-US" sz="2400" b="1" dirty="0">
                <a:latin typeface="TimesTen-Roman"/>
              </a:rPr>
              <a:t>It was scrapped as having no value.</a:t>
            </a:r>
          </a:p>
          <a:p>
            <a:r>
              <a:rPr lang="en-US" sz="2400" b="1" dirty="0">
                <a:latin typeface="TimesTen-Bold"/>
              </a:rPr>
              <a:t>(b) </a:t>
            </a:r>
            <a:r>
              <a:rPr lang="en-US" sz="2400" b="1" dirty="0">
                <a:latin typeface="TimesTen-Roman"/>
              </a:rPr>
              <a:t>It was sold for $29,000.</a:t>
            </a:r>
          </a:p>
          <a:p>
            <a:r>
              <a:rPr lang="en-US" sz="2400" b="1" dirty="0">
                <a:latin typeface="TimesTen-Bold"/>
              </a:rPr>
              <a:t>(c) </a:t>
            </a:r>
            <a:r>
              <a:rPr lang="en-US" sz="2400" b="1" dirty="0">
                <a:latin typeface="TimesTen-Roman"/>
              </a:rPr>
              <a:t>It was sold for $10,000.</a:t>
            </a:r>
            <a:endParaRPr lang="en-US" sz="2400" b="1" dirty="0"/>
          </a:p>
        </p:txBody>
      </p:sp>
      <p:sp>
        <p:nvSpPr>
          <p:cNvPr id="4" name="TextBox 3">
            <a:extLst>
              <a:ext uri="{FF2B5EF4-FFF2-40B4-BE49-F238E27FC236}">
                <a16:creationId xmlns:a16="http://schemas.microsoft.com/office/drawing/2014/main" id="{8E556F9A-F635-4A28-9354-9A911DF4993C}"/>
              </a:ext>
            </a:extLst>
          </p:cNvPr>
          <p:cNvSpPr txBox="1"/>
          <p:nvPr/>
        </p:nvSpPr>
        <p:spPr>
          <a:xfrm>
            <a:off x="436880" y="2672080"/>
            <a:ext cx="10698480" cy="3238066"/>
          </a:xfrm>
          <a:prstGeom prst="rect">
            <a:avLst/>
          </a:prstGeom>
          <a:noFill/>
        </p:spPr>
        <p:txBody>
          <a:bodyPr wrap="square" rtlCol="0">
            <a:spAutoFit/>
          </a:bodyPr>
          <a:lstStyle/>
          <a:p>
            <a:pPr algn="justLow">
              <a:lnSpc>
                <a:spcPct val="107000"/>
              </a:lnSpc>
              <a:spcAft>
                <a:spcPts val="800"/>
              </a:spcAft>
            </a:pPr>
            <a:r>
              <a:rPr lang="en-US" dirty="0">
                <a:solidFill>
                  <a:srgbClr val="000000"/>
                </a:solidFill>
                <a:latin typeface="Times New Roman" panose="02020603050405020304" pitchFamily="18" charset="0"/>
                <a:ea typeface="Calibri" panose="020F0502020204030204" pitchFamily="34" charset="0"/>
                <a:cs typeface="Arial" panose="020B0604020202020204" pitchFamily="34" charset="0"/>
              </a:rPr>
              <a:t> </a:t>
            </a:r>
            <a:endParaRPr lang="en-US" sz="1400" dirty="0">
              <a:latin typeface="Calibri" panose="020F0502020204030204" pitchFamily="34" charset="0"/>
              <a:ea typeface="Calibri" panose="020F0502020204030204" pitchFamily="34" charset="0"/>
              <a:cs typeface="Arial" panose="020B0604020202020204" pitchFamily="34" charset="0"/>
            </a:endParaRPr>
          </a:p>
          <a:p>
            <a:pPr algn="justLow">
              <a:lnSpc>
                <a:spcPct val="107000"/>
              </a:lnSpc>
            </a:pPr>
            <a:r>
              <a:rPr lang="en-US" sz="2400" b="1" dirty="0">
                <a:solidFill>
                  <a:srgbClr val="000000"/>
                </a:solidFill>
                <a:latin typeface="Times New Roman" panose="02020603050405020304" pitchFamily="18" charset="0"/>
                <a:ea typeface="Calibri" panose="020F0502020204030204" pitchFamily="34" charset="0"/>
                <a:cs typeface="Arial" panose="020B0604020202020204" pitchFamily="34" charset="0"/>
              </a:rPr>
              <a:t>Q6</a:t>
            </a:r>
            <a:r>
              <a:rPr lang="en-US" sz="2400" dirty="0">
                <a:solidFill>
                  <a:srgbClr val="000000"/>
                </a:solidFill>
                <a:latin typeface="Times New Roman" panose="02020603050405020304" pitchFamily="18" charset="0"/>
                <a:ea typeface="Calibri" panose="020F0502020204030204" pitchFamily="34" charset="0"/>
                <a:cs typeface="Arial" panose="020B0604020202020204" pitchFamily="34" charset="0"/>
              </a:rPr>
              <a:t>: On July 1, 2010, Hurting Inc. invested $720,000 in a mine estimated to have 800,000 tons of ore of uniform grade. During the last 6 months of 2010, 100,000 tons of ore were mined and sold.</a:t>
            </a:r>
            <a:endParaRPr lang="en-US" sz="2400" dirty="0">
              <a:latin typeface="Calibri" panose="020F0502020204030204" pitchFamily="34" charset="0"/>
              <a:ea typeface="Calibri" panose="020F0502020204030204" pitchFamily="34" charset="0"/>
              <a:cs typeface="Arial" panose="020B0604020202020204" pitchFamily="34" charset="0"/>
            </a:endParaRPr>
          </a:p>
          <a:p>
            <a:pPr algn="justLow">
              <a:lnSpc>
                <a:spcPct val="107000"/>
              </a:lnSpc>
            </a:pPr>
            <a:r>
              <a:rPr lang="en-US" sz="2400" b="1" u="sng" dirty="0">
                <a:latin typeface="Times New Roman" panose="02020603050405020304" pitchFamily="18" charset="0"/>
                <a:ea typeface="Calibri" panose="020F0502020204030204" pitchFamily="34" charset="0"/>
                <a:cs typeface="Arial" panose="020B0604020202020204" pitchFamily="34" charset="0"/>
              </a:rPr>
              <a:t>Instructions</a:t>
            </a:r>
            <a:endParaRPr lang="en-US" sz="2400" dirty="0">
              <a:latin typeface="Calibri" panose="020F0502020204030204" pitchFamily="34" charset="0"/>
              <a:ea typeface="Calibri" panose="020F0502020204030204" pitchFamily="34" charset="0"/>
              <a:cs typeface="Arial" panose="020B0604020202020204" pitchFamily="34" charset="0"/>
            </a:endParaRPr>
          </a:p>
          <a:p>
            <a:pPr algn="justLow">
              <a:lnSpc>
                <a:spcPct val="107000"/>
              </a:lnSpc>
            </a:pPr>
            <a:r>
              <a:rPr lang="en-US" sz="2400" b="1" dirty="0">
                <a:solidFill>
                  <a:srgbClr val="000000"/>
                </a:solidFill>
                <a:latin typeface="Times New Roman" panose="02020603050405020304" pitchFamily="18" charset="0"/>
                <a:ea typeface="Calibri" panose="020F0502020204030204" pitchFamily="34" charset="0"/>
                <a:cs typeface="Arial" panose="020B0604020202020204" pitchFamily="34" charset="0"/>
              </a:rPr>
              <a:t>(a) Prepare the journal entry to record depletion expense.</a:t>
            </a:r>
            <a:endParaRPr lang="en-US" sz="2400" b="1" dirty="0">
              <a:latin typeface="Calibri" panose="020F0502020204030204" pitchFamily="34" charset="0"/>
              <a:ea typeface="Calibri" panose="020F0502020204030204" pitchFamily="34" charset="0"/>
              <a:cs typeface="Arial" panose="020B0604020202020204" pitchFamily="34" charset="0"/>
            </a:endParaRPr>
          </a:p>
          <a:p>
            <a:pPr algn="justLow">
              <a:lnSpc>
                <a:spcPct val="107000"/>
              </a:lnSpc>
            </a:pPr>
            <a:r>
              <a:rPr lang="en-US" sz="2400" b="1" dirty="0">
                <a:solidFill>
                  <a:srgbClr val="000000"/>
                </a:solidFill>
                <a:latin typeface="Times New Roman" panose="02020603050405020304" pitchFamily="18" charset="0"/>
                <a:ea typeface="Calibri" panose="020F0502020204030204" pitchFamily="34" charset="0"/>
                <a:cs typeface="Arial" panose="020B0604020202020204" pitchFamily="34" charset="0"/>
              </a:rPr>
              <a:t>(b) Assume that the 100,000 tons of ore were mined, but only 80,000 units were sold. </a:t>
            </a:r>
            <a:endParaRPr lang="en-US" sz="2400" b="1" dirty="0">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23506423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D19BA1DE-885D-451F-8967-7684804C391B}"/>
              </a:ext>
            </a:extLst>
          </p:cNvPr>
          <p:cNvSpPr txBox="1"/>
          <p:nvPr/>
        </p:nvSpPr>
        <p:spPr>
          <a:xfrm>
            <a:off x="406400" y="568960"/>
            <a:ext cx="11338560" cy="3046988"/>
          </a:xfrm>
          <a:prstGeom prst="rect">
            <a:avLst/>
          </a:prstGeom>
          <a:noFill/>
        </p:spPr>
        <p:txBody>
          <a:bodyPr wrap="square" rtlCol="0">
            <a:spAutoFit/>
          </a:bodyPr>
          <a:lstStyle/>
          <a:p>
            <a:r>
              <a:rPr lang="en-US" sz="2400" b="1" dirty="0">
                <a:latin typeface="TimesTen-Roman"/>
              </a:rPr>
              <a:t>Q7: The following are selected 2010 transactions of Franco Corporation.</a:t>
            </a:r>
          </a:p>
          <a:p>
            <a:r>
              <a:rPr lang="en-US" sz="2400" dirty="0">
                <a:latin typeface="TimesTen-Roman"/>
              </a:rPr>
              <a:t>Jan. 1 Purchased a small company and recorded goodwill of $150,000. Its useful life is indefinite.</a:t>
            </a:r>
          </a:p>
          <a:p>
            <a:r>
              <a:rPr lang="en-US" sz="2400" dirty="0">
                <a:latin typeface="TimesTen-Roman"/>
              </a:rPr>
              <a:t>May 1 Purchased for $90,000 a patent with an estimated useful life of 5 years and a legal life of 20 years.</a:t>
            </a:r>
          </a:p>
          <a:p>
            <a:r>
              <a:rPr lang="en-US" sz="2400" b="1" u="sng" dirty="0">
                <a:latin typeface="Avenir-Black"/>
              </a:rPr>
              <a:t>Required:</a:t>
            </a:r>
          </a:p>
          <a:p>
            <a:r>
              <a:rPr lang="en-US" sz="2400" b="1" dirty="0">
                <a:latin typeface="TimesTen-Roman"/>
              </a:rPr>
              <a:t>Prepare necessary adjusting entries at December 31 to record amortization required by the events above.</a:t>
            </a:r>
            <a:endParaRPr lang="en-US" sz="2400" b="1" dirty="0"/>
          </a:p>
        </p:txBody>
      </p:sp>
    </p:spTree>
    <p:extLst>
      <p:ext uri="{BB962C8B-B14F-4D97-AF65-F5344CB8AC3E}">
        <p14:creationId xmlns:p14="http://schemas.microsoft.com/office/powerpoint/2010/main" val="377090160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04800" y="207818"/>
            <a:ext cx="11499273" cy="7240444"/>
          </a:xfrm>
          <a:prstGeom prst="rect">
            <a:avLst/>
          </a:prstGeom>
          <a:noFill/>
        </p:spPr>
        <p:txBody>
          <a:bodyPr wrap="square" rtlCol="0">
            <a:spAutoFit/>
          </a:bodyPr>
          <a:lstStyle/>
          <a:p>
            <a:r>
              <a:rPr lang="en-US" altLang="en-US" sz="2900" b="1" u="sng" dirty="0">
                <a:latin typeface="Times New Roman" panose="02020603050405020304" pitchFamily="18" charset="0"/>
                <a:ea typeface="+mj-ea"/>
                <a:cs typeface="Times New Roman" panose="02020603050405020304" pitchFamily="18" charset="0"/>
              </a:rPr>
              <a:t>Fixed Asset Disposals:</a:t>
            </a:r>
          </a:p>
          <a:p>
            <a:r>
              <a:rPr lang="en-US" altLang="en-US" sz="2400" dirty="0">
                <a:solidFill>
                  <a:srgbClr val="000000"/>
                </a:solidFill>
                <a:latin typeface="Times New Roman" panose="02020603050405020304" pitchFamily="18" charset="0"/>
                <a:cs typeface="Times New Roman" panose="02020603050405020304" pitchFamily="18" charset="0"/>
              </a:rPr>
              <a:t>Companies dispose of fixed assets in two ways —Retirement, or Sale.</a:t>
            </a:r>
            <a:endParaRPr lang="en-US" sz="3600" dirty="0">
              <a:solidFill>
                <a:srgbClr val="000000"/>
              </a:solidFill>
              <a:latin typeface="Calibri" panose="020F0502020204030204" pitchFamily="34" charset="0"/>
            </a:endParaRPr>
          </a:p>
          <a:p>
            <a:r>
              <a:rPr lang="en-US" sz="2800" b="1" u="sng" dirty="0">
                <a:latin typeface="Times New Roman" panose="02020603050405020304" pitchFamily="18" charset="0"/>
                <a:cs typeface="Times New Roman" panose="02020603050405020304" pitchFamily="18" charset="0"/>
              </a:rPr>
              <a:t>1-</a:t>
            </a:r>
            <a:r>
              <a:rPr lang="en-US" altLang="en-US" sz="2800" b="1" u="sng" dirty="0">
                <a:latin typeface="Times New Roman" panose="02020603050405020304" pitchFamily="18" charset="0"/>
                <a:ea typeface="+mj-ea"/>
                <a:cs typeface="Times New Roman" panose="02020603050405020304" pitchFamily="18" charset="0"/>
              </a:rPr>
              <a:t>Retirement:</a:t>
            </a:r>
          </a:p>
          <a:p>
            <a:endParaRPr lang="en-US" altLang="en-US" sz="2800" u="sng" dirty="0">
              <a:latin typeface="Times New Roman" panose="02020603050405020304" pitchFamily="18" charset="0"/>
              <a:ea typeface="+mj-ea"/>
              <a:cs typeface="Times New Roman" panose="02020603050405020304" pitchFamily="18" charset="0"/>
            </a:endParaRPr>
          </a:p>
          <a:p>
            <a:r>
              <a:rPr lang="en-US" altLang="en-US" sz="2800" b="1" u="sng" dirty="0">
                <a:latin typeface="Times New Roman" panose="02020603050405020304" pitchFamily="18" charset="0"/>
                <a:ea typeface="+mj-ea"/>
                <a:cs typeface="Times New Roman" panose="02020603050405020304" pitchFamily="18" charset="0"/>
              </a:rPr>
              <a:t>A- The Accumulation equal Assets cost:</a:t>
            </a:r>
          </a:p>
          <a:p>
            <a:r>
              <a:rPr lang="en-US" altLang="en-US" sz="2800" u="sng" dirty="0">
                <a:latin typeface="Times New Roman" panose="02020603050405020304" pitchFamily="18" charset="0"/>
                <a:ea typeface="+mj-ea"/>
                <a:cs typeface="Times New Roman" panose="02020603050405020304" pitchFamily="18" charset="0"/>
              </a:rPr>
              <a:t> </a:t>
            </a:r>
          </a:p>
          <a:p>
            <a:pPr lvl="0" eaLnBrk="0" fontAlgn="base" hangingPunct="0">
              <a:lnSpc>
                <a:spcPct val="115000"/>
              </a:lnSpc>
              <a:spcBef>
                <a:spcPct val="0"/>
              </a:spcBef>
              <a:spcAft>
                <a:spcPct val="0"/>
              </a:spcAft>
              <a:defRPr/>
            </a:pPr>
            <a:r>
              <a:rPr lang="en-US" altLang="en-US" sz="2200" b="1" dirty="0">
                <a:latin typeface="Times New Roman" panose="02020603050405020304" pitchFamily="18" charset="0"/>
                <a:cs typeface="Times New Roman" panose="02020603050405020304" pitchFamily="18" charset="0"/>
              </a:rPr>
              <a:t>Example: </a:t>
            </a:r>
            <a:r>
              <a:rPr lang="en-US" altLang="en-US" sz="2200" dirty="0">
                <a:latin typeface="Times New Roman" panose="02020603050405020304" pitchFamily="18" charset="0"/>
                <a:cs typeface="Times New Roman" panose="02020603050405020304" pitchFamily="18" charset="0"/>
              </a:rPr>
              <a:t> Assume that Hobart Enterprises retires</a:t>
            </a:r>
          </a:p>
          <a:p>
            <a:pPr lvl="0" eaLnBrk="0" fontAlgn="base" hangingPunct="0">
              <a:lnSpc>
                <a:spcPct val="115000"/>
              </a:lnSpc>
              <a:spcBef>
                <a:spcPct val="0"/>
              </a:spcBef>
              <a:spcAft>
                <a:spcPct val="0"/>
              </a:spcAft>
              <a:defRPr/>
            </a:pPr>
            <a:r>
              <a:rPr lang="en-US" altLang="en-US" sz="2200" dirty="0">
                <a:latin typeface="Times New Roman" panose="02020603050405020304" pitchFamily="18" charset="0"/>
                <a:cs typeface="Times New Roman" panose="02020603050405020304" pitchFamily="18" charset="0"/>
              </a:rPr>
              <a:t>its computer printers, which cost $32,000. The accumulated depreciation on these printers is $32,000. The journal entry to record this retirement is?</a:t>
            </a:r>
          </a:p>
          <a:p>
            <a:pPr lvl="0" eaLnBrk="0" fontAlgn="base" hangingPunct="0">
              <a:lnSpc>
                <a:spcPct val="115000"/>
              </a:lnSpc>
              <a:spcBef>
                <a:spcPct val="0"/>
              </a:spcBef>
              <a:spcAft>
                <a:spcPct val="0"/>
              </a:spcAft>
              <a:defRPr/>
            </a:pPr>
            <a:endParaRPr lang="en-US" altLang="en-US" sz="2200" dirty="0">
              <a:latin typeface="Times New Roman" panose="02020603050405020304" pitchFamily="18" charset="0"/>
              <a:cs typeface="Times New Roman" panose="02020603050405020304" pitchFamily="18" charset="0"/>
            </a:endParaRPr>
          </a:p>
          <a:p>
            <a:pPr lvl="0" eaLnBrk="0" fontAlgn="base" hangingPunct="0">
              <a:spcBef>
                <a:spcPct val="50000"/>
              </a:spcBef>
              <a:spcAft>
                <a:spcPct val="0"/>
              </a:spcAft>
            </a:pPr>
            <a:r>
              <a:rPr lang="en-US" altLang="en-US" sz="2200" dirty="0">
                <a:latin typeface="Times New Roman" panose="02020603050405020304" pitchFamily="18" charset="0"/>
                <a:cs typeface="Times New Roman" panose="02020603050405020304" pitchFamily="18" charset="0"/>
              </a:rPr>
              <a:t>               Accumulated depreciation	32,000</a:t>
            </a:r>
          </a:p>
          <a:p>
            <a:pPr lvl="0" eaLnBrk="0" fontAlgn="base" hangingPunct="0">
              <a:spcBef>
                <a:spcPct val="50000"/>
              </a:spcBef>
              <a:spcAft>
                <a:spcPct val="0"/>
              </a:spcAft>
            </a:pPr>
            <a:r>
              <a:rPr lang="en-US" altLang="en-US" sz="2200" dirty="0">
                <a:latin typeface="Times New Roman" panose="02020603050405020304" pitchFamily="18" charset="0"/>
                <a:cs typeface="Times New Roman" panose="02020603050405020304" pitchFamily="18" charset="0"/>
              </a:rPr>
              <a:t>                             Printing equipment		32,000</a:t>
            </a:r>
          </a:p>
          <a:p>
            <a:pPr lvl="0" eaLnBrk="0" fontAlgn="base" hangingPunct="0">
              <a:lnSpc>
                <a:spcPct val="115000"/>
              </a:lnSpc>
              <a:spcBef>
                <a:spcPct val="0"/>
              </a:spcBef>
              <a:spcAft>
                <a:spcPct val="0"/>
              </a:spcAft>
              <a:defRPr/>
            </a:pPr>
            <a:endParaRPr lang="en-US" altLang="en-US" sz="2200" dirty="0">
              <a:solidFill>
                <a:srgbClr val="000000"/>
              </a:solidFill>
              <a:latin typeface="Comic Sans MS" panose="030F0702030302020204" pitchFamily="66" charset="0"/>
            </a:endParaRPr>
          </a:p>
          <a:p>
            <a:endParaRPr lang="en-US" altLang="en-US" sz="2800" u="sng" dirty="0">
              <a:latin typeface="Times New Roman" panose="02020603050405020304" pitchFamily="18" charset="0"/>
              <a:ea typeface="+mj-ea"/>
              <a:cs typeface="Times New Roman" panose="02020603050405020304" pitchFamily="18" charset="0"/>
            </a:endParaRPr>
          </a:p>
          <a:p>
            <a:endParaRPr lang="en-US" sz="3200" u="sng"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a:p>
            <a:endParaRPr lang="en-US" altLang="en-US" sz="2900" b="1" dirty="0">
              <a:latin typeface="Times New Roman" panose="02020603050405020304" pitchFamily="18" charset="0"/>
              <a:ea typeface="+mj-ea"/>
              <a:cs typeface="Times New Roman" panose="02020603050405020304" pitchFamily="18" charset="0"/>
            </a:endParaRPr>
          </a:p>
          <a:p>
            <a:endParaRPr lang="en-US"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62467839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10836" y="249382"/>
            <a:ext cx="11956473" cy="6643357"/>
          </a:xfrm>
          <a:prstGeom prst="rect">
            <a:avLst/>
          </a:prstGeom>
          <a:noFill/>
        </p:spPr>
        <p:txBody>
          <a:bodyPr wrap="square" rtlCol="0">
            <a:spAutoFit/>
          </a:bodyPr>
          <a:lstStyle/>
          <a:p>
            <a:pPr lvl="0"/>
            <a:r>
              <a:rPr lang="en-US" altLang="en-US" sz="2800" b="1" u="sng" dirty="0">
                <a:solidFill>
                  <a:prstClr val="black"/>
                </a:solidFill>
                <a:latin typeface="Times New Roman" panose="02020603050405020304" pitchFamily="18" charset="0"/>
                <a:cs typeface="Times New Roman" panose="02020603050405020304" pitchFamily="18" charset="0"/>
              </a:rPr>
              <a:t>B- The Accumulation non equal Assets cost:</a:t>
            </a:r>
          </a:p>
          <a:p>
            <a:pPr lvl="0" eaLnBrk="0" fontAlgn="base" hangingPunct="0">
              <a:lnSpc>
                <a:spcPct val="115000"/>
              </a:lnSpc>
              <a:spcBef>
                <a:spcPct val="0"/>
              </a:spcBef>
              <a:spcAft>
                <a:spcPct val="0"/>
              </a:spcAft>
              <a:defRPr/>
            </a:pPr>
            <a:r>
              <a:rPr lang="en-US" altLang="en-US" sz="2200" b="1" u="sng" dirty="0">
                <a:effectLst>
                  <a:outerShdw blurRad="38100" dist="38100" dir="2700000" algn="tl">
                    <a:srgbClr val="C0C0C0"/>
                  </a:outerShdw>
                </a:effectLst>
                <a:latin typeface="Times New Roman" panose="02020603050405020304" pitchFamily="18" charset="0"/>
                <a:cs typeface="Times New Roman" panose="02020603050405020304" pitchFamily="18" charset="0"/>
              </a:rPr>
              <a:t>Example:</a:t>
            </a:r>
            <a:r>
              <a:rPr lang="en-US" altLang="en-US" sz="2200" b="1" u="sng" dirty="0">
                <a:latin typeface="Times New Roman" panose="02020603050405020304" pitchFamily="18" charset="0"/>
                <a:cs typeface="Times New Roman" panose="02020603050405020304" pitchFamily="18" charset="0"/>
              </a:rPr>
              <a:t> </a:t>
            </a:r>
            <a:r>
              <a:rPr lang="en-US" altLang="en-US" sz="2200" dirty="0">
                <a:solidFill>
                  <a:srgbClr val="000000"/>
                </a:solidFill>
                <a:latin typeface="Times New Roman" panose="02020603050405020304" pitchFamily="18" charset="0"/>
                <a:cs typeface="Times New Roman" panose="02020603050405020304" pitchFamily="18" charset="0"/>
              </a:rPr>
              <a:t>Assume that Sunset Company discards delivery equipment that cost $18,000 and has accumulated depreciation of $14,000. The journal entry is?</a:t>
            </a:r>
            <a:endParaRPr lang="en-US" altLang="en-US" sz="2200" dirty="0">
              <a:solidFill>
                <a:prstClr val="black"/>
              </a:solidFill>
              <a:latin typeface="Times New Roman" panose="02020603050405020304" pitchFamily="18" charset="0"/>
              <a:cs typeface="Times New Roman" panose="02020603050405020304" pitchFamily="18" charset="0"/>
            </a:endParaRPr>
          </a:p>
          <a:p>
            <a:pPr lvl="0" eaLnBrk="0" fontAlgn="base" hangingPunct="0">
              <a:spcBef>
                <a:spcPct val="50000"/>
              </a:spcBef>
              <a:spcAft>
                <a:spcPct val="0"/>
              </a:spcAft>
            </a:pPr>
            <a:r>
              <a:rPr lang="en-US" altLang="en-US" sz="2200" dirty="0">
                <a:solidFill>
                  <a:prstClr val="black"/>
                </a:solidFill>
                <a:latin typeface="Times New Roman" panose="02020603050405020304" pitchFamily="18" charset="0"/>
                <a:cs typeface="Times New Roman" panose="02020603050405020304" pitchFamily="18" charset="0"/>
              </a:rPr>
              <a:t>               Accumulated depreciation	14,000</a:t>
            </a:r>
          </a:p>
          <a:p>
            <a:pPr lvl="0" eaLnBrk="0" fontAlgn="base" hangingPunct="0">
              <a:spcBef>
                <a:spcPct val="50000"/>
              </a:spcBef>
              <a:spcAft>
                <a:spcPct val="0"/>
              </a:spcAft>
            </a:pPr>
            <a:r>
              <a:rPr lang="en-US" altLang="en-US" sz="2200" dirty="0">
                <a:solidFill>
                  <a:prstClr val="black"/>
                </a:solidFill>
                <a:latin typeface="Times New Roman" panose="02020603050405020304" pitchFamily="18" charset="0"/>
                <a:cs typeface="Times New Roman" panose="02020603050405020304" pitchFamily="18" charset="0"/>
              </a:rPr>
              <a:t>               Loss on disposal                          4,000</a:t>
            </a:r>
          </a:p>
          <a:p>
            <a:pPr lvl="0" eaLnBrk="0" fontAlgn="base" hangingPunct="0">
              <a:spcBef>
                <a:spcPct val="50000"/>
              </a:spcBef>
              <a:spcAft>
                <a:spcPct val="0"/>
              </a:spcAft>
            </a:pPr>
            <a:r>
              <a:rPr lang="en-US" altLang="en-US" sz="2200" dirty="0">
                <a:solidFill>
                  <a:prstClr val="black"/>
                </a:solidFill>
                <a:latin typeface="Times New Roman" panose="02020603050405020304" pitchFamily="18" charset="0"/>
                <a:cs typeface="Times New Roman" panose="02020603050405020304" pitchFamily="18" charset="0"/>
              </a:rPr>
              <a:t>                             Printing equipment		18,000</a:t>
            </a:r>
          </a:p>
          <a:p>
            <a:pPr lvl="0" eaLnBrk="0" fontAlgn="base" hangingPunct="0">
              <a:lnSpc>
                <a:spcPct val="115000"/>
              </a:lnSpc>
              <a:spcBef>
                <a:spcPct val="0"/>
              </a:spcBef>
              <a:spcAft>
                <a:spcPct val="0"/>
              </a:spcAft>
              <a:defRPr/>
            </a:pPr>
            <a:endParaRPr lang="en-US" altLang="en-US" sz="2200" dirty="0">
              <a:solidFill>
                <a:srgbClr val="000000"/>
              </a:solidFill>
              <a:latin typeface="Times New Roman" panose="02020603050405020304" pitchFamily="18" charset="0"/>
              <a:cs typeface="Times New Roman" panose="02020603050405020304" pitchFamily="18" charset="0"/>
            </a:endParaRPr>
          </a:p>
          <a:p>
            <a:pPr lvl="0" eaLnBrk="0" fontAlgn="base" hangingPunct="0">
              <a:lnSpc>
                <a:spcPct val="115000"/>
              </a:lnSpc>
              <a:spcBef>
                <a:spcPct val="40000"/>
              </a:spcBef>
              <a:spcAft>
                <a:spcPct val="0"/>
              </a:spcAft>
              <a:buSzPct val="80000"/>
            </a:pPr>
            <a:r>
              <a:rPr lang="en-US" altLang="en-US" sz="2800" b="1" u="sng" dirty="0">
                <a:latin typeface="Times New Roman" panose="02020603050405020304" pitchFamily="18" charset="0"/>
                <a:cs typeface="Times New Roman" panose="02020603050405020304" pitchFamily="18" charset="0"/>
              </a:rPr>
              <a:t>2- Sale of fixed Assets:</a:t>
            </a:r>
          </a:p>
          <a:p>
            <a:pPr lvl="1" eaLnBrk="0" fontAlgn="base" hangingPunct="0">
              <a:lnSpc>
                <a:spcPct val="110000"/>
              </a:lnSpc>
              <a:spcBef>
                <a:spcPct val="40000"/>
              </a:spcBef>
              <a:spcAft>
                <a:spcPct val="0"/>
              </a:spcAft>
              <a:buSzPct val="80000"/>
            </a:pPr>
            <a:r>
              <a:rPr lang="en-US" altLang="en-US" sz="2000" dirty="0">
                <a:solidFill>
                  <a:srgbClr val="000000"/>
                </a:solidFill>
                <a:latin typeface="Times New Roman" panose="02020603050405020304" pitchFamily="18" charset="0"/>
                <a:cs typeface="Times New Roman" panose="02020603050405020304" pitchFamily="18" charset="0"/>
              </a:rPr>
              <a:t>Compare the book value of the asset with the proceeds received from the sale. </a:t>
            </a:r>
          </a:p>
          <a:p>
            <a:pPr lvl="2" eaLnBrk="0" fontAlgn="base" hangingPunct="0">
              <a:lnSpc>
                <a:spcPct val="110000"/>
              </a:lnSpc>
              <a:spcBef>
                <a:spcPct val="40000"/>
              </a:spcBef>
              <a:spcAft>
                <a:spcPct val="0"/>
              </a:spcAft>
              <a:buSzPct val="80000"/>
            </a:pPr>
            <a:r>
              <a:rPr lang="en-US" altLang="en-US" sz="2000" b="1" dirty="0">
                <a:solidFill>
                  <a:srgbClr val="000000"/>
                </a:solidFill>
                <a:latin typeface="Times New Roman" panose="02020603050405020304" pitchFamily="18" charset="0"/>
                <a:cs typeface="Times New Roman" panose="02020603050405020304" pitchFamily="18" charset="0"/>
              </a:rPr>
              <a:t>A-</a:t>
            </a:r>
            <a:r>
              <a:rPr lang="en-US" altLang="en-US" sz="2000" dirty="0">
                <a:solidFill>
                  <a:srgbClr val="000000"/>
                </a:solidFill>
                <a:latin typeface="Times New Roman" panose="02020603050405020304" pitchFamily="18" charset="0"/>
                <a:cs typeface="Times New Roman" panose="02020603050405020304" pitchFamily="18" charset="0"/>
              </a:rPr>
              <a:t> If proceeds are </a:t>
            </a:r>
            <a:r>
              <a:rPr lang="en-US" altLang="en-US" sz="2000" b="1" dirty="0">
                <a:solidFill>
                  <a:srgbClr val="000000"/>
                </a:solidFill>
                <a:latin typeface="Times New Roman" panose="02020603050405020304" pitchFamily="18" charset="0"/>
                <a:cs typeface="Times New Roman" panose="02020603050405020304" pitchFamily="18" charset="0"/>
              </a:rPr>
              <a:t>more than </a:t>
            </a:r>
            <a:r>
              <a:rPr lang="en-US" altLang="en-US" sz="2000" dirty="0">
                <a:solidFill>
                  <a:srgbClr val="000000"/>
                </a:solidFill>
                <a:latin typeface="Times New Roman" panose="02020603050405020304" pitchFamily="18" charset="0"/>
                <a:cs typeface="Times New Roman" panose="02020603050405020304" pitchFamily="18" charset="0"/>
              </a:rPr>
              <a:t>the</a:t>
            </a:r>
            <a:r>
              <a:rPr lang="en-US" altLang="en-US" sz="2000" b="1" dirty="0">
                <a:solidFill>
                  <a:srgbClr val="000000"/>
                </a:solidFill>
                <a:latin typeface="Times New Roman" panose="02020603050405020304" pitchFamily="18" charset="0"/>
                <a:cs typeface="Times New Roman" panose="02020603050405020304" pitchFamily="18" charset="0"/>
              </a:rPr>
              <a:t> </a:t>
            </a:r>
            <a:r>
              <a:rPr lang="en-US" altLang="en-US" sz="2000" dirty="0">
                <a:solidFill>
                  <a:srgbClr val="000000"/>
                </a:solidFill>
                <a:latin typeface="Times New Roman" panose="02020603050405020304" pitchFamily="18" charset="0"/>
                <a:cs typeface="Times New Roman" panose="02020603050405020304" pitchFamily="18" charset="0"/>
              </a:rPr>
              <a:t>book value, a </a:t>
            </a:r>
            <a:r>
              <a:rPr lang="en-US" altLang="en-US" sz="2000" b="1" dirty="0">
                <a:solidFill>
                  <a:srgbClr val="800000"/>
                </a:solidFill>
                <a:latin typeface="Times New Roman" panose="02020603050405020304" pitchFamily="18" charset="0"/>
                <a:cs typeface="Times New Roman" panose="02020603050405020304" pitchFamily="18" charset="0"/>
              </a:rPr>
              <a:t>profit</a:t>
            </a:r>
            <a:r>
              <a:rPr lang="en-US" altLang="en-US" sz="2000" dirty="0">
                <a:solidFill>
                  <a:srgbClr val="000000"/>
                </a:solidFill>
                <a:latin typeface="Times New Roman" panose="02020603050405020304" pitchFamily="18" charset="0"/>
                <a:cs typeface="Times New Roman" panose="02020603050405020304" pitchFamily="18" charset="0"/>
              </a:rPr>
              <a:t> on disposal occurs. </a:t>
            </a:r>
          </a:p>
          <a:p>
            <a:pPr lvl="2" eaLnBrk="0" fontAlgn="base" hangingPunct="0">
              <a:lnSpc>
                <a:spcPct val="110000"/>
              </a:lnSpc>
              <a:spcBef>
                <a:spcPct val="40000"/>
              </a:spcBef>
              <a:spcAft>
                <a:spcPct val="0"/>
              </a:spcAft>
              <a:buSzPct val="80000"/>
            </a:pPr>
            <a:r>
              <a:rPr lang="en-US" altLang="en-US" sz="2000" b="1" dirty="0">
                <a:solidFill>
                  <a:srgbClr val="000000"/>
                </a:solidFill>
                <a:latin typeface="Times New Roman" panose="02020603050405020304" pitchFamily="18" charset="0"/>
                <a:cs typeface="Times New Roman" panose="02020603050405020304" pitchFamily="18" charset="0"/>
              </a:rPr>
              <a:t>B-</a:t>
            </a:r>
            <a:r>
              <a:rPr lang="en-US" altLang="en-US" sz="2000" dirty="0">
                <a:solidFill>
                  <a:srgbClr val="000000"/>
                </a:solidFill>
                <a:latin typeface="Times New Roman" panose="02020603050405020304" pitchFamily="18" charset="0"/>
                <a:cs typeface="Times New Roman" panose="02020603050405020304" pitchFamily="18" charset="0"/>
              </a:rPr>
              <a:t> If proceeds are</a:t>
            </a:r>
            <a:r>
              <a:rPr lang="en-US" altLang="en-US" sz="2000" b="1" dirty="0">
                <a:solidFill>
                  <a:srgbClr val="000000"/>
                </a:solidFill>
                <a:latin typeface="Times New Roman" panose="02020603050405020304" pitchFamily="18" charset="0"/>
                <a:cs typeface="Times New Roman" panose="02020603050405020304" pitchFamily="18" charset="0"/>
              </a:rPr>
              <a:t> less than </a:t>
            </a:r>
            <a:r>
              <a:rPr lang="en-US" altLang="en-US" sz="2000" dirty="0">
                <a:solidFill>
                  <a:srgbClr val="000000"/>
                </a:solidFill>
                <a:latin typeface="Times New Roman" panose="02020603050405020304" pitchFamily="18" charset="0"/>
                <a:cs typeface="Times New Roman" panose="02020603050405020304" pitchFamily="18" charset="0"/>
              </a:rPr>
              <a:t>the book value, a </a:t>
            </a:r>
            <a:r>
              <a:rPr lang="en-US" altLang="en-US" sz="2000" b="1" dirty="0">
                <a:solidFill>
                  <a:srgbClr val="800000"/>
                </a:solidFill>
                <a:latin typeface="Times New Roman" panose="02020603050405020304" pitchFamily="18" charset="0"/>
                <a:cs typeface="Times New Roman" panose="02020603050405020304" pitchFamily="18" charset="0"/>
              </a:rPr>
              <a:t>loss</a:t>
            </a:r>
            <a:r>
              <a:rPr lang="en-US" altLang="en-US" sz="2000" dirty="0">
                <a:solidFill>
                  <a:srgbClr val="000000"/>
                </a:solidFill>
                <a:latin typeface="Times New Roman" panose="02020603050405020304" pitchFamily="18" charset="0"/>
                <a:cs typeface="Times New Roman" panose="02020603050405020304" pitchFamily="18" charset="0"/>
              </a:rPr>
              <a:t> on disposal occurs.</a:t>
            </a:r>
          </a:p>
          <a:p>
            <a:pPr lvl="0" eaLnBrk="0" fontAlgn="base" hangingPunct="0">
              <a:lnSpc>
                <a:spcPct val="115000"/>
              </a:lnSpc>
              <a:spcBef>
                <a:spcPct val="40000"/>
              </a:spcBef>
              <a:spcAft>
                <a:spcPct val="0"/>
              </a:spcAft>
              <a:buSzPct val="80000"/>
            </a:pPr>
            <a:endParaRPr lang="en-US" altLang="en-US" sz="2800" b="1" u="sng" dirty="0">
              <a:latin typeface="Times New Roman" panose="02020603050405020304" pitchFamily="18" charset="0"/>
              <a:cs typeface="Times New Roman" panose="02020603050405020304" pitchFamily="18" charset="0"/>
            </a:endParaRPr>
          </a:p>
          <a:p>
            <a:pPr lvl="0"/>
            <a:endParaRPr lang="en-US" altLang="en-US" sz="2800" b="1" u="sng" dirty="0">
              <a:solidFill>
                <a:prstClr val="black"/>
              </a:solidFill>
              <a:latin typeface="Times New Roman" panose="02020603050405020304" pitchFamily="18" charset="0"/>
              <a:cs typeface="Times New Roman" panose="02020603050405020304" pitchFamily="18" charset="0"/>
            </a:endParaRPr>
          </a:p>
          <a:p>
            <a:r>
              <a:rPr lang="en-US" dirty="0"/>
              <a:t> </a:t>
            </a:r>
          </a:p>
        </p:txBody>
      </p:sp>
    </p:spTree>
    <p:extLst>
      <p:ext uri="{BB962C8B-B14F-4D97-AF65-F5344CB8AC3E}">
        <p14:creationId xmlns:p14="http://schemas.microsoft.com/office/powerpoint/2010/main" val="220260678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77091" y="263236"/>
            <a:ext cx="11748654" cy="5901231"/>
          </a:xfrm>
          <a:prstGeom prst="rect">
            <a:avLst/>
          </a:prstGeom>
          <a:noFill/>
        </p:spPr>
        <p:txBody>
          <a:bodyPr wrap="square" rtlCol="0">
            <a:spAutoFit/>
          </a:bodyPr>
          <a:lstStyle/>
          <a:p>
            <a:pPr lvl="0" eaLnBrk="0" fontAlgn="base" hangingPunct="0">
              <a:lnSpc>
                <a:spcPct val="115000"/>
              </a:lnSpc>
              <a:spcBef>
                <a:spcPct val="0"/>
              </a:spcBef>
              <a:spcAft>
                <a:spcPct val="0"/>
              </a:spcAft>
            </a:pPr>
            <a:r>
              <a:rPr lang="en-US" altLang="en-US" sz="2200" b="1" u="sng" dirty="0">
                <a:latin typeface="Times New Roman" panose="02020603050405020304" pitchFamily="18" charset="0"/>
                <a:cs typeface="Times New Roman" panose="02020603050405020304" pitchFamily="18" charset="0"/>
              </a:rPr>
              <a:t>Example:</a:t>
            </a:r>
            <a:r>
              <a:rPr lang="en-US" altLang="en-US" sz="2200" u="sng" dirty="0">
                <a:latin typeface="Times New Roman" panose="02020603050405020304" pitchFamily="18" charset="0"/>
                <a:cs typeface="Times New Roman" panose="02020603050405020304" pitchFamily="18" charset="0"/>
              </a:rPr>
              <a:t>  </a:t>
            </a:r>
            <a:r>
              <a:rPr lang="en-US" altLang="en-US" sz="2200" dirty="0">
                <a:solidFill>
                  <a:srgbClr val="000000"/>
                </a:solidFill>
                <a:latin typeface="Times New Roman" panose="02020603050405020304" pitchFamily="18" charset="0"/>
                <a:cs typeface="Times New Roman" panose="02020603050405020304" pitchFamily="18" charset="0"/>
              </a:rPr>
              <a:t>Assume that on July 1, 2010, Wright Company sells office furniture for $16,000 cash. The office furniture originally cost $60,000. As of January 1, 2010, it had accumulated depreciation of $41,000. Depreciation for the first six months of 2010 is $8,000. Prepare the journal entry to record depreciation expense up to the date of sale.</a:t>
            </a:r>
          </a:p>
          <a:p>
            <a:pPr lvl="0" eaLnBrk="0" fontAlgn="base" hangingPunct="0">
              <a:lnSpc>
                <a:spcPct val="115000"/>
              </a:lnSpc>
              <a:spcBef>
                <a:spcPct val="0"/>
              </a:spcBef>
              <a:spcAft>
                <a:spcPct val="0"/>
              </a:spcAft>
            </a:pPr>
            <a:endParaRPr lang="en-US" altLang="en-US" sz="2200" dirty="0">
              <a:solidFill>
                <a:srgbClr val="000000"/>
              </a:solidFill>
              <a:latin typeface="Times New Roman" panose="02020603050405020304" pitchFamily="18" charset="0"/>
              <a:cs typeface="Times New Roman" panose="02020603050405020304" pitchFamily="18" charset="0"/>
            </a:endParaRPr>
          </a:p>
          <a:p>
            <a:pPr lvl="0" eaLnBrk="0" fontAlgn="base" hangingPunct="0">
              <a:lnSpc>
                <a:spcPct val="115000"/>
              </a:lnSpc>
              <a:spcBef>
                <a:spcPct val="0"/>
              </a:spcBef>
              <a:spcAft>
                <a:spcPct val="0"/>
              </a:spcAft>
            </a:pPr>
            <a:r>
              <a:rPr lang="en-US" altLang="en-US" sz="2200" b="1" u="sng" dirty="0">
                <a:solidFill>
                  <a:srgbClr val="000000"/>
                </a:solidFill>
                <a:latin typeface="Times New Roman" panose="02020603050405020304" pitchFamily="18" charset="0"/>
                <a:cs typeface="Times New Roman" panose="02020603050405020304" pitchFamily="18" charset="0"/>
              </a:rPr>
              <a:t>Depreciation for the first six months of 2010 is $8,000</a:t>
            </a:r>
            <a:r>
              <a:rPr lang="en-US" altLang="en-US" sz="2200" u="sng" dirty="0">
                <a:solidFill>
                  <a:srgbClr val="000000"/>
                </a:solidFill>
                <a:latin typeface="Times New Roman" panose="02020603050405020304" pitchFamily="18" charset="0"/>
                <a:cs typeface="Times New Roman" panose="02020603050405020304" pitchFamily="18" charset="0"/>
              </a:rPr>
              <a:t>.</a:t>
            </a:r>
          </a:p>
          <a:p>
            <a:pPr lvl="0" eaLnBrk="0" fontAlgn="base" hangingPunct="0">
              <a:lnSpc>
                <a:spcPct val="115000"/>
              </a:lnSpc>
              <a:spcBef>
                <a:spcPct val="0"/>
              </a:spcBef>
              <a:spcAft>
                <a:spcPct val="0"/>
              </a:spcAft>
            </a:pPr>
            <a:r>
              <a:rPr lang="en-US" altLang="en-US" sz="2200" dirty="0">
                <a:solidFill>
                  <a:srgbClr val="000000"/>
                </a:solidFill>
                <a:latin typeface="Times New Roman" panose="02020603050405020304" pitchFamily="18" charset="0"/>
                <a:cs typeface="Times New Roman" panose="02020603050405020304" pitchFamily="18" charset="0"/>
              </a:rPr>
              <a:t>      Depreciation Expenses 8000</a:t>
            </a:r>
          </a:p>
          <a:p>
            <a:pPr lvl="0" eaLnBrk="0" fontAlgn="base" hangingPunct="0">
              <a:lnSpc>
                <a:spcPct val="115000"/>
              </a:lnSpc>
              <a:spcBef>
                <a:spcPct val="0"/>
              </a:spcBef>
              <a:spcAft>
                <a:spcPct val="0"/>
              </a:spcAft>
            </a:pPr>
            <a:r>
              <a:rPr lang="en-US" altLang="en-US" sz="2200" dirty="0">
                <a:solidFill>
                  <a:srgbClr val="000000"/>
                </a:solidFill>
                <a:latin typeface="Times New Roman" panose="02020603050405020304" pitchFamily="18" charset="0"/>
                <a:cs typeface="Times New Roman" panose="02020603050405020304" pitchFamily="18" charset="0"/>
              </a:rPr>
              <a:t>            Accumulation Depreciation 8000</a:t>
            </a:r>
          </a:p>
          <a:p>
            <a:pPr lvl="0" eaLnBrk="0" fontAlgn="base" hangingPunct="0">
              <a:lnSpc>
                <a:spcPct val="115000"/>
              </a:lnSpc>
              <a:spcBef>
                <a:spcPct val="0"/>
              </a:spcBef>
              <a:spcAft>
                <a:spcPct val="0"/>
              </a:spcAft>
            </a:pPr>
            <a:r>
              <a:rPr lang="en-US" altLang="en-US" sz="2200" dirty="0">
                <a:solidFill>
                  <a:srgbClr val="000000"/>
                </a:solidFill>
                <a:latin typeface="Times New Roman" panose="02020603050405020304" pitchFamily="18" charset="0"/>
                <a:cs typeface="Times New Roman" panose="02020603050405020304" pitchFamily="18" charset="0"/>
              </a:rPr>
              <a:t>_______________________________</a:t>
            </a:r>
          </a:p>
          <a:p>
            <a:pPr lvl="0" eaLnBrk="0" fontAlgn="base" hangingPunct="0">
              <a:lnSpc>
                <a:spcPct val="115000"/>
              </a:lnSpc>
              <a:spcBef>
                <a:spcPct val="0"/>
              </a:spcBef>
              <a:spcAft>
                <a:spcPct val="0"/>
              </a:spcAft>
            </a:pPr>
            <a:r>
              <a:rPr lang="en-US" altLang="en-US" sz="2200" dirty="0">
                <a:solidFill>
                  <a:srgbClr val="000000"/>
                </a:solidFill>
                <a:latin typeface="Times New Roman" panose="02020603050405020304" pitchFamily="18" charset="0"/>
                <a:cs typeface="Times New Roman" panose="02020603050405020304" pitchFamily="18" charset="0"/>
              </a:rPr>
              <a:t>Accumulation Depreciation total 41,000 + 8000 = 49,000                                      Dr.</a:t>
            </a:r>
          </a:p>
          <a:p>
            <a:pPr lvl="0" eaLnBrk="0" fontAlgn="base" hangingPunct="0">
              <a:lnSpc>
                <a:spcPct val="115000"/>
              </a:lnSpc>
              <a:spcBef>
                <a:spcPct val="0"/>
              </a:spcBef>
              <a:spcAft>
                <a:spcPct val="0"/>
              </a:spcAft>
            </a:pPr>
            <a:r>
              <a:rPr lang="en-US" altLang="en-US" sz="2200" dirty="0">
                <a:solidFill>
                  <a:srgbClr val="000000"/>
                </a:solidFill>
                <a:latin typeface="Times New Roman" panose="02020603050405020304" pitchFamily="18" charset="0"/>
                <a:cs typeface="Times New Roman" panose="02020603050405020304" pitchFamily="18" charset="0"/>
              </a:rPr>
              <a:t>The Furniture cost + 60,000                                                                                     Cr.</a:t>
            </a:r>
          </a:p>
          <a:p>
            <a:pPr lvl="0" eaLnBrk="0" fontAlgn="base" hangingPunct="0">
              <a:lnSpc>
                <a:spcPct val="115000"/>
              </a:lnSpc>
              <a:spcBef>
                <a:spcPct val="0"/>
              </a:spcBef>
              <a:spcAft>
                <a:spcPct val="0"/>
              </a:spcAft>
            </a:pPr>
            <a:r>
              <a:rPr lang="en-US" altLang="en-US" sz="2200" dirty="0">
                <a:solidFill>
                  <a:srgbClr val="000000"/>
                </a:solidFill>
                <a:latin typeface="Times New Roman" panose="02020603050405020304" pitchFamily="18" charset="0"/>
                <a:cs typeface="Times New Roman" panose="02020603050405020304" pitchFamily="18" charset="0"/>
              </a:rPr>
              <a:t>Cash received + 16,000                                                                                            Dr.</a:t>
            </a:r>
          </a:p>
          <a:p>
            <a:pPr lvl="0" eaLnBrk="0" fontAlgn="base" hangingPunct="0">
              <a:lnSpc>
                <a:spcPct val="115000"/>
              </a:lnSpc>
              <a:spcBef>
                <a:spcPct val="0"/>
              </a:spcBef>
              <a:spcAft>
                <a:spcPct val="0"/>
              </a:spcAft>
            </a:pPr>
            <a:r>
              <a:rPr lang="en-US" altLang="en-US" sz="2200" dirty="0">
                <a:solidFill>
                  <a:srgbClr val="000000"/>
                </a:solidFill>
                <a:latin typeface="Times New Roman" panose="02020603050405020304" pitchFamily="18" charset="0"/>
                <a:cs typeface="Times New Roman" panose="02020603050405020304" pitchFamily="18" charset="0"/>
              </a:rPr>
              <a:t>Total of debit side = 49,000 + 16,000 = 65,000</a:t>
            </a:r>
          </a:p>
          <a:p>
            <a:pPr lvl="0" eaLnBrk="0" fontAlgn="base" hangingPunct="0">
              <a:lnSpc>
                <a:spcPct val="115000"/>
              </a:lnSpc>
              <a:spcBef>
                <a:spcPct val="0"/>
              </a:spcBef>
              <a:spcAft>
                <a:spcPct val="0"/>
              </a:spcAft>
            </a:pPr>
            <a:r>
              <a:rPr lang="en-US" altLang="en-US" sz="2200" dirty="0">
                <a:solidFill>
                  <a:srgbClr val="000000"/>
                </a:solidFill>
                <a:latin typeface="Times New Roman" panose="02020603050405020304" pitchFamily="18" charset="0"/>
                <a:cs typeface="Times New Roman" panose="02020603050405020304" pitchFamily="18" charset="0"/>
              </a:rPr>
              <a:t>Total of Credit side =  60,000</a:t>
            </a:r>
          </a:p>
          <a:p>
            <a:pPr lvl="0" eaLnBrk="0" fontAlgn="base" hangingPunct="0">
              <a:lnSpc>
                <a:spcPct val="115000"/>
              </a:lnSpc>
              <a:spcBef>
                <a:spcPct val="0"/>
              </a:spcBef>
              <a:spcAft>
                <a:spcPct val="0"/>
              </a:spcAft>
            </a:pPr>
            <a:r>
              <a:rPr lang="en-US" altLang="en-US" sz="2200" dirty="0">
                <a:solidFill>
                  <a:srgbClr val="000000"/>
                </a:solidFill>
                <a:latin typeface="Times New Roman" panose="02020603050405020304" pitchFamily="18" charset="0"/>
                <a:cs typeface="Times New Roman" panose="02020603050405020304" pitchFamily="18" charset="0"/>
              </a:rPr>
              <a:t>The difference between two sides represent profit on sale fixed assets = 5,000       Cr</a:t>
            </a:r>
          </a:p>
        </p:txBody>
      </p:sp>
    </p:spTree>
    <p:extLst>
      <p:ext uri="{BB962C8B-B14F-4D97-AF65-F5344CB8AC3E}">
        <p14:creationId xmlns:p14="http://schemas.microsoft.com/office/powerpoint/2010/main" val="72687722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387926" y="304800"/>
            <a:ext cx="11554691" cy="6201698"/>
          </a:xfrm>
          <a:prstGeom prst="rect">
            <a:avLst/>
          </a:prstGeom>
          <a:noFill/>
        </p:spPr>
        <p:txBody>
          <a:bodyPr wrap="square" rtlCol="0">
            <a:spAutoFit/>
          </a:bodyPr>
          <a:lstStyle/>
          <a:p>
            <a:r>
              <a:rPr lang="en-US" sz="2400" dirty="0"/>
              <a:t>   </a:t>
            </a:r>
            <a:r>
              <a:rPr lang="en-US" sz="2000" dirty="0">
                <a:latin typeface="Times New Roman" panose="02020603050405020304" pitchFamily="18" charset="0"/>
                <a:cs typeface="Times New Roman" panose="02020603050405020304" pitchFamily="18" charset="0"/>
              </a:rPr>
              <a:t>Accumulation Depreciation     49,000</a:t>
            </a:r>
          </a:p>
          <a:p>
            <a:r>
              <a:rPr lang="en-US" sz="2000" dirty="0">
                <a:latin typeface="Times New Roman" panose="02020603050405020304" pitchFamily="18" charset="0"/>
                <a:cs typeface="Times New Roman" panose="02020603050405020304" pitchFamily="18" charset="0"/>
              </a:rPr>
              <a:t>   Cash                                         16,000</a:t>
            </a:r>
          </a:p>
          <a:p>
            <a:r>
              <a:rPr lang="en-US" sz="2000" dirty="0">
                <a:latin typeface="Times New Roman" panose="02020603050405020304" pitchFamily="18" charset="0"/>
                <a:cs typeface="Times New Roman" panose="02020603050405020304" pitchFamily="18" charset="0"/>
              </a:rPr>
              <a:t>              </a:t>
            </a:r>
            <a:r>
              <a:rPr lang="en-US" sz="2000" dirty="0">
                <a:solidFill>
                  <a:prstClr val="black"/>
                </a:solidFill>
                <a:latin typeface="Times New Roman" panose="02020603050405020304" pitchFamily="18" charset="0"/>
                <a:cs typeface="Times New Roman" panose="02020603050405020304" pitchFamily="18" charset="0"/>
              </a:rPr>
              <a:t>Office</a:t>
            </a:r>
            <a:r>
              <a:rPr lang="en-US" sz="2000" dirty="0">
                <a:latin typeface="Times New Roman" panose="02020603050405020304" pitchFamily="18" charset="0"/>
                <a:cs typeface="Times New Roman" panose="02020603050405020304" pitchFamily="18" charset="0"/>
              </a:rPr>
              <a:t> Furniture                      60,000</a:t>
            </a:r>
          </a:p>
          <a:p>
            <a:r>
              <a:rPr lang="en-US" sz="2000" dirty="0">
                <a:latin typeface="Times New Roman" panose="02020603050405020304" pitchFamily="18" charset="0"/>
                <a:cs typeface="Times New Roman" panose="02020603050405020304" pitchFamily="18" charset="0"/>
              </a:rPr>
              <a:t>              Profit on furniture sale            5,000 </a:t>
            </a:r>
          </a:p>
          <a:p>
            <a:r>
              <a:rPr lang="en-US" sz="2400" dirty="0"/>
              <a:t>_________________________________________</a:t>
            </a:r>
          </a:p>
          <a:p>
            <a:pPr lvl="0" eaLnBrk="0" fontAlgn="base" hangingPunct="0">
              <a:lnSpc>
                <a:spcPct val="115000"/>
              </a:lnSpc>
              <a:spcBef>
                <a:spcPct val="0"/>
              </a:spcBef>
              <a:spcAft>
                <a:spcPct val="0"/>
              </a:spcAft>
            </a:pPr>
            <a:r>
              <a:rPr lang="en-US" altLang="en-US" sz="2200" b="1" u="sng" dirty="0">
                <a:latin typeface="Times New Roman" panose="02020603050405020304" pitchFamily="18" charset="0"/>
                <a:cs typeface="Times New Roman" panose="02020603050405020304" pitchFamily="18" charset="0"/>
              </a:rPr>
              <a:t>Example:</a:t>
            </a:r>
            <a:r>
              <a:rPr lang="en-US" altLang="en-US" sz="2200" dirty="0">
                <a:latin typeface="Times New Roman" panose="02020603050405020304" pitchFamily="18" charset="0"/>
                <a:cs typeface="Times New Roman" panose="02020603050405020304" pitchFamily="18" charset="0"/>
              </a:rPr>
              <a:t>   </a:t>
            </a:r>
            <a:r>
              <a:rPr lang="en-US" altLang="en-US" sz="2200" dirty="0">
                <a:solidFill>
                  <a:srgbClr val="000000"/>
                </a:solidFill>
                <a:latin typeface="Times New Roman" panose="02020603050405020304" pitchFamily="18" charset="0"/>
                <a:cs typeface="Times New Roman" panose="02020603050405020304" pitchFamily="18" charset="0"/>
              </a:rPr>
              <a:t>Assume that on May 1, 2012, WWR Company sells the Car for $10,000 cash. The Car cost $50,000. As of January 1, 2012, it had accumulated depreciation of $30,000. Depreciation for the first four months of 2012 is $6,000. Prepare the journal entry to record depreciation expense up to the date of sale.</a:t>
            </a:r>
          </a:p>
          <a:p>
            <a:pPr lvl="0" eaLnBrk="0" fontAlgn="base" hangingPunct="0">
              <a:lnSpc>
                <a:spcPct val="115000"/>
              </a:lnSpc>
              <a:spcBef>
                <a:spcPct val="0"/>
              </a:spcBef>
              <a:spcAft>
                <a:spcPct val="0"/>
              </a:spcAft>
            </a:pPr>
            <a:endParaRPr lang="en-US" altLang="en-US" sz="2200" dirty="0">
              <a:solidFill>
                <a:srgbClr val="000000"/>
              </a:solidFill>
              <a:latin typeface="Times New Roman" panose="02020603050405020304" pitchFamily="18" charset="0"/>
              <a:cs typeface="Times New Roman" panose="02020603050405020304" pitchFamily="18" charset="0"/>
            </a:endParaRPr>
          </a:p>
          <a:p>
            <a:pPr lvl="0" eaLnBrk="0" fontAlgn="base" hangingPunct="0">
              <a:lnSpc>
                <a:spcPct val="115000"/>
              </a:lnSpc>
              <a:spcBef>
                <a:spcPct val="0"/>
              </a:spcBef>
              <a:spcAft>
                <a:spcPct val="0"/>
              </a:spcAft>
            </a:pPr>
            <a:r>
              <a:rPr lang="en-US" altLang="en-US" sz="2200" b="1" u="sng" dirty="0">
                <a:solidFill>
                  <a:srgbClr val="000000"/>
                </a:solidFill>
                <a:latin typeface="Times New Roman" panose="02020603050405020304" pitchFamily="18" charset="0"/>
                <a:cs typeface="Times New Roman" panose="02020603050405020304" pitchFamily="18" charset="0"/>
              </a:rPr>
              <a:t>Depreciation for the first four months of 2012 is $6,000.</a:t>
            </a:r>
          </a:p>
          <a:p>
            <a:pPr lvl="0" eaLnBrk="0" fontAlgn="base" hangingPunct="0">
              <a:lnSpc>
                <a:spcPct val="115000"/>
              </a:lnSpc>
              <a:spcBef>
                <a:spcPct val="0"/>
              </a:spcBef>
              <a:spcAft>
                <a:spcPct val="0"/>
              </a:spcAft>
            </a:pPr>
            <a:r>
              <a:rPr lang="en-US" altLang="en-US" sz="2200" dirty="0">
                <a:solidFill>
                  <a:srgbClr val="000000"/>
                </a:solidFill>
                <a:latin typeface="Times New Roman" panose="02020603050405020304" pitchFamily="18" charset="0"/>
                <a:cs typeface="Times New Roman" panose="02020603050405020304" pitchFamily="18" charset="0"/>
              </a:rPr>
              <a:t>      Depreciation Expenses 6000</a:t>
            </a:r>
          </a:p>
          <a:p>
            <a:pPr lvl="0" eaLnBrk="0" fontAlgn="base" hangingPunct="0">
              <a:lnSpc>
                <a:spcPct val="115000"/>
              </a:lnSpc>
              <a:spcBef>
                <a:spcPct val="0"/>
              </a:spcBef>
              <a:spcAft>
                <a:spcPct val="0"/>
              </a:spcAft>
            </a:pPr>
            <a:r>
              <a:rPr lang="en-US" altLang="en-US" sz="2200" dirty="0">
                <a:solidFill>
                  <a:srgbClr val="000000"/>
                </a:solidFill>
                <a:latin typeface="Times New Roman" panose="02020603050405020304" pitchFamily="18" charset="0"/>
                <a:cs typeface="Times New Roman" panose="02020603050405020304" pitchFamily="18" charset="0"/>
              </a:rPr>
              <a:t>            Accumulation Depreciation 6000</a:t>
            </a:r>
          </a:p>
          <a:p>
            <a:pPr lvl="0" eaLnBrk="0" fontAlgn="base" hangingPunct="0">
              <a:lnSpc>
                <a:spcPct val="115000"/>
              </a:lnSpc>
              <a:spcBef>
                <a:spcPct val="0"/>
              </a:spcBef>
              <a:spcAft>
                <a:spcPct val="0"/>
              </a:spcAft>
            </a:pPr>
            <a:r>
              <a:rPr lang="en-US" altLang="en-US" sz="2200" dirty="0">
                <a:solidFill>
                  <a:srgbClr val="000000"/>
                </a:solidFill>
                <a:latin typeface="Times New Roman" panose="02020603050405020304" pitchFamily="18" charset="0"/>
                <a:cs typeface="Times New Roman" panose="02020603050405020304" pitchFamily="18" charset="0"/>
              </a:rPr>
              <a:t>_______________________________</a:t>
            </a:r>
          </a:p>
          <a:p>
            <a:pPr lvl="0" eaLnBrk="0" fontAlgn="base" hangingPunct="0">
              <a:lnSpc>
                <a:spcPct val="115000"/>
              </a:lnSpc>
              <a:spcBef>
                <a:spcPct val="0"/>
              </a:spcBef>
              <a:spcAft>
                <a:spcPct val="0"/>
              </a:spcAft>
            </a:pPr>
            <a:endParaRPr lang="en-US" altLang="en-US" sz="2200" dirty="0">
              <a:solidFill>
                <a:srgbClr val="000000"/>
              </a:solidFill>
              <a:latin typeface="Times New Roman" panose="02020603050405020304" pitchFamily="18" charset="0"/>
              <a:cs typeface="Times New Roman" panose="02020603050405020304" pitchFamily="18" charset="0"/>
            </a:endParaRPr>
          </a:p>
          <a:p>
            <a:r>
              <a:rPr lang="en-US" sz="2400" dirty="0"/>
              <a:t>                             </a:t>
            </a:r>
          </a:p>
        </p:txBody>
      </p:sp>
    </p:spTree>
    <p:extLst>
      <p:ext uri="{BB962C8B-B14F-4D97-AF65-F5344CB8AC3E}">
        <p14:creationId xmlns:p14="http://schemas.microsoft.com/office/powerpoint/2010/main" val="376176549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04800" y="277091"/>
            <a:ext cx="11526982" cy="5423023"/>
          </a:xfrm>
          <a:prstGeom prst="rect">
            <a:avLst/>
          </a:prstGeom>
          <a:noFill/>
        </p:spPr>
        <p:txBody>
          <a:bodyPr wrap="square" rtlCol="0">
            <a:spAutoFit/>
          </a:bodyPr>
          <a:lstStyle/>
          <a:p>
            <a:pPr lvl="0" eaLnBrk="0" fontAlgn="base" hangingPunct="0">
              <a:lnSpc>
                <a:spcPct val="115000"/>
              </a:lnSpc>
              <a:spcBef>
                <a:spcPct val="0"/>
              </a:spcBef>
              <a:spcAft>
                <a:spcPct val="0"/>
              </a:spcAft>
            </a:pPr>
            <a:r>
              <a:rPr lang="en-US" altLang="en-US" sz="2200" dirty="0">
                <a:solidFill>
                  <a:srgbClr val="000000"/>
                </a:solidFill>
                <a:latin typeface="Times New Roman" panose="02020603050405020304" pitchFamily="18" charset="0"/>
                <a:cs typeface="Times New Roman" panose="02020603050405020304" pitchFamily="18" charset="0"/>
              </a:rPr>
              <a:t>Accumulation Depreciation total 30,000 + 6000 = 36,000                                      Dr.</a:t>
            </a:r>
          </a:p>
          <a:p>
            <a:pPr lvl="0" eaLnBrk="0" fontAlgn="base" hangingPunct="0">
              <a:lnSpc>
                <a:spcPct val="115000"/>
              </a:lnSpc>
              <a:spcBef>
                <a:spcPct val="0"/>
              </a:spcBef>
              <a:spcAft>
                <a:spcPct val="0"/>
              </a:spcAft>
            </a:pPr>
            <a:r>
              <a:rPr lang="en-US" altLang="en-US" sz="2200" dirty="0">
                <a:solidFill>
                  <a:srgbClr val="000000"/>
                </a:solidFill>
                <a:latin typeface="Times New Roman" panose="02020603050405020304" pitchFamily="18" charset="0"/>
                <a:cs typeface="Times New Roman" panose="02020603050405020304" pitchFamily="18" charset="0"/>
              </a:rPr>
              <a:t>The Car cost = 50,000                                                                                              Cr.</a:t>
            </a:r>
          </a:p>
          <a:p>
            <a:pPr lvl="0" eaLnBrk="0" fontAlgn="base" hangingPunct="0">
              <a:lnSpc>
                <a:spcPct val="115000"/>
              </a:lnSpc>
              <a:spcBef>
                <a:spcPct val="0"/>
              </a:spcBef>
              <a:spcAft>
                <a:spcPct val="0"/>
              </a:spcAft>
            </a:pPr>
            <a:r>
              <a:rPr lang="en-US" altLang="en-US" sz="2200" dirty="0">
                <a:solidFill>
                  <a:srgbClr val="000000"/>
                </a:solidFill>
                <a:latin typeface="Times New Roman" panose="02020603050405020304" pitchFamily="18" charset="0"/>
                <a:cs typeface="Times New Roman" panose="02020603050405020304" pitchFamily="18" charset="0"/>
              </a:rPr>
              <a:t>Cash received = 10,000                                                                                            Dr.</a:t>
            </a:r>
          </a:p>
          <a:p>
            <a:pPr lvl="0" eaLnBrk="0" fontAlgn="base" hangingPunct="0">
              <a:lnSpc>
                <a:spcPct val="115000"/>
              </a:lnSpc>
              <a:spcBef>
                <a:spcPct val="0"/>
              </a:spcBef>
              <a:spcAft>
                <a:spcPct val="0"/>
              </a:spcAft>
            </a:pPr>
            <a:r>
              <a:rPr lang="en-US" altLang="en-US" sz="2200" dirty="0">
                <a:solidFill>
                  <a:srgbClr val="000000"/>
                </a:solidFill>
                <a:latin typeface="Times New Roman" panose="02020603050405020304" pitchFamily="18" charset="0"/>
                <a:cs typeface="Times New Roman" panose="02020603050405020304" pitchFamily="18" charset="0"/>
              </a:rPr>
              <a:t>Total of debit side = 36,000 + 10,000 = 46,000</a:t>
            </a:r>
          </a:p>
          <a:p>
            <a:pPr lvl="0" eaLnBrk="0" fontAlgn="base" hangingPunct="0">
              <a:lnSpc>
                <a:spcPct val="115000"/>
              </a:lnSpc>
              <a:spcBef>
                <a:spcPct val="0"/>
              </a:spcBef>
              <a:spcAft>
                <a:spcPct val="0"/>
              </a:spcAft>
            </a:pPr>
            <a:r>
              <a:rPr lang="en-US" altLang="en-US" sz="2200" dirty="0">
                <a:solidFill>
                  <a:srgbClr val="000000"/>
                </a:solidFill>
                <a:latin typeface="Times New Roman" panose="02020603050405020304" pitchFamily="18" charset="0"/>
                <a:cs typeface="Times New Roman" panose="02020603050405020304" pitchFamily="18" charset="0"/>
              </a:rPr>
              <a:t>Total of Credit side =  50,000</a:t>
            </a:r>
          </a:p>
          <a:p>
            <a:pPr lvl="0" eaLnBrk="0" fontAlgn="base" hangingPunct="0">
              <a:lnSpc>
                <a:spcPct val="115000"/>
              </a:lnSpc>
              <a:spcBef>
                <a:spcPct val="0"/>
              </a:spcBef>
              <a:spcAft>
                <a:spcPct val="0"/>
              </a:spcAft>
            </a:pPr>
            <a:r>
              <a:rPr lang="en-US" altLang="en-US" sz="2200" dirty="0">
                <a:solidFill>
                  <a:srgbClr val="000000"/>
                </a:solidFill>
                <a:latin typeface="Times New Roman" panose="02020603050405020304" pitchFamily="18" charset="0"/>
                <a:cs typeface="Times New Roman" panose="02020603050405020304" pitchFamily="18" charset="0"/>
              </a:rPr>
              <a:t>The difference between two sides represent loss on sale fixed assets = 4,000        Dr.</a:t>
            </a:r>
          </a:p>
          <a:p>
            <a:pPr lvl="0" eaLnBrk="0" fontAlgn="base" hangingPunct="0">
              <a:lnSpc>
                <a:spcPct val="115000"/>
              </a:lnSpc>
              <a:spcBef>
                <a:spcPct val="0"/>
              </a:spcBef>
              <a:spcAft>
                <a:spcPct val="0"/>
              </a:spcAft>
            </a:pPr>
            <a:r>
              <a:rPr lang="en-US" altLang="en-US" sz="2200" dirty="0">
                <a:solidFill>
                  <a:srgbClr val="000000"/>
                </a:solidFill>
                <a:latin typeface="Times New Roman" panose="02020603050405020304" pitchFamily="18" charset="0"/>
                <a:cs typeface="Times New Roman" panose="02020603050405020304" pitchFamily="18" charset="0"/>
              </a:rPr>
              <a:t>____________________________________________________</a:t>
            </a:r>
          </a:p>
          <a:p>
            <a:pPr lvl="0" eaLnBrk="0" fontAlgn="base" hangingPunct="0">
              <a:lnSpc>
                <a:spcPct val="115000"/>
              </a:lnSpc>
              <a:spcBef>
                <a:spcPct val="0"/>
              </a:spcBef>
              <a:spcAft>
                <a:spcPct val="0"/>
              </a:spcAft>
            </a:pPr>
            <a:endParaRPr lang="en-US" altLang="en-US" sz="2200" dirty="0">
              <a:solidFill>
                <a:srgbClr val="000000"/>
              </a:solidFill>
              <a:latin typeface="Times New Roman" panose="02020603050405020304" pitchFamily="18" charset="0"/>
              <a:cs typeface="Times New Roman" panose="02020603050405020304" pitchFamily="18" charset="0"/>
            </a:endParaRPr>
          </a:p>
          <a:p>
            <a:pPr lvl="0"/>
            <a:r>
              <a:rPr lang="en-US" sz="2400" dirty="0">
                <a:solidFill>
                  <a:prstClr val="black"/>
                </a:solidFill>
                <a:latin typeface="Times New Roman" panose="02020603050405020304" pitchFamily="18" charset="0"/>
                <a:cs typeface="Times New Roman" panose="02020603050405020304" pitchFamily="18" charset="0"/>
              </a:rPr>
              <a:t> Accumulation Depreciation      36,000</a:t>
            </a:r>
          </a:p>
          <a:p>
            <a:pPr lvl="0"/>
            <a:r>
              <a:rPr lang="en-US" sz="2400" dirty="0">
                <a:solidFill>
                  <a:prstClr val="black"/>
                </a:solidFill>
                <a:latin typeface="Times New Roman" panose="02020603050405020304" pitchFamily="18" charset="0"/>
                <a:cs typeface="Times New Roman" panose="02020603050405020304" pitchFamily="18" charset="0"/>
              </a:rPr>
              <a:t> Cash                                          10,000</a:t>
            </a:r>
          </a:p>
          <a:p>
            <a:pPr lvl="0"/>
            <a:r>
              <a:rPr lang="en-US" sz="2400" dirty="0">
                <a:solidFill>
                  <a:prstClr val="black"/>
                </a:solidFill>
                <a:latin typeface="Times New Roman" panose="02020603050405020304" pitchFamily="18" charset="0"/>
                <a:cs typeface="Times New Roman" panose="02020603050405020304" pitchFamily="18" charset="0"/>
              </a:rPr>
              <a:t> Loss on Car sale                          4,000 </a:t>
            </a:r>
          </a:p>
          <a:p>
            <a:pPr lvl="0"/>
            <a:r>
              <a:rPr lang="en-US" sz="2400" dirty="0">
                <a:solidFill>
                  <a:prstClr val="black"/>
                </a:solidFill>
                <a:latin typeface="Times New Roman" panose="02020603050405020304" pitchFamily="18" charset="0"/>
                <a:cs typeface="Times New Roman" panose="02020603050405020304" pitchFamily="18" charset="0"/>
              </a:rPr>
              <a:t>                Car                                        50,000</a:t>
            </a:r>
          </a:p>
          <a:p>
            <a:pPr lvl="0"/>
            <a:r>
              <a:rPr lang="en-US" sz="2400" dirty="0">
                <a:solidFill>
                  <a:prstClr val="black"/>
                </a:solidFill>
                <a:latin typeface="Times New Roman" panose="02020603050405020304" pitchFamily="18" charset="0"/>
                <a:cs typeface="Times New Roman" panose="02020603050405020304" pitchFamily="18" charset="0"/>
              </a:rPr>
              <a:t>_______________________________________________</a:t>
            </a:r>
          </a:p>
          <a:p>
            <a:pPr lvl="0"/>
            <a:r>
              <a:rPr lang="en-US" sz="2400" dirty="0">
                <a:solidFill>
                  <a:prstClr val="black"/>
                </a:solidFill>
              </a:rPr>
              <a:t>              </a:t>
            </a:r>
            <a:endParaRPr lang="en-US" altLang="en-US" sz="2200"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99739372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77091" y="346364"/>
            <a:ext cx="11430000" cy="5059847"/>
          </a:xfrm>
          <a:prstGeom prst="rect">
            <a:avLst/>
          </a:prstGeom>
          <a:noFill/>
        </p:spPr>
        <p:txBody>
          <a:bodyPr wrap="square" rtlCol="0">
            <a:spAutoFit/>
          </a:bodyPr>
          <a:lstStyle/>
          <a:p>
            <a:pPr lvl="0" eaLnBrk="0" fontAlgn="base" hangingPunct="0">
              <a:lnSpc>
                <a:spcPct val="110000"/>
              </a:lnSpc>
              <a:spcBef>
                <a:spcPct val="30000"/>
              </a:spcBef>
              <a:spcAft>
                <a:spcPct val="20000"/>
              </a:spcAft>
              <a:buSzPct val="80000"/>
            </a:pPr>
            <a:r>
              <a:rPr lang="en-US" altLang="en-US" sz="2600" b="1" u="sng" dirty="0">
                <a:latin typeface="Times New Roman" panose="02020603050405020304" pitchFamily="18" charset="0"/>
                <a:cs typeface="Times New Roman" panose="02020603050405020304" pitchFamily="18" charset="0"/>
              </a:rPr>
              <a:t>Natural resources: </a:t>
            </a:r>
            <a:r>
              <a:rPr lang="en-US" altLang="en-US" sz="2600" dirty="0">
                <a:latin typeface="Times New Roman" panose="02020603050405020304" pitchFamily="18" charset="0"/>
                <a:cs typeface="Times New Roman" panose="02020603050405020304" pitchFamily="18" charset="0"/>
              </a:rPr>
              <a:t>consist of standing timber and underground deposits of oil, gas, and minerals.</a:t>
            </a:r>
          </a:p>
          <a:p>
            <a:pPr lvl="0" eaLnBrk="0" fontAlgn="base" hangingPunct="0">
              <a:lnSpc>
                <a:spcPct val="110000"/>
              </a:lnSpc>
              <a:spcBef>
                <a:spcPct val="30000"/>
              </a:spcBef>
              <a:spcAft>
                <a:spcPct val="20000"/>
              </a:spcAft>
              <a:buSzPct val="80000"/>
            </a:pPr>
            <a:r>
              <a:rPr lang="en-US" altLang="en-US" sz="2600" dirty="0">
                <a:latin typeface="Times New Roman" panose="02020603050405020304" pitchFamily="18" charset="0"/>
                <a:cs typeface="Times New Roman" panose="02020603050405020304" pitchFamily="18" charset="0"/>
              </a:rPr>
              <a:t>Distinguishing characteristics:</a:t>
            </a:r>
          </a:p>
          <a:p>
            <a:pPr lvl="0" eaLnBrk="0" fontAlgn="base" hangingPunct="0">
              <a:lnSpc>
                <a:spcPct val="110000"/>
              </a:lnSpc>
              <a:spcBef>
                <a:spcPct val="50000"/>
              </a:spcBef>
              <a:spcAft>
                <a:spcPct val="0"/>
              </a:spcAft>
              <a:buSzPct val="80000"/>
              <a:buBlip>
                <a:blip r:embed="rId2"/>
              </a:buBlip>
            </a:pPr>
            <a:r>
              <a:rPr lang="en-US" altLang="en-US" sz="2400" dirty="0">
                <a:solidFill>
                  <a:srgbClr val="000000"/>
                </a:solidFill>
                <a:latin typeface="Times New Roman" panose="02020603050405020304" pitchFamily="18" charset="0"/>
                <a:cs typeface="Times New Roman" panose="02020603050405020304" pitchFamily="18" charset="0"/>
              </a:rPr>
              <a:t>Physically extracted in operations. </a:t>
            </a:r>
          </a:p>
          <a:p>
            <a:pPr lvl="0" eaLnBrk="0" fontAlgn="base" hangingPunct="0">
              <a:lnSpc>
                <a:spcPct val="110000"/>
              </a:lnSpc>
              <a:spcBef>
                <a:spcPct val="50000"/>
              </a:spcBef>
              <a:spcAft>
                <a:spcPct val="0"/>
              </a:spcAft>
              <a:buSzPct val="80000"/>
              <a:buBlip>
                <a:blip r:embed="rId2"/>
              </a:buBlip>
            </a:pPr>
            <a:r>
              <a:rPr lang="en-US" altLang="en-US" sz="2400" dirty="0">
                <a:solidFill>
                  <a:srgbClr val="000000"/>
                </a:solidFill>
                <a:latin typeface="Times New Roman" panose="02020603050405020304" pitchFamily="18" charset="0"/>
                <a:cs typeface="Times New Roman" panose="02020603050405020304" pitchFamily="18" charset="0"/>
              </a:rPr>
              <a:t>Replaceable only by an act of nature.</a:t>
            </a:r>
          </a:p>
          <a:p>
            <a:pPr lvl="0" eaLnBrk="0" fontAlgn="base" hangingPunct="0">
              <a:lnSpc>
                <a:spcPct val="110000"/>
              </a:lnSpc>
              <a:spcBef>
                <a:spcPct val="35000"/>
              </a:spcBef>
              <a:spcAft>
                <a:spcPct val="20000"/>
              </a:spcAft>
              <a:buSzPct val="80000"/>
            </a:pPr>
            <a:r>
              <a:rPr lang="en-US" altLang="en-US" sz="2400" b="1" dirty="0">
                <a:solidFill>
                  <a:srgbClr val="800000"/>
                </a:solidFill>
                <a:latin typeface="Times New Roman" panose="02020603050405020304" pitchFamily="18" charset="0"/>
                <a:cs typeface="Times New Roman" panose="02020603050405020304" pitchFamily="18" charset="0"/>
              </a:rPr>
              <a:t>Cost </a:t>
            </a:r>
            <a:r>
              <a:rPr lang="en-US" altLang="en-US" sz="2400" b="1" dirty="0">
                <a:solidFill>
                  <a:srgbClr val="000000"/>
                </a:solidFill>
                <a:latin typeface="Times New Roman" panose="02020603050405020304" pitchFamily="18" charset="0"/>
                <a:cs typeface="Times New Roman" panose="02020603050405020304" pitchFamily="18" charset="0"/>
              </a:rPr>
              <a:t>- </a:t>
            </a:r>
            <a:r>
              <a:rPr lang="en-US" altLang="en-US" sz="2400" dirty="0">
                <a:solidFill>
                  <a:srgbClr val="000000"/>
                </a:solidFill>
                <a:latin typeface="Times New Roman" panose="02020603050405020304" pitchFamily="18" charset="0"/>
                <a:cs typeface="Times New Roman" panose="02020603050405020304" pitchFamily="18" charset="0"/>
              </a:rPr>
              <a:t>price needed to acquire the resource </a:t>
            </a:r>
            <a:r>
              <a:rPr lang="en-US" altLang="en-US" sz="2400" b="1" dirty="0">
                <a:solidFill>
                  <a:srgbClr val="000000"/>
                </a:solidFill>
                <a:latin typeface="Times New Roman" panose="02020603050405020304" pitchFamily="18" charset="0"/>
                <a:cs typeface="Times New Roman" panose="02020603050405020304" pitchFamily="18" charset="0"/>
              </a:rPr>
              <a:t>and </a:t>
            </a:r>
            <a:r>
              <a:rPr lang="en-US" altLang="en-US" sz="2400" dirty="0">
                <a:solidFill>
                  <a:srgbClr val="000000"/>
                </a:solidFill>
                <a:latin typeface="Times New Roman" panose="02020603050405020304" pitchFamily="18" charset="0"/>
                <a:cs typeface="Times New Roman" panose="02020603050405020304" pitchFamily="18" charset="0"/>
              </a:rPr>
              <a:t>prepare it for its intended use.</a:t>
            </a:r>
          </a:p>
          <a:p>
            <a:pPr lvl="0" eaLnBrk="0" fontAlgn="base" hangingPunct="0">
              <a:lnSpc>
                <a:spcPct val="110000"/>
              </a:lnSpc>
              <a:spcBef>
                <a:spcPct val="35000"/>
              </a:spcBef>
              <a:spcAft>
                <a:spcPct val="20000"/>
              </a:spcAft>
              <a:buSzPct val="80000"/>
            </a:pPr>
            <a:r>
              <a:rPr lang="en-US" altLang="en-US" sz="2400" b="1" dirty="0">
                <a:solidFill>
                  <a:srgbClr val="800000"/>
                </a:solidFill>
                <a:latin typeface="Times New Roman" panose="02020603050405020304" pitchFamily="18" charset="0"/>
                <a:cs typeface="Times New Roman" panose="02020603050405020304" pitchFamily="18" charset="0"/>
              </a:rPr>
              <a:t>Depletion</a:t>
            </a:r>
            <a:r>
              <a:rPr lang="en-US" altLang="en-US" sz="2400" dirty="0">
                <a:solidFill>
                  <a:srgbClr val="000000"/>
                </a:solidFill>
                <a:latin typeface="Times New Roman" panose="02020603050405020304" pitchFamily="18" charset="0"/>
                <a:cs typeface="Times New Roman" panose="02020603050405020304" pitchFamily="18" charset="0"/>
              </a:rPr>
              <a:t> - allocation of the cost to expense in a rational and systematic manner over the resource’s useful life.</a:t>
            </a:r>
          </a:p>
          <a:p>
            <a:pPr lvl="0" eaLnBrk="0" fontAlgn="base" hangingPunct="0">
              <a:lnSpc>
                <a:spcPct val="110000"/>
              </a:lnSpc>
              <a:spcBef>
                <a:spcPct val="30000"/>
              </a:spcBef>
              <a:spcAft>
                <a:spcPct val="20000"/>
              </a:spcAft>
              <a:buSzPct val="80000"/>
            </a:pPr>
            <a:endParaRPr lang="en-US" altLang="en-US" sz="2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18419207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90945" y="193964"/>
            <a:ext cx="11637819" cy="6612579"/>
          </a:xfrm>
          <a:prstGeom prst="rect">
            <a:avLst/>
          </a:prstGeom>
          <a:noFill/>
        </p:spPr>
        <p:txBody>
          <a:bodyPr wrap="square" rtlCol="0">
            <a:spAutoFit/>
          </a:bodyPr>
          <a:lstStyle/>
          <a:p>
            <a:pPr lvl="0" eaLnBrk="0" fontAlgn="base" hangingPunct="0">
              <a:lnSpc>
                <a:spcPct val="110000"/>
              </a:lnSpc>
              <a:spcBef>
                <a:spcPct val="50000"/>
              </a:spcBef>
              <a:spcAft>
                <a:spcPct val="0"/>
              </a:spcAft>
              <a:buSzPct val="80000"/>
              <a:buBlip>
                <a:blip r:embed="rId2"/>
              </a:buBlip>
            </a:pPr>
            <a:r>
              <a:rPr lang="en-US" altLang="en-US" sz="2000" b="1" dirty="0">
                <a:solidFill>
                  <a:srgbClr val="000000"/>
                </a:solidFill>
                <a:latin typeface="Times New Roman" panose="02020603050405020304" pitchFamily="18" charset="0"/>
                <a:cs typeface="Times New Roman" panose="02020603050405020304" pitchFamily="18" charset="0"/>
              </a:rPr>
              <a:t>Depletion</a:t>
            </a:r>
            <a:r>
              <a:rPr lang="en-US" altLang="en-US" sz="2000" i="1" dirty="0">
                <a:solidFill>
                  <a:srgbClr val="000000"/>
                </a:solidFill>
                <a:latin typeface="Times New Roman" panose="02020603050405020304" pitchFamily="18" charset="0"/>
                <a:cs typeface="Times New Roman" panose="02020603050405020304" pitchFamily="18" charset="0"/>
              </a:rPr>
              <a:t> </a:t>
            </a:r>
            <a:r>
              <a:rPr lang="en-US" altLang="en-US" sz="2000" dirty="0">
                <a:solidFill>
                  <a:srgbClr val="000000"/>
                </a:solidFill>
                <a:latin typeface="Times New Roman" panose="02020603050405020304" pitchFamily="18" charset="0"/>
                <a:cs typeface="Times New Roman" panose="02020603050405020304" pitchFamily="18" charset="0"/>
              </a:rPr>
              <a:t>is to natural resources as </a:t>
            </a:r>
            <a:r>
              <a:rPr lang="en-US" altLang="en-US" sz="2000" b="1" dirty="0">
                <a:solidFill>
                  <a:srgbClr val="000000"/>
                </a:solidFill>
                <a:latin typeface="Times New Roman" panose="02020603050405020304" pitchFamily="18" charset="0"/>
                <a:cs typeface="Times New Roman" panose="02020603050405020304" pitchFamily="18" charset="0"/>
              </a:rPr>
              <a:t>depreciation</a:t>
            </a:r>
            <a:r>
              <a:rPr lang="en-US" altLang="en-US" sz="2000" i="1" dirty="0">
                <a:solidFill>
                  <a:srgbClr val="000000"/>
                </a:solidFill>
                <a:latin typeface="Times New Roman" panose="02020603050405020304" pitchFamily="18" charset="0"/>
                <a:cs typeface="Times New Roman" panose="02020603050405020304" pitchFamily="18" charset="0"/>
              </a:rPr>
              <a:t> </a:t>
            </a:r>
            <a:r>
              <a:rPr lang="en-US" altLang="en-US" sz="2000" dirty="0">
                <a:solidFill>
                  <a:srgbClr val="000000"/>
                </a:solidFill>
                <a:latin typeface="Times New Roman" panose="02020603050405020304" pitchFamily="18" charset="0"/>
                <a:cs typeface="Times New Roman" panose="02020603050405020304" pitchFamily="18" charset="0"/>
              </a:rPr>
              <a:t>is to plant assets. </a:t>
            </a:r>
          </a:p>
          <a:p>
            <a:pPr lvl="0" eaLnBrk="0" fontAlgn="base" hangingPunct="0">
              <a:lnSpc>
                <a:spcPct val="110000"/>
              </a:lnSpc>
              <a:spcBef>
                <a:spcPct val="50000"/>
              </a:spcBef>
              <a:spcAft>
                <a:spcPct val="0"/>
              </a:spcAft>
              <a:buSzPct val="80000"/>
              <a:buBlip>
                <a:blip r:embed="rId2"/>
              </a:buBlip>
            </a:pPr>
            <a:r>
              <a:rPr lang="en-US" altLang="en-US" sz="2000" dirty="0">
                <a:solidFill>
                  <a:srgbClr val="000000"/>
                </a:solidFill>
                <a:latin typeface="Times New Roman" panose="02020603050405020304" pitchFamily="18" charset="0"/>
                <a:cs typeface="Times New Roman" panose="02020603050405020304" pitchFamily="18" charset="0"/>
              </a:rPr>
              <a:t>Companies generally use units-of-activity method. </a:t>
            </a:r>
          </a:p>
          <a:p>
            <a:pPr lvl="0" eaLnBrk="0" fontAlgn="base" hangingPunct="0">
              <a:lnSpc>
                <a:spcPct val="110000"/>
              </a:lnSpc>
              <a:spcBef>
                <a:spcPct val="50000"/>
              </a:spcBef>
              <a:spcAft>
                <a:spcPct val="0"/>
              </a:spcAft>
              <a:buSzPct val="80000"/>
              <a:buBlip>
                <a:blip r:embed="rId2"/>
              </a:buBlip>
            </a:pPr>
            <a:r>
              <a:rPr lang="en-US" altLang="en-US" sz="2000" dirty="0">
                <a:solidFill>
                  <a:srgbClr val="000000"/>
                </a:solidFill>
                <a:latin typeface="Times New Roman" panose="02020603050405020304" pitchFamily="18" charset="0"/>
                <a:cs typeface="Times New Roman" panose="02020603050405020304" pitchFamily="18" charset="0"/>
              </a:rPr>
              <a:t>Depletion generally is a function of the </a:t>
            </a:r>
            <a:r>
              <a:rPr lang="en-US" altLang="en-US" sz="2000" b="1" dirty="0">
                <a:solidFill>
                  <a:srgbClr val="000000"/>
                </a:solidFill>
                <a:latin typeface="Times New Roman" panose="02020603050405020304" pitchFamily="18" charset="0"/>
                <a:cs typeface="Times New Roman" panose="02020603050405020304" pitchFamily="18" charset="0"/>
              </a:rPr>
              <a:t>units extracted</a:t>
            </a:r>
            <a:r>
              <a:rPr lang="en-US" altLang="en-US" sz="2000" dirty="0">
                <a:solidFill>
                  <a:srgbClr val="000000"/>
                </a:solidFill>
                <a:latin typeface="Times New Roman" panose="02020603050405020304" pitchFamily="18" charset="0"/>
                <a:cs typeface="Times New Roman" panose="02020603050405020304" pitchFamily="18" charset="0"/>
              </a:rPr>
              <a:t>.</a:t>
            </a:r>
          </a:p>
          <a:p>
            <a:pPr lvl="0" eaLnBrk="0" fontAlgn="base" hangingPunct="0">
              <a:lnSpc>
                <a:spcPct val="110000"/>
              </a:lnSpc>
              <a:spcBef>
                <a:spcPct val="50000"/>
              </a:spcBef>
              <a:spcAft>
                <a:spcPct val="0"/>
              </a:spcAft>
              <a:buSzPct val="80000"/>
            </a:pPr>
            <a:endParaRPr lang="en-US" altLang="en-US" sz="2400" dirty="0">
              <a:solidFill>
                <a:srgbClr val="000000"/>
              </a:solidFill>
              <a:latin typeface="Times New Roman" panose="02020603050405020304" pitchFamily="18" charset="0"/>
              <a:cs typeface="Times New Roman" panose="02020603050405020304" pitchFamily="18" charset="0"/>
            </a:endParaRPr>
          </a:p>
          <a:p>
            <a:pPr lvl="0" eaLnBrk="0" fontAlgn="base" hangingPunct="0">
              <a:lnSpc>
                <a:spcPct val="115000"/>
              </a:lnSpc>
              <a:spcBef>
                <a:spcPct val="0"/>
              </a:spcBef>
              <a:spcAft>
                <a:spcPct val="0"/>
              </a:spcAft>
            </a:pPr>
            <a:r>
              <a:rPr lang="en-US" altLang="en-US" sz="2200" b="1" dirty="0">
                <a:solidFill>
                  <a:srgbClr val="800000"/>
                </a:solidFill>
                <a:latin typeface="Times New Roman" panose="02020603050405020304" pitchFamily="18" charset="0"/>
                <a:cs typeface="Times New Roman" panose="02020603050405020304" pitchFamily="18" charset="0"/>
              </a:rPr>
              <a:t>Example:</a:t>
            </a:r>
            <a:r>
              <a:rPr lang="en-US" altLang="en-US" sz="2200" dirty="0">
                <a:solidFill>
                  <a:srgbClr val="000000"/>
                </a:solidFill>
                <a:latin typeface="Times New Roman" panose="02020603050405020304" pitchFamily="18" charset="0"/>
                <a:cs typeface="Times New Roman" panose="02020603050405020304" pitchFamily="18" charset="0"/>
              </a:rPr>
              <a:t>  Assume that Lane Coal Company invests $5 million in a mine estimated to have 10 million tons of coal and no salvage value. In the first year, Lane extracts and sells 800,000 tons of coal. Lane computes the depletion expense as follows:</a:t>
            </a:r>
          </a:p>
          <a:p>
            <a:pPr lvl="0" eaLnBrk="0" fontAlgn="base" hangingPunct="0">
              <a:lnSpc>
                <a:spcPct val="115000"/>
              </a:lnSpc>
              <a:spcBef>
                <a:spcPct val="0"/>
              </a:spcBef>
              <a:spcAft>
                <a:spcPct val="0"/>
              </a:spcAft>
            </a:pPr>
            <a:endParaRPr lang="en-US" altLang="en-US" sz="2000" dirty="0">
              <a:solidFill>
                <a:srgbClr val="000000"/>
              </a:solidFill>
              <a:latin typeface="Times New Roman" panose="02020603050405020304" pitchFamily="18" charset="0"/>
              <a:cs typeface="Times New Roman" panose="02020603050405020304" pitchFamily="18" charset="0"/>
            </a:endParaRPr>
          </a:p>
          <a:p>
            <a:pPr lvl="0" eaLnBrk="0" fontAlgn="base" hangingPunct="0">
              <a:spcBef>
                <a:spcPct val="50000"/>
              </a:spcBef>
              <a:spcAft>
                <a:spcPct val="0"/>
              </a:spcAft>
            </a:pPr>
            <a:r>
              <a:rPr lang="en-US" altLang="en-US" sz="2200" dirty="0">
                <a:solidFill>
                  <a:srgbClr val="000000"/>
                </a:solidFill>
                <a:latin typeface="Comic Sans MS" panose="030F0702030302020204" pitchFamily="66" charset="0"/>
              </a:rPr>
              <a:t>	</a:t>
            </a:r>
            <a:r>
              <a:rPr lang="en-US" altLang="en-US" sz="2100" dirty="0">
                <a:solidFill>
                  <a:srgbClr val="000000"/>
                </a:solidFill>
                <a:latin typeface="Times New Roman" panose="02020603050405020304" pitchFamily="18" charset="0"/>
                <a:cs typeface="Times New Roman" panose="02020603050405020304" pitchFamily="18" charset="0"/>
              </a:rPr>
              <a:t>$5,000,000 ÷ 10,000,000 = $.50 depletion cost per ton</a:t>
            </a:r>
          </a:p>
          <a:p>
            <a:pPr lvl="0" eaLnBrk="0" fontAlgn="base" hangingPunct="0">
              <a:spcBef>
                <a:spcPct val="50000"/>
              </a:spcBef>
              <a:spcAft>
                <a:spcPct val="0"/>
              </a:spcAft>
            </a:pPr>
            <a:r>
              <a:rPr lang="en-US" altLang="en-US" sz="2100" dirty="0">
                <a:solidFill>
                  <a:srgbClr val="000000"/>
                </a:solidFill>
                <a:latin typeface="Times New Roman" panose="02020603050405020304" pitchFamily="18" charset="0"/>
                <a:cs typeface="Times New Roman" panose="02020603050405020304" pitchFamily="18" charset="0"/>
              </a:rPr>
              <a:t>	$.50 x 800,000 = $400,000 depletion expense.</a:t>
            </a:r>
          </a:p>
          <a:p>
            <a:pPr lvl="0" eaLnBrk="0" fontAlgn="base" hangingPunct="0">
              <a:spcBef>
                <a:spcPct val="50000"/>
              </a:spcBef>
              <a:spcAft>
                <a:spcPct val="0"/>
              </a:spcAft>
            </a:pPr>
            <a:endParaRPr lang="en-US" altLang="en-US" sz="2100" dirty="0">
              <a:solidFill>
                <a:srgbClr val="000000"/>
              </a:solidFill>
              <a:latin typeface="Times New Roman" panose="02020603050405020304" pitchFamily="18" charset="0"/>
              <a:cs typeface="Times New Roman" panose="02020603050405020304" pitchFamily="18" charset="0"/>
            </a:endParaRPr>
          </a:p>
          <a:p>
            <a:pPr lvl="0" eaLnBrk="0" fontAlgn="base" hangingPunct="0">
              <a:spcBef>
                <a:spcPct val="50000"/>
              </a:spcBef>
              <a:spcAft>
                <a:spcPct val="0"/>
              </a:spcAft>
            </a:pPr>
            <a:r>
              <a:rPr lang="en-US" altLang="en-US" sz="2200" dirty="0">
                <a:solidFill>
                  <a:srgbClr val="000000"/>
                </a:solidFill>
                <a:latin typeface="Times New Roman" panose="02020603050405020304" pitchFamily="18" charset="0"/>
                <a:cs typeface="Times New Roman" panose="02020603050405020304" pitchFamily="18" charset="0"/>
              </a:rPr>
              <a:t>Depletion expense	400,000</a:t>
            </a:r>
          </a:p>
          <a:p>
            <a:pPr lvl="0" eaLnBrk="0" fontAlgn="base" hangingPunct="0">
              <a:spcBef>
                <a:spcPct val="50000"/>
              </a:spcBef>
              <a:spcAft>
                <a:spcPct val="0"/>
              </a:spcAft>
            </a:pPr>
            <a:r>
              <a:rPr lang="en-US" altLang="en-US" sz="2200" dirty="0">
                <a:solidFill>
                  <a:srgbClr val="000000"/>
                </a:solidFill>
                <a:latin typeface="Times New Roman" panose="02020603050405020304" pitchFamily="18" charset="0"/>
                <a:cs typeface="Times New Roman" panose="02020603050405020304" pitchFamily="18" charset="0"/>
              </a:rPr>
              <a:t>    Accumulated depletion 	400,000</a:t>
            </a:r>
          </a:p>
          <a:p>
            <a:pPr lvl="0" eaLnBrk="0" fontAlgn="base" hangingPunct="0">
              <a:lnSpc>
                <a:spcPct val="110000"/>
              </a:lnSpc>
              <a:spcBef>
                <a:spcPct val="50000"/>
              </a:spcBef>
              <a:spcAft>
                <a:spcPct val="0"/>
              </a:spcAft>
              <a:buSzPct val="80000"/>
            </a:pPr>
            <a:endParaRPr lang="en-US" altLang="en-US" sz="2400"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1743277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9"/>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06582" y="1260764"/>
            <a:ext cx="10945091" cy="1873250"/>
          </a:xfrm>
          <a:prstGeom prst="rect">
            <a:avLst/>
          </a:prstGeom>
          <a:noFill/>
          <a:ln w="28575" cap="sq">
            <a:solidFill>
              <a:srgbClr val="800000"/>
            </a:solidFill>
            <a:miter lim="800000"/>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TextBox 4"/>
          <p:cNvSpPr txBox="1"/>
          <p:nvPr/>
        </p:nvSpPr>
        <p:spPr>
          <a:xfrm>
            <a:off x="831272" y="415636"/>
            <a:ext cx="8118763" cy="461665"/>
          </a:xfrm>
          <a:prstGeom prst="rect">
            <a:avLst/>
          </a:prstGeom>
          <a:noFill/>
        </p:spPr>
        <p:txBody>
          <a:bodyPr wrap="square" rtlCol="0">
            <a:spAutoFit/>
          </a:bodyPr>
          <a:lstStyle/>
          <a:p>
            <a:pPr lvl="0" eaLnBrk="0" fontAlgn="base" hangingPunct="0">
              <a:spcBef>
                <a:spcPct val="0"/>
              </a:spcBef>
              <a:spcAft>
                <a:spcPct val="0"/>
              </a:spcAft>
            </a:pPr>
            <a:r>
              <a:rPr lang="en-US" altLang="en-US" sz="2400" b="1" u="sng" dirty="0">
                <a:solidFill>
                  <a:srgbClr val="000000"/>
                </a:solidFill>
                <a:latin typeface="Arial" panose="020B0604020202020204" pitchFamily="34" charset="0"/>
              </a:rPr>
              <a:t>Statement presentation of accumulated depletion</a:t>
            </a:r>
          </a:p>
        </p:txBody>
      </p:sp>
    </p:spTree>
    <p:extLst>
      <p:ext uri="{BB962C8B-B14F-4D97-AF65-F5344CB8AC3E}">
        <p14:creationId xmlns:p14="http://schemas.microsoft.com/office/powerpoint/2010/main" val="227879552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1381</TotalTime>
  <Words>1646</Words>
  <Application>Microsoft Office PowerPoint</Application>
  <PresentationFormat>Widescreen</PresentationFormat>
  <Paragraphs>174</Paragraphs>
  <Slides>18</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18</vt:i4>
      </vt:variant>
    </vt:vector>
  </HeadingPairs>
  <TitlesOfParts>
    <vt:vector size="27" baseType="lpstr">
      <vt:lpstr>Arial</vt:lpstr>
      <vt:lpstr>Avenir-Black</vt:lpstr>
      <vt:lpstr>Calibri</vt:lpstr>
      <vt:lpstr>Calibri Light</vt:lpstr>
      <vt:lpstr>Comic Sans MS</vt:lpstr>
      <vt:lpstr>Times New Roman</vt:lpstr>
      <vt:lpstr>TimesTen-Bold</vt:lpstr>
      <vt:lpstr>TimesTen-Roman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Microsoft (C)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dr.Munadhil</dc:creator>
  <cp:lastModifiedBy>LENOVO</cp:lastModifiedBy>
  <cp:revision>109</cp:revision>
  <cp:lastPrinted>2023-04-04T08:13:19Z</cp:lastPrinted>
  <dcterms:created xsi:type="dcterms:W3CDTF">2022-07-06T12:22:01Z</dcterms:created>
  <dcterms:modified xsi:type="dcterms:W3CDTF">2026-01-01T13:29:15Z</dcterms:modified>
</cp:coreProperties>
</file>