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29"/>
  </p:notesMasterIdLst>
  <p:handoutMasterIdLst>
    <p:handoutMasterId r:id="rId30"/>
  </p:handoutMasterIdLst>
  <p:sldIdLst>
    <p:sldId id="256" r:id="rId6"/>
    <p:sldId id="257" r:id="rId7"/>
    <p:sldId id="258" r:id="rId8"/>
    <p:sldId id="259" r:id="rId9"/>
    <p:sldId id="260" r:id="rId10"/>
    <p:sldId id="268" r:id="rId11"/>
    <p:sldId id="261" r:id="rId12"/>
    <p:sldId id="270" r:id="rId13"/>
    <p:sldId id="262" r:id="rId14"/>
    <p:sldId id="272" r:id="rId15"/>
    <p:sldId id="274" r:id="rId16"/>
    <p:sldId id="279" r:id="rId17"/>
    <p:sldId id="280" r:id="rId18"/>
    <p:sldId id="281" r:id="rId19"/>
    <p:sldId id="282" r:id="rId20"/>
    <p:sldId id="263" r:id="rId21"/>
    <p:sldId id="264" r:id="rId22"/>
    <p:sldId id="265" r:id="rId23"/>
    <p:sldId id="275" r:id="rId24"/>
    <p:sldId id="276" r:id="rId25"/>
    <p:sldId id="277" r:id="rId26"/>
    <p:sldId id="278" r:id="rId27"/>
    <p:sldId id="26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5240B-688B-4586-AAC1-31D4FEF6594F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88E55-026A-4BD4-9917-B93AA0553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895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C780B-546C-4A20-AE44-F1BAFB0089BB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BD21E-37DF-414C-8A8B-E2EF4C596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4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7428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8590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824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221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2C6EF-8F8F-4A98-AD56-C082E4B52EFF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20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2511-5773-45B9-AD5C-5248E184AB7B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615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F3F54-B552-43E0-A27B-0E1AD241AB9C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077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69753858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598776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146966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4976278"/>
      </p:ext>
    </p:extLst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54141829"/>
      </p:ext>
    </p:extLst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3580703"/>
      </p:ext>
    </p:extLst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9014459"/>
      </p:ext>
    </p:extLst>
  </p:cSld>
  <p:clrMapOvr>
    <a:masterClrMapping/>
  </p:clrMapOvr>
  <p:transition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4506252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E118E-664F-4412-9FBE-125FFEDADCBF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332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5340248"/>
      </p:ext>
    </p:extLst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8852316"/>
      </p:ext>
    </p:extLst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4128560"/>
      </p:ext>
    </p:extLst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89878201"/>
      </p:ext>
    </p:extLst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2740091"/>
      </p:ext>
    </p:extLst>
  </p:cSld>
  <p:clrMapOvr>
    <a:masterClrMapping/>
  </p:clrMapOvr>
  <p:transition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2030072"/>
      </p:ext>
    </p:extLst>
  </p:cSld>
  <p:clrMapOvr>
    <a:masterClrMapping/>
  </p:clrMapOvr>
  <p:transition>
    <p:wipe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4617235"/>
      </p:ext>
    </p:extLst>
  </p:cSld>
  <p:clrMapOvr>
    <a:masterClrMapping/>
  </p:clrMapOvr>
  <p:transition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6528426"/>
      </p:ext>
    </p:extLst>
  </p:cSld>
  <p:clrMapOvr>
    <a:masterClrMapping/>
  </p:clrMapOvr>
  <p:transition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18879164"/>
      </p:ext>
    </p:extLst>
  </p:cSld>
  <p:clrMapOvr>
    <a:masterClrMapping/>
  </p:clrMapOvr>
  <p:transition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847689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D685E-8C44-475C-BD75-CED344F65B82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111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9172359"/>
      </p:ext>
    </p:extLst>
  </p:cSld>
  <p:clrMapOvr>
    <a:masterClrMapping/>
  </p:clrMapOvr>
  <p:transition>
    <p:wipe dir="r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0828698"/>
      </p:ext>
    </p:extLst>
  </p:cSld>
  <p:clrMapOvr>
    <a:masterClrMapping/>
  </p:clrMapOvr>
  <p:transition>
    <p:wipe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545865"/>
      </p:ext>
    </p:extLst>
  </p:cSld>
  <p:clrMapOvr>
    <a:masterClrMapping/>
  </p:clrMapOvr>
  <p:transition>
    <p:wipe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9293266"/>
      </p:ext>
    </p:extLst>
  </p:cSld>
  <p:clrMapOvr>
    <a:masterClrMapping/>
  </p:clrMapOvr>
  <p:transition>
    <p:wipe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59144621"/>
      </p:ext>
    </p:extLst>
  </p:cSld>
  <p:clrMapOvr>
    <a:masterClrMapping/>
  </p:clrMapOvr>
  <p:transition>
    <p:wipe dir="r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3736607"/>
      </p:ext>
    </p:extLst>
  </p:cSld>
  <p:clrMapOvr>
    <a:masterClrMapping/>
  </p:clrMapOvr>
  <p:transition>
    <p:wipe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7878429"/>
      </p:ext>
    </p:extLst>
  </p:cSld>
  <p:clrMapOvr>
    <a:masterClrMapping/>
  </p:clrMapOvr>
  <p:transition>
    <p:wipe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1169742"/>
      </p:ext>
    </p:extLst>
  </p:cSld>
  <p:clrMapOvr>
    <a:masterClrMapping/>
  </p:clrMapOvr>
  <p:transition>
    <p:wipe dir="r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59127"/>
      </p:ext>
    </p:extLst>
  </p:cSld>
  <p:clrMapOvr>
    <a:masterClrMapping/>
  </p:clrMapOvr>
  <p:transition>
    <p:wipe dir="r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762116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1567A-90CE-47C8-B397-2AE23363842D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268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7273753"/>
      </p:ext>
    </p:extLst>
  </p:cSld>
  <p:clrMapOvr>
    <a:masterClrMapping/>
  </p:clrMapOvr>
  <p:transition>
    <p:wipe dir="r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9724916"/>
      </p:ext>
    </p:extLst>
  </p:cSld>
  <p:clrMapOvr>
    <a:masterClrMapping/>
  </p:clrMapOvr>
  <p:transition>
    <p:wipe dir="r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7371094"/>
      </p:ext>
    </p:extLst>
  </p:cSld>
  <p:clrMapOvr>
    <a:masterClrMapping/>
  </p:clrMapOvr>
  <p:transition>
    <p:wipe dir="r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9565323"/>
      </p:ext>
    </p:extLst>
  </p:cSld>
  <p:clrMapOvr>
    <a:masterClrMapping/>
  </p:clrMapOvr>
  <p:transition>
    <p:wipe dir="r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34362710"/>
      </p:ext>
    </p:extLst>
  </p:cSld>
  <p:clrMapOvr>
    <a:masterClrMapping/>
  </p:clrMapOvr>
  <p:transition>
    <p:wipe dir="r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731386"/>
      </p:ext>
    </p:extLst>
  </p:cSld>
  <p:clrMapOvr>
    <a:masterClrMapping/>
  </p:clrMapOvr>
  <p:transition>
    <p:wipe dir="r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7364350"/>
      </p:ext>
    </p:extLst>
  </p:cSld>
  <p:clrMapOvr>
    <a:masterClrMapping/>
  </p:clrMapOvr>
  <p:transition>
    <p:wipe dir="r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7629096"/>
      </p:ext>
    </p:extLst>
  </p:cSld>
  <p:clrMapOvr>
    <a:masterClrMapping/>
  </p:clrMapOvr>
  <p:transition>
    <p:wipe dir="r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0940439"/>
      </p:ext>
    </p:extLst>
  </p:cSld>
  <p:clrMapOvr>
    <a:masterClrMapping/>
  </p:clrMapOvr>
  <p:transition>
    <p:wipe dir="r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28858934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2CCEC-CE8D-4233-A4FA-05287DA8D77A}" type="datetime1">
              <a:rPr lang="en-US" smtClean="0"/>
              <a:t>1/1/2026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8736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0036253"/>
      </p:ext>
    </p:extLst>
  </p:cSld>
  <p:clrMapOvr>
    <a:masterClrMapping/>
  </p:clrMapOvr>
  <p:transition>
    <p:wipe dir="r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5069608"/>
      </p:ext>
    </p:extLst>
  </p:cSld>
  <p:clrMapOvr>
    <a:masterClrMapping/>
  </p:clrMapOvr>
  <p:transition>
    <p:wipe dir="r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4168582"/>
      </p:ext>
    </p:extLst>
  </p:cSld>
  <p:clrMapOvr>
    <a:masterClrMapping/>
  </p:clrMapOvr>
  <p:transition>
    <p:wipe dir="r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2471762"/>
      </p:ext>
    </p:extLst>
  </p:cSld>
  <p:clrMapOvr>
    <a:masterClrMapping/>
  </p:clrMapOvr>
  <p:transition>
    <p:wipe dir="r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1652790"/>
      </p:ext>
    </p:extLst>
  </p:cSld>
  <p:clrMapOvr>
    <a:masterClrMapping/>
  </p:clrMapOvr>
  <p:transition>
    <p:wipe dir="r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7697008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5AF8-EABD-4723-96A2-187CB4852A43}" type="datetime1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59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9488-38ED-4523-AF65-3680FAA2DEB2}" type="datetime1">
              <a:rPr lang="en-US" smtClean="0"/>
              <a:t>1/1/2026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4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03741-C3FC-4AC5-B1DE-B40880F48CAE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29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D716-6216-41B8-A0C0-66DD6E1E2555}" type="datetime1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8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6A11C-7093-4A12-8A65-AAB5BE1AF0C9}" type="datetime1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38659-822A-402F-BD2E-C763EA43E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2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203200" y="6248400"/>
            <a:ext cx="111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10-</a:t>
            </a:r>
            <a:fld id="{3B3A5663-6349-4C7E-9582-EF480C56954B}" type="slidenum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9862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i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8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0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0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0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203200" y="6248400"/>
            <a:ext cx="111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10-</a:t>
            </a:r>
            <a:fld id="{3B3A5663-6349-4C7E-9582-EF480C56954B}" type="slidenum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610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i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8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0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0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0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203200" y="6248400"/>
            <a:ext cx="111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10-</a:t>
            </a:r>
            <a:fld id="{3B3A5663-6349-4C7E-9582-EF480C56954B}" type="slidenum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2475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i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8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0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0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0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203200" y="6248400"/>
            <a:ext cx="111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Chapter 10-</a:t>
            </a:r>
            <a:fld id="{3B3A5663-6349-4C7E-9582-EF480C56954B}" type="slidenum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5624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i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8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0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0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000" b="1" kern="12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5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1163" y="1496291"/>
            <a:ext cx="1116676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Intermediate accounting</a:t>
            </a:r>
          </a:p>
          <a:p>
            <a:pPr algn="ctr"/>
            <a:endParaRPr lang="en-US" sz="44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Second semester</a:t>
            </a:r>
          </a:p>
          <a:p>
            <a:pPr algn="ctr"/>
            <a:r>
              <a:rPr lang="en-US" sz="4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2025/2026</a:t>
            </a:r>
          </a:p>
          <a:p>
            <a:pPr algn="ctr"/>
            <a:r>
              <a:rPr lang="en-US" sz="4400" dirty="0">
                <a:solidFill>
                  <a:srgbClr val="0070C0"/>
                </a:solidFill>
                <a:latin typeface="founders-grotesk"/>
              </a:rPr>
              <a:t>Depreciation</a:t>
            </a:r>
          </a:p>
          <a:p>
            <a:pPr algn="ctr"/>
            <a:endParaRPr lang="en-US" sz="44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Dr.Munadhil A. </a:t>
            </a:r>
            <a:r>
              <a:rPr lang="en-US" sz="4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Alsalem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17418" y="540327"/>
            <a:ext cx="10377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Accounting Department – Second Stage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649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2994" name="Object 2"/>
          <p:cNvGraphicFramePr>
            <a:graphicFrameLocks noChangeAspect="1"/>
          </p:cNvGraphicFramePr>
          <p:nvPr/>
        </p:nvGraphicFramePr>
        <p:xfrm>
          <a:off x="1828801" y="1562100"/>
          <a:ext cx="8582025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Worksheet" r:id="rId4" imgW="4962704" imgH="2124015" progId="Excel.Sheet.8">
                  <p:embed/>
                </p:oleObj>
              </mc:Choice>
              <mc:Fallback>
                <p:oleObj name="Worksheet" r:id="rId4" imgW="4962704" imgH="2124015" progId="Excel.Sheet.8">
                  <p:embed/>
                  <p:pic>
                    <p:nvPicPr>
                      <p:cNvPr id="8529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1" y="1562100"/>
                        <a:ext cx="8582025" cy="369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 cap="sq">
                            <a:solidFill>
                              <a:srgbClr val="8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29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228600"/>
            <a:ext cx="8229600" cy="560388"/>
          </a:xfrm>
          <a:solidFill>
            <a:srgbClr val="9900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52388" algn="l"/>
            <a:r>
              <a:rPr lang="en-US" altLang="en-US" sz="29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Depreciation</a:t>
            </a:r>
          </a:p>
        </p:txBody>
      </p:sp>
      <p:sp>
        <p:nvSpPr>
          <p:cNvPr id="852999" name="Text Box 7"/>
          <p:cNvSpPr txBox="1">
            <a:spLocks noChangeArrowheads="1"/>
          </p:cNvSpPr>
          <p:nvPr/>
        </p:nvSpPr>
        <p:spPr bwMode="auto">
          <a:xfrm>
            <a:off x="1981200" y="1066800"/>
            <a:ext cx="8153400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600" b="1" dirty="0">
                <a:solidFill>
                  <a:srgbClr val="000000"/>
                </a:solidFill>
                <a:latin typeface="Comic Sans MS" panose="030F0702030302020204" pitchFamily="66" charset="0"/>
              </a:rPr>
              <a:t>(Declining-Balance Method)</a:t>
            </a:r>
            <a:endParaRPr lang="en-US" altLang="en-US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62235" name="Text Box 27"/>
          <p:cNvSpPr txBox="1">
            <a:spLocks noChangeArrowheads="1"/>
          </p:cNvSpPr>
          <p:nvPr/>
        </p:nvSpPr>
        <p:spPr bwMode="auto">
          <a:xfrm>
            <a:off x="1905000" y="2778126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2010</a:t>
            </a:r>
          </a:p>
        </p:txBody>
      </p:sp>
      <p:sp>
        <p:nvSpPr>
          <p:cNvPr id="862236" name="Text Box 28"/>
          <p:cNvSpPr txBox="1">
            <a:spLocks noChangeArrowheads="1"/>
          </p:cNvSpPr>
          <p:nvPr/>
        </p:nvSpPr>
        <p:spPr bwMode="auto">
          <a:xfrm>
            <a:off x="3124200" y="2778126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13,000</a:t>
            </a:r>
          </a:p>
        </p:txBody>
      </p:sp>
      <p:sp>
        <p:nvSpPr>
          <p:cNvPr id="862237" name="Text Box 29"/>
          <p:cNvSpPr txBox="1">
            <a:spLocks noChangeArrowheads="1"/>
          </p:cNvSpPr>
          <p:nvPr/>
        </p:nvSpPr>
        <p:spPr bwMode="auto">
          <a:xfrm>
            <a:off x="4572000" y="2778126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40%</a:t>
            </a:r>
          </a:p>
        </p:txBody>
      </p:sp>
      <p:sp>
        <p:nvSpPr>
          <p:cNvPr id="862238" name="Text Box 30"/>
          <p:cNvSpPr txBox="1">
            <a:spLocks noChangeArrowheads="1"/>
          </p:cNvSpPr>
          <p:nvPr/>
        </p:nvSpPr>
        <p:spPr bwMode="auto">
          <a:xfrm>
            <a:off x="5715000" y="2778126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$ 5,200</a:t>
            </a:r>
          </a:p>
        </p:txBody>
      </p:sp>
      <p:sp>
        <p:nvSpPr>
          <p:cNvPr id="862239" name="Text Box 31"/>
          <p:cNvSpPr txBox="1">
            <a:spLocks noChangeArrowheads="1"/>
          </p:cNvSpPr>
          <p:nvPr/>
        </p:nvSpPr>
        <p:spPr bwMode="auto">
          <a:xfrm>
            <a:off x="7467600" y="2778126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$ 5,200</a:t>
            </a:r>
          </a:p>
        </p:txBody>
      </p:sp>
      <p:sp>
        <p:nvSpPr>
          <p:cNvPr id="862240" name="Text Box 32"/>
          <p:cNvSpPr txBox="1">
            <a:spLocks noChangeArrowheads="1"/>
          </p:cNvSpPr>
          <p:nvPr/>
        </p:nvSpPr>
        <p:spPr bwMode="auto">
          <a:xfrm>
            <a:off x="8915400" y="2778126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$ 7,800</a:t>
            </a:r>
          </a:p>
        </p:txBody>
      </p:sp>
      <p:sp>
        <p:nvSpPr>
          <p:cNvPr id="862241" name="Text Box 33"/>
          <p:cNvSpPr txBox="1">
            <a:spLocks noChangeArrowheads="1"/>
          </p:cNvSpPr>
          <p:nvPr/>
        </p:nvSpPr>
        <p:spPr bwMode="auto">
          <a:xfrm>
            <a:off x="1905000" y="3187701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2012</a:t>
            </a:r>
          </a:p>
        </p:txBody>
      </p:sp>
      <p:sp>
        <p:nvSpPr>
          <p:cNvPr id="862242" name="Text Box 34"/>
          <p:cNvSpPr txBox="1">
            <a:spLocks noChangeArrowheads="1"/>
          </p:cNvSpPr>
          <p:nvPr/>
        </p:nvSpPr>
        <p:spPr bwMode="auto">
          <a:xfrm>
            <a:off x="3124200" y="3187701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7,800</a:t>
            </a:r>
          </a:p>
        </p:txBody>
      </p:sp>
      <p:sp>
        <p:nvSpPr>
          <p:cNvPr id="862243" name="Text Box 35"/>
          <p:cNvSpPr txBox="1">
            <a:spLocks noChangeArrowheads="1"/>
          </p:cNvSpPr>
          <p:nvPr/>
        </p:nvSpPr>
        <p:spPr bwMode="auto">
          <a:xfrm>
            <a:off x="4572000" y="3187701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40</a:t>
            </a:r>
          </a:p>
        </p:txBody>
      </p:sp>
      <p:sp>
        <p:nvSpPr>
          <p:cNvPr id="862244" name="Text Box 36"/>
          <p:cNvSpPr txBox="1">
            <a:spLocks noChangeArrowheads="1"/>
          </p:cNvSpPr>
          <p:nvPr/>
        </p:nvSpPr>
        <p:spPr bwMode="auto">
          <a:xfrm>
            <a:off x="5715000" y="3187701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3,120</a:t>
            </a:r>
          </a:p>
        </p:txBody>
      </p:sp>
      <p:sp>
        <p:nvSpPr>
          <p:cNvPr id="862245" name="Text Box 37"/>
          <p:cNvSpPr txBox="1">
            <a:spLocks noChangeArrowheads="1"/>
          </p:cNvSpPr>
          <p:nvPr/>
        </p:nvSpPr>
        <p:spPr bwMode="auto">
          <a:xfrm>
            <a:off x="7467600" y="3187701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8,320</a:t>
            </a:r>
          </a:p>
        </p:txBody>
      </p:sp>
      <p:sp>
        <p:nvSpPr>
          <p:cNvPr id="862246" name="Text Box 38"/>
          <p:cNvSpPr txBox="1">
            <a:spLocks noChangeArrowheads="1"/>
          </p:cNvSpPr>
          <p:nvPr/>
        </p:nvSpPr>
        <p:spPr bwMode="auto">
          <a:xfrm>
            <a:off x="8915400" y="3187701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4,680</a:t>
            </a:r>
          </a:p>
        </p:txBody>
      </p:sp>
      <p:sp>
        <p:nvSpPr>
          <p:cNvPr id="862247" name="Text Box 39"/>
          <p:cNvSpPr txBox="1">
            <a:spLocks noChangeArrowheads="1"/>
          </p:cNvSpPr>
          <p:nvPr/>
        </p:nvSpPr>
        <p:spPr bwMode="auto">
          <a:xfrm>
            <a:off x="1905000" y="3584576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2013</a:t>
            </a:r>
          </a:p>
        </p:txBody>
      </p:sp>
      <p:sp>
        <p:nvSpPr>
          <p:cNvPr id="862248" name="Text Box 40"/>
          <p:cNvSpPr txBox="1">
            <a:spLocks noChangeArrowheads="1"/>
          </p:cNvSpPr>
          <p:nvPr/>
        </p:nvSpPr>
        <p:spPr bwMode="auto">
          <a:xfrm>
            <a:off x="3124200" y="3584576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4,680</a:t>
            </a:r>
          </a:p>
        </p:txBody>
      </p:sp>
      <p:sp>
        <p:nvSpPr>
          <p:cNvPr id="862249" name="Text Box 41"/>
          <p:cNvSpPr txBox="1">
            <a:spLocks noChangeArrowheads="1"/>
          </p:cNvSpPr>
          <p:nvPr/>
        </p:nvSpPr>
        <p:spPr bwMode="auto">
          <a:xfrm>
            <a:off x="4572000" y="3584576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40</a:t>
            </a:r>
          </a:p>
        </p:txBody>
      </p:sp>
      <p:sp>
        <p:nvSpPr>
          <p:cNvPr id="862250" name="Text Box 42"/>
          <p:cNvSpPr txBox="1">
            <a:spLocks noChangeArrowheads="1"/>
          </p:cNvSpPr>
          <p:nvPr/>
        </p:nvSpPr>
        <p:spPr bwMode="auto">
          <a:xfrm>
            <a:off x="5715000" y="3584576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1,872</a:t>
            </a:r>
          </a:p>
        </p:txBody>
      </p:sp>
      <p:sp>
        <p:nvSpPr>
          <p:cNvPr id="862251" name="Text Box 43"/>
          <p:cNvSpPr txBox="1">
            <a:spLocks noChangeArrowheads="1"/>
          </p:cNvSpPr>
          <p:nvPr/>
        </p:nvSpPr>
        <p:spPr bwMode="auto">
          <a:xfrm>
            <a:off x="7467600" y="3584576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10,192</a:t>
            </a:r>
          </a:p>
        </p:txBody>
      </p:sp>
      <p:sp>
        <p:nvSpPr>
          <p:cNvPr id="862252" name="Text Box 44"/>
          <p:cNvSpPr txBox="1">
            <a:spLocks noChangeArrowheads="1"/>
          </p:cNvSpPr>
          <p:nvPr/>
        </p:nvSpPr>
        <p:spPr bwMode="auto">
          <a:xfrm>
            <a:off x="8915400" y="3584576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2,808</a:t>
            </a:r>
          </a:p>
        </p:txBody>
      </p:sp>
      <p:sp>
        <p:nvSpPr>
          <p:cNvPr id="862253" name="Text Box 45"/>
          <p:cNvSpPr txBox="1">
            <a:spLocks noChangeArrowheads="1"/>
          </p:cNvSpPr>
          <p:nvPr/>
        </p:nvSpPr>
        <p:spPr bwMode="auto">
          <a:xfrm>
            <a:off x="1905000" y="4013201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2014</a:t>
            </a:r>
          </a:p>
        </p:txBody>
      </p:sp>
      <p:sp>
        <p:nvSpPr>
          <p:cNvPr id="862254" name="Text Box 46"/>
          <p:cNvSpPr txBox="1">
            <a:spLocks noChangeArrowheads="1"/>
          </p:cNvSpPr>
          <p:nvPr/>
        </p:nvSpPr>
        <p:spPr bwMode="auto">
          <a:xfrm>
            <a:off x="3124200" y="4013201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2,808</a:t>
            </a:r>
          </a:p>
        </p:txBody>
      </p:sp>
      <p:sp>
        <p:nvSpPr>
          <p:cNvPr id="862255" name="Text Box 47"/>
          <p:cNvSpPr txBox="1">
            <a:spLocks noChangeArrowheads="1"/>
          </p:cNvSpPr>
          <p:nvPr/>
        </p:nvSpPr>
        <p:spPr bwMode="auto">
          <a:xfrm>
            <a:off x="4572000" y="4013201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40</a:t>
            </a:r>
          </a:p>
        </p:txBody>
      </p:sp>
      <p:sp>
        <p:nvSpPr>
          <p:cNvPr id="862256" name="Text Box 48"/>
          <p:cNvSpPr txBox="1">
            <a:spLocks noChangeArrowheads="1"/>
          </p:cNvSpPr>
          <p:nvPr/>
        </p:nvSpPr>
        <p:spPr bwMode="auto">
          <a:xfrm>
            <a:off x="5715000" y="4013201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1,123</a:t>
            </a:r>
          </a:p>
        </p:txBody>
      </p:sp>
      <p:sp>
        <p:nvSpPr>
          <p:cNvPr id="862257" name="Text Box 49"/>
          <p:cNvSpPr txBox="1">
            <a:spLocks noChangeArrowheads="1"/>
          </p:cNvSpPr>
          <p:nvPr/>
        </p:nvSpPr>
        <p:spPr bwMode="auto">
          <a:xfrm>
            <a:off x="7467600" y="4013201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11,315</a:t>
            </a:r>
          </a:p>
        </p:txBody>
      </p:sp>
      <p:sp>
        <p:nvSpPr>
          <p:cNvPr id="862258" name="Text Box 50"/>
          <p:cNvSpPr txBox="1">
            <a:spLocks noChangeArrowheads="1"/>
          </p:cNvSpPr>
          <p:nvPr/>
        </p:nvSpPr>
        <p:spPr bwMode="auto">
          <a:xfrm>
            <a:off x="8915400" y="4013201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1,685</a:t>
            </a:r>
          </a:p>
        </p:txBody>
      </p:sp>
      <p:sp>
        <p:nvSpPr>
          <p:cNvPr id="862259" name="Text Box 51"/>
          <p:cNvSpPr txBox="1">
            <a:spLocks noChangeArrowheads="1"/>
          </p:cNvSpPr>
          <p:nvPr/>
        </p:nvSpPr>
        <p:spPr bwMode="auto">
          <a:xfrm>
            <a:off x="1905000" y="4422776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2015</a:t>
            </a:r>
          </a:p>
        </p:txBody>
      </p:sp>
      <p:sp>
        <p:nvSpPr>
          <p:cNvPr id="862260" name="Text Box 52"/>
          <p:cNvSpPr txBox="1">
            <a:spLocks noChangeArrowheads="1"/>
          </p:cNvSpPr>
          <p:nvPr/>
        </p:nvSpPr>
        <p:spPr bwMode="auto">
          <a:xfrm>
            <a:off x="3124200" y="4422776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1,685</a:t>
            </a:r>
          </a:p>
        </p:txBody>
      </p:sp>
      <p:sp>
        <p:nvSpPr>
          <p:cNvPr id="862261" name="Text Box 53"/>
          <p:cNvSpPr txBox="1">
            <a:spLocks noChangeArrowheads="1"/>
          </p:cNvSpPr>
          <p:nvPr/>
        </p:nvSpPr>
        <p:spPr bwMode="auto">
          <a:xfrm>
            <a:off x="4572000" y="4422776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2865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40</a:t>
            </a:r>
          </a:p>
        </p:txBody>
      </p:sp>
      <p:sp>
        <p:nvSpPr>
          <p:cNvPr id="862262" name="Text Box 54"/>
          <p:cNvSpPr txBox="1">
            <a:spLocks noChangeArrowheads="1"/>
          </p:cNvSpPr>
          <p:nvPr/>
        </p:nvSpPr>
        <p:spPr bwMode="auto">
          <a:xfrm>
            <a:off x="5867400" y="4422776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685*</a:t>
            </a:r>
          </a:p>
        </p:txBody>
      </p:sp>
      <p:sp>
        <p:nvSpPr>
          <p:cNvPr id="862263" name="Text Box 55"/>
          <p:cNvSpPr txBox="1">
            <a:spLocks noChangeArrowheads="1"/>
          </p:cNvSpPr>
          <p:nvPr/>
        </p:nvSpPr>
        <p:spPr bwMode="auto">
          <a:xfrm>
            <a:off x="7467600" y="4422776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12,000</a:t>
            </a:r>
          </a:p>
        </p:txBody>
      </p:sp>
      <p:sp>
        <p:nvSpPr>
          <p:cNvPr id="862264" name="Text Box 56"/>
          <p:cNvSpPr txBox="1">
            <a:spLocks noChangeArrowheads="1"/>
          </p:cNvSpPr>
          <p:nvPr/>
        </p:nvSpPr>
        <p:spPr bwMode="auto">
          <a:xfrm>
            <a:off x="8915400" y="4422776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1,000</a:t>
            </a:r>
          </a:p>
        </p:txBody>
      </p:sp>
      <p:sp>
        <p:nvSpPr>
          <p:cNvPr id="862266" name="Rectangle 58"/>
          <p:cNvSpPr>
            <a:spLocks noChangeArrowheads="1"/>
          </p:cNvSpPr>
          <p:nvPr/>
        </p:nvSpPr>
        <p:spPr bwMode="auto">
          <a:xfrm>
            <a:off x="2862263" y="6324600"/>
            <a:ext cx="884482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800000"/>
                </a:solidFill>
                <a:latin typeface="Comic Sans MS" panose="030F0702030302020204" pitchFamily="66" charset="0"/>
              </a:rPr>
              <a:t>* </a:t>
            </a:r>
            <a:r>
              <a:rPr lang="en-US" altLang="en-US" sz="1600" dirty="0">
                <a:solidFill>
                  <a:srgbClr val="000000"/>
                </a:solidFill>
                <a:latin typeface="Comic Sans MS" panose="030F0702030302020204" pitchFamily="66" charset="0"/>
              </a:rPr>
              <a:t>Computation of $674 ($1,685 x 40%) is adjusted to $685.                                     </a:t>
            </a:r>
            <a:r>
              <a:rPr lang="en-US" altLang="en-US" sz="1000" dirty="0">
                <a:solidFill>
                  <a:srgbClr val="000000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862267" name="Text Box 59"/>
          <p:cNvSpPr txBox="1">
            <a:spLocks noChangeArrowheads="1"/>
          </p:cNvSpPr>
          <p:nvPr/>
        </p:nvSpPr>
        <p:spPr bwMode="auto">
          <a:xfrm>
            <a:off x="2133600" y="5160964"/>
            <a:ext cx="7772400" cy="80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028700" indent="-574675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544638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58938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3238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87538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44738" eaLnBrk="0" fontAlgn="base" hangingPunct="0">
              <a:spcBef>
                <a:spcPct val="0"/>
              </a:spcBef>
              <a:spcAft>
                <a:spcPct val="0"/>
              </a:spcAft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01938" eaLnBrk="0" fontAlgn="base" hangingPunct="0">
              <a:spcBef>
                <a:spcPct val="0"/>
              </a:spcBef>
              <a:spcAft>
                <a:spcPct val="0"/>
              </a:spcAft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59138" eaLnBrk="0" fontAlgn="base" hangingPunct="0">
              <a:spcBef>
                <a:spcPct val="0"/>
              </a:spcBef>
              <a:spcAft>
                <a:spcPct val="0"/>
              </a:spcAft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16338" eaLnBrk="0" fontAlgn="base" hangingPunct="0">
              <a:spcBef>
                <a:spcPct val="0"/>
              </a:spcBef>
              <a:spcAft>
                <a:spcPct val="0"/>
              </a:spcAft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"/>
              </a:spcBef>
              <a:spcAft>
                <a:spcPct val="20000"/>
              </a:spcAft>
              <a:buSzPct val="80000"/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           Depreciation expense 	5,200</a:t>
            </a:r>
          </a:p>
          <a:p>
            <a:pPr eaLnBrk="0" fontAlgn="base" hangingPunct="0">
              <a:spcBef>
                <a:spcPct val="15000"/>
              </a:spcBef>
              <a:spcAft>
                <a:spcPct val="20000"/>
              </a:spcAft>
              <a:buSzPct val="80000"/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          Accumulated depreciation		5,200</a:t>
            </a:r>
          </a:p>
        </p:txBody>
      </p:sp>
      <p:sp>
        <p:nvSpPr>
          <p:cNvPr id="862268" name="Text Box 60"/>
          <p:cNvSpPr txBox="1">
            <a:spLocks noChangeArrowheads="1"/>
          </p:cNvSpPr>
          <p:nvPr/>
        </p:nvSpPr>
        <p:spPr bwMode="auto">
          <a:xfrm>
            <a:off x="1905000" y="5160964"/>
            <a:ext cx="14478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800000"/>
                </a:solidFill>
                <a:latin typeface="Comic Sans MS" panose="030F0702030302020204" pitchFamily="66" charset="0"/>
              </a:rPr>
              <a:t>2010    Journal Entry</a:t>
            </a:r>
          </a:p>
        </p:txBody>
      </p:sp>
      <p:sp>
        <p:nvSpPr>
          <p:cNvPr id="862269" name="Line 61"/>
          <p:cNvSpPr>
            <a:spLocks noChangeShapeType="1"/>
          </p:cNvSpPr>
          <p:nvPr/>
        </p:nvSpPr>
        <p:spPr bwMode="auto">
          <a:xfrm>
            <a:off x="1905000" y="4953000"/>
            <a:ext cx="8610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207818" y="5943600"/>
            <a:ext cx="1233055" cy="762000"/>
          </a:xfrm>
          <a:prstGeom prst="rect">
            <a:avLst/>
          </a:prstGeom>
          <a:solidFill>
            <a:schemeClr val="bg1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0579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6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6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6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6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6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6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6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6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62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6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6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6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6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6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62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62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6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6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862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6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6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86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862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62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62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862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2236" grpId="0"/>
      <p:bldP spid="862237" grpId="0"/>
      <p:bldP spid="862238" grpId="0"/>
      <p:bldP spid="862239" grpId="0"/>
      <p:bldP spid="862240" grpId="0"/>
      <p:bldP spid="862242" grpId="0"/>
      <p:bldP spid="862243" grpId="0"/>
      <p:bldP spid="862244" grpId="0"/>
      <p:bldP spid="862245" grpId="0"/>
      <p:bldP spid="862246" grpId="0"/>
      <p:bldP spid="862248" grpId="0"/>
      <p:bldP spid="862249" grpId="0"/>
      <p:bldP spid="862250" grpId="0"/>
      <p:bldP spid="862251" grpId="0"/>
      <p:bldP spid="862252" grpId="0"/>
      <p:bldP spid="862254" grpId="0"/>
      <p:bldP spid="862255" grpId="0"/>
      <p:bldP spid="862256" grpId="0"/>
      <p:bldP spid="862257" grpId="0"/>
      <p:bldP spid="862258" grpId="0"/>
      <p:bldP spid="862260" grpId="0"/>
      <p:bldP spid="862261" grpId="0"/>
      <p:bldP spid="862262" grpId="0"/>
      <p:bldP spid="862263" grpId="0"/>
      <p:bldP spid="862264" grpId="0"/>
      <p:bldP spid="862266" grpId="0"/>
      <p:bldP spid="86226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758" name="Text Box 6"/>
          <p:cNvSpPr txBox="1">
            <a:spLocks noChangeArrowheads="1"/>
          </p:cNvSpPr>
          <p:nvPr/>
        </p:nvSpPr>
        <p:spPr bwMode="auto">
          <a:xfrm>
            <a:off x="3498273" y="6459379"/>
            <a:ext cx="7696200" cy="2462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000" i="1" dirty="0">
                <a:solidFill>
                  <a:srgbClr val="000000"/>
                </a:solidFill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842762" name="Text Box 10"/>
          <p:cNvSpPr txBox="1">
            <a:spLocks noChangeArrowheads="1"/>
          </p:cNvSpPr>
          <p:nvPr/>
        </p:nvSpPr>
        <p:spPr bwMode="auto">
          <a:xfrm>
            <a:off x="1981200" y="1447801"/>
            <a:ext cx="739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Comic Sans MS" panose="030F0702030302020204" pitchFamily="66" charset="0"/>
              </a:rPr>
              <a:t>Comparison of Depreciation Methods</a:t>
            </a:r>
          </a:p>
        </p:txBody>
      </p:sp>
      <p:sp>
        <p:nvSpPr>
          <p:cNvPr id="84276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506414"/>
            <a:ext cx="8229600" cy="560387"/>
          </a:xfrm>
          <a:solidFill>
            <a:srgbClr val="9900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52388" algn="l"/>
            <a:r>
              <a:rPr lang="en-US" altLang="en-US" sz="29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Depreciation</a:t>
            </a:r>
          </a:p>
        </p:txBody>
      </p:sp>
      <p:pic>
        <p:nvPicPr>
          <p:cNvPr id="866310" name="Picture 103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092" y="2403475"/>
            <a:ext cx="4495800" cy="2143125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66312" name="Picture 103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505200"/>
            <a:ext cx="3657600" cy="2819400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 bwMode="auto">
          <a:xfrm>
            <a:off x="207818" y="5943600"/>
            <a:ext cx="1233055" cy="762000"/>
          </a:xfrm>
          <a:prstGeom prst="rect">
            <a:avLst/>
          </a:prstGeom>
          <a:solidFill>
            <a:schemeClr val="bg1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624166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A65778-71C1-4A76-A165-F74E1F0119B6}"/>
              </a:ext>
            </a:extLst>
          </p:cNvPr>
          <p:cNvSpPr txBox="1"/>
          <p:nvPr/>
        </p:nvSpPr>
        <p:spPr>
          <a:xfrm>
            <a:off x="375920" y="436880"/>
            <a:ext cx="113487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Ten-Roman"/>
              </a:rPr>
              <a:t>Example: </a:t>
            </a:r>
          </a:p>
          <a:p>
            <a:r>
              <a:rPr lang="en-US" sz="2400" dirty="0">
                <a:solidFill>
                  <a:srgbClr val="000000"/>
                </a:solidFill>
                <a:latin typeface="TimesTen-Roman"/>
              </a:rPr>
              <a:t>DuPage Company purchases a factory machine at a cost of $18,000 on January 1, 2010.</a:t>
            </a:r>
          </a:p>
          <a:p>
            <a:r>
              <a:rPr lang="en-US" sz="2400" dirty="0">
                <a:solidFill>
                  <a:srgbClr val="000000"/>
                </a:solidFill>
                <a:latin typeface="TimesTen-Roman"/>
              </a:rPr>
              <a:t>DuPage expects the machine to have a salvage value of $2,000 at the end of its 4-year</a:t>
            </a:r>
          </a:p>
          <a:p>
            <a:r>
              <a:rPr lang="en-US" sz="2400" dirty="0">
                <a:solidFill>
                  <a:srgbClr val="000000"/>
                </a:solidFill>
                <a:latin typeface="TimesTen-Roman"/>
              </a:rPr>
              <a:t>useful life.</a:t>
            </a:r>
          </a:p>
          <a:p>
            <a:r>
              <a:rPr lang="en-US" sz="2400" dirty="0">
                <a:solidFill>
                  <a:srgbClr val="000000"/>
                </a:solidFill>
                <a:latin typeface="TimesTen-Roman"/>
              </a:rPr>
              <a:t>During its useful life, the machine is expected to be used 160,000 hours. Actual annual</a:t>
            </a:r>
          </a:p>
          <a:p>
            <a:r>
              <a:rPr lang="en-US" sz="2400" dirty="0">
                <a:solidFill>
                  <a:srgbClr val="000000"/>
                </a:solidFill>
                <a:latin typeface="TimesTen-Roman"/>
              </a:rPr>
              <a:t>hourly use was: 2010, 40,000; 2011, 60,000; 2012, 35,000; and 2013, 25,000.</a:t>
            </a:r>
          </a:p>
          <a:p>
            <a:r>
              <a:rPr lang="en-US" sz="2400" dirty="0">
                <a:solidFill>
                  <a:srgbClr val="CD0000"/>
                </a:solidFill>
                <a:latin typeface="Avenir-Heavy"/>
              </a:rPr>
              <a:t>Required:</a:t>
            </a:r>
          </a:p>
          <a:p>
            <a:r>
              <a:rPr lang="en-US" sz="2400" dirty="0">
                <a:solidFill>
                  <a:srgbClr val="000000"/>
                </a:solidFill>
                <a:latin typeface="TimesTen-Roman"/>
              </a:rPr>
              <a:t>Prepare depreciation schedules for the following methods: (a) straight-line,</a:t>
            </a:r>
          </a:p>
          <a:p>
            <a:r>
              <a:rPr lang="en-US" sz="2400" dirty="0">
                <a:solidFill>
                  <a:srgbClr val="000000"/>
                </a:solidFill>
                <a:latin typeface="TimesTen-Roman"/>
              </a:rPr>
              <a:t>(b) units-of-activity, and (c) declining-balance using double the straight-line rate.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0651203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F55A26-2FAE-49BD-8620-923650CC5B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280" y="182880"/>
            <a:ext cx="11043919" cy="593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420731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C8CA42-5E77-4557-8723-04979D4D30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400" y="792480"/>
            <a:ext cx="11216640" cy="473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81994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A4C3FB-3EDE-4F4B-BA30-74720D8BA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360" y="528320"/>
            <a:ext cx="11379200" cy="5049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349482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16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374073"/>
            <a:ext cx="11485418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8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Q1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:Reem Company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purchased a new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machine 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on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JAN. 1, 2010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, at a cost of $120,000.The company estimated that the machine will have a salvage value of $12,000. The machine is expected to be used for 20,000 working hours during its 5-year life.</a:t>
            </a:r>
          </a:p>
          <a:p>
            <a:pPr>
              <a:lnSpc>
                <a:spcPct val="115000"/>
              </a:lnSpc>
            </a:pP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b="1" u="sng" dirty="0">
                <a:solidFill>
                  <a:srgbClr val="000000"/>
                </a:solidFill>
                <a:latin typeface="Avenir-Black"/>
                <a:ea typeface="Times New Roman" panose="02020603050405020304" pitchFamily="18" charset="0"/>
                <a:cs typeface="Avenir-Black"/>
              </a:rPr>
              <a:t>Instructions: </a:t>
            </a:r>
          </a:p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(A)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Compute the depreciation expense under the following methods for each life years.</a:t>
            </a:r>
            <a:r>
              <a:rPr lang="en-US" sz="2400" b="1" dirty="0">
                <a:solidFill>
                  <a:srgbClr val="000000"/>
                </a:solidFill>
                <a:latin typeface="TimesTen-Bold"/>
                <a:ea typeface="Times New Roman" panose="02020603050405020304" pitchFamily="18" charset="0"/>
                <a:cs typeface="TimesTen-Bold"/>
              </a:rPr>
              <a:t>(1)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Straight-line.</a:t>
            </a:r>
            <a:r>
              <a:rPr lang="en-US" sz="2400" b="1" dirty="0">
                <a:solidFill>
                  <a:srgbClr val="000000"/>
                </a:solidFill>
                <a:latin typeface="TimesTen-Bold"/>
                <a:ea typeface="Times New Roman" panose="02020603050405020304" pitchFamily="18" charset="0"/>
                <a:cs typeface="TimesTen-Bold"/>
              </a:rPr>
              <a:t>(2)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Units-of-activity, assuming machine usage was hours:2010,3,000.2011,4,500.2012,5,000.2013, 3,500.2014,4,000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000000"/>
                </a:solidFill>
                <a:latin typeface="TimesTen-Bold"/>
                <a:ea typeface="Times New Roman" panose="02020603050405020304" pitchFamily="18" charset="0"/>
                <a:cs typeface="TimesTen-Bold"/>
              </a:rPr>
              <a:t>(3) 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Declining-balance using double the straight-line rate.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000000"/>
                </a:solidFill>
                <a:latin typeface="TimesTen-Bold"/>
                <a:ea typeface="Times New Roman" panose="02020603050405020304" pitchFamily="18" charset="0"/>
                <a:cs typeface="TimesTen-Bold"/>
              </a:rPr>
              <a:t>(B)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Assume that Reem Co. Uses the straight-line method.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(1) Prepare the journal entry to record 2010 depreciation.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(2) Show how the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machine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would be reported in the December 31, 2010, balance sheet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040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17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7927" y="290945"/>
            <a:ext cx="11485418" cy="568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Q2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:Roman Company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purchased a delivery truck for $15,000 on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JAN. 1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,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2010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.The truck has an expected salvage value of $1,000, and is expected to be driven 100,000 miles over its estimated useful life of- 4 years. Actual miles driven were 30,000 in 2010 and 25,000 in 2011.and 20,000 in 2012.and 25,000 in 2013.</a:t>
            </a:r>
          </a:p>
          <a:p>
            <a:pPr algn="just">
              <a:lnSpc>
                <a:spcPct val="115000"/>
              </a:lnSpc>
            </a:pP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u="sng" dirty="0">
                <a:solidFill>
                  <a:srgbClr val="000000"/>
                </a:solidFill>
                <a:latin typeface="Avenir-Black"/>
                <a:ea typeface="Times New Roman" panose="02020603050405020304" pitchFamily="18" charset="0"/>
                <a:cs typeface="Avenir-Black"/>
              </a:rPr>
              <a:t>Instructions:</a:t>
            </a:r>
            <a:r>
              <a:rPr lang="en-US" sz="2400" b="1" dirty="0">
                <a:solidFill>
                  <a:srgbClr val="000000"/>
                </a:solidFill>
                <a:latin typeface="Avenir-Black"/>
                <a:ea typeface="Times New Roman" panose="02020603050405020304" pitchFamily="18" charset="0"/>
                <a:cs typeface="Avenir-Black"/>
              </a:rPr>
              <a:t> </a:t>
            </a: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000000"/>
                </a:solidFill>
                <a:latin typeface="TimesTen-Bold"/>
                <a:ea typeface="Times New Roman" panose="02020603050405020304" pitchFamily="18" charset="0"/>
                <a:cs typeface="TimesTen-Bold"/>
              </a:rPr>
              <a:t>(A) 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Compute depreciation expense for each life years, using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(1)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the straight-line method,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(2)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the units-of-activity method, and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(3)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the double-declining balance method.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000000"/>
                </a:solidFill>
                <a:latin typeface="TimesTen-Bold"/>
                <a:ea typeface="Times New Roman" panose="02020603050405020304" pitchFamily="18" charset="0"/>
                <a:cs typeface="TimesTen-Bold"/>
              </a:rPr>
              <a:t>(B) 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Assume that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Roman Co.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Uses the straight-line method.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(1) Prepare the journal entry to record 2010 depreciation.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(2) Show how the truck would be reported in the December 31, 2010, balance sheet.                                                                                                                            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960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66254" y="249382"/>
            <a:ext cx="11831781" cy="568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8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Q3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:SEEB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Company purchases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machine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at a cost of $18,000 on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JAN. 1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,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2010.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SEEB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expects the machine to have a salvage value of $2,000 at the end of its 4-year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useful life.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During its useful life, the machine is expected to be used 26,000 hours. Actual annual hourly use was: 2010, 8,000; 2011, 7,000; 2012, 6000; and 2013, 5000.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b="1" dirty="0">
                <a:latin typeface="Avenir-Heavy"/>
                <a:ea typeface="Times New Roman" panose="02020603050405020304" pitchFamily="18" charset="0"/>
                <a:cs typeface="Avenir-Heavy"/>
              </a:rPr>
              <a:t> 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b="1" u="sng" dirty="0">
                <a:latin typeface="Avenir-Heavy"/>
                <a:ea typeface="Times New Roman" panose="02020603050405020304" pitchFamily="18" charset="0"/>
                <a:cs typeface="Avenir-Heavy"/>
              </a:rPr>
              <a:t>Instructions</a:t>
            </a:r>
            <a:r>
              <a:rPr lang="en-US" sz="2400" b="1" u="sng" dirty="0">
                <a:solidFill>
                  <a:srgbClr val="000000"/>
                </a:solidFill>
                <a:latin typeface="Avenir-Black"/>
                <a:ea typeface="Times New Roman" panose="02020603050405020304" pitchFamily="18" charset="0"/>
                <a:cs typeface="Avenir-Black"/>
              </a:rPr>
              <a:t>:</a:t>
            </a:r>
            <a:r>
              <a:rPr lang="en-US" sz="2400" b="1" dirty="0">
                <a:solidFill>
                  <a:srgbClr val="000000"/>
                </a:solidFill>
                <a:latin typeface="Avenir-Black"/>
                <a:ea typeface="Times New Roman" panose="02020603050405020304" pitchFamily="18" charset="0"/>
                <a:cs typeface="Avenir-Black"/>
              </a:rPr>
              <a:t> </a:t>
            </a:r>
          </a:p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000000"/>
                </a:solidFill>
                <a:latin typeface="TimesTen-Bold"/>
                <a:ea typeface="Times New Roman" panose="02020603050405020304" pitchFamily="18" charset="0"/>
                <a:cs typeface="TimesTen-Bold"/>
              </a:rPr>
              <a:t>(A) 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Compute depreciation expense for each life years, using (1) the straight-line method, (2) the units-of-activity method, and (3) declining balance method.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rtl="1">
              <a:lnSpc>
                <a:spcPct val="115000"/>
              </a:lnSpc>
            </a:pPr>
            <a:r>
              <a:rPr lang="en-US" sz="2400" b="1" dirty="0">
                <a:solidFill>
                  <a:srgbClr val="000000"/>
                </a:solidFill>
                <a:latin typeface="TimesTen-Bold"/>
                <a:ea typeface="Times New Roman" panose="02020603050405020304" pitchFamily="18" charset="0"/>
                <a:cs typeface="TimesTen-Bold"/>
              </a:rPr>
              <a:t>(B) 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Assume that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Arial" panose="020B0604020202020204" pitchFamily="34" charset="0"/>
              </a:rPr>
              <a:t>SEEB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Co. 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Uses the declining balance method.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rtl="1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(1) Prepare the journal entry to record 2010 depreciation.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(2) Show how the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machine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would be reported in the December 31, 2010, balance sheet.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40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E04F5F-C547-4810-BB08-4B5BB4F3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19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818FB9-1BEE-445B-AF0F-B3B6B9538F6A}"/>
              </a:ext>
            </a:extLst>
          </p:cNvPr>
          <p:cNvSpPr txBox="1"/>
          <p:nvPr/>
        </p:nvSpPr>
        <p:spPr>
          <a:xfrm>
            <a:off x="91440" y="136525"/>
            <a:ext cx="984504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9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/>
                <a:ea typeface="+mj-ea"/>
                <a:cs typeface="+mj-cs"/>
              </a:rPr>
              <a:t>Depreciation for Partial Year: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BFF771-5BCE-4178-8DAB-55A0BC2D141D}"/>
              </a:ext>
            </a:extLst>
          </p:cNvPr>
          <p:cNvSpPr txBox="1"/>
          <p:nvPr/>
        </p:nvSpPr>
        <p:spPr>
          <a:xfrm>
            <a:off x="447040" y="914400"/>
            <a:ext cx="97942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200" b="1" dirty="0">
                <a:solidFill>
                  <a:srgbClr val="800000"/>
                </a:solidFill>
                <a:latin typeface="Comic Sans MS" panose="030F0702030302020204" pitchFamily="66" charset="0"/>
              </a:rPr>
              <a:t>example:  </a:t>
            </a:r>
            <a:r>
              <a:rPr lang="en-US" altLang="en-US" sz="2200" dirty="0">
                <a:solidFill>
                  <a:srgbClr val="000000"/>
                </a:solidFill>
                <a:latin typeface="Comic Sans MS" panose="030F0702030302020204" pitchFamily="66" charset="0"/>
              </a:rPr>
              <a:t>Barb’s Florists purchased a small delivery truck on </a:t>
            </a:r>
            <a:r>
              <a:rPr lang="en-US" altLang="en-US" sz="2200" b="1" dirty="0">
                <a:solidFill>
                  <a:srgbClr val="800000"/>
                </a:solidFill>
                <a:latin typeface="Comic Sans MS" panose="030F0702030302020204" pitchFamily="66" charset="0"/>
              </a:rPr>
              <a:t>October 1, 2010</a:t>
            </a:r>
          </a:p>
          <a:p>
            <a:endParaRPr lang="en-US" sz="2200" b="1" dirty="0">
              <a:solidFill>
                <a:srgbClr val="800000"/>
              </a:solidFill>
              <a:latin typeface="Comic Sans MS" panose="030F0702030302020204" pitchFamily="66" charset="0"/>
            </a:endParaRPr>
          </a:p>
          <a:p>
            <a:endParaRPr lang="en-US" dirty="0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201341E5-4752-4EA8-8A23-D6B3272F4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344" y="2580277"/>
            <a:ext cx="5243512" cy="1462087"/>
          </a:xfrm>
          <a:prstGeom prst="rect">
            <a:avLst/>
          </a:prstGeom>
          <a:noFill/>
          <a:ln w="28575" cap="sq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9532E1-D3AE-4D2E-B0A4-FB6F3CE01BB7}"/>
              </a:ext>
            </a:extLst>
          </p:cNvPr>
          <p:cNvSpPr txBox="1"/>
          <p:nvPr/>
        </p:nvSpPr>
        <p:spPr>
          <a:xfrm>
            <a:off x="1056640" y="4409440"/>
            <a:ext cx="7553960" cy="1677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200" b="1" dirty="0">
                <a:solidFill>
                  <a:srgbClr val="800000"/>
                </a:solidFill>
                <a:latin typeface="Comic Sans MS" panose="030F0702030302020204" pitchFamily="66" charset="0"/>
              </a:rPr>
              <a:t>Required:</a:t>
            </a:r>
            <a:r>
              <a:rPr lang="en-US" altLang="en-US" sz="2200" dirty="0">
                <a:solidFill>
                  <a:srgbClr val="800000"/>
                </a:solidFill>
                <a:latin typeface="Comic Sans MS" panose="030F0702030302020204" pitchFamily="66" charset="0"/>
              </a:rPr>
              <a:t>  </a:t>
            </a:r>
            <a:r>
              <a:rPr lang="en-US" altLang="en-US" sz="2200" dirty="0">
                <a:solidFill>
                  <a:srgbClr val="000000"/>
                </a:solidFill>
                <a:latin typeface="Comic Sans MS" panose="030F0702030302020204" pitchFamily="66" charset="0"/>
              </a:rPr>
              <a:t>Compute depreciation using the following. </a:t>
            </a:r>
          </a:p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(a) Straight-Line.</a:t>
            </a:r>
          </a:p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(b) Units-of-Activity.</a:t>
            </a:r>
          </a:p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(c) Declining Balance.</a:t>
            </a:r>
          </a:p>
        </p:txBody>
      </p:sp>
    </p:spTree>
    <p:extLst>
      <p:ext uri="{BB962C8B-B14F-4D97-AF65-F5344CB8AC3E}">
        <p14:creationId xmlns:p14="http://schemas.microsoft.com/office/powerpoint/2010/main" val="781490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3964" y="235527"/>
            <a:ext cx="11734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Depreciation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is the process of allocating the cost of </a:t>
            </a:r>
            <a:r>
              <a:rPr lang="en-US" altLang="en-US" sz="28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tangible assets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systematic and rational manner to those periods expected to benefit from the use of the asset.</a:t>
            </a:r>
          </a:p>
          <a:p>
            <a:pPr lvl="0" algn="just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1-Process of cost allocation, not asset valuation.</a:t>
            </a:r>
          </a:p>
          <a:p>
            <a:pPr lvl="0" algn="just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2-Applies to land improvements, buildings, and equipment, not land.</a:t>
            </a:r>
          </a:p>
          <a:p>
            <a:pPr lvl="0" algn="just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3-Depreciable, because the revenue-producing ability of asset will decline over the asset’s useful life.</a:t>
            </a:r>
          </a:p>
          <a:p>
            <a:pPr lvl="0" algn="ctr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endParaRPr lang="en-US" altLang="en-US" sz="24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6498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A57690A-BECA-45CE-9773-21D2634F0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20</a:t>
            </a:fld>
            <a:endParaRPr lang="en-US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B5E61AEE-7FE0-4717-B2D2-A1F0581A19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762125"/>
              </p:ext>
            </p:extLst>
          </p:nvPr>
        </p:nvGraphicFramePr>
        <p:xfrm>
          <a:off x="533400" y="1178560"/>
          <a:ext cx="10927080" cy="4802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Worksheet" r:id="rId3" imgW="6134100" imgH="3104971" progId="Excel.Sheet.8">
                  <p:embed/>
                </p:oleObj>
              </mc:Choice>
              <mc:Fallback>
                <p:oleObj name="Worksheet" r:id="rId3" imgW="6134100" imgH="3104971" progId="Excel.Sheet.8">
                  <p:embed/>
                  <p:pic>
                    <p:nvPicPr>
                      <p:cNvPr id="1005570" name="Object 2">
                        <a:extLst>
                          <a:ext uri="{FF2B5EF4-FFF2-40B4-BE49-F238E27FC236}">
                            <a16:creationId xmlns:a16="http://schemas.microsoft.com/office/drawing/2014/main" id="{1D2AF214-E611-46A8-A040-C71B997B37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78560"/>
                        <a:ext cx="10927080" cy="48025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B9DFE29-DB95-41F2-9317-0260912426D9}"/>
              </a:ext>
            </a:extLst>
          </p:cNvPr>
          <p:cNvSpPr txBox="1"/>
          <p:nvPr/>
        </p:nvSpPr>
        <p:spPr>
          <a:xfrm>
            <a:off x="533400" y="335280"/>
            <a:ext cx="66497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200" b="1" dirty="0">
                <a:solidFill>
                  <a:srgbClr val="8000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u="sng" dirty="0">
                <a:latin typeface="Comic Sans MS" panose="030F0702030302020204" pitchFamily="66" charset="0"/>
              </a:rPr>
              <a:t>1-</a:t>
            </a:r>
            <a:r>
              <a:rPr lang="en-US" altLang="en-US" sz="22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(Straight-line Method)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127625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308B8E9-14B1-4740-B6D6-555D3F08E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21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A9ADD6-9FFF-420F-9D92-2024AD62B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60" y="1323353"/>
            <a:ext cx="10378439" cy="474216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EBD0684-DE30-4D34-A2AB-AF17F0CA6804}"/>
              </a:ext>
            </a:extLst>
          </p:cNvPr>
          <p:cNvSpPr txBox="1"/>
          <p:nvPr/>
        </p:nvSpPr>
        <p:spPr>
          <a:xfrm>
            <a:off x="680720" y="274320"/>
            <a:ext cx="577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2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2- (Units-of-Activity Method)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40115958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FE5FF51-38B9-476E-8429-768B46D50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22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DD2AA9-326F-4C00-9C0B-D29805E652EA}"/>
              </a:ext>
            </a:extLst>
          </p:cNvPr>
          <p:cNvSpPr txBox="1"/>
          <p:nvPr/>
        </p:nvSpPr>
        <p:spPr>
          <a:xfrm>
            <a:off x="203200" y="863600"/>
            <a:ext cx="11633200" cy="4196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75EA6A2-1204-46D8-A816-5C15074F41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7900299"/>
              </p:ext>
            </p:extLst>
          </p:nvPr>
        </p:nvGraphicFramePr>
        <p:xfrm>
          <a:off x="772160" y="1828800"/>
          <a:ext cx="10871200" cy="406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Worksheet" r:id="rId3" imgW="6448306" imgH="3095804" progId="Excel.Sheet.8">
                  <p:embed/>
                </p:oleObj>
              </mc:Choice>
              <mc:Fallback>
                <p:oleObj name="Worksheet" r:id="rId3" imgW="6448306" imgH="3095804" progId="Excel.Sheet.8">
                  <p:embed/>
                  <p:pic>
                    <p:nvPicPr>
                      <p:cNvPr id="1009667" name="Object 3">
                        <a:extLst>
                          <a:ext uri="{FF2B5EF4-FFF2-40B4-BE49-F238E27FC236}">
                            <a16:creationId xmlns:a16="http://schemas.microsoft.com/office/drawing/2014/main" id="{0B4CF658-23E6-4FC6-9829-87579D1206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160" y="1828800"/>
                        <a:ext cx="10871200" cy="406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43FC04A-9BE8-481F-99D4-ABF8C84830F0}"/>
              </a:ext>
            </a:extLst>
          </p:cNvPr>
          <p:cNvSpPr txBox="1"/>
          <p:nvPr/>
        </p:nvSpPr>
        <p:spPr>
          <a:xfrm>
            <a:off x="863600" y="629920"/>
            <a:ext cx="56794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2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3-(Declining-Balance Method)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6964954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23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46364" y="277091"/>
            <a:ext cx="11430000" cy="4801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8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Q4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:LEEN Company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purchased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truck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for $55,000 on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October. 1, 2010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. salvage value is expected to be $5,000, and is expected to be driven 100,000 miles over its estimated useful life of- 4 years. Actual miles driven were 26,000 in 2010 and 32,000 in 2011.and 25,000 in 2012.and 17,000 in 2013.</a:t>
            </a:r>
          </a:p>
          <a:p>
            <a:pPr>
              <a:lnSpc>
                <a:spcPct val="115000"/>
              </a:lnSpc>
            </a:pP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b="1" u="sng" dirty="0">
                <a:solidFill>
                  <a:srgbClr val="000000"/>
                </a:solidFill>
                <a:latin typeface="Avenir-Black"/>
                <a:ea typeface="Times New Roman" panose="02020603050405020304" pitchFamily="18" charset="0"/>
                <a:cs typeface="Avenir-Black"/>
              </a:rPr>
              <a:t>Instructions:</a:t>
            </a:r>
            <a:r>
              <a:rPr lang="en-US" sz="2400" b="1" dirty="0">
                <a:solidFill>
                  <a:srgbClr val="000000"/>
                </a:solidFill>
                <a:latin typeface="Avenir-Black"/>
                <a:ea typeface="Times New Roman" panose="02020603050405020304" pitchFamily="18" charset="0"/>
                <a:cs typeface="Avenir-Black"/>
              </a:rPr>
              <a:t> </a:t>
            </a:r>
          </a:p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000000"/>
                </a:solidFill>
                <a:latin typeface="TimesTen-Bold"/>
                <a:ea typeface="Times New Roman" panose="02020603050405020304" pitchFamily="18" charset="0"/>
                <a:cs typeface="TimesTen-Bold"/>
              </a:rPr>
              <a:t>(A) 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Compute depreciation expense for each life years, using (1) the straight-line method, (2) the units-of-activity method, and (3) declining balance method.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000000"/>
                </a:solidFill>
                <a:latin typeface="TimesTen-Bold"/>
                <a:ea typeface="Times New Roman" panose="02020603050405020304" pitchFamily="18" charset="0"/>
                <a:cs typeface="TimesTen-Bold"/>
              </a:rPr>
              <a:t>(B) 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Assume that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LEEN Co.  Uses the declining balance method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(1) Prepare the journal entry to record 2010 depreciation.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(2) Show how the </a:t>
            </a:r>
            <a:r>
              <a:rPr lang="en-US" sz="2400" b="1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truck</a:t>
            </a:r>
            <a:r>
              <a:rPr lang="en-US" sz="2400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 would be reported in the December 31, 2010, balance sheet</a:t>
            </a:r>
            <a:r>
              <a:rPr lang="en-US" dirty="0">
                <a:solidFill>
                  <a:srgbClr val="000000"/>
                </a:solidFill>
                <a:latin typeface="TimesTen-Roman"/>
                <a:ea typeface="Times New Roman" panose="02020603050405020304" pitchFamily="18" charset="0"/>
                <a:cs typeface="TimesTen-Roman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005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9382" y="193964"/>
            <a:ext cx="11707091" cy="3496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 in Computing Depreciation: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endParaRPr lang="en-US" altLang="en-US" sz="2800" b="1" dirty="0">
              <a:solidFill>
                <a:srgbClr val="800000"/>
              </a:solidFill>
              <a:latin typeface="Comic Sans MS" panose="030F0702030302020204" pitchFamily="66" charset="0"/>
            </a:endParaRPr>
          </a:p>
          <a:p>
            <a:pPr lvl="0" algn="ctr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>
                <a:srgbClr val="800000"/>
              </a:buClr>
            </a:pPr>
            <a:r>
              <a:rPr lang="en-US" altLang="en-US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Cost                         Useful Life               Salvage Value</a:t>
            </a:r>
          </a:p>
          <a:p>
            <a:pPr lvl="0" algn="ctr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>
                <a:srgbClr val="800000"/>
              </a:buClr>
            </a:pPr>
            <a:endParaRPr lang="en-US" altLang="en-US" sz="24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>
                <a:srgbClr val="800000"/>
              </a:buClr>
            </a:pPr>
            <a:endParaRPr lang="en-US" altLang="en-US" sz="24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endParaRPr lang="en-US" altLang="en-US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10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381" y="2105891"/>
            <a:ext cx="9005455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0870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84909" y="290945"/>
            <a:ext cx="11443855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Depreciation Methods: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 is to select the method that best measures an asset’s contribution to revenue over its useful life. Examples include: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>
                <a:srgbClr val="800000"/>
              </a:buClr>
            </a:pPr>
            <a:r>
              <a:rPr lang="en-US" alt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Straight-line method. 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US" alt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Units-of-Activity method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3- </a:t>
            </a:r>
            <a:r>
              <a:rPr lang="en-US" alt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Declining-balance method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eaLnBrk="0" fontAlgn="base" hangingPunct="0">
              <a:lnSpc>
                <a:spcPct val="11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Barb’s Florists purchased a small delivery truck on January 1, 2010.</a:t>
            </a:r>
          </a:p>
          <a:p>
            <a:pPr lvl="0" algn="ctr" eaLnBrk="0" fontAlgn="base" hangingPunct="0">
              <a:lnSpc>
                <a:spcPct val="11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endParaRPr lang="en-US" altLang="en-US" sz="2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endParaRPr lang="en-US" altLang="en-US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10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143" y="3237831"/>
            <a:ext cx="5243512" cy="1462087"/>
          </a:xfrm>
          <a:prstGeom prst="rect">
            <a:avLst/>
          </a:prstGeom>
          <a:noFill/>
          <a:ln w="28575" cap="sq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4909" y="4959927"/>
            <a:ext cx="10723418" cy="1694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Required:</a:t>
            </a:r>
            <a:r>
              <a:rPr lang="en-US" altLang="en-US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 depreciation using the following. </a:t>
            </a:r>
          </a:p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 Straight-Line.</a:t>
            </a:r>
          </a:p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 Units-of-Activity.</a:t>
            </a:r>
          </a:p>
          <a:p>
            <a:pPr lvl="0"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(c) Declining Balance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25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1673" y="304800"/>
            <a:ext cx="11623963" cy="2209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Straight-Line Method: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1-Expense is same amount for each year.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2-Depreciable cost is cost of the asset less its salvage value.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endParaRPr lang="en-US" altLang="en-US" sz="2800" b="1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618" y="2959676"/>
            <a:ext cx="7994073" cy="3396673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2990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0469" name="Object 5"/>
          <p:cNvGraphicFramePr>
            <a:graphicFrameLocks noChangeAspect="1"/>
          </p:cNvGraphicFramePr>
          <p:nvPr/>
        </p:nvGraphicFramePr>
        <p:xfrm>
          <a:off x="1634506" y="1628117"/>
          <a:ext cx="8728695" cy="3654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Worksheet" r:id="rId4" imgW="4981456" imgH="2076510" progId="Excel.Sheet.8">
                  <p:embed/>
                </p:oleObj>
              </mc:Choice>
              <mc:Fallback>
                <p:oleObj name="Worksheet" r:id="rId4" imgW="4981456" imgH="2076510" progId="Excel.Sheet.8">
                  <p:embed/>
                  <p:pic>
                    <p:nvPicPr>
                      <p:cNvPr id="8304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4506" y="1628117"/>
                        <a:ext cx="8728695" cy="36545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047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457200"/>
            <a:ext cx="8229600" cy="560388"/>
          </a:xfrm>
          <a:solidFill>
            <a:srgbClr val="9900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52388" algn="l"/>
            <a:r>
              <a:rPr lang="en-US" altLang="en-US" sz="29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Depreciation</a:t>
            </a:r>
          </a:p>
        </p:txBody>
      </p:sp>
      <p:sp>
        <p:nvSpPr>
          <p:cNvPr id="830472" name="Text Box 8"/>
          <p:cNvSpPr txBox="1">
            <a:spLocks noChangeArrowheads="1"/>
          </p:cNvSpPr>
          <p:nvPr/>
        </p:nvSpPr>
        <p:spPr bwMode="auto">
          <a:xfrm>
            <a:off x="2819400" y="6369050"/>
            <a:ext cx="7696200" cy="2462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000" i="1" dirty="0">
                <a:solidFill>
                  <a:srgbClr val="000000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830468" name="Text Box 4"/>
          <p:cNvSpPr txBox="1">
            <a:spLocks noChangeArrowheads="1"/>
          </p:cNvSpPr>
          <p:nvPr/>
        </p:nvSpPr>
        <p:spPr bwMode="auto">
          <a:xfrm>
            <a:off x="1981200" y="1304925"/>
            <a:ext cx="8153400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600" b="1" dirty="0">
                <a:solidFill>
                  <a:srgbClr val="000000"/>
                </a:solidFill>
                <a:latin typeface="Comic Sans MS" panose="030F0702030302020204" pitchFamily="66" charset="0"/>
              </a:rPr>
              <a:t>(Straight-Line Method)</a:t>
            </a:r>
            <a:endParaRPr lang="en-US" altLang="en-US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17515" name="Text Box 1035"/>
          <p:cNvSpPr txBox="1">
            <a:spLocks noChangeArrowheads="1"/>
          </p:cNvSpPr>
          <p:nvPr/>
        </p:nvSpPr>
        <p:spPr bwMode="auto">
          <a:xfrm>
            <a:off x="1905000" y="2819401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2010</a:t>
            </a:r>
          </a:p>
        </p:txBody>
      </p:sp>
      <p:sp>
        <p:nvSpPr>
          <p:cNvPr id="917516" name="Text Box 1036"/>
          <p:cNvSpPr txBox="1">
            <a:spLocks noChangeArrowheads="1"/>
          </p:cNvSpPr>
          <p:nvPr/>
        </p:nvSpPr>
        <p:spPr bwMode="auto">
          <a:xfrm>
            <a:off x="2895600" y="2819401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$ 12,000</a:t>
            </a:r>
          </a:p>
        </p:txBody>
      </p:sp>
      <p:sp>
        <p:nvSpPr>
          <p:cNvPr id="917518" name="Text Box 1038"/>
          <p:cNvSpPr txBox="1">
            <a:spLocks noChangeArrowheads="1"/>
          </p:cNvSpPr>
          <p:nvPr/>
        </p:nvSpPr>
        <p:spPr bwMode="auto">
          <a:xfrm>
            <a:off x="4724400" y="2819401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20%</a:t>
            </a:r>
          </a:p>
        </p:txBody>
      </p:sp>
      <p:sp>
        <p:nvSpPr>
          <p:cNvPr id="917519" name="Text Box 1039"/>
          <p:cNvSpPr txBox="1">
            <a:spLocks noChangeArrowheads="1"/>
          </p:cNvSpPr>
          <p:nvPr/>
        </p:nvSpPr>
        <p:spPr bwMode="auto">
          <a:xfrm>
            <a:off x="6019800" y="2819401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$ 2,400</a:t>
            </a:r>
          </a:p>
        </p:txBody>
      </p:sp>
      <p:sp>
        <p:nvSpPr>
          <p:cNvPr id="917520" name="Text Box 1040"/>
          <p:cNvSpPr txBox="1">
            <a:spLocks noChangeArrowheads="1"/>
          </p:cNvSpPr>
          <p:nvPr/>
        </p:nvSpPr>
        <p:spPr bwMode="auto">
          <a:xfrm>
            <a:off x="7696200" y="2819401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$ 2,400</a:t>
            </a:r>
          </a:p>
        </p:txBody>
      </p:sp>
      <p:sp>
        <p:nvSpPr>
          <p:cNvPr id="917521" name="Text Box 1041"/>
          <p:cNvSpPr txBox="1">
            <a:spLocks noChangeArrowheads="1"/>
          </p:cNvSpPr>
          <p:nvPr/>
        </p:nvSpPr>
        <p:spPr bwMode="auto">
          <a:xfrm>
            <a:off x="9067800" y="2819401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$ 10,600</a:t>
            </a:r>
          </a:p>
        </p:txBody>
      </p:sp>
      <p:sp>
        <p:nvSpPr>
          <p:cNvPr id="917522" name="Text Box 1042"/>
          <p:cNvSpPr txBox="1">
            <a:spLocks noChangeArrowheads="1"/>
          </p:cNvSpPr>
          <p:nvPr/>
        </p:nvSpPr>
        <p:spPr bwMode="auto">
          <a:xfrm>
            <a:off x="1905000" y="3228976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2011</a:t>
            </a:r>
          </a:p>
        </p:txBody>
      </p:sp>
      <p:sp>
        <p:nvSpPr>
          <p:cNvPr id="917523" name="Text Box 1043"/>
          <p:cNvSpPr txBox="1">
            <a:spLocks noChangeArrowheads="1"/>
          </p:cNvSpPr>
          <p:nvPr/>
        </p:nvSpPr>
        <p:spPr bwMode="auto">
          <a:xfrm>
            <a:off x="2895600" y="3228976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12,000</a:t>
            </a:r>
          </a:p>
        </p:txBody>
      </p:sp>
      <p:sp>
        <p:nvSpPr>
          <p:cNvPr id="917524" name="Text Box 1044"/>
          <p:cNvSpPr txBox="1">
            <a:spLocks noChangeArrowheads="1"/>
          </p:cNvSpPr>
          <p:nvPr/>
        </p:nvSpPr>
        <p:spPr bwMode="auto">
          <a:xfrm>
            <a:off x="4724400" y="3228976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20</a:t>
            </a:r>
          </a:p>
        </p:txBody>
      </p:sp>
      <p:sp>
        <p:nvSpPr>
          <p:cNvPr id="917525" name="Text Box 1045"/>
          <p:cNvSpPr txBox="1">
            <a:spLocks noChangeArrowheads="1"/>
          </p:cNvSpPr>
          <p:nvPr/>
        </p:nvSpPr>
        <p:spPr bwMode="auto">
          <a:xfrm>
            <a:off x="6019800" y="3228976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2,400</a:t>
            </a:r>
          </a:p>
        </p:txBody>
      </p:sp>
      <p:sp>
        <p:nvSpPr>
          <p:cNvPr id="917526" name="Text Box 1046"/>
          <p:cNvSpPr txBox="1">
            <a:spLocks noChangeArrowheads="1"/>
          </p:cNvSpPr>
          <p:nvPr/>
        </p:nvSpPr>
        <p:spPr bwMode="auto">
          <a:xfrm>
            <a:off x="7696200" y="3228976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4,800</a:t>
            </a:r>
          </a:p>
        </p:txBody>
      </p:sp>
      <p:sp>
        <p:nvSpPr>
          <p:cNvPr id="917527" name="Text Box 1047"/>
          <p:cNvSpPr txBox="1">
            <a:spLocks noChangeArrowheads="1"/>
          </p:cNvSpPr>
          <p:nvPr/>
        </p:nvSpPr>
        <p:spPr bwMode="auto">
          <a:xfrm>
            <a:off x="9067800" y="3228976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8,200</a:t>
            </a:r>
          </a:p>
        </p:txBody>
      </p:sp>
      <p:sp>
        <p:nvSpPr>
          <p:cNvPr id="917529" name="Text Box 1049"/>
          <p:cNvSpPr txBox="1">
            <a:spLocks noChangeArrowheads="1"/>
          </p:cNvSpPr>
          <p:nvPr/>
        </p:nvSpPr>
        <p:spPr bwMode="auto">
          <a:xfrm>
            <a:off x="1905000" y="3657601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2012</a:t>
            </a:r>
          </a:p>
        </p:txBody>
      </p:sp>
      <p:sp>
        <p:nvSpPr>
          <p:cNvPr id="917530" name="Text Box 1050"/>
          <p:cNvSpPr txBox="1">
            <a:spLocks noChangeArrowheads="1"/>
          </p:cNvSpPr>
          <p:nvPr/>
        </p:nvSpPr>
        <p:spPr bwMode="auto">
          <a:xfrm>
            <a:off x="2895600" y="3657601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12,000</a:t>
            </a:r>
          </a:p>
        </p:txBody>
      </p:sp>
      <p:sp>
        <p:nvSpPr>
          <p:cNvPr id="917531" name="Text Box 1051"/>
          <p:cNvSpPr txBox="1">
            <a:spLocks noChangeArrowheads="1"/>
          </p:cNvSpPr>
          <p:nvPr/>
        </p:nvSpPr>
        <p:spPr bwMode="auto">
          <a:xfrm>
            <a:off x="4724400" y="3657601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20</a:t>
            </a:r>
          </a:p>
        </p:txBody>
      </p:sp>
      <p:sp>
        <p:nvSpPr>
          <p:cNvPr id="917532" name="Text Box 1052"/>
          <p:cNvSpPr txBox="1">
            <a:spLocks noChangeArrowheads="1"/>
          </p:cNvSpPr>
          <p:nvPr/>
        </p:nvSpPr>
        <p:spPr bwMode="auto">
          <a:xfrm>
            <a:off x="6019800" y="3657601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2,400</a:t>
            </a:r>
          </a:p>
        </p:txBody>
      </p:sp>
      <p:sp>
        <p:nvSpPr>
          <p:cNvPr id="917533" name="Text Box 1053"/>
          <p:cNvSpPr txBox="1">
            <a:spLocks noChangeArrowheads="1"/>
          </p:cNvSpPr>
          <p:nvPr/>
        </p:nvSpPr>
        <p:spPr bwMode="auto">
          <a:xfrm>
            <a:off x="7696200" y="3657601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7,200</a:t>
            </a:r>
          </a:p>
        </p:txBody>
      </p:sp>
      <p:sp>
        <p:nvSpPr>
          <p:cNvPr id="917534" name="Text Box 1054"/>
          <p:cNvSpPr txBox="1">
            <a:spLocks noChangeArrowheads="1"/>
          </p:cNvSpPr>
          <p:nvPr/>
        </p:nvSpPr>
        <p:spPr bwMode="auto">
          <a:xfrm>
            <a:off x="9067800" y="3657601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5,800</a:t>
            </a:r>
          </a:p>
        </p:txBody>
      </p:sp>
      <p:sp>
        <p:nvSpPr>
          <p:cNvPr id="917535" name="Text Box 1055"/>
          <p:cNvSpPr txBox="1">
            <a:spLocks noChangeArrowheads="1"/>
          </p:cNvSpPr>
          <p:nvPr/>
        </p:nvSpPr>
        <p:spPr bwMode="auto">
          <a:xfrm>
            <a:off x="1905000" y="4067176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2013</a:t>
            </a:r>
          </a:p>
        </p:txBody>
      </p:sp>
      <p:sp>
        <p:nvSpPr>
          <p:cNvPr id="917536" name="Text Box 1056"/>
          <p:cNvSpPr txBox="1">
            <a:spLocks noChangeArrowheads="1"/>
          </p:cNvSpPr>
          <p:nvPr/>
        </p:nvSpPr>
        <p:spPr bwMode="auto">
          <a:xfrm>
            <a:off x="2895600" y="4067176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12,000</a:t>
            </a:r>
          </a:p>
        </p:txBody>
      </p:sp>
      <p:sp>
        <p:nvSpPr>
          <p:cNvPr id="917537" name="Text Box 1057"/>
          <p:cNvSpPr txBox="1">
            <a:spLocks noChangeArrowheads="1"/>
          </p:cNvSpPr>
          <p:nvPr/>
        </p:nvSpPr>
        <p:spPr bwMode="auto">
          <a:xfrm>
            <a:off x="4724400" y="4067176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20</a:t>
            </a:r>
          </a:p>
        </p:txBody>
      </p:sp>
      <p:sp>
        <p:nvSpPr>
          <p:cNvPr id="917538" name="Text Box 1058"/>
          <p:cNvSpPr txBox="1">
            <a:spLocks noChangeArrowheads="1"/>
          </p:cNvSpPr>
          <p:nvPr/>
        </p:nvSpPr>
        <p:spPr bwMode="auto">
          <a:xfrm>
            <a:off x="6019800" y="4067176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2,400</a:t>
            </a:r>
          </a:p>
        </p:txBody>
      </p:sp>
      <p:sp>
        <p:nvSpPr>
          <p:cNvPr id="917539" name="Text Box 1059"/>
          <p:cNvSpPr txBox="1">
            <a:spLocks noChangeArrowheads="1"/>
          </p:cNvSpPr>
          <p:nvPr/>
        </p:nvSpPr>
        <p:spPr bwMode="auto">
          <a:xfrm>
            <a:off x="7696200" y="4067176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9,600</a:t>
            </a:r>
          </a:p>
        </p:txBody>
      </p:sp>
      <p:sp>
        <p:nvSpPr>
          <p:cNvPr id="917540" name="Text Box 1060"/>
          <p:cNvSpPr txBox="1">
            <a:spLocks noChangeArrowheads="1"/>
          </p:cNvSpPr>
          <p:nvPr/>
        </p:nvSpPr>
        <p:spPr bwMode="auto">
          <a:xfrm>
            <a:off x="9067800" y="4067176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3,400</a:t>
            </a:r>
          </a:p>
        </p:txBody>
      </p:sp>
      <p:sp>
        <p:nvSpPr>
          <p:cNvPr id="917541" name="Text Box 1061"/>
          <p:cNvSpPr txBox="1">
            <a:spLocks noChangeArrowheads="1"/>
          </p:cNvSpPr>
          <p:nvPr/>
        </p:nvSpPr>
        <p:spPr bwMode="auto">
          <a:xfrm>
            <a:off x="1905000" y="4495801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2014</a:t>
            </a:r>
          </a:p>
        </p:txBody>
      </p:sp>
      <p:sp>
        <p:nvSpPr>
          <p:cNvPr id="917542" name="Text Box 1062"/>
          <p:cNvSpPr txBox="1">
            <a:spLocks noChangeArrowheads="1"/>
          </p:cNvSpPr>
          <p:nvPr/>
        </p:nvSpPr>
        <p:spPr bwMode="auto">
          <a:xfrm>
            <a:off x="2895600" y="4495801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12,000</a:t>
            </a:r>
          </a:p>
        </p:txBody>
      </p:sp>
      <p:sp>
        <p:nvSpPr>
          <p:cNvPr id="917543" name="Text Box 1063"/>
          <p:cNvSpPr txBox="1">
            <a:spLocks noChangeArrowheads="1"/>
          </p:cNvSpPr>
          <p:nvPr/>
        </p:nvSpPr>
        <p:spPr bwMode="auto">
          <a:xfrm>
            <a:off x="4724400" y="4495801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20</a:t>
            </a:r>
          </a:p>
        </p:txBody>
      </p:sp>
      <p:sp>
        <p:nvSpPr>
          <p:cNvPr id="917544" name="Text Box 1064"/>
          <p:cNvSpPr txBox="1">
            <a:spLocks noChangeArrowheads="1"/>
          </p:cNvSpPr>
          <p:nvPr/>
        </p:nvSpPr>
        <p:spPr bwMode="auto">
          <a:xfrm>
            <a:off x="6019800" y="4495801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2,400</a:t>
            </a:r>
          </a:p>
        </p:txBody>
      </p:sp>
      <p:sp>
        <p:nvSpPr>
          <p:cNvPr id="917545" name="Text Box 1065"/>
          <p:cNvSpPr txBox="1">
            <a:spLocks noChangeArrowheads="1"/>
          </p:cNvSpPr>
          <p:nvPr/>
        </p:nvSpPr>
        <p:spPr bwMode="auto">
          <a:xfrm>
            <a:off x="7696200" y="4495801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12,000</a:t>
            </a:r>
          </a:p>
        </p:txBody>
      </p:sp>
      <p:sp>
        <p:nvSpPr>
          <p:cNvPr id="917546" name="Text Box 1066"/>
          <p:cNvSpPr txBox="1">
            <a:spLocks noChangeArrowheads="1"/>
          </p:cNvSpPr>
          <p:nvPr/>
        </p:nvSpPr>
        <p:spPr bwMode="auto">
          <a:xfrm>
            <a:off x="9067800" y="4495801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800000"/>
                </a:solidFill>
                <a:latin typeface="Comic Sans MS" panose="030F0702030302020204" pitchFamily="66" charset="0"/>
              </a:rPr>
              <a:t>1,000</a:t>
            </a:r>
          </a:p>
        </p:txBody>
      </p:sp>
      <p:sp>
        <p:nvSpPr>
          <p:cNvPr id="830475" name="Text Box 11"/>
          <p:cNvSpPr txBox="1">
            <a:spLocks noChangeArrowheads="1"/>
          </p:cNvSpPr>
          <p:nvPr/>
        </p:nvSpPr>
        <p:spPr bwMode="auto">
          <a:xfrm>
            <a:off x="1905000" y="5332414"/>
            <a:ext cx="14478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800000"/>
                </a:solidFill>
                <a:latin typeface="Comic Sans MS" panose="030F0702030302020204" pitchFamily="66" charset="0"/>
              </a:rPr>
              <a:t>2010    Journal Entry</a:t>
            </a:r>
          </a:p>
        </p:txBody>
      </p:sp>
      <p:sp>
        <p:nvSpPr>
          <p:cNvPr id="830474" name="Text Box 10"/>
          <p:cNvSpPr txBox="1">
            <a:spLocks noChangeArrowheads="1"/>
          </p:cNvSpPr>
          <p:nvPr/>
        </p:nvSpPr>
        <p:spPr bwMode="auto">
          <a:xfrm>
            <a:off x="2133600" y="5332414"/>
            <a:ext cx="7772400" cy="80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028700" indent="-574675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544638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58938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3238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87538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44738" eaLnBrk="0" fontAlgn="base" hangingPunct="0">
              <a:spcBef>
                <a:spcPct val="0"/>
              </a:spcBef>
              <a:spcAft>
                <a:spcPct val="0"/>
              </a:spcAft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01938" eaLnBrk="0" fontAlgn="base" hangingPunct="0">
              <a:spcBef>
                <a:spcPct val="0"/>
              </a:spcBef>
              <a:spcAft>
                <a:spcPct val="0"/>
              </a:spcAft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59138" eaLnBrk="0" fontAlgn="base" hangingPunct="0">
              <a:spcBef>
                <a:spcPct val="0"/>
              </a:spcBef>
              <a:spcAft>
                <a:spcPct val="0"/>
              </a:spcAft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16338" eaLnBrk="0" fontAlgn="base" hangingPunct="0">
              <a:spcBef>
                <a:spcPct val="0"/>
              </a:spcBef>
              <a:spcAft>
                <a:spcPct val="0"/>
              </a:spcAft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"/>
              </a:spcBef>
              <a:spcAft>
                <a:spcPct val="20000"/>
              </a:spcAft>
              <a:buSzPct val="80000"/>
            </a:pPr>
            <a:r>
              <a:rPr lang="en-US" altLang="en-US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           Depreciation expense 	2,400</a:t>
            </a:r>
          </a:p>
          <a:p>
            <a:pPr eaLnBrk="0" fontAlgn="base" hangingPunct="0">
              <a:spcBef>
                <a:spcPct val="15000"/>
              </a:spcBef>
              <a:spcAft>
                <a:spcPct val="20000"/>
              </a:spcAft>
              <a:buSzPct val="80000"/>
            </a:pPr>
            <a:r>
              <a:rPr lang="en-US" altLang="en-US" sz="2000" dirty="0">
                <a:solidFill>
                  <a:srgbClr val="000000"/>
                </a:solidFill>
                <a:latin typeface="Comic Sans MS" panose="030F0702030302020204" pitchFamily="66" charset="0"/>
              </a:rPr>
              <a:t>	          Accumulated depreciation		2,400</a:t>
            </a:r>
          </a:p>
        </p:txBody>
      </p:sp>
      <p:sp>
        <p:nvSpPr>
          <p:cNvPr id="917547" name="Line 1067"/>
          <p:cNvSpPr>
            <a:spLocks noChangeShapeType="1"/>
          </p:cNvSpPr>
          <p:nvPr/>
        </p:nvSpPr>
        <p:spPr bwMode="auto">
          <a:xfrm>
            <a:off x="1905000" y="5105400"/>
            <a:ext cx="8610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207818" y="5943600"/>
            <a:ext cx="1233055" cy="762000"/>
          </a:xfrm>
          <a:prstGeom prst="rect">
            <a:avLst/>
          </a:prstGeom>
          <a:solidFill>
            <a:schemeClr val="bg1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60693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17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17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17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17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17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30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1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1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1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1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1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1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1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1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1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1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1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1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17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917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17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17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91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91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91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91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7516" grpId="0"/>
      <p:bldP spid="917518" grpId="0"/>
      <p:bldP spid="917519" grpId="0"/>
      <p:bldP spid="917520" grpId="0"/>
      <p:bldP spid="917521" grpId="0"/>
      <p:bldP spid="917523" grpId="0"/>
      <p:bldP spid="917524" grpId="0"/>
      <p:bldP spid="917525" grpId="0"/>
      <p:bldP spid="917526" grpId="0"/>
      <p:bldP spid="917527" grpId="0"/>
      <p:bldP spid="917530" grpId="0"/>
      <p:bldP spid="917531" grpId="0"/>
      <p:bldP spid="917532" grpId="0"/>
      <p:bldP spid="917533" grpId="0"/>
      <p:bldP spid="917534" grpId="0"/>
      <p:bldP spid="917536" grpId="0"/>
      <p:bldP spid="917537" grpId="0"/>
      <p:bldP spid="917538" grpId="0"/>
      <p:bldP spid="917539" grpId="0"/>
      <p:bldP spid="917540" grpId="0"/>
      <p:bldP spid="917542" grpId="0"/>
      <p:bldP spid="917543" grpId="0"/>
      <p:bldP spid="917544" grpId="0"/>
      <p:bldP spid="917545" grpId="0"/>
      <p:bldP spid="917546" grpId="0"/>
      <p:bldP spid="8304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2509" y="263236"/>
            <a:ext cx="11457709" cy="15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1673" y="263236"/>
            <a:ext cx="11568545" cy="274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Units-of-Activity Method: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  <a:buBlip>
                <a:blip r:embed="rId2"/>
              </a:buBlip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 estimate total units of activity to calculate depreciation cost per unit.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  <a:buBlip>
                <a:blip r:embed="rId2"/>
              </a:buBlip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Expense varies based on units of activity.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  <a:buBlip>
                <a:blip r:embed="rId2"/>
              </a:buBlip>
            </a:pPr>
            <a:r>
              <a:rPr lang="en-US" alt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Depreciable cost is cost less salvage value</a:t>
            </a:r>
            <a:r>
              <a:rPr lang="en-US" altLang="en-US" sz="2200" dirty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  <a:buBlip>
                <a:blip r:embed="rId2"/>
              </a:buBlip>
            </a:pPr>
            <a:endParaRPr lang="en-US" altLang="en-US" sz="22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n-US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436" y="3008602"/>
            <a:ext cx="9185564" cy="3087397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2977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88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573377"/>
              </p:ext>
            </p:extLst>
          </p:nvPr>
        </p:nvGraphicFramePr>
        <p:xfrm>
          <a:off x="1905000" y="1524001"/>
          <a:ext cx="8610600" cy="412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Worksheet" r:id="rId4" imgW="4467225" imgH="2152769" progId="Excel.Sheet.8">
                  <p:embed/>
                </p:oleObj>
              </mc:Choice>
              <mc:Fallback>
                <p:oleObj name="Worksheet" r:id="rId4" imgW="4467225" imgH="2152769" progId="Excel.Sheet.8">
                  <p:embed/>
                  <p:pic>
                    <p:nvPicPr>
                      <p:cNvPr id="8488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524001"/>
                        <a:ext cx="8610600" cy="412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88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28600"/>
            <a:ext cx="8229600" cy="560388"/>
          </a:xfrm>
          <a:solidFill>
            <a:srgbClr val="9900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52388" algn="l"/>
            <a:r>
              <a:rPr lang="en-US" altLang="en-US" sz="29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Depreciation</a:t>
            </a:r>
          </a:p>
        </p:txBody>
      </p:sp>
      <p:sp>
        <p:nvSpPr>
          <p:cNvPr id="848903" name="Text Box 7"/>
          <p:cNvSpPr txBox="1">
            <a:spLocks noChangeArrowheads="1"/>
          </p:cNvSpPr>
          <p:nvPr/>
        </p:nvSpPr>
        <p:spPr bwMode="auto">
          <a:xfrm>
            <a:off x="1981200" y="1243014"/>
            <a:ext cx="8153400" cy="50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lnSpc>
                <a:spcPct val="105000"/>
              </a:lnSpc>
              <a:spcBef>
                <a:spcPct val="30000"/>
              </a:spcBef>
              <a:spcAft>
                <a:spcPct val="0"/>
              </a:spcAft>
              <a:buSzPct val="80000"/>
            </a:pPr>
            <a:r>
              <a:rPr lang="en-US" altLang="en-US" sz="2600" b="1" dirty="0">
                <a:solidFill>
                  <a:srgbClr val="000000"/>
                </a:solidFill>
                <a:latin typeface="Comic Sans MS" panose="030F0702030302020204" pitchFamily="66" charset="0"/>
              </a:rPr>
              <a:t>(Units-of-Activity Method)</a:t>
            </a:r>
            <a:endParaRPr lang="en-US" altLang="en-US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55047" name="Text Box 1031"/>
          <p:cNvSpPr txBox="1">
            <a:spLocks noChangeArrowheads="1"/>
          </p:cNvSpPr>
          <p:nvPr/>
        </p:nvSpPr>
        <p:spPr bwMode="auto">
          <a:xfrm>
            <a:off x="2057400" y="2778126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2010</a:t>
            </a:r>
          </a:p>
        </p:txBody>
      </p:sp>
      <p:sp>
        <p:nvSpPr>
          <p:cNvPr id="855048" name="Text Box 1032"/>
          <p:cNvSpPr txBox="1">
            <a:spLocks noChangeArrowheads="1"/>
          </p:cNvSpPr>
          <p:nvPr/>
        </p:nvSpPr>
        <p:spPr bwMode="auto">
          <a:xfrm>
            <a:off x="3048000" y="2778126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15,000</a:t>
            </a:r>
          </a:p>
        </p:txBody>
      </p:sp>
      <p:sp>
        <p:nvSpPr>
          <p:cNvPr id="855049" name="Text Box 1033"/>
          <p:cNvSpPr txBox="1">
            <a:spLocks noChangeArrowheads="1"/>
          </p:cNvSpPr>
          <p:nvPr/>
        </p:nvSpPr>
        <p:spPr bwMode="auto">
          <a:xfrm>
            <a:off x="4495800" y="2778126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$ 0.12</a:t>
            </a:r>
          </a:p>
        </p:txBody>
      </p:sp>
      <p:sp>
        <p:nvSpPr>
          <p:cNvPr id="855050" name="Text Box 1034"/>
          <p:cNvSpPr txBox="1">
            <a:spLocks noChangeArrowheads="1"/>
          </p:cNvSpPr>
          <p:nvPr/>
        </p:nvSpPr>
        <p:spPr bwMode="auto">
          <a:xfrm>
            <a:off x="5791200" y="2778126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$ 1,800</a:t>
            </a:r>
          </a:p>
        </p:txBody>
      </p:sp>
      <p:sp>
        <p:nvSpPr>
          <p:cNvPr id="855051" name="Text Box 1035"/>
          <p:cNvSpPr txBox="1">
            <a:spLocks noChangeArrowheads="1"/>
          </p:cNvSpPr>
          <p:nvPr/>
        </p:nvSpPr>
        <p:spPr bwMode="auto">
          <a:xfrm>
            <a:off x="7543800" y="2778126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$ 1,800</a:t>
            </a:r>
          </a:p>
        </p:txBody>
      </p:sp>
      <p:sp>
        <p:nvSpPr>
          <p:cNvPr id="855052" name="Text Box 1036"/>
          <p:cNvSpPr txBox="1">
            <a:spLocks noChangeArrowheads="1"/>
          </p:cNvSpPr>
          <p:nvPr/>
        </p:nvSpPr>
        <p:spPr bwMode="auto">
          <a:xfrm>
            <a:off x="9067800" y="2778126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$ 11,200</a:t>
            </a:r>
          </a:p>
        </p:txBody>
      </p:sp>
      <p:sp>
        <p:nvSpPr>
          <p:cNvPr id="855053" name="Text Box 1037"/>
          <p:cNvSpPr txBox="1">
            <a:spLocks noChangeArrowheads="1"/>
          </p:cNvSpPr>
          <p:nvPr/>
        </p:nvSpPr>
        <p:spPr bwMode="auto">
          <a:xfrm>
            <a:off x="2057400" y="3187701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2011</a:t>
            </a:r>
          </a:p>
        </p:txBody>
      </p:sp>
      <p:sp>
        <p:nvSpPr>
          <p:cNvPr id="855054" name="Text Box 1038"/>
          <p:cNvSpPr txBox="1">
            <a:spLocks noChangeArrowheads="1"/>
          </p:cNvSpPr>
          <p:nvPr/>
        </p:nvSpPr>
        <p:spPr bwMode="auto">
          <a:xfrm>
            <a:off x="3048000" y="3187701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30,000</a:t>
            </a:r>
          </a:p>
        </p:txBody>
      </p:sp>
      <p:sp>
        <p:nvSpPr>
          <p:cNvPr id="855055" name="Text Box 1039"/>
          <p:cNvSpPr txBox="1">
            <a:spLocks noChangeArrowheads="1"/>
          </p:cNvSpPr>
          <p:nvPr/>
        </p:nvSpPr>
        <p:spPr bwMode="auto">
          <a:xfrm>
            <a:off x="4495800" y="3187701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0.12</a:t>
            </a:r>
          </a:p>
        </p:txBody>
      </p:sp>
      <p:sp>
        <p:nvSpPr>
          <p:cNvPr id="855056" name="Text Box 1040"/>
          <p:cNvSpPr txBox="1">
            <a:spLocks noChangeArrowheads="1"/>
          </p:cNvSpPr>
          <p:nvPr/>
        </p:nvSpPr>
        <p:spPr bwMode="auto">
          <a:xfrm>
            <a:off x="5791200" y="3187701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3,600</a:t>
            </a:r>
          </a:p>
        </p:txBody>
      </p:sp>
      <p:sp>
        <p:nvSpPr>
          <p:cNvPr id="855057" name="Text Box 1041"/>
          <p:cNvSpPr txBox="1">
            <a:spLocks noChangeArrowheads="1"/>
          </p:cNvSpPr>
          <p:nvPr/>
        </p:nvSpPr>
        <p:spPr bwMode="auto">
          <a:xfrm>
            <a:off x="7543800" y="3187701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5,400</a:t>
            </a:r>
          </a:p>
        </p:txBody>
      </p:sp>
      <p:sp>
        <p:nvSpPr>
          <p:cNvPr id="855058" name="Text Box 1042"/>
          <p:cNvSpPr txBox="1">
            <a:spLocks noChangeArrowheads="1"/>
          </p:cNvSpPr>
          <p:nvPr/>
        </p:nvSpPr>
        <p:spPr bwMode="auto">
          <a:xfrm>
            <a:off x="9067800" y="3187701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7,600</a:t>
            </a:r>
          </a:p>
        </p:txBody>
      </p:sp>
      <p:sp>
        <p:nvSpPr>
          <p:cNvPr id="855061" name="Text Box 1045"/>
          <p:cNvSpPr txBox="1">
            <a:spLocks noChangeArrowheads="1"/>
          </p:cNvSpPr>
          <p:nvPr/>
        </p:nvSpPr>
        <p:spPr bwMode="auto">
          <a:xfrm>
            <a:off x="2057400" y="3584576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2012</a:t>
            </a:r>
          </a:p>
        </p:txBody>
      </p:sp>
      <p:sp>
        <p:nvSpPr>
          <p:cNvPr id="855062" name="Text Box 1046"/>
          <p:cNvSpPr txBox="1">
            <a:spLocks noChangeArrowheads="1"/>
          </p:cNvSpPr>
          <p:nvPr/>
        </p:nvSpPr>
        <p:spPr bwMode="auto">
          <a:xfrm>
            <a:off x="3048000" y="3584576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20,000</a:t>
            </a:r>
          </a:p>
        </p:txBody>
      </p:sp>
      <p:sp>
        <p:nvSpPr>
          <p:cNvPr id="855063" name="Text Box 1047"/>
          <p:cNvSpPr txBox="1">
            <a:spLocks noChangeArrowheads="1"/>
          </p:cNvSpPr>
          <p:nvPr/>
        </p:nvSpPr>
        <p:spPr bwMode="auto">
          <a:xfrm>
            <a:off x="4495800" y="3584576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0.12</a:t>
            </a:r>
          </a:p>
        </p:txBody>
      </p:sp>
      <p:sp>
        <p:nvSpPr>
          <p:cNvPr id="855064" name="Text Box 1048"/>
          <p:cNvSpPr txBox="1">
            <a:spLocks noChangeArrowheads="1"/>
          </p:cNvSpPr>
          <p:nvPr/>
        </p:nvSpPr>
        <p:spPr bwMode="auto">
          <a:xfrm>
            <a:off x="5791200" y="3584576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2,400</a:t>
            </a:r>
          </a:p>
        </p:txBody>
      </p:sp>
      <p:sp>
        <p:nvSpPr>
          <p:cNvPr id="855065" name="Text Box 1049"/>
          <p:cNvSpPr txBox="1">
            <a:spLocks noChangeArrowheads="1"/>
          </p:cNvSpPr>
          <p:nvPr/>
        </p:nvSpPr>
        <p:spPr bwMode="auto">
          <a:xfrm>
            <a:off x="7543800" y="3584576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7,800</a:t>
            </a:r>
          </a:p>
        </p:txBody>
      </p:sp>
      <p:sp>
        <p:nvSpPr>
          <p:cNvPr id="855066" name="Text Box 1050"/>
          <p:cNvSpPr txBox="1">
            <a:spLocks noChangeArrowheads="1"/>
          </p:cNvSpPr>
          <p:nvPr/>
        </p:nvSpPr>
        <p:spPr bwMode="auto">
          <a:xfrm>
            <a:off x="9067800" y="3584576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5,200</a:t>
            </a:r>
          </a:p>
        </p:txBody>
      </p:sp>
      <p:sp>
        <p:nvSpPr>
          <p:cNvPr id="855067" name="Text Box 1051"/>
          <p:cNvSpPr txBox="1">
            <a:spLocks noChangeArrowheads="1"/>
          </p:cNvSpPr>
          <p:nvPr/>
        </p:nvSpPr>
        <p:spPr bwMode="auto">
          <a:xfrm>
            <a:off x="2057400" y="4013201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2013</a:t>
            </a:r>
          </a:p>
        </p:txBody>
      </p:sp>
      <p:sp>
        <p:nvSpPr>
          <p:cNvPr id="855068" name="Text Box 1052"/>
          <p:cNvSpPr txBox="1">
            <a:spLocks noChangeArrowheads="1"/>
          </p:cNvSpPr>
          <p:nvPr/>
        </p:nvSpPr>
        <p:spPr bwMode="auto">
          <a:xfrm>
            <a:off x="3048000" y="4013201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25,000</a:t>
            </a:r>
          </a:p>
        </p:txBody>
      </p:sp>
      <p:sp>
        <p:nvSpPr>
          <p:cNvPr id="855069" name="Text Box 1053"/>
          <p:cNvSpPr txBox="1">
            <a:spLocks noChangeArrowheads="1"/>
          </p:cNvSpPr>
          <p:nvPr/>
        </p:nvSpPr>
        <p:spPr bwMode="auto">
          <a:xfrm>
            <a:off x="4495800" y="4013201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0.12</a:t>
            </a:r>
          </a:p>
        </p:txBody>
      </p:sp>
      <p:sp>
        <p:nvSpPr>
          <p:cNvPr id="855070" name="Text Box 1054"/>
          <p:cNvSpPr txBox="1">
            <a:spLocks noChangeArrowheads="1"/>
          </p:cNvSpPr>
          <p:nvPr/>
        </p:nvSpPr>
        <p:spPr bwMode="auto">
          <a:xfrm>
            <a:off x="5791200" y="4013201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3,000</a:t>
            </a:r>
          </a:p>
        </p:txBody>
      </p:sp>
      <p:sp>
        <p:nvSpPr>
          <p:cNvPr id="855071" name="Text Box 1055"/>
          <p:cNvSpPr txBox="1">
            <a:spLocks noChangeArrowheads="1"/>
          </p:cNvSpPr>
          <p:nvPr/>
        </p:nvSpPr>
        <p:spPr bwMode="auto">
          <a:xfrm>
            <a:off x="7543800" y="4013201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10,800</a:t>
            </a:r>
          </a:p>
        </p:txBody>
      </p:sp>
      <p:sp>
        <p:nvSpPr>
          <p:cNvPr id="855072" name="Text Box 1056"/>
          <p:cNvSpPr txBox="1">
            <a:spLocks noChangeArrowheads="1"/>
          </p:cNvSpPr>
          <p:nvPr/>
        </p:nvSpPr>
        <p:spPr bwMode="auto">
          <a:xfrm>
            <a:off x="9067800" y="4013201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2,200</a:t>
            </a:r>
          </a:p>
        </p:txBody>
      </p:sp>
      <p:sp>
        <p:nvSpPr>
          <p:cNvPr id="855073" name="Text Box 1057"/>
          <p:cNvSpPr txBox="1">
            <a:spLocks noChangeArrowheads="1"/>
          </p:cNvSpPr>
          <p:nvPr/>
        </p:nvSpPr>
        <p:spPr bwMode="auto">
          <a:xfrm>
            <a:off x="2057400" y="4422776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2014</a:t>
            </a:r>
          </a:p>
        </p:txBody>
      </p:sp>
      <p:sp>
        <p:nvSpPr>
          <p:cNvPr id="855074" name="Text Box 1058"/>
          <p:cNvSpPr txBox="1">
            <a:spLocks noChangeArrowheads="1"/>
          </p:cNvSpPr>
          <p:nvPr/>
        </p:nvSpPr>
        <p:spPr bwMode="auto">
          <a:xfrm>
            <a:off x="3048000" y="4422776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10,000</a:t>
            </a:r>
          </a:p>
        </p:txBody>
      </p:sp>
      <p:sp>
        <p:nvSpPr>
          <p:cNvPr id="855075" name="Text Box 1059"/>
          <p:cNvSpPr txBox="1">
            <a:spLocks noChangeArrowheads="1"/>
          </p:cNvSpPr>
          <p:nvPr/>
        </p:nvSpPr>
        <p:spPr bwMode="auto">
          <a:xfrm>
            <a:off x="4495800" y="4422776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0.12</a:t>
            </a:r>
          </a:p>
        </p:txBody>
      </p:sp>
      <p:sp>
        <p:nvSpPr>
          <p:cNvPr id="855076" name="Text Box 1060"/>
          <p:cNvSpPr txBox="1">
            <a:spLocks noChangeArrowheads="1"/>
          </p:cNvSpPr>
          <p:nvPr/>
        </p:nvSpPr>
        <p:spPr bwMode="auto">
          <a:xfrm>
            <a:off x="5791200" y="4422776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1,200</a:t>
            </a:r>
          </a:p>
        </p:txBody>
      </p:sp>
      <p:sp>
        <p:nvSpPr>
          <p:cNvPr id="855077" name="Text Box 1061"/>
          <p:cNvSpPr txBox="1">
            <a:spLocks noChangeArrowheads="1"/>
          </p:cNvSpPr>
          <p:nvPr/>
        </p:nvSpPr>
        <p:spPr bwMode="auto">
          <a:xfrm>
            <a:off x="7543800" y="4422776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12,000</a:t>
            </a:r>
          </a:p>
        </p:txBody>
      </p:sp>
      <p:sp>
        <p:nvSpPr>
          <p:cNvPr id="855078" name="Text Box 1062"/>
          <p:cNvSpPr txBox="1">
            <a:spLocks noChangeArrowheads="1"/>
          </p:cNvSpPr>
          <p:nvPr/>
        </p:nvSpPr>
        <p:spPr bwMode="auto">
          <a:xfrm>
            <a:off x="9067800" y="4422776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8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800000"/>
                </a:solidFill>
                <a:latin typeface="Comic Sans MS" panose="030F0702030302020204" pitchFamily="66" charset="0"/>
              </a:rPr>
              <a:t>1,000</a:t>
            </a:r>
          </a:p>
        </p:txBody>
      </p:sp>
      <p:sp>
        <p:nvSpPr>
          <p:cNvPr id="855079" name="Text Box 1063"/>
          <p:cNvSpPr txBox="1">
            <a:spLocks noChangeArrowheads="1"/>
          </p:cNvSpPr>
          <p:nvPr/>
        </p:nvSpPr>
        <p:spPr bwMode="auto">
          <a:xfrm>
            <a:off x="2133600" y="5256214"/>
            <a:ext cx="7772400" cy="80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028700" indent="-574675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544638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58938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73238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87538" algn="l"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44738" eaLnBrk="0" fontAlgn="base" hangingPunct="0">
              <a:spcBef>
                <a:spcPct val="0"/>
              </a:spcBef>
              <a:spcAft>
                <a:spcPct val="0"/>
              </a:spcAft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01938" eaLnBrk="0" fontAlgn="base" hangingPunct="0">
              <a:spcBef>
                <a:spcPct val="0"/>
              </a:spcBef>
              <a:spcAft>
                <a:spcPct val="0"/>
              </a:spcAft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59138" eaLnBrk="0" fontAlgn="base" hangingPunct="0">
              <a:spcBef>
                <a:spcPct val="0"/>
              </a:spcBef>
              <a:spcAft>
                <a:spcPct val="0"/>
              </a:spcAft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16338" eaLnBrk="0" fontAlgn="base" hangingPunct="0">
              <a:spcBef>
                <a:spcPct val="0"/>
              </a:spcBef>
              <a:spcAft>
                <a:spcPct val="0"/>
              </a:spcAft>
              <a:tabLst>
                <a:tab pos="5888038" algn="r"/>
                <a:tab pos="742632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"/>
              </a:spcBef>
              <a:spcAft>
                <a:spcPct val="20000"/>
              </a:spcAft>
              <a:buSzPct val="80000"/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           Depreciation expense 	1,800</a:t>
            </a:r>
          </a:p>
          <a:p>
            <a:pPr eaLnBrk="0" fontAlgn="base" hangingPunct="0">
              <a:spcBef>
                <a:spcPct val="15000"/>
              </a:spcBef>
              <a:spcAft>
                <a:spcPct val="20000"/>
              </a:spcAft>
              <a:buSzPct val="80000"/>
            </a:pPr>
            <a:r>
              <a:rPr lang="en-US" altLang="en-US" sz="2000">
                <a:solidFill>
                  <a:srgbClr val="000000"/>
                </a:solidFill>
                <a:latin typeface="Comic Sans MS" panose="030F0702030302020204" pitchFamily="66" charset="0"/>
              </a:rPr>
              <a:t>	          Accumulated depreciation		 1,800</a:t>
            </a:r>
          </a:p>
        </p:txBody>
      </p:sp>
      <p:sp>
        <p:nvSpPr>
          <p:cNvPr id="855080" name="Text Box 1064"/>
          <p:cNvSpPr txBox="1">
            <a:spLocks noChangeArrowheads="1"/>
          </p:cNvSpPr>
          <p:nvPr/>
        </p:nvSpPr>
        <p:spPr bwMode="auto">
          <a:xfrm>
            <a:off x="1905000" y="5256214"/>
            <a:ext cx="14478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800000"/>
                </a:solidFill>
                <a:latin typeface="Comic Sans MS" panose="030F0702030302020204" pitchFamily="66" charset="0"/>
              </a:rPr>
              <a:t>2010    Journal Entry</a:t>
            </a:r>
          </a:p>
        </p:txBody>
      </p:sp>
      <p:sp>
        <p:nvSpPr>
          <p:cNvPr id="855082" name="Line 1066"/>
          <p:cNvSpPr>
            <a:spLocks noChangeShapeType="1"/>
          </p:cNvSpPr>
          <p:nvPr/>
        </p:nvSpPr>
        <p:spPr bwMode="auto">
          <a:xfrm>
            <a:off x="1905000" y="5048250"/>
            <a:ext cx="8610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55084" name="Text Box 1068"/>
          <p:cNvSpPr txBox="1">
            <a:spLocks noChangeArrowheads="1"/>
          </p:cNvSpPr>
          <p:nvPr/>
        </p:nvSpPr>
        <p:spPr bwMode="auto">
          <a:xfrm>
            <a:off x="3695700" y="6383339"/>
            <a:ext cx="7696200" cy="2462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rgbClr val="000000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07818" y="5943600"/>
            <a:ext cx="1233055" cy="762000"/>
          </a:xfrm>
          <a:prstGeom prst="rect">
            <a:avLst/>
          </a:prstGeom>
          <a:solidFill>
            <a:schemeClr val="bg1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54908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5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55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55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55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55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5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55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55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55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5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5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5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5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5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5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5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5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5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5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85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5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5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85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85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5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5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5048" grpId="0"/>
      <p:bldP spid="855049" grpId="0"/>
      <p:bldP spid="855050" grpId="0"/>
      <p:bldP spid="855051" grpId="0"/>
      <p:bldP spid="855052" grpId="0"/>
      <p:bldP spid="855054" grpId="0"/>
      <p:bldP spid="855055" grpId="0"/>
      <p:bldP spid="855056" grpId="0"/>
      <p:bldP spid="855057" grpId="0"/>
      <p:bldP spid="855058" grpId="0"/>
      <p:bldP spid="855062" grpId="0"/>
      <p:bldP spid="855063" grpId="0"/>
      <p:bldP spid="855064" grpId="0"/>
      <p:bldP spid="855065" grpId="0"/>
      <p:bldP spid="855066" grpId="0"/>
      <p:bldP spid="855068" grpId="0"/>
      <p:bldP spid="855069" grpId="0"/>
      <p:bldP spid="855070" grpId="0"/>
      <p:bldP spid="855071" grpId="0"/>
      <p:bldP spid="855072" grpId="0"/>
      <p:bldP spid="855074" grpId="0"/>
      <p:bldP spid="855075" grpId="0"/>
      <p:bldP spid="855076" grpId="0"/>
      <p:bldP spid="855077" grpId="0"/>
      <p:bldP spid="855078" grpId="0"/>
      <p:bldP spid="8550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8659-822A-402F-BD2E-C763EA43E145}" type="slidenum">
              <a:rPr lang="en-US" smtClean="0"/>
              <a:t>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74073" y="221673"/>
            <a:ext cx="11388436" cy="2742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Declining-Balance Method: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  <a:buBlip>
                <a:blip r:embed="rId2"/>
              </a:buBlip>
            </a:pPr>
            <a:r>
              <a:rPr lang="en-US" alt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Decreasing annual depreciation expense over the asset’s useful life.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  <a:buBlip>
                <a:blip r:embed="rId2"/>
              </a:buBlip>
            </a:pPr>
            <a:r>
              <a:rPr lang="en-US" alt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Declining-balance rate is double the straight-line rate.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SzPct val="80000"/>
              <a:buBlip>
                <a:blip r:embed="rId2"/>
              </a:buBlip>
            </a:pPr>
            <a:r>
              <a:rPr lang="en-US" alt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 applied to book value.</a:t>
            </a:r>
          </a:p>
          <a:p>
            <a:pPr lvl="0" eaLnBrk="0" fontAlgn="base" hangingPunct="0"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SzPct val="80000"/>
            </a:pPr>
            <a:endParaRPr lang="en-US" altLang="en-US" sz="2800" b="1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10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199" y="3588327"/>
            <a:ext cx="7758545" cy="1953491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1613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vnglnc">
  <a:themeElements>
    <a:clrScheme name="">
      <a:dk1>
        <a:srgbClr val="000000"/>
      </a:dk1>
      <a:lt1>
        <a:srgbClr val="FFFFFF"/>
      </a:lt1>
      <a:dk2>
        <a:srgbClr val="0000FF"/>
      </a:dk2>
      <a:lt2>
        <a:srgbClr val="000000"/>
      </a:lt2>
      <a:accent1>
        <a:srgbClr val="00FFFF"/>
      </a:accent1>
      <a:accent2>
        <a:srgbClr val="FF0000"/>
      </a:accent2>
      <a:accent3>
        <a:srgbClr val="FFFFFF"/>
      </a:accent3>
      <a:accent4>
        <a:srgbClr val="000000"/>
      </a:accent4>
      <a:accent5>
        <a:srgbClr val="AAFFFF"/>
      </a:accent5>
      <a:accent6>
        <a:srgbClr val="E70000"/>
      </a:accent6>
      <a:hlink>
        <a:srgbClr val="000099"/>
      </a:hlink>
      <a:folHlink>
        <a:srgbClr val="000000"/>
      </a:folHlink>
    </a:clrScheme>
    <a:fontScheme name="movnglnc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movngln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vngln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ovnglnc">
  <a:themeElements>
    <a:clrScheme name="">
      <a:dk1>
        <a:srgbClr val="000000"/>
      </a:dk1>
      <a:lt1>
        <a:srgbClr val="FFFFFF"/>
      </a:lt1>
      <a:dk2>
        <a:srgbClr val="0000FF"/>
      </a:dk2>
      <a:lt2>
        <a:srgbClr val="000000"/>
      </a:lt2>
      <a:accent1>
        <a:srgbClr val="00FFFF"/>
      </a:accent1>
      <a:accent2>
        <a:srgbClr val="FF0000"/>
      </a:accent2>
      <a:accent3>
        <a:srgbClr val="FFFFFF"/>
      </a:accent3>
      <a:accent4>
        <a:srgbClr val="000000"/>
      </a:accent4>
      <a:accent5>
        <a:srgbClr val="AAFFFF"/>
      </a:accent5>
      <a:accent6>
        <a:srgbClr val="E70000"/>
      </a:accent6>
      <a:hlink>
        <a:srgbClr val="000099"/>
      </a:hlink>
      <a:folHlink>
        <a:srgbClr val="000000"/>
      </a:folHlink>
    </a:clrScheme>
    <a:fontScheme name="movnglnc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movngln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vngln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movnglnc">
  <a:themeElements>
    <a:clrScheme name="">
      <a:dk1>
        <a:srgbClr val="000000"/>
      </a:dk1>
      <a:lt1>
        <a:srgbClr val="FFFFFF"/>
      </a:lt1>
      <a:dk2>
        <a:srgbClr val="0000FF"/>
      </a:dk2>
      <a:lt2>
        <a:srgbClr val="000000"/>
      </a:lt2>
      <a:accent1>
        <a:srgbClr val="00FFFF"/>
      </a:accent1>
      <a:accent2>
        <a:srgbClr val="FF0000"/>
      </a:accent2>
      <a:accent3>
        <a:srgbClr val="FFFFFF"/>
      </a:accent3>
      <a:accent4>
        <a:srgbClr val="000000"/>
      </a:accent4>
      <a:accent5>
        <a:srgbClr val="AAFFFF"/>
      </a:accent5>
      <a:accent6>
        <a:srgbClr val="E70000"/>
      </a:accent6>
      <a:hlink>
        <a:srgbClr val="000099"/>
      </a:hlink>
      <a:folHlink>
        <a:srgbClr val="000000"/>
      </a:folHlink>
    </a:clrScheme>
    <a:fontScheme name="movnglnc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movngln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vngln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movnglnc">
  <a:themeElements>
    <a:clrScheme name="">
      <a:dk1>
        <a:srgbClr val="000000"/>
      </a:dk1>
      <a:lt1>
        <a:srgbClr val="FFFFFF"/>
      </a:lt1>
      <a:dk2>
        <a:srgbClr val="0000FF"/>
      </a:dk2>
      <a:lt2>
        <a:srgbClr val="000000"/>
      </a:lt2>
      <a:accent1>
        <a:srgbClr val="00FFFF"/>
      </a:accent1>
      <a:accent2>
        <a:srgbClr val="FF0000"/>
      </a:accent2>
      <a:accent3>
        <a:srgbClr val="FFFFFF"/>
      </a:accent3>
      <a:accent4>
        <a:srgbClr val="000000"/>
      </a:accent4>
      <a:accent5>
        <a:srgbClr val="AAFFFF"/>
      </a:accent5>
      <a:accent6>
        <a:srgbClr val="E70000"/>
      </a:accent6>
      <a:hlink>
        <a:srgbClr val="000099"/>
      </a:hlink>
      <a:folHlink>
        <a:srgbClr val="000000"/>
      </a:folHlink>
    </a:clrScheme>
    <a:fontScheme name="movnglnc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movngln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vngln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1239</Words>
  <Application>Microsoft Office PowerPoint</Application>
  <PresentationFormat>Widescreen</PresentationFormat>
  <Paragraphs>211</Paragraphs>
  <Slides>23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40" baseType="lpstr">
      <vt:lpstr>Arial</vt:lpstr>
      <vt:lpstr>Avenir-Black</vt:lpstr>
      <vt:lpstr>Avenir-Heavy</vt:lpstr>
      <vt:lpstr>Calibri</vt:lpstr>
      <vt:lpstr>Calibri Light</vt:lpstr>
      <vt:lpstr>Comic Sans MS</vt:lpstr>
      <vt:lpstr>founders-grotesk</vt:lpstr>
      <vt:lpstr>Times New Roman</vt:lpstr>
      <vt:lpstr>TimesTen-Bold</vt:lpstr>
      <vt:lpstr>TimesTen-Roman</vt:lpstr>
      <vt:lpstr>Wingdings</vt:lpstr>
      <vt:lpstr>Office Theme</vt:lpstr>
      <vt:lpstr>movnglnc</vt:lpstr>
      <vt:lpstr>1_movnglnc</vt:lpstr>
      <vt:lpstr>2_movnglnc</vt:lpstr>
      <vt:lpstr>3_movnglnc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Depreciation</vt:lpstr>
      <vt:lpstr>PowerPoint Presentation</vt:lpstr>
      <vt:lpstr>Depreciation</vt:lpstr>
      <vt:lpstr>PowerPoint Presentation</vt:lpstr>
      <vt:lpstr>Depreciation</vt:lpstr>
      <vt:lpstr>Depreciation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(C)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dr.Munadhil</dc:creator>
  <cp:lastModifiedBy>LENOVO</cp:lastModifiedBy>
  <cp:revision>109</cp:revision>
  <cp:lastPrinted>2023-10-22T09:37:59Z</cp:lastPrinted>
  <dcterms:created xsi:type="dcterms:W3CDTF">2022-07-06T12:22:01Z</dcterms:created>
  <dcterms:modified xsi:type="dcterms:W3CDTF">2026-01-01T13:30:31Z</dcterms:modified>
</cp:coreProperties>
</file>