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5" r:id="rId17"/>
    <p:sldId id="271" r:id="rId18"/>
    <p:sldId id="272" r:id="rId19"/>
    <p:sldId id="273" r:id="rId20"/>
    <p:sldId id="274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FC780B-546C-4A20-AE44-F1BAFB0089BB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BD21E-37DF-414C-8A8B-E2EF4C596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944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24-54D1-47DE-977F-3ABB401401E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20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24-54D1-47DE-977F-3ABB401401E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615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24-54D1-47DE-977F-3ABB401401E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077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24-54D1-47DE-977F-3ABB401401E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233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24-54D1-47DE-977F-3ABB401401E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811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24-54D1-47DE-977F-3ABB401401E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426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24-54D1-47DE-977F-3ABB401401E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8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24-54D1-47DE-977F-3ABB401401E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559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24-54D1-47DE-977F-3ABB401401E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48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24-54D1-47DE-977F-3ABB401401E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294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24-54D1-47DE-977F-3ABB401401E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87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E0D24-54D1-47DE-977F-3ABB401401E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2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4691" y="1814945"/>
            <a:ext cx="1172094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Intermediate Accounting</a:t>
            </a:r>
          </a:p>
          <a:p>
            <a:pPr algn="ctr"/>
            <a:r>
              <a:rPr lang="en-US" sz="4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Second Semester</a:t>
            </a:r>
          </a:p>
          <a:p>
            <a:pPr algn="ctr"/>
            <a:r>
              <a:rPr lang="en-US" sz="4400" b="1" u="sng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2025/2026</a:t>
            </a:r>
            <a:endParaRPr lang="en-US" sz="4400" b="1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4400" b="1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u="sng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Inventory</a:t>
            </a:r>
          </a:p>
          <a:p>
            <a:pPr algn="ctr"/>
            <a:r>
              <a:rPr lang="en-US" sz="4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Dr. </a:t>
            </a:r>
            <a:r>
              <a:rPr lang="en-US" sz="4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Munadhil</a:t>
            </a:r>
            <a:r>
              <a:rPr lang="en-US" sz="4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A.Alsalem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17418" y="443344"/>
            <a:ext cx="10377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Accounting Department – Second Stage</a:t>
            </a:r>
          </a:p>
        </p:txBody>
      </p:sp>
    </p:spTree>
    <p:extLst>
      <p:ext uri="{BB962C8B-B14F-4D97-AF65-F5344CB8AC3E}">
        <p14:creationId xmlns:p14="http://schemas.microsoft.com/office/powerpoint/2010/main" val="3848649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9382" y="180109"/>
            <a:ext cx="11554691" cy="3676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US" altLang="en-US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Crivitz sold the TVs it purchased on February 3 and May 22, </a:t>
            </a:r>
          </a:p>
          <a:p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 its </a:t>
            </a:r>
            <a:r>
              <a:rPr lang="en-US" altLang="en-US" sz="22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 of goods sold 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$1,500 ($700  $800), and its </a:t>
            </a:r>
            <a:r>
              <a:rPr lang="en-US" altLang="en-US" sz="22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ending inventory 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$750.</a:t>
            </a:r>
          </a:p>
          <a:p>
            <a:endParaRPr lang="en-US" altLang="en-US" sz="22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n-US" altLang="en-US" sz="2200" dirty="0">
                <a:solidFill>
                  <a:srgbClr val="000000"/>
                </a:solidFill>
                <a:latin typeface="Comic Sans MS" panose="030F0702030302020204" pitchFamily="66" charset="0"/>
              </a:rPr>
              <a:t>______________________________________________</a:t>
            </a:r>
          </a:p>
          <a:p>
            <a:pPr marL="109538"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9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First: (periodic Systems):</a:t>
            </a:r>
            <a:endParaRPr lang="en-US" sz="2400" b="1" u="sng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2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lv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US" alt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Assume that Houston Electronics uses a periodic inventory system.</a:t>
            </a:r>
          </a:p>
          <a:p>
            <a:pPr lv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22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lv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22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en-US" dirty="0"/>
          </a:p>
        </p:txBody>
      </p:sp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8133" y="2848111"/>
            <a:ext cx="7977187" cy="2620963"/>
          </a:xfrm>
          <a:prstGeom prst="rect">
            <a:avLst/>
          </a:prstGeom>
          <a:noFill/>
          <a:ln w="28575" cap="sq" algn="ctr">
            <a:solidFill>
              <a:srgbClr val="80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42655" y="5631076"/>
            <a:ext cx="8783781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physical inventory at the end of the year determined that during the year Houston sold 550 units and had 450 units in inventory at December 31.</a:t>
            </a:r>
          </a:p>
        </p:txBody>
      </p:sp>
    </p:spTree>
    <p:extLst>
      <p:ext uri="{BB962C8B-B14F-4D97-AF65-F5344CB8AC3E}">
        <p14:creationId xmlns:p14="http://schemas.microsoft.com/office/powerpoint/2010/main" val="1540300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673" y="332509"/>
            <a:ext cx="11499272" cy="2497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538"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u="sng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Calculate the Inventory Costing according the following methods</a:t>
            </a:r>
            <a:r>
              <a:rPr lang="en-US" sz="2900" b="1" i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</a:p>
          <a:p>
            <a:pPr marL="109538"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9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                       </a:t>
            </a: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(periodic Systems)</a:t>
            </a:r>
            <a:endParaRPr lang="en-US" sz="2400" b="1" kern="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lvl="1" eaLnBrk="0" fontAlgn="base" hangingPunct="0">
              <a:lnSpc>
                <a:spcPct val="110000"/>
              </a:lnSpc>
              <a:spcBef>
                <a:spcPct val="25000"/>
              </a:spcBef>
              <a:spcAft>
                <a:spcPct val="20000"/>
              </a:spcAft>
              <a:buClr>
                <a:srgbClr val="800000"/>
              </a:buClr>
              <a:buSzPct val="80000"/>
            </a:pPr>
            <a:r>
              <a:rPr lang="en-US" altLang="en-US" sz="24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1-First-in, First-out (FIFO):</a:t>
            </a:r>
          </a:p>
          <a:p>
            <a:pPr lvl="1" eaLnBrk="0" fontAlgn="base" hangingPunct="0">
              <a:lnSpc>
                <a:spcPct val="115000"/>
              </a:lnSpc>
              <a:spcBef>
                <a:spcPct val="35000"/>
              </a:spcBef>
              <a:spcAft>
                <a:spcPct val="20000"/>
              </a:spcAft>
              <a:buSzPct val="80000"/>
            </a:pPr>
            <a:r>
              <a:rPr lang="en-US" altLang="en-US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Earliest goods purchased are first to be sold. </a:t>
            </a: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830" y="2394095"/>
            <a:ext cx="8024812" cy="4256087"/>
          </a:xfrm>
          <a:prstGeom prst="rect">
            <a:avLst/>
          </a:prstGeom>
          <a:noFill/>
          <a:ln w="28575" cap="sq" algn="ctr">
            <a:solidFill>
              <a:srgbClr val="80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9939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091" y="1025236"/>
            <a:ext cx="7620000" cy="3671888"/>
          </a:xfrm>
          <a:prstGeom prst="rect">
            <a:avLst/>
          </a:prstGeom>
          <a:noFill/>
          <a:ln w="28575" cap="sq" algn="ctr">
            <a:solidFill>
              <a:srgbClr val="80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5417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8655" y="138545"/>
            <a:ext cx="11623963" cy="1635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eaLnBrk="0" fontAlgn="base" hangingPunct="0">
              <a:lnSpc>
                <a:spcPct val="110000"/>
              </a:lnSpc>
              <a:spcBef>
                <a:spcPct val="25000"/>
              </a:spcBef>
              <a:spcAft>
                <a:spcPct val="20000"/>
              </a:spcAft>
              <a:buClr>
                <a:srgbClr val="800000"/>
              </a:buClr>
              <a:buSzPct val="80000"/>
            </a:pPr>
            <a:r>
              <a:rPr lang="en-US" alt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Last-in, First-out (LIFO)</a:t>
            </a:r>
          </a:p>
          <a:p>
            <a:pPr lvl="1" eaLnBrk="0" fontAlgn="base" hangingPunct="0">
              <a:lnSpc>
                <a:spcPct val="115000"/>
              </a:lnSpc>
              <a:spcBef>
                <a:spcPct val="35000"/>
              </a:spcBef>
              <a:spcAft>
                <a:spcPct val="20000"/>
              </a:spcAft>
              <a:buSzPct val="80000"/>
            </a:pPr>
            <a:r>
              <a:rPr lang="en-US" altLang="en-US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Latest goods purchased are first to be sold. </a:t>
            </a:r>
          </a:p>
          <a:p>
            <a:pPr lvl="1" eaLnBrk="0" fontAlgn="base" hangingPunct="0">
              <a:lnSpc>
                <a:spcPct val="110000"/>
              </a:lnSpc>
              <a:spcBef>
                <a:spcPct val="25000"/>
              </a:spcBef>
              <a:spcAft>
                <a:spcPct val="20000"/>
              </a:spcAft>
              <a:buClr>
                <a:srgbClr val="800000"/>
              </a:buClr>
              <a:buSzPct val="80000"/>
            </a:pPr>
            <a:endParaRPr lang="en-US" altLang="en-US" sz="260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3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948" y="1634836"/>
            <a:ext cx="7705725" cy="4418013"/>
          </a:xfrm>
          <a:prstGeom prst="rect">
            <a:avLst/>
          </a:prstGeom>
          <a:noFill/>
          <a:ln w="28575" cap="sq" algn="ctr">
            <a:solidFill>
              <a:srgbClr val="80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6209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1036" y="577128"/>
            <a:ext cx="7462838" cy="3690937"/>
          </a:xfrm>
          <a:prstGeom prst="rect">
            <a:avLst/>
          </a:prstGeom>
          <a:noFill/>
          <a:ln w="28575" cap="sq" algn="ctr">
            <a:solidFill>
              <a:srgbClr val="80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0268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091" y="166255"/>
            <a:ext cx="11443854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lnSpc>
                <a:spcPct val="105000"/>
              </a:lnSpc>
              <a:spcBef>
                <a:spcPct val="30000"/>
              </a:spcBef>
              <a:spcAft>
                <a:spcPct val="0"/>
              </a:spcAft>
              <a:buSzPct val="80000"/>
              <a:defRPr/>
            </a:pP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3-Average-Cost:</a:t>
            </a:r>
          </a:p>
          <a:p>
            <a:pPr lvl="1" eaLnBrk="0" fontAlgn="base" hangingPunct="0">
              <a:lnSpc>
                <a:spcPct val="115000"/>
              </a:lnSpc>
              <a:spcBef>
                <a:spcPct val="35000"/>
              </a:spcBef>
              <a:spcAft>
                <a:spcPct val="20000"/>
              </a:spcAft>
              <a:buSzPct val="80000"/>
            </a:pP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Allocates cost of goods available for sale on the basis of weighted average unit cost</a:t>
            </a:r>
            <a:r>
              <a:rPr lang="en-US" altLang="en-US" sz="20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incurred.</a:t>
            </a:r>
          </a:p>
          <a:p>
            <a:pPr lvl="0" eaLnBrk="0" fontAlgn="base" hangingPunct="0">
              <a:lnSpc>
                <a:spcPct val="105000"/>
              </a:lnSpc>
              <a:spcBef>
                <a:spcPct val="30000"/>
              </a:spcBef>
              <a:spcAft>
                <a:spcPct val="0"/>
              </a:spcAft>
              <a:buSzPct val="80000"/>
              <a:defRPr/>
            </a:pPr>
            <a:endParaRPr lang="en-US" sz="2800" b="1" dirty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4718" y="1914236"/>
            <a:ext cx="7848600" cy="3987800"/>
          </a:xfrm>
          <a:prstGeom prst="rect">
            <a:avLst/>
          </a:prstGeom>
          <a:noFill/>
          <a:ln w="28575" cap="sq" algn="ctr">
            <a:solidFill>
              <a:srgbClr val="80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6790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8655" y="138545"/>
            <a:ext cx="11430000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5000"/>
              <a:defRPr/>
            </a:pPr>
            <a:r>
              <a:rPr lang="en-US" sz="2400" b="1" u="sng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Statement and Tax Effects: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5000"/>
              <a:defRPr/>
            </a:pPr>
            <a:endParaRPr lang="en-US" sz="2800" b="1" kern="0" dirty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pic>
        <p:nvPicPr>
          <p:cNvPr id="3" name="Picture 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4609" y="1178830"/>
            <a:ext cx="72009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086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891" y="1491264"/>
            <a:ext cx="7910512" cy="324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81890" y="59710"/>
            <a:ext cx="51954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538"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Second: (</a:t>
            </a:r>
            <a:r>
              <a:rPr lang="en-US" altLang="en-US" sz="2400" b="1" u="sng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Perpetual </a:t>
            </a:r>
            <a:r>
              <a:rPr lang="en-US" sz="24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Systems):</a:t>
            </a:r>
          </a:p>
          <a:p>
            <a:pPr marL="109538"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538"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u="sng" dirty="0">
                <a:solidFill>
                  <a:prstClr val="black"/>
                </a:solidFill>
              </a:rPr>
              <a:t>Example:</a:t>
            </a:r>
          </a:p>
          <a:p>
            <a:endParaRPr lang="en-US" sz="2400" b="1" u="sng" dirty="0"/>
          </a:p>
        </p:txBody>
      </p:sp>
      <p:sp>
        <p:nvSpPr>
          <p:cNvPr id="5" name="Rectangle 4"/>
          <p:cNvSpPr/>
          <p:nvPr/>
        </p:nvSpPr>
        <p:spPr>
          <a:xfrm>
            <a:off x="2105891" y="5290296"/>
            <a:ext cx="91994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Assuming the Perpetual Inventory System, compute </a:t>
            </a:r>
            <a:r>
              <a:rPr kumimoji="0" lang="en-US" altLang="en-US" sz="2000" b="0" i="0" u="sng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Cost of Goods Sold 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kumimoji="0" lang="en-US" altLang="en-US" sz="2000" b="0" i="0" u="sng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Ending Inventory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under FIFO, LIFO, and Average cost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5603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9382" y="138545"/>
            <a:ext cx="11720945" cy="748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38545"/>
            <a:ext cx="1141614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538"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Calculate the Inventory Costing according the following methods</a:t>
            </a:r>
            <a:r>
              <a:rPr lang="en-US" sz="29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</a:p>
          <a:p>
            <a:pPr marL="109538"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9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                       </a:t>
            </a:r>
            <a:r>
              <a:rPr lang="en-US" sz="29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Perpetual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  <a:r>
              <a:rPr lang="en-US" sz="29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b="1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4291" y="1233055"/>
            <a:ext cx="9753600" cy="101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eaLnBrk="0" fontAlgn="base" hangingPunct="0">
              <a:lnSpc>
                <a:spcPct val="110000"/>
              </a:lnSpc>
              <a:spcBef>
                <a:spcPct val="25000"/>
              </a:spcBef>
              <a:spcAft>
                <a:spcPct val="20000"/>
              </a:spcAft>
              <a:buClr>
                <a:srgbClr val="800000"/>
              </a:buClr>
              <a:buSzPct val="80000"/>
            </a:pPr>
            <a:r>
              <a:rPr lang="en-US" altLang="en-US" sz="24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1-First-in, first-out (FIFO):</a:t>
            </a:r>
          </a:p>
          <a:p>
            <a:pPr lvl="1" eaLnBrk="0" fontAlgn="base" hangingPunct="0">
              <a:lnSpc>
                <a:spcPct val="115000"/>
              </a:lnSpc>
              <a:spcBef>
                <a:spcPct val="35000"/>
              </a:spcBef>
              <a:spcAft>
                <a:spcPct val="20000"/>
              </a:spcAft>
              <a:buSzPct val="80000"/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Earliest goods purchased are first to be sold. </a:t>
            </a:r>
            <a:endParaRPr lang="en-US" altLang="en-US" sz="200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109" y="2259715"/>
            <a:ext cx="8448675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3832274" y="5993763"/>
            <a:ext cx="22701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 dirty="0">
                <a:latin typeface="Times New Roman" panose="02020603050405020304" pitchFamily="18" charset="0"/>
              </a:rPr>
              <a:t>Cost of Goods Sold</a:t>
            </a:r>
          </a:p>
        </p:txBody>
      </p:sp>
      <p:sp>
        <p:nvSpPr>
          <p:cNvPr id="8" name="Rectangle 7"/>
          <p:cNvSpPr/>
          <p:nvPr/>
        </p:nvSpPr>
        <p:spPr>
          <a:xfrm>
            <a:off x="8218938" y="6184263"/>
            <a:ext cx="21291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Ending Inventory</a:t>
            </a:r>
          </a:p>
        </p:txBody>
      </p:sp>
      <p:cxnSp>
        <p:nvCxnSpPr>
          <p:cNvPr id="9" name="AutoShape 17"/>
          <p:cNvCxnSpPr>
            <a:cxnSpLocks noChangeShapeType="1"/>
          </p:cNvCxnSpPr>
          <p:nvPr/>
        </p:nvCxnSpPr>
        <p:spPr bwMode="auto">
          <a:xfrm flipV="1">
            <a:off x="6123709" y="5379430"/>
            <a:ext cx="876300" cy="814388"/>
          </a:xfrm>
          <a:prstGeom prst="bentConnector2">
            <a:avLst/>
          </a:prstGeom>
          <a:noFill/>
          <a:ln w="12700" cap="sq">
            <a:solidFill>
              <a:srgbClr val="000000"/>
            </a:solidFill>
            <a:miter lim="800000"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Line 18"/>
          <p:cNvSpPr>
            <a:spLocks noChangeShapeType="1"/>
          </p:cNvSpPr>
          <p:nvPr/>
        </p:nvSpPr>
        <p:spPr bwMode="auto">
          <a:xfrm flipV="1">
            <a:off x="9850581" y="5822065"/>
            <a:ext cx="0" cy="3810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6310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1055" y="124691"/>
            <a:ext cx="11277600" cy="1557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eaLnBrk="0" fontAlgn="base" hangingPunct="0">
              <a:lnSpc>
                <a:spcPct val="110000"/>
              </a:lnSpc>
              <a:spcBef>
                <a:spcPct val="25000"/>
              </a:spcBef>
              <a:spcAft>
                <a:spcPct val="20000"/>
              </a:spcAft>
              <a:buClr>
                <a:srgbClr val="800000"/>
              </a:buClr>
              <a:buSzPct val="80000"/>
            </a:pPr>
            <a:r>
              <a:rPr lang="en-US" altLang="en-US" sz="24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Last-in, First-out (LIFO)</a:t>
            </a:r>
          </a:p>
          <a:p>
            <a:pPr lvl="1" eaLnBrk="0" fontAlgn="base" hangingPunct="0">
              <a:lnSpc>
                <a:spcPct val="115000"/>
              </a:lnSpc>
              <a:spcBef>
                <a:spcPct val="35000"/>
              </a:spcBef>
              <a:spcAft>
                <a:spcPct val="20000"/>
              </a:spcAft>
              <a:buSzPct val="80000"/>
            </a:pPr>
            <a:r>
              <a:rPr lang="en-US" altLang="en-US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Latest goods purchased are first to be sold. </a:t>
            </a:r>
          </a:p>
          <a:p>
            <a:pPr lvl="1" eaLnBrk="0" fontAlgn="base" hangingPunct="0">
              <a:lnSpc>
                <a:spcPct val="115000"/>
              </a:lnSpc>
              <a:spcBef>
                <a:spcPct val="35000"/>
              </a:spcBef>
              <a:spcAft>
                <a:spcPct val="20000"/>
              </a:spcAft>
              <a:buSzPct val="80000"/>
            </a:pPr>
            <a:endParaRPr lang="en-US" altLang="en-US" sz="200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3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7671" y="1900673"/>
            <a:ext cx="8382000" cy="376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428499" y="5841363"/>
            <a:ext cx="22701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Cost of Goods Sold</a:t>
            </a:r>
          </a:p>
        </p:txBody>
      </p:sp>
      <p:sp>
        <p:nvSpPr>
          <p:cNvPr id="5" name="Rectangle 4"/>
          <p:cNvSpPr/>
          <p:nvPr/>
        </p:nvSpPr>
        <p:spPr>
          <a:xfrm>
            <a:off x="9160101" y="5841363"/>
            <a:ext cx="21291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Ending Inventory</a:t>
            </a:r>
          </a:p>
        </p:txBody>
      </p:sp>
      <p:cxnSp>
        <p:nvCxnSpPr>
          <p:cNvPr id="6" name="AutoShape 17"/>
          <p:cNvCxnSpPr>
            <a:cxnSpLocks noChangeShapeType="1"/>
          </p:cNvCxnSpPr>
          <p:nvPr/>
        </p:nvCxnSpPr>
        <p:spPr bwMode="auto">
          <a:xfrm flipV="1">
            <a:off x="6798131" y="5227030"/>
            <a:ext cx="876300" cy="814388"/>
          </a:xfrm>
          <a:prstGeom prst="bentConnector2">
            <a:avLst/>
          </a:prstGeom>
          <a:noFill/>
          <a:ln w="12700" cap="sq">
            <a:solidFill>
              <a:srgbClr val="000000"/>
            </a:solidFill>
            <a:miter lim="800000"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Line 18"/>
          <p:cNvSpPr>
            <a:spLocks noChangeShapeType="1"/>
          </p:cNvSpPr>
          <p:nvPr/>
        </p:nvSpPr>
        <p:spPr bwMode="auto">
          <a:xfrm flipV="1">
            <a:off x="10557163" y="5477310"/>
            <a:ext cx="0" cy="3810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683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9382" y="96982"/>
            <a:ext cx="11637818" cy="658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u="sng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Inventory Classification and Systems:</a:t>
            </a:r>
          </a:p>
          <a:p>
            <a:pPr lvl="0" eaLnBrk="0" fontAlgn="base" hangingPunct="0">
              <a:lnSpc>
                <a:spcPct val="105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Classification:</a:t>
            </a: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Inventories are:</a:t>
            </a: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Blip>
                <a:blip r:embed="rId2"/>
              </a:buBlip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items held for sale, or</a:t>
            </a: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Blip>
                <a:blip r:embed="rId2"/>
              </a:buBlip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goods to be used in the production of goods to be sold</a:t>
            </a: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Blip>
                <a:blip r:embed="rId2"/>
              </a:buBlip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Businesses with Inventory:</a:t>
            </a:r>
          </a:p>
          <a:p>
            <a:pPr lvl="0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  <a:defRPr/>
            </a:pPr>
            <a:r>
              <a:rPr lang="en-US" alt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Merchandiser or Manufacturer</a:t>
            </a:r>
          </a:p>
          <a:p>
            <a:pPr lvl="0" algn="ctr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  <a:defRPr/>
            </a:pPr>
            <a:r>
              <a:rPr lang="en-US" altLang="en-US" sz="26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anose="030F0702030302020204" pitchFamily="66" charset="0"/>
              </a:rPr>
              <a:t> </a:t>
            </a: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</a:pPr>
            <a:endParaRPr lang="en-US" altLang="en-US" sz="2800" dirty="0">
              <a:solidFill>
                <a:srgbClr val="800000"/>
              </a:solidFill>
              <a:latin typeface="Comic Sans MS" panose="030F0702030302020204" pitchFamily="66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581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673" y="0"/>
            <a:ext cx="11707091" cy="913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lnSpc>
                <a:spcPct val="105000"/>
              </a:lnSpc>
              <a:spcBef>
                <a:spcPct val="30000"/>
              </a:spcBef>
              <a:spcAft>
                <a:spcPct val="0"/>
              </a:spcAft>
              <a:buSzPct val="80000"/>
              <a:defRPr/>
            </a:pPr>
            <a:r>
              <a:rPr lang="en-US" sz="2400" b="1" u="sng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3-Average-Cost:</a:t>
            </a:r>
          </a:p>
          <a:p>
            <a:pPr lvl="1" eaLnBrk="0" fontAlgn="base" hangingPunct="0">
              <a:lnSpc>
                <a:spcPct val="115000"/>
              </a:lnSpc>
              <a:spcBef>
                <a:spcPct val="35000"/>
              </a:spcBef>
              <a:spcAft>
                <a:spcPct val="20000"/>
              </a:spcAft>
              <a:buSzPct val="80000"/>
            </a:pPr>
            <a:r>
              <a:rPr lang="en-US" altLang="en-US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Allocates cost of goods available for sale on the basis of weighted average unit cost</a:t>
            </a:r>
            <a:r>
              <a:rPr lang="en-US" altLang="en-US" sz="200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incurred.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5838" y="1388441"/>
            <a:ext cx="85344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652646" y="4037977"/>
            <a:ext cx="22701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Cost of Goods Sold</a:t>
            </a:r>
          </a:p>
        </p:txBody>
      </p:sp>
      <p:sp>
        <p:nvSpPr>
          <p:cNvPr id="5" name="Rectangle 4"/>
          <p:cNvSpPr/>
          <p:nvPr/>
        </p:nvSpPr>
        <p:spPr>
          <a:xfrm>
            <a:off x="8605918" y="3837922"/>
            <a:ext cx="21291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Ending Inventory</a:t>
            </a:r>
          </a:p>
        </p:txBody>
      </p:sp>
      <p:cxnSp>
        <p:nvCxnSpPr>
          <p:cNvPr id="6" name="AutoShape 17"/>
          <p:cNvCxnSpPr>
            <a:cxnSpLocks noChangeShapeType="1"/>
          </p:cNvCxnSpPr>
          <p:nvPr/>
        </p:nvCxnSpPr>
        <p:spPr bwMode="auto">
          <a:xfrm flipV="1">
            <a:off x="6075218" y="3423644"/>
            <a:ext cx="876300" cy="814388"/>
          </a:xfrm>
          <a:prstGeom prst="bentConnector2">
            <a:avLst/>
          </a:prstGeom>
          <a:noFill/>
          <a:ln w="12700" cap="sq">
            <a:solidFill>
              <a:srgbClr val="000000"/>
            </a:solidFill>
            <a:miter lim="800000"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Line 18"/>
          <p:cNvSpPr>
            <a:spLocks noChangeShapeType="1"/>
          </p:cNvSpPr>
          <p:nvPr/>
        </p:nvSpPr>
        <p:spPr bwMode="auto">
          <a:xfrm flipV="1">
            <a:off x="10252362" y="3586679"/>
            <a:ext cx="0" cy="3810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3612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364" y="221673"/>
            <a:ext cx="1134687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Q1: RAZ Company has the following inventory, purchases, and sales data for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month of March.</a:t>
            </a:r>
          </a:p>
          <a:p>
            <a:r>
              <a:rPr lang="en-US" sz="24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Inventory: 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March 1                   200 units      4.00                            800</a:t>
            </a:r>
          </a:p>
          <a:p>
            <a:r>
              <a:rPr lang="en-US" sz="24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Purchases: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March 10                 500 units      4.50                           2,250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March 20                 400 units      4.75                           1,900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March 30                 300 units      5.00                           1,500</a:t>
            </a:r>
          </a:p>
          <a:p>
            <a:r>
              <a:rPr lang="en-US" sz="24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Sales: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March 15                 500 units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March 25                 400 units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physical inventory count on March 31 shows 500 units on hand.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Instructions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 a </a:t>
            </a:r>
            <a:r>
              <a:rPr lang="en-US" sz="24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periodic inventory system</a:t>
            </a:r>
            <a:r>
              <a:rPr 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cost of inventory on hand at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March 31 and the cost of goods sold for March under (a) (FIFO), (b) (LIFO), and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(c) Average-cost.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970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673" y="152400"/>
            <a:ext cx="1180407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Q2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RAZ Company has the following inventory, purchases, and sales data for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month of March.</a:t>
            </a:r>
          </a:p>
          <a:p>
            <a:r>
              <a:rPr lang="en-US" sz="24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Inventory: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March 1                                        200 units           4.00 </a:t>
            </a:r>
            <a:r>
              <a:rPr lang="en-US" sz="2400" dirty="0">
                <a:solidFill>
                  <a:srgbClr val="FFF1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2          ,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</a:t>
            </a:r>
          </a:p>
          <a:p>
            <a:r>
              <a:rPr lang="en-US" sz="24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Purchases: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March 10                                       500 units           4.50              2,250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March 20                                       400 units           4.75              1,900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March 30                                       300 units           5.00              1,500</a:t>
            </a:r>
          </a:p>
          <a:p>
            <a:r>
              <a:rPr lang="en-US" sz="24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Sales: 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March 15                                       500 units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March 25                                       400 units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physical inventory count on March 31 shows 500 units on hand.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Instructions: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 a </a:t>
            </a:r>
            <a:r>
              <a:rPr lang="en-US" sz="24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perpetual inventory system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determine the cost of inventory on hand at March 31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the cost of goods sold for March under (a) FIFO, (b) LIFO, and (c) Average-cost.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0056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462366"/>
              </p:ext>
            </p:extLst>
          </p:nvPr>
        </p:nvGraphicFramePr>
        <p:xfrm>
          <a:off x="969819" y="2011933"/>
          <a:ext cx="9864437" cy="4578799"/>
        </p:xfrm>
        <a:graphic>
          <a:graphicData uri="http://schemas.openxmlformats.org/drawingml/2006/table">
            <a:tbl>
              <a:tblPr firstRow="1" firstCol="1" bandRow="1"/>
              <a:tblGrid>
                <a:gridCol w="1399308">
                  <a:extLst>
                    <a:ext uri="{9D8B030D-6E8A-4147-A177-3AD203B41FA5}">
                      <a16:colId xmlns:a16="http://schemas.microsoft.com/office/drawing/2014/main" val="3357090323"/>
                    </a:ext>
                  </a:extLst>
                </a:gridCol>
                <a:gridCol w="2092037">
                  <a:extLst>
                    <a:ext uri="{9D8B030D-6E8A-4147-A177-3AD203B41FA5}">
                      <a16:colId xmlns:a16="http://schemas.microsoft.com/office/drawing/2014/main" val="2041901149"/>
                    </a:ext>
                  </a:extLst>
                </a:gridCol>
                <a:gridCol w="2373987">
                  <a:extLst>
                    <a:ext uri="{9D8B030D-6E8A-4147-A177-3AD203B41FA5}">
                      <a16:colId xmlns:a16="http://schemas.microsoft.com/office/drawing/2014/main" val="3701639075"/>
                    </a:ext>
                  </a:extLst>
                </a:gridCol>
                <a:gridCol w="2211867">
                  <a:extLst>
                    <a:ext uri="{9D8B030D-6E8A-4147-A177-3AD203B41FA5}">
                      <a16:colId xmlns:a16="http://schemas.microsoft.com/office/drawing/2014/main" val="2001397635"/>
                    </a:ext>
                  </a:extLst>
                </a:gridCol>
                <a:gridCol w="1787238">
                  <a:extLst>
                    <a:ext uri="{9D8B030D-6E8A-4147-A177-3AD203B41FA5}">
                      <a16:colId xmlns:a16="http://schemas.microsoft.com/office/drawing/2014/main" val="2858946669"/>
                    </a:ext>
                  </a:extLst>
                </a:gridCol>
              </a:tblGrid>
              <a:tr h="22034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date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purchases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Cost of goods sold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Balance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9409535"/>
                  </a:ext>
                </a:extLst>
              </a:tr>
              <a:tr h="1212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units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cost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81313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March 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 x 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0288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March 10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500 x 4,5 = 2250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 x4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500 x 4,5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60349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March 15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 X 4 = 800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300 X 4,5 = 1350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 X 4,5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9820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March 20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400 x 4,75 = 1900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 x 4,5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400 x 4,75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2800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19988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March 25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 x 4,5 = 900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 x 4,75 = 950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 x 4,75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86308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March 30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300 x 5 = 1500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 x 4,75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300 x 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3898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Cost of goods sold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Ending inventory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2450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242040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611438" y="2055297"/>
            <a:ext cx="23756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43891" y="748145"/>
            <a:ext cx="475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u="sng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Q2 :   Perpetual system – FIFO:</a:t>
            </a:r>
            <a:endParaRPr lang="en-US" alt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8861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958102"/>
              </p:ext>
            </p:extLst>
          </p:nvPr>
        </p:nvGraphicFramePr>
        <p:xfrm>
          <a:off x="734291" y="2240215"/>
          <a:ext cx="10210800" cy="3991805"/>
        </p:xfrm>
        <a:graphic>
          <a:graphicData uri="http://schemas.openxmlformats.org/drawingml/2006/table">
            <a:tbl>
              <a:tblPr firstRow="1" firstCol="1" bandRow="1"/>
              <a:tblGrid>
                <a:gridCol w="2133600">
                  <a:extLst>
                    <a:ext uri="{9D8B030D-6E8A-4147-A177-3AD203B41FA5}">
                      <a16:colId xmlns:a16="http://schemas.microsoft.com/office/drawing/2014/main" val="1538332030"/>
                    </a:ext>
                  </a:extLst>
                </a:gridCol>
                <a:gridCol w="1842654">
                  <a:extLst>
                    <a:ext uri="{9D8B030D-6E8A-4147-A177-3AD203B41FA5}">
                      <a16:colId xmlns:a16="http://schemas.microsoft.com/office/drawing/2014/main" val="2434695940"/>
                    </a:ext>
                  </a:extLst>
                </a:gridCol>
                <a:gridCol w="2124605">
                  <a:extLst>
                    <a:ext uri="{9D8B030D-6E8A-4147-A177-3AD203B41FA5}">
                      <a16:colId xmlns:a16="http://schemas.microsoft.com/office/drawing/2014/main" val="3230512694"/>
                    </a:ext>
                  </a:extLst>
                </a:gridCol>
                <a:gridCol w="2128741">
                  <a:extLst>
                    <a:ext uri="{9D8B030D-6E8A-4147-A177-3AD203B41FA5}">
                      <a16:colId xmlns:a16="http://schemas.microsoft.com/office/drawing/2014/main" val="324948551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1456226514"/>
                    </a:ext>
                  </a:extLst>
                </a:gridCol>
              </a:tblGrid>
              <a:tr h="22034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date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purchases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Cost of goods sold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Balance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86970"/>
                  </a:ext>
                </a:extLst>
              </a:tr>
              <a:tr h="1212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units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cost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86913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March 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 x 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82114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March 10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500 x 4,5 = 2250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 x4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500 x 4,5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3050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35236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March 15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500 X 4,5 = 2250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 X 4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800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00900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March 20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400 x 4,75 = 1900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 x 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400 x 4,75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4352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March 25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400 X 4,75 = 1900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 X 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800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0250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March 30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300 x 5 = 1500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 x 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300 x 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40314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Cost of goods sold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4150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Ending inventory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864207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68582" y="651164"/>
            <a:ext cx="5084618" cy="375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u="sng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Perpetual system – LIFO: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2595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907133"/>
              </p:ext>
            </p:extLst>
          </p:nvPr>
        </p:nvGraphicFramePr>
        <p:xfrm>
          <a:off x="1066800" y="2354356"/>
          <a:ext cx="9836727" cy="3111314"/>
        </p:xfrm>
        <a:graphic>
          <a:graphicData uri="http://schemas.openxmlformats.org/drawingml/2006/table">
            <a:tbl>
              <a:tblPr firstRow="1" firstCol="1" bandRow="1"/>
              <a:tblGrid>
                <a:gridCol w="1801091">
                  <a:extLst>
                    <a:ext uri="{9D8B030D-6E8A-4147-A177-3AD203B41FA5}">
                      <a16:colId xmlns:a16="http://schemas.microsoft.com/office/drawing/2014/main" val="3077299490"/>
                    </a:ext>
                  </a:extLst>
                </a:gridCol>
                <a:gridCol w="1925782">
                  <a:extLst>
                    <a:ext uri="{9D8B030D-6E8A-4147-A177-3AD203B41FA5}">
                      <a16:colId xmlns:a16="http://schemas.microsoft.com/office/drawing/2014/main" val="1774813480"/>
                    </a:ext>
                  </a:extLst>
                </a:gridCol>
                <a:gridCol w="2041478">
                  <a:extLst>
                    <a:ext uri="{9D8B030D-6E8A-4147-A177-3AD203B41FA5}">
                      <a16:colId xmlns:a16="http://schemas.microsoft.com/office/drawing/2014/main" val="2040101963"/>
                    </a:ext>
                  </a:extLst>
                </a:gridCol>
                <a:gridCol w="2142594">
                  <a:extLst>
                    <a:ext uri="{9D8B030D-6E8A-4147-A177-3AD203B41FA5}">
                      <a16:colId xmlns:a16="http://schemas.microsoft.com/office/drawing/2014/main" val="478591167"/>
                    </a:ext>
                  </a:extLst>
                </a:gridCol>
                <a:gridCol w="1925782">
                  <a:extLst>
                    <a:ext uri="{9D8B030D-6E8A-4147-A177-3AD203B41FA5}">
                      <a16:colId xmlns:a16="http://schemas.microsoft.com/office/drawing/2014/main" val="2033994117"/>
                    </a:ext>
                  </a:extLst>
                </a:gridCol>
              </a:tblGrid>
              <a:tr h="22034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purchases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Cost of goods sold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Balance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6124241"/>
                  </a:ext>
                </a:extLst>
              </a:tr>
              <a:tr h="1212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units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cost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2358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 1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 x 4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800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87177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 10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 x 4,5 = 2250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700 x 4,357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3050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97746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 15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 X 4,357 = 2179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 x 4,357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871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46603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 20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400 x 4,75 = 1900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600 x 4,618 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2771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89109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 25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400 X 4,618 = 1847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 x 4,618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924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68649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 30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 x 5 = 1500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 x 4,848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2424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95472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Cost of goods sold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4026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Ending inventory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2424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269891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399309" y="955964"/>
            <a:ext cx="7730836" cy="388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u="sng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Perpetual system – Average – Cost: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3001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070263"/>
              </p:ext>
            </p:extLst>
          </p:nvPr>
        </p:nvGraphicFramePr>
        <p:xfrm>
          <a:off x="2524125" y="2624741"/>
          <a:ext cx="7143750" cy="2968501"/>
        </p:xfrm>
        <a:graphic>
          <a:graphicData uri="http://schemas.openxmlformats.org/drawingml/2006/table">
            <a:tbl>
              <a:tblPr firstRow="1" firstCol="1" bandRow="1"/>
              <a:tblGrid>
                <a:gridCol w="2800350">
                  <a:extLst>
                    <a:ext uri="{9D8B030D-6E8A-4147-A177-3AD203B41FA5}">
                      <a16:colId xmlns:a16="http://schemas.microsoft.com/office/drawing/2014/main" val="96707074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7352390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972442454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572810796"/>
                    </a:ext>
                  </a:extLst>
                </a:gridCol>
              </a:tblGrid>
              <a:tr h="4051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Explanation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FIFO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LIFO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91392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Sales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89412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Beginning inventory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Purchases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5650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5650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5650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73674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Cost of goods available for sale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6450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6450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6450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83759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Ending inventory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2424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1175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Cost of goods sold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4150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4026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95136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Gross profit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13850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13974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730935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787236" y="221673"/>
            <a:ext cx="8728364" cy="375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u="sng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Assumption the selling price equal 20 per unit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26181" y="1953491"/>
            <a:ext cx="2646219" cy="375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Income statement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445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2509" y="221673"/>
            <a:ext cx="11346873" cy="262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of Business:</a:t>
            </a: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en-US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Merchandiser: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SzPct val="70000"/>
              <a:buBlip>
                <a:blip r:embed="rId3"/>
              </a:buBlip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inventory account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SzPct val="70000"/>
              <a:buBlip>
                <a:blip r:embed="rId3"/>
              </a:buBlip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Purchase goods ready for sale</a:t>
            </a: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</a:pPr>
            <a:endParaRPr lang="en-US" altLang="en-US" sz="2800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3391169"/>
              </p:ext>
            </p:extLst>
          </p:nvPr>
        </p:nvGraphicFramePr>
        <p:xfrm>
          <a:off x="5374987" y="111559"/>
          <a:ext cx="4433888" cy="444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Worksheet" r:id="rId4" imgW="3810406" imgH="3825525" progId="Excel.Sheet.8">
                  <p:embed/>
                </p:oleObj>
              </mc:Choice>
              <mc:Fallback>
                <p:oleObj name="Worksheet" r:id="rId4" imgW="3810406" imgH="3825525" progId="Excel.Sheet.8">
                  <p:embed/>
                  <p:pic>
                    <p:nvPicPr>
                      <p:cNvPr id="1024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4987" y="111559"/>
                        <a:ext cx="4433888" cy="444658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2857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Line 8"/>
          <p:cNvSpPr>
            <a:spLocks noChangeShapeType="1"/>
          </p:cNvSpPr>
          <p:nvPr/>
        </p:nvSpPr>
        <p:spPr bwMode="auto">
          <a:xfrm>
            <a:off x="4433454" y="1738745"/>
            <a:ext cx="685800" cy="0"/>
          </a:xfrm>
          <a:prstGeom prst="line">
            <a:avLst/>
          </a:prstGeom>
          <a:noFill/>
          <a:ln w="38100" cap="sq">
            <a:solidFill>
              <a:srgbClr val="8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161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982" y="249382"/>
            <a:ext cx="11804073" cy="332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  <a:defRPr/>
            </a:pPr>
            <a:r>
              <a:rPr lang="en-US" alt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2-Manufacturer: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SzPct val="70000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 accounts: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SzPct val="70000"/>
            </a:pP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SzPct val="70000"/>
            </a:pP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SzPct val="70000"/>
              <a:buBlip>
                <a:blip r:embed="rId3"/>
              </a:buBlip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Raw materials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SzPct val="70000"/>
              <a:buBlip>
                <a:blip r:embed="rId3"/>
              </a:buBlip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 in process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SzPct val="70000"/>
              <a:buBlip>
                <a:blip r:embed="rId3"/>
              </a:buBlip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Finished goods</a:t>
            </a: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  <a:defRPr/>
            </a:pPr>
            <a:endParaRPr lang="en-US" altLang="en-US" sz="26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anose="030F0702030302020204" pitchFamily="66" charset="0"/>
            </a:endParaRPr>
          </a:p>
        </p:txBody>
      </p:sp>
      <p:graphicFrame>
        <p:nvGraphicFramePr>
          <p:cNvPr id="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6841619"/>
              </p:ext>
            </p:extLst>
          </p:nvPr>
        </p:nvGraphicFramePr>
        <p:xfrm>
          <a:off x="4600719" y="249382"/>
          <a:ext cx="3881437" cy="446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Worksheet" r:id="rId4" imgW="3495675" imgH="4067251" progId="Excel.Sheet.8">
                  <p:embed/>
                </p:oleObj>
              </mc:Choice>
              <mc:Fallback>
                <p:oleObj name="Worksheet" r:id="rId4" imgW="3495675" imgH="4067251" progId="Excel.Sheet.8">
                  <p:embed/>
                  <p:pic>
                    <p:nvPicPr>
                      <p:cNvPr id="1229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719" y="249382"/>
                        <a:ext cx="3881437" cy="446881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2857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AutoShape 9"/>
          <p:cNvSpPr>
            <a:spLocks/>
          </p:cNvSpPr>
          <p:nvPr/>
        </p:nvSpPr>
        <p:spPr bwMode="auto">
          <a:xfrm flipH="1">
            <a:off x="4038600" y="1721788"/>
            <a:ext cx="304800" cy="1524000"/>
          </a:xfrm>
          <a:prstGeom prst="rightBrace">
            <a:avLst>
              <a:gd name="adj1" fmla="val 41667"/>
              <a:gd name="adj2" fmla="val 50218"/>
            </a:avLst>
          </a:prstGeom>
          <a:noFill/>
          <a:ln w="38100" cap="sq">
            <a:solidFill>
              <a:srgbClr val="8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8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3311236" y="2483788"/>
            <a:ext cx="457200" cy="0"/>
          </a:xfrm>
          <a:prstGeom prst="line">
            <a:avLst/>
          </a:prstGeom>
          <a:noFill/>
          <a:ln w="38100" cap="sq">
            <a:solidFill>
              <a:srgbClr val="8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34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4691" y="207818"/>
            <a:ext cx="11499273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lnSpc>
                <a:spcPct val="105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Control:</a:t>
            </a: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systems for inventory recording:</a:t>
            </a: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</a:pPr>
            <a:r>
              <a:rPr lang="en-US" altLang="en-US" sz="24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1-Perpetual system:</a:t>
            </a: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SzPct val="95000"/>
              <a:buFontTx/>
              <a:buAutoNum type="arabicPeriod"/>
            </a:pP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Purchases of merchandise are debited to Inventory.</a:t>
            </a: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SzPct val="95000"/>
              <a:buFontTx/>
              <a:buAutoNum type="arabicPeriod"/>
            </a:pP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Freight-in, purchase returns and allowances, and purchase discounts are recorded in Inventory.</a:t>
            </a: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SzPct val="95000"/>
              <a:buFontTx/>
              <a:buAutoNum type="arabicPeriod"/>
            </a:pP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 of goods sold is debited and Inventory is credited for each sale.</a:t>
            </a: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SzPct val="95000"/>
              <a:buFontTx/>
              <a:buAutoNum type="arabicPeriod"/>
            </a:pP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Physical count done to determine Inventory balance.</a:t>
            </a: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SzPct val="95000"/>
              <a:buFontTx/>
              <a:buAutoNum type="arabicPeriod"/>
            </a:pPr>
            <a:endParaRPr lang="en-US" altLang="en-US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perpetual inventory system provides a continuous record of Inventory and Cost of Goods Sold.</a:t>
            </a: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</a:pPr>
            <a:endParaRPr lang="en-US" altLang="en-US" sz="24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</a:pPr>
            <a:r>
              <a:rPr lang="en-US" altLang="en-US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</a:p>
          <a:p>
            <a:pPr lvl="0" eaLnBrk="0" fontAlgn="base" hangingPunct="0">
              <a:lnSpc>
                <a:spcPct val="105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endParaRPr lang="en-US" altLang="en-US" sz="2800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127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49382"/>
            <a:ext cx="11596255" cy="510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</a:pPr>
            <a:r>
              <a:rPr lang="en-US" altLang="en-US" sz="24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2-Periodic system:</a:t>
            </a: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SzPct val="95000"/>
              <a:buFontTx/>
              <a:buAutoNum type="arabicPeriod"/>
            </a:pP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Purchases of merchandise are debited to Purchases.</a:t>
            </a: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SzPct val="95000"/>
              <a:buFontTx/>
              <a:buAutoNum type="arabicPeriod"/>
            </a:pP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Ending Inventory determined by physical count.</a:t>
            </a: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SzPct val="95000"/>
              <a:buFontTx/>
              <a:buAutoNum type="arabicPeriod"/>
            </a:pP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 of Cost of Goods Sold:</a:t>
            </a: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</a:pP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10000"/>
              </a:spcBef>
              <a:spcAft>
                <a:spcPct val="0"/>
              </a:spcAft>
              <a:buClr>
                <a:srgbClr val="800000"/>
              </a:buClr>
              <a:buSzPct val="95000"/>
            </a:pP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Beginning inventory                 	$ 100,000</a:t>
            </a:r>
          </a:p>
          <a:p>
            <a:pPr lvl="0" eaLnBrk="0" fontAlgn="base" hangingPunct="0">
              <a:spcBef>
                <a:spcPct val="10000"/>
              </a:spcBef>
              <a:spcAft>
                <a:spcPct val="0"/>
              </a:spcAft>
              <a:buClr>
                <a:srgbClr val="800000"/>
              </a:buClr>
              <a:buSzPct val="95000"/>
            </a:pP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Purchases, net 	                             </a:t>
            </a:r>
            <a:r>
              <a:rPr lang="en-US" altLang="en-US" sz="22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800,000</a:t>
            </a:r>
          </a:p>
          <a:p>
            <a:pPr lvl="0" eaLnBrk="0" fontAlgn="base" hangingPunct="0">
              <a:spcBef>
                <a:spcPct val="10000"/>
              </a:spcBef>
              <a:spcAft>
                <a:spcPct val="0"/>
              </a:spcAft>
              <a:buClr>
                <a:srgbClr val="800000"/>
              </a:buClr>
              <a:buSzPct val="95000"/>
            </a:pP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Goods available for sale	               900,000</a:t>
            </a:r>
          </a:p>
          <a:p>
            <a:pPr lvl="0" eaLnBrk="0" fontAlgn="base" hangingPunct="0">
              <a:spcBef>
                <a:spcPct val="10000"/>
              </a:spcBef>
              <a:spcAft>
                <a:spcPct val="0"/>
              </a:spcAft>
              <a:buClr>
                <a:srgbClr val="800000"/>
              </a:buClr>
              <a:buSzPct val="95000"/>
            </a:pP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Ending inventory	                           </a:t>
            </a:r>
            <a:r>
              <a:rPr lang="en-US" altLang="en-US" sz="22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(125,000)</a:t>
            </a:r>
          </a:p>
          <a:p>
            <a:pPr lvl="0" eaLnBrk="0" fontAlgn="base" hangingPunct="0">
              <a:spcBef>
                <a:spcPct val="10000"/>
              </a:spcBef>
              <a:spcAft>
                <a:spcPct val="0"/>
              </a:spcAft>
              <a:buClr>
                <a:srgbClr val="800000"/>
              </a:buClr>
              <a:buSzPct val="95000"/>
            </a:pP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Cost of goods sold	                           $ 775,000</a:t>
            </a: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</a:pPr>
            <a:endParaRPr lang="en-US" altLang="en-US" sz="24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</a:pPr>
            <a:endParaRPr lang="en-US" altLang="en-US" sz="24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</a:pPr>
            <a:endParaRPr lang="en-US" altLang="en-US" sz="240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428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8068659"/>
              </p:ext>
            </p:extLst>
          </p:nvPr>
        </p:nvGraphicFramePr>
        <p:xfrm>
          <a:off x="1544782" y="964083"/>
          <a:ext cx="8077200" cy="478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Worksheet" r:id="rId3" imgW="6271493" imgH="4389408" progId="Excel.Sheet.8">
                  <p:embed/>
                </p:oleObj>
              </mc:Choice>
              <mc:Fallback>
                <p:oleObj name="Worksheet" r:id="rId3" imgW="6271493" imgH="4389408" progId="Excel.Sheet.8">
                  <p:embed/>
                  <p:pic>
                    <p:nvPicPr>
                      <p:cNvPr id="2253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4782" y="964083"/>
                        <a:ext cx="8077200" cy="478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2646746" y="393897"/>
            <a:ext cx="2797561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lnSpc>
                <a:spcPct val="105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400" dirty="0">
                <a:solidFill>
                  <a:srgbClr val="800000"/>
                </a:solidFill>
                <a:latin typeface="Comic Sans MS" panose="030F0702030302020204" pitchFamily="66" charset="0"/>
              </a:rPr>
              <a:t>Perpetual System </a:t>
            </a:r>
          </a:p>
        </p:txBody>
      </p:sp>
      <p:sp>
        <p:nvSpPr>
          <p:cNvPr id="6" name="Rectangle 5"/>
          <p:cNvSpPr/>
          <p:nvPr/>
        </p:nvSpPr>
        <p:spPr>
          <a:xfrm>
            <a:off x="5963594" y="438924"/>
            <a:ext cx="2592376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lnSpc>
                <a:spcPct val="105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400" dirty="0">
                <a:solidFill>
                  <a:srgbClr val="800000"/>
                </a:solidFill>
                <a:latin typeface="Comic Sans MS" panose="030F0702030302020204" pitchFamily="66" charset="0"/>
              </a:rPr>
              <a:t>Periodic System </a:t>
            </a:r>
          </a:p>
        </p:txBody>
      </p:sp>
    </p:spTree>
    <p:extLst>
      <p:ext uri="{BB962C8B-B14F-4D97-AF65-F5344CB8AC3E}">
        <p14:creationId xmlns:p14="http://schemas.microsoft.com/office/powerpoint/2010/main" val="4244242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364" y="96982"/>
            <a:ext cx="11430000" cy="3971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Inventory Costing:</a:t>
            </a:r>
          </a:p>
          <a:p>
            <a:pPr lvl="0" eaLnBrk="0" fontAlgn="base" hangingPunct="0">
              <a:lnSpc>
                <a:spcPct val="110000"/>
              </a:lnSpc>
              <a:spcBef>
                <a:spcPct val="25000"/>
              </a:spcBef>
              <a:spcAft>
                <a:spcPct val="20000"/>
              </a:spcAft>
              <a:buSzPct val="80000"/>
            </a:pP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costs can be applied to quantities on hand using the following costing methods:</a:t>
            </a:r>
          </a:p>
          <a:p>
            <a:pPr lvl="1" eaLnBrk="0" fontAlgn="base" hangingPunct="0">
              <a:lnSpc>
                <a:spcPct val="110000"/>
              </a:lnSpc>
              <a:spcBef>
                <a:spcPct val="35000"/>
              </a:spcBef>
              <a:spcAft>
                <a:spcPct val="20000"/>
              </a:spcAft>
              <a:buClr>
                <a:srgbClr val="800000"/>
              </a:buClr>
              <a:buSzPct val="80000"/>
              <a:buBlip>
                <a:blip r:embed="rId2"/>
              </a:buBlip>
            </a:pP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 Identification</a:t>
            </a:r>
          </a:p>
          <a:p>
            <a:pPr lvl="1" eaLnBrk="0" fontAlgn="base" hangingPunct="0">
              <a:lnSpc>
                <a:spcPct val="110000"/>
              </a:lnSpc>
              <a:spcBef>
                <a:spcPct val="25000"/>
              </a:spcBef>
              <a:spcAft>
                <a:spcPct val="20000"/>
              </a:spcAft>
              <a:buClr>
                <a:srgbClr val="800000"/>
              </a:buClr>
              <a:buSzPct val="80000"/>
              <a:buBlip>
                <a:blip r:embed="rId2"/>
              </a:buBlip>
            </a:pP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First-in, first-out (FIFO)</a:t>
            </a:r>
          </a:p>
          <a:p>
            <a:pPr lvl="1" eaLnBrk="0" fontAlgn="base" hangingPunct="0">
              <a:lnSpc>
                <a:spcPct val="110000"/>
              </a:lnSpc>
              <a:spcBef>
                <a:spcPct val="25000"/>
              </a:spcBef>
              <a:spcAft>
                <a:spcPct val="20000"/>
              </a:spcAft>
              <a:buClr>
                <a:srgbClr val="800000"/>
              </a:buClr>
              <a:buSzPct val="80000"/>
              <a:buBlip>
                <a:blip r:embed="rId2"/>
              </a:buBlip>
            </a:pP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Last-in, first-out (LIFO)</a:t>
            </a:r>
          </a:p>
          <a:p>
            <a:pPr lvl="1" eaLnBrk="0" fontAlgn="base" hangingPunct="0">
              <a:lnSpc>
                <a:spcPct val="110000"/>
              </a:lnSpc>
              <a:spcBef>
                <a:spcPct val="25000"/>
              </a:spcBef>
              <a:spcAft>
                <a:spcPct val="20000"/>
              </a:spcAft>
              <a:buClr>
                <a:srgbClr val="800000"/>
              </a:buClr>
              <a:buSzPct val="80000"/>
              <a:buBlip>
                <a:blip r:embed="rId2"/>
              </a:buBlip>
            </a:pP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Average-Cost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7072745" y="2302970"/>
            <a:ext cx="2133600" cy="850900"/>
          </a:xfrm>
          <a:prstGeom prst="rect">
            <a:avLst/>
          </a:prstGeom>
          <a:solidFill>
            <a:srgbClr val="F6E27C"/>
          </a:solidFill>
          <a:ln w="28575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8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Cost Flow Assumptions</a:t>
            </a:r>
          </a:p>
        </p:txBody>
      </p:sp>
      <p:sp>
        <p:nvSpPr>
          <p:cNvPr id="4" name="AutoShape 7"/>
          <p:cNvSpPr>
            <a:spLocks/>
          </p:cNvSpPr>
          <p:nvPr/>
        </p:nvSpPr>
        <p:spPr bwMode="auto">
          <a:xfrm>
            <a:off x="5908964" y="1852120"/>
            <a:ext cx="242454" cy="1752600"/>
          </a:xfrm>
          <a:prstGeom prst="rightBrace">
            <a:avLst>
              <a:gd name="adj1" fmla="val 47917"/>
              <a:gd name="adj2" fmla="val 50000"/>
            </a:avLst>
          </a:prstGeom>
          <a:noFill/>
          <a:ln w="38100" cap="sq">
            <a:solidFill>
              <a:srgbClr val="8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8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000"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ar-YE" altLang="en-US" sz="2000" b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837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091" y="152400"/>
            <a:ext cx="11526982" cy="4331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lnSpc>
                <a:spcPct val="105000"/>
              </a:lnSpc>
              <a:spcBef>
                <a:spcPct val="30000"/>
              </a:spcBef>
              <a:spcAft>
                <a:spcPct val="0"/>
              </a:spcAft>
              <a:buSzPct val="80000"/>
              <a:defRPr/>
            </a:pP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1-Specific Identification Method:</a:t>
            </a:r>
          </a:p>
          <a:p>
            <a:pPr lvl="0" eaLnBrk="0" fontAlgn="base" hangingPunct="0">
              <a:lnSpc>
                <a:spcPct val="115000"/>
              </a:lnSpc>
              <a:spcBef>
                <a:spcPct val="25000"/>
              </a:spcBef>
              <a:spcAft>
                <a:spcPct val="20000"/>
              </a:spcAft>
              <a:buSzPct val="80000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actual physical flow costing method in which items still in inventory are specifically costed to arrive at the total cost of the ending inventory.</a:t>
            </a:r>
          </a:p>
          <a:p>
            <a:pPr lvl="1" eaLnBrk="0" fontAlgn="base" hangingPunct="0">
              <a:lnSpc>
                <a:spcPct val="115000"/>
              </a:lnSpc>
              <a:spcBef>
                <a:spcPct val="25000"/>
              </a:spcBef>
              <a:spcAft>
                <a:spcPct val="20000"/>
              </a:spcAft>
              <a:buClr>
                <a:srgbClr val="800000"/>
              </a:buClr>
              <a:buSzPct val="80000"/>
              <a:buBlip>
                <a:blip r:embed="rId2"/>
              </a:buBlip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companies make assumptions (Cost Flow Assumptions) about which units were sold</a:t>
            </a:r>
          </a:p>
          <a:p>
            <a:pPr lv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0000"/>
              </a:spcAft>
              <a:buSzPct val="80000"/>
            </a:pPr>
            <a:r>
              <a:rPr lang="en-US" altLang="en-US" sz="22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US" alt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Assume that Crivitz TV Company purchases three identical 46-inch TVs on different dates at costs of $700, $750, and $800.  During the year Crivitz sold two sets at $1,200 each.</a:t>
            </a:r>
          </a:p>
          <a:p>
            <a:pPr lv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0000"/>
              </a:spcAft>
              <a:buSzPct val="80000"/>
            </a:pPr>
            <a:endParaRPr lang="en-US" altLang="en-US" sz="22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lvl="1" eaLnBrk="0" fontAlgn="base" hangingPunct="0">
              <a:lnSpc>
                <a:spcPct val="115000"/>
              </a:lnSpc>
              <a:spcBef>
                <a:spcPct val="25000"/>
              </a:spcBef>
              <a:spcAft>
                <a:spcPct val="20000"/>
              </a:spcAft>
              <a:buClr>
                <a:srgbClr val="800000"/>
              </a:buClr>
              <a:buSzPct val="80000"/>
            </a:pP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0182" y="4451004"/>
            <a:ext cx="6167438" cy="2027237"/>
          </a:xfrm>
          <a:prstGeom prst="rect">
            <a:avLst/>
          </a:prstGeom>
          <a:noFill/>
          <a:ln w="28575" cap="sq">
            <a:solidFill>
              <a:srgbClr val="80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9681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</TotalTime>
  <Words>1213</Words>
  <Application>Microsoft Office PowerPoint</Application>
  <PresentationFormat>Widescreen</PresentationFormat>
  <Paragraphs>311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Comic Sans MS</vt:lpstr>
      <vt:lpstr>Times New Roman</vt:lpstr>
      <vt:lpstr>Office Theme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(C)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dr.Munadhil</dc:creator>
  <cp:lastModifiedBy>LENOVO</cp:lastModifiedBy>
  <cp:revision>95</cp:revision>
  <dcterms:created xsi:type="dcterms:W3CDTF">2022-07-06T12:22:01Z</dcterms:created>
  <dcterms:modified xsi:type="dcterms:W3CDTF">2026-01-03T15:31:33Z</dcterms:modified>
</cp:coreProperties>
</file>