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7" r:id="rId3"/>
    <p:sldId id="258" r:id="rId4"/>
    <p:sldId id="259" r:id="rId5"/>
    <p:sldId id="271" r:id="rId6"/>
    <p:sldId id="260" r:id="rId7"/>
    <p:sldId id="261" r:id="rId8"/>
    <p:sldId id="262" r:id="rId9"/>
    <p:sldId id="269" r:id="rId10"/>
    <p:sldId id="270" r:id="rId11"/>
    <p:sldId id="263" r:id="rId12"/>
    <p:sldId id="264" r:id="rId13"/>
    <p:sldId id="265" r:id="rId14"/>
    <p:sldId id="266" r:id="rId15"/>
    <p:sldId id="267" r:id="rId16"/>
    <p:sldId id="268"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E6881E-72F8-45E6-B242-3E73E26224EE}" type="datetimeFigureOut">
              <a:rPr lang="en-US" smtClean="0"/>
              <a:t>1/1/2026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552428-D606-47F0-B47F-A8F32753683B}" type="slidenum">
              <a:rPr lang="en-US" smtClean="0"/>
              <a:t>‹#›</a:t>
            </a:fld>
            <a:endParaRPr lang="en-US"/>
          </a:p>
        </p:txBody>
      </p:sp>
    </p:spTree>
    <p:extLst>
      <p:ext uri="{BB962C8B-B14F-4D97-AF65-F5344CB8AC3E}">
        <p14:creationId xmlns:p14="http://schemas.microsoft.com/office/powerpoint/2010/main" val="2618616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C780B-546C-4A20-AE44-F1BAFB0089BB}" type="datetimeFigureOut">
              <a:rPr lang="en-US" smtClean="0"/>
              <a:t>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BBD21E-37DF-414C-8A8B-E2EF4C5966E7}" type="slidenum">
              <a:rPr lang="en-US" smtClean="0"/>
              <a:t>‹#›</a:t>
            </a:fld>
            <a:endParaRPr lang="en-US"/>
          </a:p>
        </p:txBody>
      </p:sp>
    </p:spTree>
    <p:extLst>
      <p:ext uri="{BB962C8B-B14F-4D97-AF65-F5344CB8AC3E}">
        <p14:creationId xmlns:p14="http://schemas.microsoft.com/office/powerpoint/2010/main" val="3691944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54C1AE9-88C8-47BA-B816-2B95FBE6D2E1}" type="datetime1">
              <a:rPr lang="en-US" smtClean="0"/>
              <a:t>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38659-822A-402F-BD2E-C763EA43E145}" type="slidenum">
              <a:rPr lang="en-US" smtClean="0"/>
              <a:t>‹#›</a:t>
            </a:fld>
            <a:endParaRPr lang="en-US"/>
          </a:p>
        </p:txBody>
      </p:sp>
    </p:spTree>
    <p:extLst>
      <p:ext uri="{BB962C8B-B14F-4D97-AF65-F5344CB8AC3E}">
        <p14:creationId xmlns:p14="http://schemas.microsoft.com/office/powerpoint/2010/main" val="1380620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5DA05E-10D0-4F77-868D-F8660ED250F0}" type="datetime1">
              <a:rPr lang="en-US" smtClean="0"/>
              <a:t>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38659-822A-402F-BD2E-C763EA43E145}" type="slidenum">
              <a:rPr lang="en-US" smtClean="0"/>
              <a:t>‹#›</a:t>
            </a:fld>
            <a:endParaRPr lang="en-US"/>
          </a:p>
        </p:txBody>
      </p:sp>
    </p:spTree>
    <p:extLst>
      <p:ext uri="{BB962C8B-B14F-4D97-AF65-F5344CB8AC3E}">
        <p14:creationId xmlns:p14="http://schemas.microsoft.com/office/powerpoint/2010/main" val="2101615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72BA5C-C759-4BFF-A9CF-98483583D3C1}" type="datetime1">
              <a:rPr lang="en-US" smtClean="0"/>
              <a:t>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38659-822A-402F-BD2E-C763EA43E145}" type="slidenum">
              <a:rPr lang="en-US" smtClean="0"/>
              <a:t>‹#›</a:t>
            </a:fld>
            <a:endParaRPr lang="en-US"/>
          </a:p>
        </p:txBody>
      </p:sp>
    </p:spTree>
    <p:extLst>
      <p:ext uri="{BB962C8B-B14F-4D97-AF65-F5344CB8AC3E}">
        <p14:creationId xmlns:p14="http://schemas.microsoft.com/office/powerpoint/2010/main" val="455077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7E35AB-0E18-442C-BB73-7D5803BBE97D}" type="datetime1">
              <a:rPr lang="en-US" smtClean="0"/>
              <a:t>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38659-822A-402F-BD2E-C763EA43E145}" type="slidenum">
              <a:rPr lang="en-US" smtClean="0"/>
              <a:t>‹#›</a:t>
            </a:fld>
            <a:endParaRPr lang="en-US"/>
          </a:p>
        </p:txBody>
      </p:sp>
    </p:spTree>
    <p:extLst>
      <p:ext uri="{BB962C8B-B14F-4D97-AF65-F5344CB8AC3E}">
        <p14:creationId xmlns:p14="http://schemas.microsoft.com/office/powerpoint/2010/main" val="1168233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2563DC-9E94-410A-93DA-60F4F828CA92}" type="datetime1">
              <a:rPr lang="en-US" smtClean="0"/>
              <a:t>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38659-822A-402F-BD2E-C763EA43E145}" type="slidenum">
              <a:rPr lang="en-US" smtClean="0"/>
              <a:t>‹#›</a:t>
            </a:fld>
            <a:endParaRPr lang="en-US"/>
          </a:p>
        </p:txBody>
      </p:sp>
    </p:spTree>
    <p:extLst>
      <p:ext uri="{BB962C8B-B14F-4D97-AF65-F5344CB8AC3E}">
        <p14:creationId xmlns:p14="http://schemas.microsoft.com/office/powerpoint/2010/main" val="113881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BCE3A8-4D27-40F6-BD32-B5B72CF45691}" type="datetime1">
              <a:rPr lang="en-US" smtClean="0"/>
              <a:t>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38659-822A-402F-BD2E-C763EA43E145}" type="slidenum">
              <a:rPr lang="en-US" smtClean="0"/>
              <a:t>‹#›</a:t>
            </a:fld>
            <a:endParaRPr lang="en-US"/>
          </a:p>
        </p:txBody>
      </p:sp>
    </p:spTree>
    <p:extLst>
      <p:ext uri="{BB962C8B-B14F-4D97-AF65-F5344CB8AC3E}">
        <p14:creationId xmlns:p14="http://schemas.microsoft.com/office/powerpoint/2010/main" val="555426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3D43DB-CDDA-4EE1-BAD2-314D9B94FF42}" type="datetime1">
              <a:rPr lang="en-US" smtClean="0"/>
              <a:t>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038659-822A-402F-BD2E-C763EA43E145}" type="slidenum">
              <a:rPr lang="en-US" smtClean="0"/>
              <a:t>‹#›</a:t>
            </a:fld>
            <a:endParaRPr lang="en-US"/>
          </a:p>
        </p:txBody>
      </p:sp>
    </p:spTree>
    <p:extLst>
      <p:ext uri="{BB962C8B-B14F-4D97-AF65-F5344CB8AC3E}">
        <p14:creationId xmlns:p14="http://schemas.microsoft.com/office/powerpoint/2010/main" val="311187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0FD758-B109-4297-AEDE-5010C5D9E3E2}" type="datetime1">
              <a:rPr lang="en-US" smtClean="0"/>
              <a:t>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038659-822A-402F-BD2E-C763EA43E145}" type="slidenum">
              <a:rPr lang="en-US" smtClean="0"/>
              <a:t>‹#›</a:t>
            </a:fld>
            <a:endParaRPr lang="en-US"/>
          </a:p>
        </p:txBody>
      </p:sp>
    </p:spTree>
    <p:extLst>
      <p:ext uri="{BB962C8B-B14F-4D97-AF65-F5344CB8AC3E}">
        <p14:creationId xmlns:p14="http://schemas.microsoft.com/office/powerpoint/2010/main" val="1518559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E433D-B97A-4C79-A110-808EAC07EFB9}" type="datetime1">
              <a:rPr lang="en-US" smtClean="0"/>
              <a:t>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038659-822A-402F-BD2E-C763EA43E145}" type="slidenum">
              <a:rPr lang="en-US" smtClean="0"/>
              <a:t>‹#›</a:t>
            </a:fld>
            <a:endParaRPr lang="en-US"/>
          </a:p>
        </p:txBody>
      </p:sp>
    </p:spTree>
    <p:extLst>
      <p:ext uri="{BB962C8B-B14F-4D97-AF65-F5344CB8AC3E}">
        <p14:creationId xmlns:p14="http://schemas.microsoft.com/office/powerpoint/2010/main" val="2325948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303CA0-8022-4A2D-A33C-68CADBF36ABC}" type="datetime1">
              <a:rPr lang="en-US" smtClean="0"/>
              <a:t>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38659-822A-402F-BD2E-C763EA43E145}" type="slidenum">
              <a:rPr lang="en-US" smtClean="0"/>
              <a:t>‹#›</a:t>
            </a:fld>
            <a:endParaRPr lang="en-US"/>
          </a:p>
        </p:txBody>
      </p:sp>
    </p:spTree>
    <p:extLst>
      <p:ext uri="{BB962C8B-B14F-4D97-AF65-F5344CB8AC3E}">
        <p14:creationId xmlns:p14="http://schemas.microsoft.com/office/powerpoint/2010/main" val="2144294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16AE3E-5DF4-4B33-9BD8-FC8032E5AE89}" type="datetime1">
              <a:rPr lang="en-US" smtClean="0"/>
              <a:t>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38659-822A-402F-BD2E-C763EA43E145}" type="slidenum">
              <a:rPr lang="en-US" smtClean="0"/>
              <a:t>‹#›</a:t>
            </a:fld>
            <a:endParaRPr lang="en-US"/>
          </a:p>
        </p:txBody>
      </p:sp>
    </p:spTree>
    <p:extLst>
      <p:ext uri="{BB962C8B-B14F-4D97-AF65-F5344CB8AC3E}">
        <p14:creationId xmlns:p14="http://schemas.microsoft.com/office/powerpoint/2010/main" val="1034387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02778-EAF4-4933-AAFA-ED888369E091}" type="datetime1">
              <a:rPr lang="en-US" smtClean="0"/>
              <a:t>1/1/2026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38659-822A-402F-BD2E-C763EA43E145}" type="slidenum">
              <a:rPr lang="en-US" smtClean="0"/>
              <a:t>‹#›</a:t>
            </a:fld>
            <a:endParaRPr lang="en-US"/>
          </a:p>
        </p:txBody>
      </p:sp>
    </p:spTree>
    <p:extLst>
      <p:ext uri="{BB962C8B-B14F-4D97-AF65-F5344CB8AC3E}">
        <p14:creationId xmlns:p14="http://schemas.microsoft.com/office/powerpoint/2010/main" val="680326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691" y="1759527"/>
            <a:ext cx="11720945" cy="4154984"/>
          </a:xfrm>
          <a:prstGeom prst="rect">
            <a:avLst/>
          </a:prstGeom>
          <a:noFill/>
        </p:spPr>
        <p:txBody>
          <a:bodyPr wrap="square" rtlCol="0">
            <a:spAutoFit/>
          </a:bodyPr>
          <a:lstStyle/>
          <a:p>
            <a:pPr algn="ctr"/>
            <a:r>
              <a:rPr lang="en-US" sz="4400" b="1" u="sng" dirty="0">
                <a:latin typeface="Times New Roman" panose="02020603050405020304" pitchFamily="18" charset="0"/>
                <a:ea typeface="Calibri" panose="020F0502020204030204" pitchFamily="34" charset="0"/>
                <a:cs typeface="Times New Roman" panose="02020603050405020304" pitchFamily="18" charset="0"/>
              </a:rPr>
              <a:t>Intermediate accounting</a:t>
            </a:r>
          </a:p>
          <a:p>
            <a:pPr algn="ctr"/>
            <a:r>
              <a:rPr lang="en-US" sz="4400" b="1" u="sng" dirty="0">
                <a:latin typeface="Times New Roman" panose="02020603050405020304" pitchFamily="18" charset="0"/>
                <a:ea typeface="Calibri" panose="020F0502020204030204" pitchFamily="34" charset="0"/>
                <a:cs typeface="Times New Roman" panose="02020603050405020304" pitchFamily="18" charset="0"/>
              </a:rPr>
              <a:t>Second semester</a:t>
            </a:r>
          </a:p>
          <a:p>
            <a:pPr algn="ctr"/>
            <a:r>
              <a:rPr lang="en-US" sz="4400" b="1" u="sng">
                <a:latin typeface="Times New Roman" panose="02020603050405020304" pitchFamily="18" charset="0"/>
                <a:ea typeface="Calibri" panose="020F0502020204030204" pitchFamily="34" charset="0"/>
                <a:cs typeface="Times New Roman" panose="02020603050405020304" pitchFamily="18" charset="0"/>
              </a:rPr>
              <a:t>2025/2026</a:t>
            </a:r>
            <a:endParaRPr lang="en-US" sz="4400" b="1" u="sng" dirty="0">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4400" b="1" u="sng"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4400" b="1"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Current Liabilities</a:t>
            </a:r>
          </a:p>
          <a:p>
            <a:pPr algn="ctr"/>
            <a:r>
              <a:rPr lang="en-US" sz="4400" b="1" u="sng" dirty="0">
                <a:latin typeface="Times New Roman" panose="02020603050405020304" pitchFamily="18" charset="0"/>
                <a:ea typeface="Calibri" panose="020F0502020204030204" pitchFamily="34" charset="0"/>
                <a:cs typeface="Times New Roman" panose="02020603050405020304" pitchFamily="18" charset="0"/>
              </a:rPr>
              <a:t>Dr.Munadhil </a:t>
            </a:r>
            <a:r>
              <a:rPr lang="en-US" sz="4400" b="1" u="sng" dirty="0" err="1">
                <a:latin typeface="Times New Roman" panose="02020603050405020304" pitchFamily="18" charset="0"/>
                <a:ea typeface="Calibri" panose="020F0502020204030204" pitchFamily="34" charset="0"/>
                <a:cs typeface="Times New Roman" panose="02020603050405020304" pitchFamily="18" charset="0"/>
              </a:rPr>
              <a:t>A.Alsalem</a:t>
            </a:r>
            <a:r>
              <a:rPr lang="en-US" dirty="0">
                <a:latin typeface="Times New Roman" panose="02020603050405020304" pitchFamily="18" charset="0"/>
                <a:ea typeface="Calibri" panose="020F0502020204030204" pitchFamily="34" charset="0"/>
              </a:rPr>
              <a:t> </a:t>
            </a:r>
            <a:endParaRPr lang="en-US" dirty="0"/>
          </a:p>
        </p:txBody>
      </p:sp>
      <p:sp>
        <p:nvSpPr>
          <p:cNvPr id="3" name="TextBox 2"/>
          <p:cNvSpPr txBox="1"/>
          <p:nvPr/>
        </p:nvSpPr>
        <p:spPr>
          <a:xfrm>
            <a:off x="817418" y="540327"/>
            <a:ext cx="10377055" cy="646331"/>
          </a:xfrm>
          <a:prstGeom prst="rect">
            <a:avLst/>
          </a:prstGeom>
          <a:noFill/>
        </p:spPr>
        <p:txBody>
          <a:bodyPr wrap="square" rtlCol="0">
            <a:spAutoFit/>
          </a:bodyPr>
          <a:lstStyle/>
          <a:p>
            <a:pPr algn="ctr"/>
            <a:r>
              <a:rPr lang="en-US" sz="3600" dirty="0"/>
              <a:t>Accounting Department – Second Stage</a:t>
            </a:r>
          </a:p>
        </p:txBody>
      </p:sp>
      <p:sp>
        <p:nvSpPr>
          <p:cNvPr id="4" name="Slide Number Placeholder 3"/>
          <p:cNvSpPr>
            <a:spLocks noGrp="1"/>
          </p:cNvSpPr>
          <p:nvPr>
            <p:ph type="sldNum" sz="quarter" idx="12"/>
          </p:nvPr>
        </p:nvSpPr>
        <p:spPr/>
        <p:txBody>
          <a:bodyPr/>
          <a:lstStyle/>
          <a:p>
            <a:fld id="{59038659-822A-402F-BD2E-C763EA43E145}" type="slidenum">
              <a:rPr lang="en-US" smtClean="0"/>
              <a:t>1</a:t>
            </a:fld>
            <a:endParaRPr lang="en-US"/>
          </a:p>
        </p:txBody>
      </p:sp>
    </p:spTree>
    <p:extLst>
      <p:ext uri="{BB962C8B-B14F-4D97-AF65-F5344CB8AC3E}">
        <p14:creationId xmlns:p14="http://schemas.microsoft.com/office/powerpoint/2010/main" val="3848649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0A4CA6-3F61-4EB1-9FEF-F18C465F4C6F}"/>
              </a:ext>
            </a:extLst>
          </p:cNvPr>
          <p:cNvSpPr>
            <a:spLocks noGrp="1"/>
          </p:cNvSpPr>
          <p:nvPr>
            <p:ph type="sldNum" sz="quarter" idx="12"/>
          </p:nvPr>
        </p:nvSpPr>
        <p:spPr/>
        <p:txBody>
          <a:bodyPr/>
          <a:lstStyle/>
          <a:p>
            <a:fld id="{59038659-822A-402F-BD2E-C763EA43E145}" type="slidenum">
              <a:rPr lang="en-US" smtClean="0"/>
              <a:t>10</a:t>
            </a:fld>
            <a:endParaRPr lang="en-US"/>
          </a:p>
        </p:txBody>
      </p:sp>
      <p:sp>
        <p:nvSpPr>
          <p:cNvPr id="3" name="TextBox 2">
            <a:extLst>
              <a:ext uri="{FF2B5EF4-FFF2-40B4-BE49-F238E27FC236}">
                <a16:creationId xmlns:a16="http://schemas.microsoft.com/office/drawing/2014/main" id="{C084E93D-29D2-46D1-97DC-58CA34F08B71}"/>
              </a:ext>
            </a:extLst>
          </p:cNvPr>
          <p:cNvSpPr txBox="1"/>
          <p:nvPr/>
        </p:nvSpPr>
        <p:spPr>
          <a:xfrm>
            <a:off x="528320" y="304800"/>
            <a:ext cx="4876800" cy="523220"/>
          </a:xfrm>
          <a:prstGeom prst="rect">
            <a:avLst/>
          </a:prstGeom>
          <a:noFill/>
        </p:spPr>
        <p:txBody>
          <a:bodyPr wrap="square" rtlCol="0">
            <a:spAutoFit/>
          </a:bodyPr>
          <a:lstStyle/>
          <a:p>
            <a:r>
              <a:rPr lang="en-US" altLang="en-US" sz="2800" b="1" dirty="0">
                <a:solidFill>
                  <a:srgbClr val="800000"/>
                </a:solidFill>
                <a:latin typeface="Comic Sans MS" panose="030F0702030302020204" pitchFamily="66" charset="0"/>
              </a:rPr>
              <a:t>2-Analysis</a:t>
            </a:r>
            <a:endParaRPr lang="en-US" dirty="0"/>
          </a:p>
        </p:txBody>
      </p:sp>
      <p:pic>
        <p:nvPicPr>
          <p:cNvPr id="5" name="Picture 11">
            <a:extLst>
              <a:ext uri="{FF2B5EF4-FFF2-40B4-BE49-F238E27FC236}">
                <a16:creationId xmlns:a16="http://schemas.microsoft.com/office/drawing/2014/main" id="{312933D5-54C2-4057-B52D-823B723BCD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13142"/>
            <a:ext cx="4495800" cy="110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E07C72FE-15EC-43F9-A99C-40E2460FD34D}"/>
              </a:ext>
            </a:extLst>
          </p:cNvPr>
          <p:cNvSpPr txBox="1"/>
          <p:nvPr/>
        </p:nvSpPr>
        <p:spPr>
          <a:xfrm>
            <a:off x="7183120" y="728662"/>
            <a:ext cx="4409440" cy="1569660"/>
          </a:xfrm>
          <a:prstGeom prst="rect">
            <a:avLst/>
          </a:prstGeom>
          <a:noFill/>
        </p:spPr>
        <p:txBody>
          <a:bodyPr wrap="square" rtlCol="0">
            <a:spAutoFit/>
          </a:bodyPr>
          <a:lstStyle/>
          <a:p>
            <a:pPr lvl="0" eaLnBrk="0" fontAlgn="base" hangingPunct="0">
              <a:spcBef>
                <a:spcPct val="50000"/>
              </a:spcBef>
              <a:spcAft>
                <a:spcPct val="0"/>
              </a:spcAft>
            </a:pPr>
            <a:r>
              <a:rPr lang="en-US" altLang="en-US" sz="2400" b="1" dirty="0">
                <a:solidFill>
                  <a:srgbClr val="800000"/>
                </a:solidFill>
                <a:latin typeface="Comic Sans MS" panose="030F0702030302020204" pitchFamily="66" charset="0"/>
              </a:rPr>
              <a:t>Liquidity</a:t>
            </a:r>
            <a:r>
              <a:rPr lang="en-US" altLang="en-US" sz="2400" dirty="0">
                <a:solidFill>
                  <a:srgbClr val="000000"/>
                </a:solidFill>
                <a:latin typeface="Comic Sans MS" panose="030F0702030302020204" pitchFamily="66" charset="0"/>
              </a:rPr>
              <a:t> refers to the ability to pay maturing obligations and meet unexpected needs for cash.</a:t>
            </a:r>
          </a:p>
        </p:txBody>
      </p:sp>
      <p:sp>
        <p:nvSpPr>
          <p:cNvPr id="7" name="Arrow: Right 6">
            <a:extLst>
              <a:ext uri="{FF2B5EF4-FFF2-40B4-BE49-F238E27FC236}">
                <a16:creationId xmlns:a16="http://schemas.microsoft.com/office/drawing/2014/main" id="{57424BAC-5B41-4600-A33F-47C5594D66EF}"/>
              </a:ext>
            </a:extLst>
          </p:cNvPr>
          <p:cNvSpPr/>
          <p:nvPr/>
        </p:nvSpPr>
        <p:spPr>
          <a:xfrm>
            <a:off x="5679440" y="1310640"/>
            <a:ext cx="1148080" cy="294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2">
            <a:extLst>
              <a:ext uri="{FF2B5EF4-FFF2-40B4-BE49-F238E27FC236}">
                <a16:creationId xmlns:a16="http://schemas.microsoft.com/office/drawing/2014/main" id="{C406EA64-C184-494B-A0F2-FE3215B40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20" y="4053205"/>
            <a:ext cx="44958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78986768-BF5F-4842-8369-AD83EC857E07}"/>
              </a:ext>
            </a:extLst>
          </p:cNvPr>
          <p:cNvSpPr txBox="1"/>
          <p:nvPr/>
        </p:nvSpPr>
        <p:spPr>
          <a:xfrm>
            <a:off x="7660640" y="4053205"/>
            <a:ext cx="3931920" cy="1631216"/>
          </a:xfrm>
          <a:prstGeom prst="rect">
            <a:avLst/>
          </a:prstGeom>
          <a:noFill/>
        </p:spPr>
        <p:txBody>
          <a:bodyPr wrap="square" rtlCol="0">
            <a:spAutoFit/>
          </a:bodyPr>
          <a:lstStyle/>
          <a:p>
            <a:pPr lvl="0" eaLnBrk="0" fontAlgn="base" hangingPunct="0">
              <a:spcBef>
                <a:spcPct val="50000"/>
              </a:spcBef>
              <a:spcAft>
                <a:spcPct val="0"/>
              </a:spcAft>
            </a:pPr>
            <a:r>
              <a:rPr lang="en-US" altLang="en-US" sz="2000" dirty="0">
                <a:solidFill>
                  <a:srgbClr val="000000"/>
                </a:solidFill>
                <a:latin typeface="Comic Sans MS" panose="030F0702030302020204" pitchFamily="66" charset="0"/>
              </a:rPr>
              <a:t>The </a:t>
            </a:r>
            <a:r>
              <a:rPr lang="en-US" altLang="en-US" sz="2000" b="1" dirty="0">
                <a:solidFill>
                  <a:srgbClr val="800000"/>
                </a:solidFill>
                <a:latin typeface="Comic Sans MS" panose="030F0702030302020204" pitchFamily="66" charset="0"/>
              </a:rPr>
              <a:t>current ratio</a:t>
            </a:r>
            <a:r>
              <a:rPr lang="en-US" altLang="en-US" sz="2000" dirty="0">
                <a:solidFill>
                  <a:srgbClr val="000000"/>
                </a:solidFill>
                <a:latin typeface="Comic Sans MS" panose="030F0702030302020204" pitchFamily="66" charset="0"/>
              </a:rPr>
              <a:t> permits us to compare the liquidity of different-sized companies and of a single company at different times.</a:t>
            </a:r>
          </a:p>
        </p:txBody>
      </p:sp>
      <p:sp>
        <p:nvSpPr>
          <p:cNvPr id="13" name="Arrow: Right 12">
            <a:extLst>
              <a:ext uri="{FF2B5EF4-FFF2-40B4-BE49-F238E27FC236}">
                <a16:creationId xmlns:a16="http://schemas.microsoft.com/office/drawing/2014/main" id="{26F96B93-AC71-4497-9B76-0D8C57163485}"/>
              </a:ext>
            </a:extLst>
          </p:cNvPr>
          <p:cNvSpPr/>
          <p:nvPr/>
        </p:nvSpPr>
        <p:spPr>
          <a:xfrm>
            <a:off x="5831840" y="4521200"/>
            <a:ext cx="1148080" cy="294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7174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038659-822A-402F-BD2E-C763EA43E145}" type="slidenum">
              <a:rPr lang="en-US" smtClean="0"/>
              <a:t>11</a:t>
            </a:fld>
            <a:endParaRPr lang="en-US"/>
          </a:p>
        </p:txBody>
      </p:sp>
      <p:sp>
        <p:nvSpPr>
          <p:cNvPr id="3" name="TextBox 2"/>
          <p:cNvSpPr txBox="1"/>
          <p:nvPr/>
        </p:nvSpPr>
        <p:spPr>
          <a:xfrm>
            <a:off x="221673" y="152400"/>
            <a:ext cx="11776363" cy="3688895"/>
          </a:xfrm>
          <a:prstGeom prst="rect">
            <a:avLst/>
          </a:prstGeom>
          <a:noFill/>
        </p:spPr>
        <p:txBody>
          <a:bodyPr wrap="square" rtlCol="0">
            <a:spAutoFit/>
          </a:bodyPr>
          <a:lstStyle/>
          <a:p>
            <a:pPr lvl="0" algn="just">
              <a:lnSpc>
                <a:spcPct val="107000"/>
              </a:lnSpc>
            </a:pPr>
            <a:r>
              <a:rPr lang="en-US" sz="28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Q1</a:t>
            </a:r>
            <a:r>
              <a:rPr lang="en-US"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:Sierra Sports’ Co. purchase of  equipment on August 1. Sierra Sports Co. purchased $12,000 of  equipment from a supplier on credit. Credit terms were 2/10, n/30, invoice date August 1. Let’s assume that Sierra Sports was unable to make the payment due within 30 days. On August 31, the supplier agreements with Sierra and converts the accounts payable into a written note, requiring full payment in two months, beginning September 1. Interest is now included as part of the payment terms at an annual rate of 10%. Payable .</a:t>
            </a:r>
          </a:p>
          <a:p>
            <a:pPr lvl="0" algn="just">
              <a:lnSpc>
                <a:spcPct val="107000"/>
              </a:lnSpc>
            </a:pPr>
            <a:endParaRPr lang="en-US" sz="2400" b="1"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0" algn="just">
              <a:lnSpc>
                <a:spcPct val="107000"/>
              </a:lnSpc>
            </a:pPr>
            <a:r>
              <a:rPr lang="en-US" sz="24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Prepare the journal entries </a:t>
            </a:r>
            <a:r>
              <a:rPr lang="en-US"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6508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038659-822A-402F-BD2E-C763EA43E145}" type="slidenum">
              <a:rPr lang="en-US" smtClean="0"/>
              <a:t>12</a:t>
            </a:fld>
            <a:endParaRPr lang="en-US"/>
          </a:p>
        </p:txBody>
      </p:sp>
      <p:sp>
        <p:nvSpPr>
          <p:cNvPr id="3" name="TextBox 2"/>
          <p:cNvSpPr txBox="1"/>
          <p:nvPr/>
        </p:nvSpPr>
        <p:spPr>
          <a:xfrm>
            <a:off x="124691" y="138545"/>
            <a:ext cx="11845636" cy="353943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Q2: </a:t>
            </a:r>
            <a:r>
              <a:rPr lang="en-US" sz="2800" dirty="0">
                <a:latin typeface="Times New Roman" panose="02020603050405020304" pitchFamily="18" charset="0"/>
                <a:cs typeface="Times New Roman" panose="02020603050405020304" pitchFamily="18" charset="0"/>
              </a:rPr>
              <a:t>BBR Co.  purchases equipment from a supplier on February 2 at a quantity of 6,000 unit at $1 per unit. Terms of the purchase are 2/10, n/30. BBR pays half the amount due in cash on February 28 but cannot pay the remaining balance due in four days. The supplier agrees on March 4 and allowed to BBR  convert its purchase payment into a short-term note, with an annual interest rate of 6%, payable in 9 months.</a:t>
            </a:r>
          </a:p>
          <a:p>
            <a:endParaRPr lang="en-US" sz="3200" dirty="0"/>
          </a:p>
          <a:p>
            <a:r>
              <a:rPr lang="en-US" sz="24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Prepare the journal entries.</a:t>
            </a:r>
            <a:endParaRPr lang="en-US" sz="3200" dirty="0"/>
          </a:p>
        </p:txBody>
      </p:sp>
    </p:spTree>
    <p:extLst>
      <p:ext uri="{BB962C8B-B14F-4D97-AF65-F5344CB8AC3E}">
        <p14:creationId xmlns:p14="http://schemas.microsoft.com/office/powerpoint/2010/main" val="2370448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038659-822A-402F-BD2E-C763EA43E145}" type="slidenum">
              <a:rPr lang="en-US" smtClean="0"/>
              <a:t>13</a:t>
            </a:fld>
            <a:endParaRPr lang="en-US"/>
          </a:p>
        </p:txBody>
      </p:sp>
      <p:sp>
        <p:nvSpPr>
          <p:cNvPr id="3" name="TextBox 2"/>
          <p:cNvSpPr txBox="1"/>
          <p:nvPr/>
        </p:nvSpPr>
        <p:spPr>
          <a:xfrm>
            <a:off x="180109" y="166255"/>
            <a:ext cx="11790218" cy="5109091"/>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Q3</a:t>
            </a:r>
            <a:r>
              <a:rPr lang="en-US" sz="2800" dirty="0">
                <a:latin typeface="Times New Roman" panose="02020603050405020304" pitchFamily="18" charset="0"/>
                <a:cs typeface="Times New Roman" panose="02020603050405020304" pitchFamily="18" charset="0"/>
              </a:rPr>
              <a:t>: Air Compressors Inc. purchases compressor parts for its inventory from a supplier. The following transactions take place during the current year:</a:t>
            </a:r>
          </a:p>
          <a:p>
            <a:pPr algn="just"/>
            <a:r>
              <a:rPr lang="en-US" sz="2800" u="sng"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On April 5, the company purchases 400 parts for $8.30 per part, on credit. Terms of the purchase are 4/10, n/30, invoice dated April 5.</a:t>
            </a:r>
          </a:p>
          <a:p>
            <a:pPr algn="just"/>
            <a:r>
              <a:rPr lang="en-US" sz="2800" u="sng" dirty="0">
                <a:latin typeface="Times New Roman" panose="02020603050405020304" pitchFamily="18" charset="0"/>
                <a:cs typeface="Times New Roman" panose="02020603050405020304" pitchFamily="18" charset="0"/>
              </a:rPr>
              <a:t>B</a:t>
            </a:r>
            <a:r>
              <a:rPr lang="en-US" sz="2800" dirty="0">
                <a:latin typeface="Times New Roman" panose="02020603050405020304" pitchFamily="18" charset="0"/>
                <a:cs typeface="Times New Roman" panose="02020603050405020304" pitchFamily="18" charset="0"/>
              </a:rPr>
              <a:t>. On May 5, Air Compressors does not pay the amount due and agreement with the supplier. The supplier agrees to $400 cash immediately as partial payment on note payable due, converting the debt owed into a short-term note, with a 7% annual interest rate, payable in three months from May 5.</a:t>
            </a:r>
          </a:p>
          <a:p>
            <a:pPr algn="just"/>
            <a:r>
              <a:rPr lang="en-US" sz="2800" u="sng" dirty="0">
                <a:latin typeface="Times New Roman" panose="02020603050405020304" pitchFamily="18" charset="0"/>
                <a:cs typeface="Times New Roman" panose="02020603050405020304" pitchFamily="18" charset="0"/>
              </a:rPr>
              <a:t>C</a:t>
            </a:r>
            <a:r>
              <a:rPr lang="en-US" sz="2800" dirty="0">
                <a:latin typeface="Times New Roman" panose="02020603050405020304" pitchFamily="18" charset="0"/>
                <a:cs typeface="Times New Roman" panose="02020603050405020304" pitchFamily="18" charset="0"/>
              </a:rPr>
              <a:t>. On August 5, Air Compressors pays its account in full</a:t>
            </a:r>
          </a:p>
          <a:p>
            <a:pPr algn="just"/>
            <a:endParaRPr lang="en-US" sz="2400" dirty="0"/>
          </a:p>
          <a:p>
            <a:pPr lvl="0" algn="just"/>
            <a:r>
              <a:rPr lang="en-US" sz="24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Prepare the journal entries.</a:t>
            </a:r>
            <a:endParaRPr lang="en-US" sz="2400" dirty="0">
              <a:solidFill>
                <a:prstClr val="black"/>
              </a:solidFill>
            </a:endParaRPr>
          </a:p>
          <a:p>
            <a:endParaRPr lang="en-US" dirty="0"/>
          </a:p>
        </p:txBody>
      </p:sp>
    </p:spTree>
    <p:extLst>
      <p:ext uri="{BB962C8B-B14F-4D97-AF65-F5344CB8AC3E}">
        <p14:creationId xmlns:p14="http://schemas.microsoft.com/office/powerpoint/2010/main" val="4281788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5D9E61-25B3-4516-A1A9-939149EC61C7}"/>
              </a:ext>
            </a:extLst>
          </p:cNvPr>
          <p:cNvSpPr txBox="1"/>
          <p:nvPr/>
        </p:nvSpPr>
        <p:spPr>
          <a:xfrm>
            <a:off x="294640" y="294640"/>
            <a:ext cx="11612880" cy="6062878"/>
          </a:xfrm>
          <a:prstGeom prst="rect">
            <a:avLst/>
          </a:prstGeom>
          <a:noFill/>
        </p:spPr>
        <p:txBody>
          <a:bodyPr wrap="square" rtlCol="0">
            <a:spAutoFit/>
          </a:bodyPr>
          <a:lstStyle/>
          <a:p>
            <a:pPr>
              <a:lnSpc>
                <a:spcPct val="107000"/>
              </a:lnSpc>
            </a:pPr>
            <a:r>
              <a:rPr lang="en-US" sz="2800" b="1" dirty="0">
                <a:latin typeface="TimesTen-Roman"/>
                <a:ea typeface="Calibri" panose="020F0502020204030204" pitchFamily="34" charset="0"/>
                <a:cs typeface="TimesTen-Roman"/>
              </a:rPr>
              <a:t>Q4</a:t>
            </a:r>
            <a:r>
              <a:rPr lang="en-US" sz="2800" dirty="0">
                <a:latin typeface="TimesTen-Roman"/>
                <a:ea typeface="Calibri" panose="020F0502020204030204" pitchFamily="34" charset="0"/>
                <a:cs typeface="TimesTen-Roman"/>
              </a:rPr>
              <a:t>: Lepid Company has the following account balances at December 31, 2010.</a:t>
            </a:r>
            <a:endParaRPr lang="en-US" sz="28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800" dirty="0">
                <a:latin typeface="TimesTen-Roman"/>
                <a:ea typeface="Calibri" panose="020F0502020204030204" pitchFamily="34" charset="0"/>
                <a:cs typeface="TimesTen-Roman"/>
              </a:rPr>
              <a:t>Notes payable ($80,000 due after 31/12/ 2011)   200,000</a:t>
            </a:r>
            <a:endParaRPr lang="en-US" sz="28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800" dirty="0">
                <a:latin typeface="TimesTen-Roman"/>
                <a:ea typeface="Calibri" panose="020F0502020204030204" pitchFamily="34" charset="0"/>
                <a:cs typeface="TimesTen-Roman"/>
              </a:rPr>
              <a:t>Unearned revenue                                                  75,000</a:t>
            </a:r>
            <a:endParaRPr lang="en-US" sz="28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800" dirty="0">
                <a:latin typeface="TimesTen-Roman"/>
                <a:ea typeface="Calibri" panose="020F0502020204030204" pitchFamily="34" charset="0"/>
                <a:cs typeface="TimesTen-Roman"/>
              </a:rPr>
              <a:t>Other long-term debt ($30,000 due in 2011)       150,000</a:t>
            </a:r>
            <a:endParaRPr lang="en-US" sz="28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800" dirty="0">
                <a:latin typeface="TimesTen-Roman"/>
                <a:ea typeface="Calibri" panose="020F0502020204030204" pitchFamily="34" charset="0"/>
                <a:cs typeface="TimesTen-Roman"/>
              </a:rPr>
              <a:t>Salaries payable                                                     22,000</a:t>
            </a:r>
            <a:endParaRPr lang="en-US" sz="28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800" dirty="0">
                <a:latin typeface="TimesTen-Roman"/>
                <a:ea typeface="Calibri" panose="020F0502020204030204" pitchFamily="34" charset="0"/>
                <a:cs typeface="TimesTen-Roman"/>
              </a:rPr>
              <a:t>Other accrued expenses                                         15,000</a:t>
            </a:r>
            <a:endParaRPr lang="en-US" sz="28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800" dirty="0">
                <a:latin typeface="TimesTen-Roman"/>
                <a:ea typeface="Calibri" panose="020F0502020204030204" pitchFamily="34" charset="0"/>
                <a:cs typeface="TimesTen-Roman"/>
              </a:rPr>
              <a:t>Accounts payable                                                 100,000</a:t>
            </a:r>
            <a:endParaRPr lang="en-US" sz="28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800" dirty="0">
                <a:latin typeface="TimesTen-Roman"/>
                <a:ea typeface="Calibri" panose="020F0502020204030204" pitchFamily="34" charset="0"/>
                <a:cs typeface="TimesTen-Roman"/>
              </a:rPr>
              <a:t>Lawsuit liability                                                     38,000</a:t>
            </a:r>
            <a:endParaRPr lang="en-US" sz="28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800" dirty="0">
                <a:latin typeface="TimesTen-Roman"/>
                <a:ea typeface="Calibri" panose="020F0502020204030204" pitchFamily="34" charset="0"/>
                <a:cs typeface="TimesTen-Roman"/>
              </a:rPr>
              <a:t> </a:t>
            </a:r>
            <a:endParaRPr lang="en-US" sz="28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800" b="1" dirty="0">
                <a:latin typeface="TimesTen-Bold"/>
                <a:ea typeface="Calibri" panose="020F0502020204030204" pitchFamily="34" charset="0"/>
                <a:cs typeface="TimesTen-Bold"/>
              </a:rPr>
              <a:t>(a) </a:t>
            </a:r>
            <a:r>
              <a:rPr lang="en-US" sz="2800" dirty="0">
                <a:latin typeface="TimesTen-Roman"/>
                <a:ea typeface="Calibri" panose="020F0502020204030204" pitchFamily="34" charset="0"/>
                <a:cs typeface="TimesTen-Roman"/>
              </a:rPr>
              <a:t>Prepare the current liability section of Lepid’s December 31, 2010, balance sheet.</a:t>
            </a:r>
            <a:endParaRPr lang="en-US" sz="28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800" b="1" dirty="0">
                <a:latin typeface="TimesTen-Bold"/>
                <a:ea typeface="Calibri" panose="020F0502020204030204" pitchFamily="34" charset="0"/>
                <a:cs typeface="TimesTen-Bold"/>
              </a:rPr>
              <a:t>(b) </a:t>
            </a:r>
            <a:r>
              <a:rPr lang="en-US" sz="2800" dirty="0">
                <a:latin typeface="TimesTen-Roman"/>
                <a:ea typeface="Calibri" panose="020F0502020204030204" pitchFamily="34" charset="0"/>
                <a:cs typeface="TimesTen-Roman"/>
              </a:rPr>
              <a:t>Lepid’s current assets are $504,000. Compute Lepid’s working capital and</a:t>
            </a:r>
            <a:endParaRPr lang="en-US" sz="28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800" dirty="0">
                <a:latin typeface="TimesTen-Roman"/>
                <a:ea typeface="Calibri" panose="020F0502020204030204" pitchFamily="34" charset="0"/>
                <a:cs typeface="TimesTen-Roman"/>
              </a:rPr>
              <a:t>current ratio.</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27678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734B01-2F76-44E5-BD95-4DD35C70D0AD}"/>
              </a:ext>
            </a:extLst>
          </p:cNvPr>
          <p:cNvSpPr txBox="1"/>
          <p:nvPr/>
        </p:nvSpPr>
        <p:spPr>
          <a:xfrm>
            <a:off x="121920" y="223520"/>
            <a:ext cx="11430000" cy="4893647"/>
          </a:xfrm>
          <a:prstGeom prst="rect">
            <a:avLst/>
          </a:prstGeom>
          <a:noFill/>
        </p:spPr>
        <p:txBody>
          <a:bodyPr wrap="square" rtlCol="0">
            <a:spAutoFit/>
          </a:bodyPr>
          <a:lstStyle/>
          <a:p>
            <a:r>
              <a:rPr lang="en-US" sz="2400" i="1" u="sng" dirty="0">
                <a:latin typeface="Avenir-BlackOblique"/>
              </a:rPr>
              <a:t>Solution</a:t>
            </a:r>
          </a:p>
          <a:p>
            <a:r>
              <a:rPr lang="en-US" sz="2400" b="1" u="sng" dirty="0">
                <a:solidFill>
                  <a:srgbClr val="000000"/>
                </a:solidFill>
                <a:latin typeface="TimesTen-Bold"/>
              </a:rPr>
              <a:t>(a) </a:t>
            </a:r>
            <a:r>
              <a:rPr lang="en-US" sz="2400" b="1" u="sng" dirty="0">
                <a:solidFill>
                  <a:srgbClr val="000000"/>
                </a:solidFill>
                <a:latin typeface="TimesTen-Roman"/>
              </a:rPr>
              <a:t>Current liabilities</a:t>
            </a:r>
          </a:p>
          <a:p>
            <a:r>
              <a:rPr lang="en-US" sz="2400" dirty="0">
                <a:solidFill>
                  <a:srgbClr val="000000"/>
                </a:solidFill>
                <a:latin typeface="TimesTen-Roman"/>
              </a:rPr>
              <a:t>Notes payable due in 2011              120,000</a:t>
            </a:r>
          </a:p>
          <a:p>
            <a:r>
              <a:rPr lang="en-US" sz="2400" dirty="0">
                <a:solidFill>
                  <a:srgbClr val="000000"/>
                </a:solidFill>
                <a:latin typeface="TimesTen-Roman"/>
              </a:rPr>
              <a:t>Accounts payable                            100,000</a:t>
            </a:r>
          </a:p>
          <a:p>
            <a:r>
              <a:rPr lang="en-US" sz="2400" dirty="0">
                <a:solidFill>
                  <a:srgbClr val="000000"/>
                </a:solidFill>
                <a:latin typeface="TimesTen-Roman"/>
              </a:rPr>
              <a:t>Unearned revenue                             75,000</a:t>
            </a:r>
          </a:p>
          <a:p>
            <a:r>
              <a:rPr lang="en-US" sz="2400" dirty="0">
                <a:solidFill>
                  <a:srgbClr val="000000"/>
                </a:solidFill>
                <a:latin typeface="TimesTen-Roman"/>
              </a:rPr>
              <a:t>Lawsuit liability                                38,000</a:t>
            </a:r>
          </a:p>
          <a:p>
            <a:r>
              <a:rPr lang="en-US" sz="2400" dirty="0">
                <a:solidFill>
                  <a:srgbClr val="000000"/>
                </a:solidFill>
                <a:latin typeface="TimesTen-Roman"/>
              </a:rPr>
              <a:t>Salaries payable                                22,000</a:t>
            </a:r>
          </a:p>
          <a:p>
            <a:r>
              <a:rPr lang="en-US" sz="2400" dirty="0">
                <a:solidFill>
                  <a:srgbClr val="000000"/>
                </a:solidFill>
                <a:latin typeface="TimesTen-Roman"/>
              </a:rPr>
              <a:t>Other accrued expenses                    15,000</a:t>
            </a:r>
          </a:p>
          <a:p>
            <a:r>
              <a:rPr lang="en-US" sz="2400" dirty="0">
                <a:solidFill>
                  <a:srgbClr val="000000"/>
                </a:solidFill>
                <a:latin typeface="TimesTen-Roman"/>
              </a:rPr>
              <a:t>Long-term debt due within one year </a:t>
            </a:r>
            <a:r>
              <a:rPr lang="en-US" sz="2400" u="sng" dirty="0">
                <a:solidFill>
                  <a:srgbClr val="000000"/>
                </a:solidFill>
                <a:latin typeface="TimesTen-Roman"/>
              </a:rPr>
              <a:t>30,000</a:t>
            </a:r>
          </a:p>
          <a:p>
            <a:r>
              <a:rPr lang="en-US" sz="2400" dirty="0">
                <a:solidFill>
                  <a:srgbClr val="000000"/>
                </a:solidFill>
                <a:latin typeface="TimesTen-Roman"/>
              </a:rPr>
              <a:t>Total current liabilities                     400,000</a:t>
            </a:r>
          </a:p>
          <a:p>
            <a:endParaRPr lang="en-US" sz="2400" dirty="0">
              <a:solidFill>
                <a:srgbClr val="000000"/>
              </a:solidFill>
              <a:latin typeface="TimesTen-Roman"/>
            </a:endParaRPr>
          </a:p>
          <a:p>
            <a:r>
              <a:rPr lang="en-US" sz="2400" b="1" dirty="0">
                <a:solidFill>
                  <a:srgbClr val="000000"/>
                </a:solidFill>
                <a:latin typeface="TimesTen-Bold"/>
              </a:rPr>
              <a:t>(b) </a:t>
            </a:r>
            <a:r>
              <a:rPr lang="en-US" sz="2400" b="1" dirty="0">
                <a:solidFill>
                  <a:srgbClr val="000000"/>
                </a:solidFill>
                <a:latin typeface="TimesTen-Roman"/>
              </a:rPr>
              <a:t>Working capital  </a:t>
            </a:r>
            <a:r>
              <a:rPr lang="en-US" sz="2400" dirty="0">
                <a:solidFill>
                  <a:srgbClr val="000000"/>
                </a:solidFill>
                <a:latin typeface="TimesTen-Roman"/>
              </a:rPr>
              <a:t>=</a:t>
            </a:r>
            <a:r>
              <a:rPr lang="en-US" sz="2400" dirty="0">
                <a:solidFill>
                  <a:srgbClr val="000000"/>
                </a:solidFill>
                <a:latin typeface="MathematicalPi-One"/>
              </a:rPr>
              <a:t> </a:t>
            </a:r>
            <a:r>
              <a:rPr lang="en-US" sz="2400" dirty="0">
                <a:solidFill>
                  <a:srgbClr val="000000"/>
                </a:solidFill>
                <a:latin typeface="TimesTen-Roman"/>
              </a:rPr>
              <a:t>Current assets -</a:t>
            </a:r>
            <a:r>
              <a:rPr lang="en-US" sz="2400" dirty="0">
                <a:solidFill>
                  <a:srgbClr val="000000"/>
                </a:solidFill>
                <a:latin typeface="MathematicalPi-One"/>
              </a:rPr>
              <a:t> </a:t>
            </a:r>
            <a:r>
              <a:rPr lang="en-US" sz="2400" dirty="0">
                <a:solidFill>
                  <a:srgbClr val="000000"/>
                </a:solidFill>
                <a:latin typeface="TimesTen-Roman"/>
              </a:rPr>
              <a:t>Current liabilities      504,000 -</a:t>
            </a:r>
            <a:r>
              <a:rPr lang="en-US" sz="2400" dirty="0">
                <a:solidFill>
                  <a:srgbClr val="000000"/>
                </a:solidFill>
                <a:latin typeface="MathematicalPi-One"/>
              </a:rPr>
              <a:t> </a:t>
            </a:r>
            <a:r>
              <a:rPr lang="en-US" sz="2400" dirty="0">
                <a:solidFill>
                  <a:srgbClr val="000000"/>
                </a:solidFill>
                <a:latin typeface="TimesTen-Roman"/>
              </a:rPr>
              <a:t>400,000 =</a:t>
            </a:r>
            <a:r>
              <a:rPr lang="en-US" sz="2400" dirty="0">
                <a:solidFill>
                  <a:srgbClr val="000000"/>
                </a:solidFill>
                <a:latin typeface="MathematicalPi-One"/>
              </a:rPr>
              <a:t> </a:t>
            </a:r>
            <a:r>
              <a:rPr lang="en-US" sz="2400" dirty="0">
                <a:solidFill>
                  <a:srgbClr val="000000"/>
                </a:solidFill>
                <a:latin typeface="TimesTen-Roman"/>
              </a:rPr>
              <a:t>104,000</a:t>
            </a:r>
          </a:p>
          <a:p>
            <a:r>
              <a:rPr lang="fr-FR" sz="2400" dirty="0">
                <a:solidFill>
                  <a:srgbClr val="000000"/>
                </a:solidFill>
                <a:latin typeface="TimesTen-Roman"/>
              </a:rPr>
              <a:t>      </a:t>
            </a:r>
            <a:r>
              <a:rPr lang="fr-FR" sz="2400" b="1" dirty="0">
                <a:solidFill>
                  <a:srgbClr val="000000"/>
                </a:solidFill>
                <a:latin typeface="TimesTen-Roman"/>
              </a:rPr>
              <a:t>Current ratio      </a:t>
            </a:r>
            <a:r>
              <a:rPr lang="fr-FR" sz="2400" dirty="0">
                <a:solidFill>
                  <a:srgbClr val="000000"/>
                </a:solidFill>
                <a:latin typeface="TimesTen-Roman"/>
              </a:rPr>
              <a:t>= Current assets /</a:t>
            </a:r>
            <a:r>
              <a:rPr lang="fr-FR" sz="2400" dirty="0">
                <a:solidFill>
                  <a:srgbClr val="000000"/>
                </a:solidFill>
                <a:latin typeface="MathematicalPi-One"/>
              </a:rPr>
              <a:t> </a:t>
            </a:r>
            <a:r>
              <a:rPr lang="fr-FR" sz="2400" dirty="0">
                <a:solidFill>
                  <a:srgbClr val="000000"/>
                </a:solidFill>
                <a:latin typeface="TimesTen-Roman"/>
              </a:rPr>
              <a:t>Current liabilities      </a:t>
            </a:r>
            <a:r>
              <a:rPr lang="fr-FR" sz="2400" dirty="0">
                <a:solidFill>
                  <a:srgbClr val="000000"/>
                </a:solidFill>
                <a:latin typeface="MathematicalPi-One"/>
              </a:rPr>
              <a:t> </a:t>
            </a:r>
            <a:r>
              <a:rPr lang="fr-FR" sz="2400" dirty="0">
                <a:solidFill>
                  <a:srgbClr val="000000"/>
                </a:solidFill>
                <a:latin typeface="TimesTen-Roman"/>
              </a:rPr>
              <a:t>504,000 /</a:t>
            </a:r>
            <a:r>
              <a:rPr lang="fr-FR" sz="2400" dirty="0">
                <a:solidFill>
                  <a:srgbClr val="000000"/>
                </a:solidFill>
                <a:latin typeface="MathematicalPi-One"/>
              </a:rPr>
              <a:t> </a:t>
            </a:r>
            <a:r>
              <a:rPr lang="fr-FR" sz="2400" dirty="0">
                <a:solidFill>
                  <a:srgbClr val="000000"/>
                </a:solidFill>
                <a:latin typeface="TimesTen-Roman"/>
              </a:rPr>
              <a:t>400,000 =</a:t>
            </a:r>
            <a:r>
              <a:rPr lang="fr-FR" sz="2400" dirty="0">
                <a:solidFill>
                  <a:srgbClr val="000000"/>
                </a:solidFill>
                <a:latin typeface="MathematicalPi-One"/>
              </a:rPr>
              <a:t> </a:t>
            </a:r>
            <a:r>
              <a:rPr lang="fr-FR" sz="2400" dirty="0">
                <a:solidFill>
                  <a:srgbClr val="000000"/>
                </a:solidFill>
                <a:latin typeface="TimesTen-Roman"/>
              </a:rPr>
              <a:t>1.26:1</a:t>
            </a:r>
            <a:endParaRPr lang="en-US" sz="2400" dirty="0"/>
          </a:p>
        </p:txBody>
      </p:sp>
    </p:spTree>
    <p:extLst>
      <p:ext uri="{BB962C8B-B14F-4D97-AF65-F5344CB8AC3E}">
        <p14:creationId xmlns:p14="http://schemas.microsoft.com/office/powerpoint/2010/main" val="3398434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37E9D1-1D52-4A30-B390-F53B0A6E0C0A}"/>
              </a:ext>
            </a:extLst>
          </p:cNvPr>
          <p:cNvSpPr>
            <a:spLocks noGrp="1"/>
          </p:cNvSpPr>
          <p:nvPr>
            <p:ph type="sldNum" sz="quarter" idx="12"/>
          </p:nvPr>
        </p:nvSpPr>
        <p:spPr/>
        <p:txBody>
          <a:bodyPr/>
          <a:lstStyle/>
          <a:p>
            <a:fld id="{59038659-822A-402F-BD2E-C763EA43E145}" type="slidenum">
              <a:rPr lang="en-US" smtClean="0"/>
              <a:t>16</a:t>
            </a:fld>
            <a:endParaRPr lang="en-US"/>
          </a:p>
        </p:txBody>
      </p:sp>
      <p:sp>
        <p:nvSpPr>
          <p:cNvPr id="3" name="TextBox 2">
            <a:extLst>
              <a:ext uri="{FF2B5EF4-FFF2-40B4-BE49-F238E27FC236}">
                <a16:creationId xmlns:a16="http://schemas.microsoft.com/office/drawing/2014/main" id="{CBB0D400-7B70-4F72-9B78-627120DE0ECA}"/>
              </a:ext>
            </a:extLst>
          </p:cNvPr>
          <p:cNvSpPr txBox="1"/>
          <p:nvPr/>
        </p:nvSpPr>
        <p:spPr>
          <a:xfrm>
            <a:off x="213360" y="136525"/>
            <a:ext cx="11694160" cy="4585871"/>
          </a:xfrm>
          <a:prstGeom prst="rect">
            <a:avLst/>
          </a:prstGeom>
          <a:noFill/>
        </p:spPr>
        <p:txBody>
          <a:bodyPr wrap="square" rtlCol="0">
            <a:spAutoFit/>
          </a:bodyPr>
          <a:lstStyle/>
          <a:p>
            <a:r>
              <a:rPr lang="en-US" sz="2800" b="1" dirty="0">
                <a:latin typeface="TimesTen-Roman"/>
              </a:rPr>
              <a:t>Q5: </a:t>
            </a:r>
            <a:r>
              <a:rPr lang="en-US" sz="2400" dirty="0">
                <a:latin typeface="TimesTen-Roman"/>
              </a:rPr>
              <a:t>Moth Company has the following account balances at December 31, 2010.</a:t>
            </a:r>
          </a:p>
          <a:p>
            <a:r>
              <a:rPr lang="en-US" sz="2400" dirty="0">
                <a:latin typeface="TimesTen-Roman"/>
              </a:rPr>
              <a:t>Notes payable (60,000 due after 31/12/2011)   100,000</a:t>
            </a:r>
          </a:p>
          <a:p>
            <a:r>
              <a:rPr lang="en-US" sz="2400" dirty="0">
                <a:latin typeface="TimesTen-Roman"/>
              </a:rPr>
              <a:t>Unearned revenue                                               70,000</a:t>
            </a:r>
          </a:p>
          <a:p>
            <a:r>
              <a:rPr lang="en-US" sz="2400" dirty="0">
                <a:latin typeface="TimesTen-Roman"/>
              </a:rPr>
              <a:t>Other long-term debt (90,000 due in 2011)      250,000</a:t>
            </a:r>
          </a:p>
          <a:p>
            <a:r>
              <a:rPr lang="en-US" sz="2400" dirty="0">
                <a:latin typeface="TimesTen-Roman"/>
              </a:rPr>
              <a:t>Salaries payable                                                  32,000</a:t>
            </a:r>
          </a:p>
          <a:p>
            <a:r>
              <a:rPr lang="en-US" sz="2400" dirty="0">
                <a:latin typeface="TimesTen-Roman"/>
              </a:rPr>
              <a:t>Utilities payable                                                  13,000</a:t>
            </a:r>
          </a:p>
          <a:p>
            <a:r>
              <a:rPr lang="en-US" sz="2400" dirty="0">
                <a:latin typeface="TimesTen-Roman"/>
              </a:rPr>
              <a:t>Accounts payable                                                50,000</a:t>
            </a:r>
          </a:p>
          <a:p>
            <a:r>
              <a:rPr lang="en-US" sz="2400" dirty="0">
                <a:latin typeface="TimesTen-Roman"/>
              </a:rPr>
              <a:t>In addition, Moth is involved in a lawsuit. Legal counsel feels it is probable Moth will pay damages of 85,000 in 2011.</a:t>
            </a:r>
          </a:p>
          <a:p>
            <a:endParaRPr lang="en-US" sz="2400" dirty="0">
              <a:latin typeface="TimesTen-Roman"/>
            </a:endParaRPr>
          </a:p>
          <a:p>
            <a:r>
              <a:rPr lang="en-US" sz="2400" b="1" dirty="0">
                <a:latin typeface="TimesTen-Bold"/>
              </a:rPr>
              <a:t>(a) </a:t>
            </a:r>
            <a:r>
              <a:rPr lang="en-US" sz="2400" dirty="0">
                <a:latin typeface="TimesTen-Roman"/>
              </a:rPr>
              <a:t>Prepare the current liability section of Moth’s 31/12/2010 balance sheet.</a:t>
            </a:r>
          </a:p>
          <a:p>
            <a:r>
              <a:rPr lang="en-US" sz="2400" b="1" dirty="0">
                <a:latin typeface="TimesTen-Bold"/>
              </a:rPr>
              <a:t>(b) </a:t>
            </a:r>
            <a:r>
              <a:rPr lang="en-US" sz="2400" dirty="0">
                <a:latin typeface="TimesTen-Roman"/>
              </a:rPr>
              <a:t>Moth’s current assets are 570,000. Compute Moth’s working capital and current ratio.</a:t>
            </a:r>
            <a:endParaRPr lang="en-US" sz="2400" dirty="0"/>
          </a:p>
        </p:txBody>
      </p:sp>
    </p:spTree>
    <p:extLst>
      <p:ext uri="{BB962C8B-B14F-4D97-AF65-F5344CB8AC3E}">
        <p14:creationId xmlns:p14="http://schemas.microsoft.com/office/powerpoint/2010/main" val="1666554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B42E9C-319B-4EB4-AAFA-AEF08BC6E5A2}"/>
              </a:ext>
            </a:extLst>
          </p:cNvPr>
          <p:cNvSpPr>
            <a:spLocks noGrp="1"/>
          </p:cNvSpPr>
          <p:nvPr>
            <p:ph type="sldNum" sz="quarter" idx="12"/>
          </p:nvPr>
        </p:nvSpPr>
        <p:spPr/>
        <p:txBody>
          <a:bodyPr/>
          <a:lstStyle/>
          <a:p>
            <a:fld id="{59038659-822A-402F-BD2E-C763EA43E145}" type="slidenum">
              <a:rPr lang="en-US" smtClean="0"/>
              <a:t>17</a:t>
            </a:fld>
            <a:endParaRPr lang="en-US"/>
          </a:p>
        </p:txBody>
      </p:sp>
      <p:sp>
        <p:nvSpPr>
          <p:cNvPr id="3" name="TextBox 2">
            <a:extLst>
              <a:ext uri="{FF2B5EF4-FFF2-40B4-BE49-F238E27FC236}">
                <a16:creationId xmlns:a16="http://schemas.microsoft.com/office/drawing/2014/main" id="{3332BBD1-C097-4426-ADAD-982034AE0528}"/>
              </a:ext>
            </a:extLst>
          </p:cNvPr>
          <p:cNvSpPr txBox="1"/>
          <p:nvPr/>
        </p:nvSpPr>
        <p:spPr>
          <a:xfrm>
            <a:off x="223520" y="619760"/>
            <a:ext cx="11633200" cy="400046"/>
          </a:xfrm>
          <a:prstGeom prst="rect">
            <a:avLst/>
          </a:prstGeom>
          <a:noFill/>
        </p:spPr>
        <p:txBody>
          <a:bodyPr wrap="square" rtlCol="0">
            <a:spAutoFit/>
          </a:bodyPr>
          <a:lstStyle/>
          <a:p>
            <a:pPr>
              <a:lnSpc>
                <a:spcPct val="107000"/>
              </a:lnSpc>
              <a:spcAft>
                <a:spcPts val="800"/>
              </a:spcAft>
            </a:pPr>
            <a:r>
              <a:rPr lang="en-US" sz="2000" dirty="0">
                <a:solidFill>
                  <a:srgbClr val="000000"/>
                </a:solidFill>
                <a:latin typeface="TimesTen-Roman"/>
                <a:ea typeface="Calibri" panose="020F0502020204030204" pitchFamily="34" charset="0"/>
                <a:cs typeface="TimesTen-Roman"/>
              </a:rPr>
              <a:t>                Q6 : </a:t>
            </a:r>
            <a:r>
              <a:rPr lang="en-US" dirty="0">
                <a:solidFill>
                  <a:srgbClr val="000000"/>
                </a:solidFill>
                <a:latin typeface="TimesTen-Roman"/>
                <a:ea typeface="Calibri" panose="020F0502020204030204" pitchFamily="34" charset="0"/>
                <a:cs typeface="TimesTen-Roman"/>
              </a:rPr>
              <a:t>The following financial data were reported by </a:t>
            </a:r>
            <a:r>
              <a:rPr lang="en-US" dirty="0">
                <a:latin typeface="TimesTen-Roman"/>
                <a:ea typeface="Calibri" panose="020F0502020204030204" pitchFamily="34" charset="0"/>
                <a:cs typeface="TimesTen-Roman"/>
              </a:rPr>
              <a:t>3M Company </a:t>
            </a:r>
            <a:r>
              <a:rPr lang="en-US" dirty="0">
                <a:solidFill>
                  <a:srgbClr val="000000"/>
                </a:solidFill>
                <a:latin typeface="TimesTen-Roman"/>
                <a:ea typeface="Calibri" panose="020F0502020204030204" pitchFamily="34" charset="0"/>
                <a:cs typeface="TimesTen-Roman"/>
              </a:rPr>
              <a:t>for 2006 and 2007</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5773EF3-43AB-460C-BA62-CDE99990AA81}"/>
              </a:ext>
            </a:extLst>
          </p:cNvPr>
          <p:cNvPicPr/>
          <p:nvPr/>
        </p:nvPicPr>
        <p:blipFill>
          <a:blip r:embed="rId2"/>
          <a:stretch>
            <a:fillRect/>
          </a:stretch>
        </p:blipFill>
        <p:spPr>
          <a:xfrm>
            <a:off x="1168400" y="1173797"/>
            <a:ext cx="10474960" cy="4510405"/>
          </a:xfrm>
          <a:prstGeom prst="rect">
            <a:avLst/>
          </a:prstGeom>
        </p:spPr>
      </p:pic>
    </p:spTree>
    <p:extLst>
      <p:ext uri="{BB962C8B-B14F-4D97-AF65-F5344CB8AC3E}">
        <p14:creationId xmlns:p14="http://schemas.microsoft.com/office/powerpoint/2010/main" val="3511596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F931AA-84FF-4C64-B520-9F30F4A2AE04}"/>
              </a:ext>
            </a:extLst>
          </p:cNvPr>
          <p:cNvSpPr>
            <a:spLocks noGrp="1"/>
          </p:cNvSpPr>
          <p:nvPr>
            <p:ph type="sldNum" sz="quarter" idx="12"/>
          </p:nvPr>
        </p:nvSpPr>
        <p:spPr/>
        <p:txBody>
          <a:bodyPr/>
          <a:lstStyle/>
          <a:p>
            <a:fld id="{59038659-822A-402F-BD2E-C763EA43E145}" type="slidenum">
              <a:rPr lang="en-US" smtClean="0"/>
              <a:t>18</a:t>
            </a:fld>
            <a:endParaRPr lang="en-US"/>
          </a:p>
        </p:txBody>
      </p:sp>
      <p:sp>
        <p:nvSpPr>
          <p:cNvPr id="3" name="TextBox 2">
            <a:extLst>
              <a:ext uri="{FF2B5EF4-FFF2-40B4-BE49-F238E27FC236}">
                <a16:creationId xmlns:a16="http://schemas.microsoft.com/office/drawing/2014/main" id="{8DEE4783-C84F-44DC-91B0-66D0407BC97C}"/>
              </a:ext>
            </a:extLst>
          </p:cNvPr>
          <p:cNvSpPr txBox="1"/>
          <p:nvPr/>
        </p:nvSpPr>
        <p:spPr>
          <a:xfrm>
            <a:off x="304800" y="365760"/>
            <a:ext cx="11704320" cy="6003823"/>
          </a:xfrm>
          <a:prstGeom prst="rect">
            <a:avLst/>
          </a:prstGeom>
          <a:noFill/>
        </p:spPr>
        <p:txBody>
          <a:bodyPr wrap="square" rtlCol="0">
            <a:spAutoFit/>
          </a:bodyPr>
          <a:lstStyle/>
          <a:p>
            <a:pPr>
              <a:lnSpc>
                <a:spcPct val="107000"/>
              </a:lnSpc>
            </a:pPr>
            <a:r>
              <a:rPr lang="en-US" sz="2000" dirty="0">
                <a:latin typeface="TimesTen-Roman"/>
                <a:ea typeface="Calibri" panose="020F0502020204030204" pitchFamily="34" charset="0"/>
                <a:cs typeface="TimesTen-Roman"/>
              </a:rPr>
              <a:t>Q7: The following are selected transactions of Wins Company. Wins prepares financial</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000" dirty="0">
                <a:latin typeface="TimesTen-Roman"/>
                <a:ea typeface="Calibri" panose="020F0502020204030204" pitchFamily="34" charset="0"/>
                <a:cs typeface="TimesTen-Roman"/>
              </a:rPr>
              <a:t>statements quarterly.</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000" dirty="0">
                <a:latin typeface="TimesTen-Roman"/>
                <a:ea typeface="Calibri" panose="020F0502020204030204" pitchFamily="34" charset="0"/>
                <a:cs typeface="TimesTen-Roman"/>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000" dirty="0">
                <a:latin typeface="TimesTen-Roman"/>
                <a:ea typeface="Calibri" panose="020F0502020204030204" pitchFamily="34" charset="0"/>
                <a:cs typeface="TimesTen-Roman"/>
              </a:rPr>
              <a:t>Jan. 2 Purchased merchandise on account from Yok Company, $30,000, terms 2/10, n/30.</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000" dirty="0">
                <a:latin typeface="TimesTen-Roman"/>
                <a:ea typeface="Calibri" panose="020F0502020204030204" pitchFamily="34" charset="0"/>
                <a:cs typeface="TimesTen-Roman"/>
              </a:rPr>
              <a:t>Feb. 1 Issued a 9%, 2-month, $30,000 note to Yok in payment of account.</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000" dirty="0">
                <a:latin typeface="TimesTen-Roman"/>
                <a:ea typeface="Calibri" panose="020F0502020204030204" pitchFamily="34" charset="0"/>
                <a:cs typeface="TimesTen-Roman"/>
              </a:rPr>
              <a:t>Mar. 31 Accrued interest for 2 months on Yok note.</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000" dirty="0">
                <a:latin typeface="TimesTen-Roman"/>
                <a:ea typeface="Calibri" panose="020F0502020204030204" pitchFamily="34" charset="0"/>
                <a:cs typeface="TimesTen-Roman"/>
              </a:rPr>
              <a:t>Apr. 1 Paid face value and interest on Yok note.</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000" dirty="0">
                <a:latin typeface="TimesTen-Roman"/>
                <a:ea typeface="Calibri" panose="020F0502020204030204" pitchFamily="34" charset="0"/>
                <a:cs typeface="TimesTen-Roman"/>
              </a:rPr>
              <a:t>July 1 Purchased equipment from Kors Equipment paying $11,000 in cash and signing a</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000" dirty="0">
                <a:latin typeface="TimesTen-Roman"/>
                <a:ea typeface="Calibri" panose="020F0502020204030204" pitchFamily="34" charset="0"/>
                <a:cs typeface="TimesTen-Roman"/>
              </a:rPr>
              <a:t>10%, 3-month, $40,000 note.</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000" dirty="0">
                <a:latin typeface="TimesTen-Roman"/>
                <a:ea typeface="Calibri" panose="020F0502020204030204" pitchFamily="34" charset="0"/>
                <a:cs typeface="TimesTen-Roman"/>
              </a:rPr>
              <a:t>Sept. 30 Accrued interest for 3 months on Kors note.</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000" dirty="0">
                <a:latin typeface="TimesTen-Roman"/>
                <a:ea typeface="Calibri" panose="020F0502020204030204" pitchFamily="34" charset="0"/>
                <a:cs typeface="TimesTen-Roman"/>
              </a:rPr>
              <a:t>Oct. 1 Paid face value and interest on Kors note.</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000" dirty="0">
                <a:latin typeface="TimesTen-Roman"/>
                <a:ea typeface="Calibri" panose="020F0502020204030204" pitchFamily="34" charset="0"/>
                <a:cs typeface="TimesTen-Roman"/>
              </a:rPr>
              <a:t>Dec. 1 Borrowed $15,000 from the Otago Bank by issuing a 3-month, 8% note with a face</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000" dirty="0">
                <a:latin typeface="TimesTen-Roman"/>
                <a:ea typeface="Calibri" panose="020F0502020204030204" pitchFamily="34" charset="0"/>
                <a:cs typeface="TimesTen-Roman"/>
              </a:rPr>
              <a:t>value of $15,000.</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000" dirty="0">
                <a:latin typeface="TimesTen-Roman"/>
                <a:ea typeface="Calibri" panose="020F0502020204030204" pitchFamily="34" charset="0"/>
                <a:cs typeface="TimesTen-Roman"/>
              </a:rPr>
              <a:t>Dec. 31 Recognized interest expense for 1 month on Otago Bank note.</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000" dirty="0">
                <a:latin typeface="TimesTen-Roman"/>
                <a:ea typeface="Calibri" panose="020F0502020204030204" pitchFamily="34" charset="0"/>
                <a:cs typeface="TimesTen-Roman"/>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000" b="1" u="sng" dirty="0">
                <a:latin typeface="Avenir-Black"/>
                <a:ea typeface="Calibri" panose="020F0502020204030204" pitchFamily="34" charset="0"/>
                <a:cs typeface="Avenir-Black"/>
              </a:rPr>
              <a:t>Instructions</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000" b="1" dirty="0">
                <a:latin typeface="TimesTen-Bold"/>
                <a:ea typeface="Calibri" panose="020F0502020204030204" pitchFamily="34" charset="0"/>
                <a:cs typeface="TimesTen-Bold"/>
              </a:rPr>
              <a:t>(a) </a:t>
            </a:r>
            <a:r>
              <a:rPr lang="en-US" sz="2000" dirty="0">
                <a:latin typeface="TimesTen-Roman"/>
                <a:ea typeface="Calibri" panose="020F0502020204030204" pitchFamily="34" charset="0"/>
                <a:cs typeface="TimesTen-Roman"/>
              </a:rPr>
              <a:t>Prepare journal entries.</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000" b="1" dirty="0">
                <a:latin typeface="TimesTen-Bold"/>
                <a:ea typeface="Calibri" panose="020F0502020204030204" pitchFamily="34" charset="0"/>
                <a:cs typeface="TimesTen-Bold"/>
              </a:rPr>
              <a:t>(b) </a:t>
            </a:r>
            <a:r>
              <a:rPr lang="en-US" sz="2000" dirty="0">
                <a:latin typeface="TimesTen-Roman"/>
                <a:ea typeface="Calibri" panose="020F0502020204030204" pitchFamily="34" charset="0"/>
                <a:cs typeface="TimesTen-Roman"/>
              </a:rPr>
              <a:t>Post to the accounts Notes Payable, Accrued Interest, and Interest Expense.</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45135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CCD11A-B2E6-4230-9865-9A474C86A245}"/>
              </a:ext>
            </a:extLst>
          </p:cNvPr>
          <p:cNvSpPr>
            <a:spLocks noGrp="1"/>
          </p:cNvSpPr>
          <p:nvPr>
            <p:ph type="sldNum" sz="quarter" idx="12"/>
          </p:nvPr>
        </p:nvSpPr>
        <p:spPr/>
        <p:txBody>
          <a:bodyPr/>
          <a:lstStyle/>
          <a:p>
            <a:fld id="{59038659-822A-402F-BD2E-C763EA43E145}" type="slidenum">
              <a:rPr lang="en-US" smtClean="0"/>
              <a:t>19</a:t>
            </a:fld>
            <a:endParaRPr lang="en-US"/>
          </a:p>
        </p:txBody>
      </p:sp>
      <p:pic>
        <p:nvPicPr>
          <p:cNvPr id="5" name="Picture 4">
            <a:extLst>
              <a:ext uri="{FF2B5EF4-FFF2-40B4-BE49-F238E27FC236}">
                <a16:creationId xmlns:a16="http://schemas.microsoft.com/office/drawing/2014/main" id="{7F7C441D-270B-4CDF-9E12-6B86A26928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3305" y="213359"/>
            <a:ext cx="4942030" cy="6268719"/>
          </a:xfrm>
          <a:prstGeom prst="rect">
            <a:avLst/>
          </a:prstGeom>
        </p:spPr>
      </p:pic>
      <p:pic>
        <p:nvPicPr>
          <p:cNvPr id="7" name="Picture 6">
            <a:extLst>
              <a:ext uri="{FF2B5EF4-FFF2-40B4-BE49-F238E27FC236}">
                <a16:creationId xmlns:a16="http://schemas.microsoft.com/office/drawing/2014/main" id="{3038499B-A71F-4B3C-9C2A-48EA9EC802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174" y="213360"/>
            <a:ext cx="5027278" cy="6268719"/>
          </a:xfrm>
          <a:prstGeom prst="rect">
            <a:avLst/>
          </a:prstGeom>
        </p:spPr>
      </p:pic>
    </p:spTree>
    <p:extLst>
      <p:ext uri="{BB962C8B-B14F-4D97-AF65-F5344CB8AC3E}">
        <p14:creationId xmlns:p14="http://schemas.microsoft.com/office/powerpoint/2010/main" val="3127624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818" y="235527"/>
            <a:ext cx="11222182" cy="5146024"/>
          </a:xfrm>
          <a:prstGeom prst="rect">
            <a:avLst/>
          </a:prstGeom>
          <a:noFill/>
        </p:spPr>
        <p:txBody>
          <a:bodyPr wrap="square" rtlCol="0">
            <a:spAutoFit/>
          </a:bodyPr>
          <a:lstStyle/>
          <a:p>
            <a:pPr lvl="0" eaLnBrk="0" fontAlgn="base" hangingPunct="0">
              <a:lnSpc>
                <a:spcPct val="115000"/>
              </a:lnSpc>
              <a:spcBef>
                <a:spcPct val="40000"/>
              </a:spcBef>
              <a:spcAft>
                <a:spcPct val="0"/>
              </a:spcAft>
              <a:buSzPct val="80000"/>
            </a:pPr>
            <a:r>
              <a:rPr lang="en-US" altLang="en-US" sz="2800" b="1" u="sng" dirty="0">
                <a:latin typeface="Times New Roman" panose="02020603050405020304" pitchFamily="18" charset="0"/>
                <a:cs typeface="Times New Roman" panose="02020603050405020304" pitchFamily="18" charset="0"/>
              </a:rPr>
              <a:t> First : Current liability</a:t>
            </a:r>
            <a:r>
              <a:rPr lang="en-US" altLang="en-US" sz="2800" b="1" dirty="0">
                <a:latin typeface="Times New Roman" panose="02020603050405020304" pitchFamily="18" charset="0"/>
                <a:cs typeface="Times New Roman" panose="02020603050405020304" pitchFamily="18" charset="0"/>
              </a:rPr>
              <a:t> : </a:t>
            </a:r>
            <a:r>
              <a:rPr lang="en-US" altLang="en-US" sz="2800" dirty="0">
                <a:solidFill>
                  <a:srgbClr val="000000"/>
                </a:solidFill>
                <a:latin typeface="Times New Roman" panose="02020603050405020304" pitchFamily="18" charset="0"/>
                <a:cs typeface="Times New Roman" panose="02020603050405020304" pitchFamily="18" charset="0"/>
              </a:rPr>
              <a:t>is debt with two key features:</a:t>
            </a:r>
          </a:p>
          <a:p>
            <a:pPr lvl="1" eaLnBrk="0" fontAlgn="base" hangingPunct="0">
              <a:lnSpc>
                <a:spcPct val="115000"/>
              </a:lnSpc>
              <a:spcBef>
                <a:spcPct val="40000"/>
              </a:spcBef>
              <a:spcAft>
                <a:spcPct val="0"/>
              </a:spcAft>
              <a:buClr>
                <a:srgbClr val="800000"/>
              </a:buClr>
              <a:buSzPct val="95000"/>
              <a:buFontTx/>
              <a:buAutoNum type="arabicPeriod"/>
            </a:pPr>
            <a:r>
              <a:rPr lang="en-US" altLang="en-US" sz="2800" dirty="0">
                <a:solidFill>
                  <a:srgbClr val="000000"/>
                </a:solidFill>
                <a:latin typeface="Times New Roman" panose="02020603050405020304" pitchFamily="18" charset="0"/>
                <a:cs typeface="Times New Roman" panose="02020603050405020304" pitchFamily="18" charset="0"/>
              </a:rPr>
              <a:t>Company expects to pay the debt from current assets or through the formation of other current liabilities. </a:t>
            </a:r>
          </a:p>
          <a:p>
            <a:pPr lvl="1" eaLnBrk="0" fontAlgn="base" hangingPunct="0">
              <a:lnSpc>
                <a:spcPct val="115000"/>
              </a:lnSpc>
              <a:spcBef>
                <a:spcPct val="40000"/>
              </a:spcBef>
              <a:spcAft>
                <a:spcPct val="0"/>
              </a:spcAft>
              <a:buClr>
                <a:srgbClr val="800000"/>
              </a:buClr>
              <a:buSzPct val="95000"/>
              <a:buFontTx/>
              <a:buAutoNum type="arabicPeriod"/>
            </a:pPr>
            <a:r>
              <a:rPr lang="en-US" altLang="en-US" sz="2800" dirty="0">
                <a:solidFill>
                  <a:srgbClr val="000000"/>
                </a:solidFill>
                <a:latin typeface="Times New Roman" panose="02020603050405020304" pitchFamily="18" charset="0"/>
                <a:cs typeface="Times New Roman" panose="02020603050405020304" pitchFamily="18" charset="0"/>
              </a:rPr>
              <a:t>Company will pay the debt within one year or the operating cycle, whichever is longer.</a:t>
            </a:r>
          </a:p>
          <a:p>
            <a:pPr lvl="0" eaLnBrk="0" fontAlgn="base" hangingPunct="0">
              <a:lnSpc>
                <a:spcPct val="115000"/>
              </a:lnSpc>
              <a:spcBef>
                <a:spcPct val="40000"/>
              </a:spcBef>
              <a:spcAft>
                <a:spcPct val="0"/>
              </a:spcAft>
              <a:buSzPct val="80000"/>
            </a:pPr>
            <a:r>
              <a:rPr lang="en-US" altLang="en-US" sz="2800" dirty="0">
                <a:solidFill>
                  <a:srgbClr val="000000"/>
                </a:solidFill>
                <a:latin typeface="Times New Roman" panose="02020603050405020304" pitchFamily="18" charset="0"/>
                <a:cs typeface="Times New Roman" panose="02020603050405020304" pitchFamily="18" charset="0"/>
              </a:rPr>
              <a:t>Current liabilities include </a:t>
            </a:r>
            <a:r>
              <a:rPr lang="en-US" altLang="en-US" sz="2800" b="1" dirty="0">
                <a:solidFill>
                  <a:srgbClr val="800000"/>
                </a:solidFill>
                <a:latin typeface="Times New Roman" panose="02020603050405020304" pitchFamily="18" charset="0"/>
                <a:cs typeface="Times New Roman" panose="02020603050405020304" pitchFamily="18" charset="0"/>
              </a:rPr>
              <a:t>notes payable</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b="1" dirty="0">
                <a:solidFill>
                  <a:srgbClr val="800000"/>
                </a:solidFill>
                <a:latin typeface="Times New Roman" panose="02020603050405020304" pitchFamily="18" charset="0"/>
                <a:cs typeface="Times New Roman" panose="02020603050405020304" pitchFamily="18" charset="0"/>
              </a:rPr>
              <a:t>accounts payable</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b="1" dirty="0">
                <a:solidFill>
                  <a:srgbClr val="800000"/>
                </a:solidFill>
                <a:latin typeface="Times New Roman" panose="02020603050405020304" pitchFamily="18" charset="0"/>
                <a:cs typeface="Times New Roman" panose="02020603050405020304" pitchFamily="18" charset="0"/>
              </a:rPr>
              <a:t>unearned revenues</a:t>
            </a:r>
            <a:r>
              <a:rPr lang="en-US" altLang="en-US" sz="2800" dirty="0">
                <a:solidFill>
                  <a:srgbClr val="000000"/>
                </a:solidFill>
                <a:latin typeface="Times New Roman" panose="02020603050405020304" pitchFamily="18" charset="0"/>
                <a:cs typeface="Times New Roman" panose="02020603050405020304" pitchFamily="18" charset="0"/>
              </a:rPr>
              <a:t>, and accrued liabilities such as </a:t>
            </a:r>
            <a:r>
              <a:rPr lang="en-US" altLang="en-US" sz="2800" b="1" dirty="0">
                <a:solidFill>
                  <a:srgbClr val="800000"/>
                </a:solidFill>
                <a:latin typeface="Times New Roman" panose="02020603050405020304" pitchFamily="18" charset="0"/>
                <a:cs typeface="Times New Roman" panose="02020603050405020304" pitchFamily="18" charset="0"/>
              </a:rPr>
              <a:t>taxes payable</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b="1" dirty="0">
                <a:solidFill>
                  <a:srgbClr val="800000"/>
                </a:solidFill>
                <a:latin typeface="Times New Roman" panose="02020603050405020304" pitchFamily="18" charset="0"/>
                <a:cs typeface="Times New Roman" panose="02020603050405020304" pitchFamily="18" charset="0"/>
              </a:rPr>
              <a:t>salaries payable</a:t>
            </a:r>
            <a:r>
              <a:rPr lang="en-US" altLang="en-US" sz="2800" dirty="0">
                <a:solidFill>
                  <a:srgbClr val="000000"/>
                </a:solidFill>
                <a:latin typeface="Times New Roman" panose="02020603050405020304" pitchFamily="18" charset="0"/>
                <a:cs typeface="Times New Roman" panose="02020603050405020304" pitchFamily="18" charset="0"/>
              </a:rPr>
              <a:t>, and </a:t>
            </a:r>
            <a:r>
              <a:rPr lang="en-US" altLang="en-US" sz="2800" b="1" dirty="0">
                <a:solidFill>
                  <a:srgbClr val="800000"/>
                </a:solidFill>
                <a:latin typeface="Times New Roman" panose="02020603050405020304" pitchFamily="18" charset="0"/>
                <a:cs typeface="Times New Roman" panose="02020603050405020304" pitchFamily="18" charset="0"/>
              </a:rPr>
              <a:t>interest payable</a:t>
            </a:r>
            <a:r>
              <a:rPr lang="en-US" altLang="en-US" sz="2800" dirty="0">
                <a:solidFill>
                  <a:srgbClr val="000000"/>
                </a:solidFill>
                <a:latin typeface="Times New Roman" panose="02020603050405020304" pitchFamily="18" charset="0"/>
                <a:cs typeface="Times New Roman" panose="02020603050405020304" pitchFamily="18" charset="0"/>
              </a:rPr>
              <a:t>.</a:t>
            </a:r>
          </a:p>
          <a:p>
            <a:pPr lvl="1" eaLnBrk="0" fontAlgn="base" hangingPunct="0">
              <a:lnSpc>
                <a:spcPct val="115000"/>
              </a:lnSpc>
              <a:spcBef>
                <a:spcPct val="40000"/>
              </a:spcBef>
              <a:spcAft>
                <a:spcPct val="0"/>
              </a:spcAft>
              <a:buClr>
                <a:srgbClr val="800000"/>
              </a:buClr>
              <a:buSzPct val="95000"/>
            </a:pPr>
            <a:endParaRPr lang="en-US" altLang="en-US" sz="2400" dirty="0">
              <a:solidFill>
                <a:srgbClr val="000000"/>
              </a:solidFill>
              <a:latin typeface="Comic Sans MS" panose="030F0702030302020204" pitchFamily="66" charset="0"/>
            </a:endParaRPr>
          </a:p>
        </p:txBody>
      </p:sp>
      <p:sp>
        <p:nvSpPr>
          <p:cNvPr id="3" name="Slide Number Placeholder 2"/>
          <p:cNvSpPr>
            <a:spLocks noGrp="1"/>
          </p:cNvSpPr>
          <p:nvPr>
            <p:ph type="sldNum" sz="quarter" idx="12"/>
          </p:nvPr>
        </p:nvSpPr>
        <p:spPr/>
        <p:txBody>
          <a:bodyPr/>
          <a:lstStyle/>
          <a:p>
            <a:fld id="{59038659-822A-402F-BD2E-C763EA43E145}" type="slidenum">
              <a:rPr lang="en-US" smtClean="0"/>
              <a:t>2</a:t>
            </a:fld>
            <a:endParaRPr lang="en-US"/>
          </a:p>
        </p:txBody>
      </p:sp>
    </p:spTree>
    <p:extLst>
      <p:ext uri="{BB962C8B-B14F-4D97-AF65-F5344CB8AC3E}">
        <p14:creationId xmlns:p14="http://schemas.microsoft.com/office/powerpoint/2010/main" val="4270396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692" y="429491"/>
            <a:ext cx="11443854" cy="6844951"/>
          </a:xfrm>
          <a:prstGeom prst="rect">
            <a:avLst/>
          </a:prstGeom>
          <a:noFill/>
        </p:spPr>
        <p:txBody>
          <a:bodyPr wrap="square" rtlCol="0">
            <a:spAutoFit/>
          </a:bodyPr>
          <a:lstStyle/>
          <a:p>
            <a:pPr lvl="0" eaLnBrk="0" fontAlgn="base" hangingPunct="0">
              <a:lnSpc>
                <a:spcPct val="115000"/>
              </a:lnSpc>
              <a:spcBef>
                <a:spcPct val="40000"/>
              </a:spcBef>
              <a:spcAft>
                <a:spcPct val="0"/>
              </a:spcAft>
              <a:buSzPct val="80000"/>
            </a:pPr>
            <a:r>
              <a:rPr lang="en-US" altLang="en-US" sz="2400" b="1" u="sng" dirty="0">
                <a:latin typeface="Times New Roman" panose="02020603050405020304" pitchFamily="18" charset="0"/>
                <a:cs typeface="Times New Roman" panose="02020603050405020304" pitchFamily="18" charset="0"/>
              </a:rPr>
              <a:t>1- Notes Payable:</a:t>
            </a:r>
          </a:p>
          <a:p>
            <a:pPr lvl="1" eaLnBrk="0" fontAlgn="base" hangingPunct="0">
              <a:lnSpc>
                <a:spcPct val="115000"/>
              </a:lnSpc>
              <a:spcBef>
                <a:spcPct val="40000"/>
              </a:spcBef>
              <a:spcAft>
                <a:spcPct val="0"/>
              </a:spcAft>
              <a:buSzPct val="80000"/>
              <a:buBlip>
                <a:blip r:embed="rId2"/>
              </a:buBlip>
            </a:pPr>
            <a:r>
              <a:rPr lang="en-US" altLang="en-US" sz="2400" dirty="0">
                <a:latin typeface="Times New Roman" panose="02020603050405020304" pitchFamily="18" charset="0"/>
                <a:cs typeface="Times New Roman" panose="02020603050405020304" pitchFamily="18" charset="0"/>
              </a:rPr>
              <a:t>Written promissory note.</a:t>
            </a:r>
          </a:p>
          <a:p>
            <a:pPr lvl="1" eaLnBrk="0" fontAlgn="base" hangingPunct="0">
              <a:lnSpc>
                <a:spcPct val="115000"/>
              </a:lnSpc>
              <a:spcBef>
                <a:spcPct val="40000"/>
              </a:spcBef>
              <a:spcAft>
                <a:spcPct val="0"/>
              </a:spcAft>
              <a:buSzPct val="80000"/>
              <a:buBlip>
                <a:blip r:embed="rId2"/>
              </a:buBlip>
            </a:pPr>
            <a:r>
              <a:rPr lang="en-US" altLang="en-US" sz="2400" dirty="0">
                <a:latin typeface="Times New Roman" panose="02020603050405020304" pitchFamily="18" charset="0"/>
                <a:cs typeface="Times New Roman" panose="02020603050405020304" pitchFamily="18" charset="0"/>
              </a:rPr>
              <a:t>Require the borrower to pay interest.</a:t>
            </a:r>
          </a:p>
          <a:p>
            <a:pPr lvl="1" eaLnBrk="0" fontAlgn="base" hangingPunct="0">
              <a:lnSpc>
                <a:spcPct val="115000"/>
              </a:lnSpc>
              <a:spcBef>
                <a:spcPct val="40000"/>
              </a:spcBef>
              <a:spcAft>
                <a:spcPct val="0"/>
              </a:spcAft>
              <a:buSzPct val="80000"/>
              <a:buBlip>
                <a:blip r:embed="rId2"/>
              </a:buBlip>
            </a:pPr>
            <a:r>
              <a:rPr lang="en-US" altLang="en-US" sz="2400" dirty="0">
                <a:latin typeface="Times New Roman" panose="02020603050405020304" pitchFamily="18" charset="0"/>
                <a:cs typeface="Times New Roman" panose="02020603050405020304" pitchFamily="18" charset="0"/>
              </a:rPr>
              <a:t>Issued for varying periods.</a:t>
            </a:r>
          </a:p>
          <a:p>
            <a:pPr lvl="1" eaLnBrk="0" fontAlgn="base" hangingPunct="0">
              <a:lnSpc>
                <a:spcPct val="115000"/>
              </a:lnSpc>
              <a:spcBef>
                <a:spcPct val="40000"/>
              </a:spcBef>
              <a:spcAft>
                <a:spcPct val="0"/>
              </a:spcAft>
              <a:buSzPct val="80000"/>
            </a:pPr>
            <a:endParaRPr lang="en-US" altLang="en-US" sz="2400" dirty="0">
              <a:latin typeface="Times New Roman" panose="02020603050405020304" pitchFamily="18" charset="0"/>
              <a:cs typeface="Times New Roman" panose="02020603050405020304" pitchFamily="18" charset="0"/>
            </a:endParaRPr>
          </a:p>
          <a:p>
            <a:pPr lvl="0" eaLnBrk="0" fontAlgn="base" hangingPunct="0">
              <a:lnSpc>
                <a:spcPct val="115000"/>
              </a:lnSpc>
              <a:spcBef>
                <a:spcPct val="0"/>
              </a:spcBef>
              <a:spcAft>
                <a:spcPct val="0"/>
              </a:spcAft>
            </a:pPr>
            <a:r>
              <a:rPr lang="en-US" altLang="en-US" sz="2200" b="1" dirty="0">
                <a:latin typeface="Times New Roman" panose="02020603050405020304" pitchFamily="18" charset="0"/>
                <a:cs typeface="Times New Roman" panose="02020603050405020304" pitchFamily="18" charset="0"/>
              </a:rPr>
              <a:t>Example:</a:t>
            </a:r>
            <a:r>
              <a:rPr lang="en-US" altLang="en-US" sz="2200" dirty="0">
                <a:latin typeface="Times New Roman" panose="02020603050405020304" pitchFamily="18" charset="0"/>
                <a:cs typeface="Times New Roman" panose="02020603050405020304" pitchFamily="18" charset="0"/>
              </a:rPr>
              <a:t>  On March 1, 2010, Cole Williams borrows $100,000 from National Bank on a 4-month, 12% note.</a:t>
            </a:r>
          </a:p>
          <a:p>
            <a:pPr lvl="0" eaLnBrk="0" fontAlgn="base" hangingPunct="0">
              <a:lnSpc>
                <a:spcPct val="115000"/>
              </a:lnSpc>
              <a:spcBef>
                <a:spcPct val="40000"/>
              </a:spcBef>
              <a:spcAft>
                <a:spcPct val="0"/>
              </a:spcAft>
            </a:pPr>
            <a:r>
              <a:rPr lang="en-US" altLang="en-US" sz="2200" b="1" dirty="0">
                <a:latin typeface="Times New Roman" panose="02020603050405020304" pitchFamily="18" charset="0"/>
                <a:cs typeface="Times New Roman" panose="02020603050405020304" pitchFamily="18" charset="0"/>
              </a:rPr>
              <a:t>Instructions</a:t>
            </a:r>
          </a:p>
          <a:p>
            <a:pPr lvl="1" eaLnBrk="0" fontAlgn="base" hangingPunct="0">
              <a:lnSpc>
                <a:spcPct val="115000"/>
              </a:lnSpc>
              <a:spcBef>
                <a:spcPct val="35000"/>
              </a:spcBef>
              <a:spcAft>
                <a:spcPct val="0"/>
              </a:spcAft>
            </a:pPr>
            <a:r>
              <a:rPr lang="en-US" altLang="en-US" sz="2200" dirty="0">
                <a:latin typeface="Times New Roman" panose="02020603050405020304" pitchFamily="18" charset="0"/>
                <a:cs typeface="Times New Roman" panose="02020603050405020304" pitchFamily="18" charset="0"/>
              </a:rPr>
              <a:t>1- Prepare the entry on March 1.</a:t>
            </a:r>
          </a:p>
          <a:p>
            <a:pPr lvl="1" eaLnBrk="0" fontAlgn="base" hangingPunct="0">
              <a:lnSpc>
                <a:spcPct val="115000"/>
              </a:lnSpc>
              <a:spcBef>
                <a:spcPct val="35000"/>
              </a:spcBef>
              <a:spcAft>
                <a:spcPct val="0"/>
              </a:spcAft>
            </a:pPr>
            <a:r>
              <a:rPr lang="en-US" altLang="en-US" sz="2200" dirty="0">
                <a:latin typeface="Times New Roman" panose="02020603050405020304" pitchFamily="18" charset="0"/>
                <a:cs typeface="Times New Roman" panose="02020603050405020304" pitchFamily="18" charset="0"/>
              </a:rPr>
              <a:t>2- Prepare the adjusting entry on June 30, assuming monthly adjusting entries have not been made. </a:t>
            </a:r>
          </a:p>
          <a:p>
            <a:pPr lvl="1" eaLnBrk="0" fontAlgn="base" hangingPunct="0">
              <a:lnSpc>
                <a:spcPct val="115000"/>
              </a:lnSpc>
              <a:spcBef>
                <a:spcPct val="35000"/>
              </a:spcBef>
              <a:spcAft>
                <a:spcPct val="0"/>
              </a:spcAft>
            </a:pPr>
            <a:r>
              <a:rPr lang="en-US" altLang="en-US" sz="2200" dirty="0">
                <a:latin typeface="Times New Roman" panose="02020603050405020304" pitchFamily="18" charset="0"/>
                <a:cs typeface="Times New Roman" panose="02020603050405020304" pitchFamily="18" charset="0"/>
              </a:rPr>
              <a:t>3- Prepare the entry at maturity (July 1). </a:t>
            </a:r>
          </a:p>
          <a:p>
            <a:pPr lvl="0" eaLnBrk="0" fontAlgn="base" hangingPunct="0">
              <a:lnSpc>
                <a:spcPct val="115000"/>
              </a:lnSpc>
              <a:spcBef>
                <a:spcPct val="40000"/>
              </a:spcBef>
              <a:spcAft>
                <a:spcPct val="0"/>
              </a:spcAft>
              <a:buSzPct val="80000"/>
            </a:pPr>
            <a:endParaRPr lang="en-US" altLang="en-US" sz="3000" dirty="0">
              <a:solidFill>
                <a:srgbClr val="000000"/>
              </a:solidFill>
              <a:latin typeface="Comic Sans MS" panose="030F0702030302020204" pitchFamily="66" charset="0"/>
            </a:endParaRPr>
          </a:p>
        </p:txBody>
      </p:sp>
      <p:sp>
        <p:nvSpPr>
          <p:cNvPr id="3" name="Slide Number Placeholder 2"/>
          <p:cNvSpPr>
            <a:spLocks noGrp="1"/>
          </p:cNvSpPr>
          <p:nvPr>
            <p:ph type="sldNum" sz="quarter" idx="12"/>
          </p:nvPr>
        </p:nvSpPr>
        <p:spPr/>
        <p:txBody>
          <a:bodyPr/>
          <a:lstStyle/>
          <a:p>
            <a:fld id="{59038659-822A-402F-BD2E-C763EA43E145}" type="slidenum">
              <a:rPr lang="en-US" smtClean="0"/>
              <a:t>3</a:t>
            </a:fld>
            <a:endParaRPr lang="en-US"/>
          </a:p>
        </p:txBody>
      </p:sp>
    </p:spTree>
    <p:extLst>
      <p:ext uri="{BB962C8B-B14F-4D97-AF65-F5344CB8AC3E}">
        <p14:creationId xmlns:p14="http://schemas.microsoft.com/office/powerpoint/2010/main" val="3220061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0945" y="387927"/>
            <a:ext cx="11637819" cy="7140416"/>
          </a:xfrm>
          <a:prstGeom prst="rect">
            <a:avLst/>
          </a:prstGeom>
          <a:noFill/>
        </p:spPr>
        <p:txBody>
          <a:bodyPr wrap="square" rtlCol="0">
            <a:spAutoFit/>
          </a:bodyPr>
          <a:lstStyle/>
          <a:p>
            <a:r>
              <a:rPr lang="en-US" altLang="en-US" sz="2200" b="1" u="sng" dirty="0">
                <a:solidFill>
                  <a:srgbClr val="000000"/>
                </a:solidFill>
                <a:latin typeface="Times New Roman" panose="02020603050405020304" pitchFamily="18" charset="0"/>
                <a:cs typeface="Times New Roman" panose="02020603050405020304" pitchFamily="18" charset="0"/>
              </a:rPr>
              <a:t>1- Prepare the entry on March 1</a:t>
            </a:r>
          </a:p>
          <a:p>
            <a:r>
              <a:rPr lang="en-US" sz="2200" dirty="0">
                <a:solidFill>
                  <a:srgbClr val="000000"/>
                </a:solidFill>
                <a:latin typeface="Times New Roman" panose="02020603050405020304" pitchFamily="18" charset="0"/>
                <a:cs typeface="Times New Roman" panose="02020603050405020304" pitchFamily="18" charset="0"/>
              </a:rPr>
              <a:t>  </a:t>
            </a:r>
          </a:p>
          <a:p>
            <a:r>
              <a:rPr lang="en-US" sz="2200" dirty="0">
                <a:solidFill>
                  <a:srgbClr val="000000"/>
                </a:solidFill>
                <a:latin typeface="Times New Roman" panose="02020603050405020304" pitchFamily="18" charset="0"/>
                <a:cs typeface="Times New Roman" panose="02020603050405020304" pitchFamily="18" charset="0"/>
              </a:rPr>
              <a:t>   Cash      100,000</a:t>
            </a:r>
          </a:p>
          <a:p>
            <a:r>
              <a:rPr lang="en-US" sz="2200" dirty="0">
                <a:solidFill>
                  <a:srgbClr val="000000"/>
                </a:solidFill>
                <a:latin typeface="Times New Roman" panose="02020603050405020304" pitchFamily="18" charset="0"/>
                <a:cs typeface="Times New Roman" panose="02020603050405020304" pitchFamily="18" charset="0"/>
              </a:rPr>
              <a:t>     Notes Payable    100,000</a:t>
            </a:r>
          </a:p>
          <a:p>
            <a:r>
              <a:rPr lang="en-US" sz="2200" dirty="0">
                <a:solidFill>
                  <a:srgbClr val="000000"/>
                </a:solidFill>
                <a:latin typeface="Times New Roman" panose="02020603050405020304" pitchFamily="18" charset="0"/>
                <a:cs typeface="Times New Roman" panose="02020603050405020304" pitchFamily="18" charset="0"/>
              </a:rPr>
              <a:t>________________________</a:t>
            </a:r>
          </a:p>
          <a:p>
            <a:pPr lvl="0" eaLnBrk="0" fontAlgn="base" hangingPunct="0">
              <a:spcBef>
                <a:spcPct val="50000"/>
              </a:spcBef>
              <a:spcAft>
                <a:spcPct val="0"/>
              </a:spcAft>
            </a:pPr>
            <a:r>
              <a:rPr lang="en-US" altLang="en-US" sz="2200" b="1" u="sng" dirty="0">
                <a:solidFill>
                  <a:srgbClr val="000000"/>
                </a:solidFill>
                <a:latin typeface="Times New Roman" panose="02020603050405020304" pitchFamily="18" charset="0"/>
                <a:cs typeface="Times New Roman" panose="02020603050405020304" pitchFamily="18" charset="0"/>
              </a:rPr>
              <a:t>2- Prepare the adjusting entry on June 30</a:t>
            </a:r>
            <a:r>
              <a:rPr lang="en-US" altLang="en-US" sz="2200" u="sng" dirty="0">
                <a:solidFill>
                  <a:srgbClr val="000000"/>
                </a:solidFill>
                <a:latin typeface="Times New Roman" panose="02020603050405020304" pitchFamily="18" charset="0"/>
                <a:cs typeface="Times New Roman" panose="02020603050405020304" pitchFamily="18" charset="0"/>
              </a:rPr>
              <a:t>.</a:t>
            </a:r>
          </a:p>
          <a:p>
            <a:pPr lvl="0" eaLnBrk="0" fontAlgn="base" hangingPunct="0">
              <a:spcBef>
                <a:spcPct val="50000"/>
              </a:spcBef>
              <a:spcAft>
                <a:spcPct val="0"/>
              </a:spcAft>
            </a:pP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000" u="sng" dirty="0">
                <a:latin typeface="Times New Roman" panose="02020603050405020304" pitchFamily="18" charset="0"/>
                <a:cs typeface="Times New Roman" panose="02020603050405020304" pitchFamily="18" charset="0"/>
              </a:rPr>
              <a:t>$100,000 x 12% x 4/12 = $4,000</a:t>
            </a:r>
          </a:p>
          <a:p>
            <a:pPr lvl="0" eaLnBrk="0" fontAlgn="base" hangingPunct="0">
              <a:spcBef>
                <a:spcPct val="50000"/>
              </a:spcBef>
              <a:spcAft>
                <a:spcPct val="0"/>
              </a:spcAft>
            </a:pPr>
            <a:r>
              <a:rPr lang="en-US" altLang="en-US" sz="2200" dirty="0">
                <a:solidFill>
                  <a:srgbClr val="000000"/>
                </a:solidFill>
                <a:latin typeface="Times New Roman" panose="02020603050405020304" pitchFamily="18" charset="0"/>
                <a:cs typeface="Times New Roman" panose="02020603050405020304" pitchFamily="18" charset="0"/>
              </a:rPr>
              <a:t>      interest expenses  4000</a:t>
            </a:r>
          </a:p>
          <a:p>
            <a:pPr lvl="0" eaLnBrk="0" fontAlgn="base" hangingPunct="0">
              <a:spcBef>
                <a:spcPct val="50000"/>
              </a:spcBef>
              <a:spcAft>
                <a:spcPct val="0"/>
              </a:spcAft>
            </a:pPr>
            <a:r>
              <a:rPr lang="en-US" altLang="en-US" sz="2200" dirty="0">
                <a:solidFill>
                  <a:srgbClr val="000000"/>
                </a:solidFill>
                <a:latin typeface="Times New Roman" panose="02020603050405020304" pitchFamily="18" charset="0"/>
                <a:cs typeface="Times New Roman" panose="02020603050405020304" pitchFamily="18" charset="0"/>
              </a:rPr>
              <a:t>        Accrued interest   4000</a:t>
            </a:r>
          </a:p>
          <a:p>
            <a:pPr lvl="0" eaLnBrk="0" fontAlgn="base" hangingPunct="0">
              <a:spcBef>
                <a:spcPct val="50000"/>
              </a:spcBef>
              <a:spcAft>
                <a:spcPct val="0"/>
              </a:spcAft>
            </a:pPr>
            <a:r>
              <a:rPr lang="en-US" altLang="en-US" sz="2200" dirty="0">
                <a:solidFill>
                  <a:srgbClr val="000000"/>
                </a:solidFill>
                <a:latin typeface="Times New Roman" panose="02020603050405020304" pitchFamily="18" charset="0"/>
                <a:cs typeface="Times New Roman" panose="02020603050405020304" pitchFamily="18" charset="0"/>
              </a:rPr>
              <a:t>________________________</a:t>
            </a:r>
          </a:p>
          <a:p>
            <a:pPr lvl="0" eaLnBrk="0" fontAlgn="base" hangingPunct="0">
              <a:lnSpc>
                <a:spcPct val="115000"/>
              </a:lnSpc>
              <a:spcBef>
                <a:spcPct val="35000"/>
              </a:spcBef>
              <a:spcAft>
                <a:spcPct val="0"/>
              </a:spcAft>
            </a:pPr>
            <a:r>
              <a:rPr lang="en-US" altLang="en-US" sz="2200" b="1" u="sng" dirty="0">
                <a:solidFill>
                  <a:srgbClr val="000000"/>
                </a:solidFill>
                <a:latin typeface="Times New Roman" panose="02020603050405020304" pitchFamily="18" charset="0"/>
                <a:cs typeface="Times New Roman" panose="02020603050405020304" pitchFamily="18" charset="0"/>
              </a:rPr>
              <a:t>3- Prepare the entry at maturity (July 1). </a:t>
            </a:r>
          </a:p>
          <a:p>
            <a:pPr lvl="0" eaLnBrk="0" fontAlgn="base" hangingPunct="0">
              <a:lnSpc>
                <a:spcPct val="115000"/>
              </a:lnSpc>
              <a:spcBef>
                <a:spcPct val="35000"/>
              </a:spcBef>
              <a:spcAft>
                <a:spcPct val="0"/>
              </a:spcAft>
            </a:pPr>
            <a:r>
              <a:rPr lang="en-US" altLang="en-US" sz="2200" dirty="0">
                <a:solidFill>
                  <a:srgbClr val="000000"/>
                </a:solidFill>
                <a:latin typeface="Times New Roman" panose="02020603050405020304" pitchFamily="18" charset="0"/>
                <a:cs typeface="Times New Roman" panose="02020603050405020304" pitchFamily="18" charset="0"/>
              </a:rPr>
              <a:t>        Notes payable    100,000</a:t>
            </a:r>
          </a:p>
          <a:p>
            <a:pPr lvl="0" eaLnBrk="0" fontAlgn="base" hangingPunct="0">
              <a:lnSpc>
                <a:spcPct val="115000"/>
              </a:lnSpc>
              <a:spcBef>
                <a:spcPct val="35000"/>
              </a:spcBef>
              <a:spcAft>
                <a:spcPct val="0"/>
              </a:spcAft>
            </a:pPr>
            <a:r>
              <a:rPr lang="en-US" altLang="en-US" sz="2200" dirty="0">
                <a:solidFill>
                  <a:srgbClr val="000000"/>
                </a:solidFill>
                <a:latin typeface="Times New Roman" panose="02020603050405020304" pitchFamily="18" charset="0"/>
                <a:cs typeface="Times New Roman" panose="02020603050405020304" pitchFamily="18" charset="0"/>
              </a:rPr>
              <a:t>        Accrued interest    4000</a:t>
            </a:r>
          </a:p>
          <a:p>
            <a:pPr lvl="0" eaLnBrk="0" fontAlgn="base" hangingPunct="0">
              <a:lnSpc>
                <a:spcPct val="115000"/>
              </a:lnSpc>
              <a:spcBef>
                <a:spcPct val="35000"/>
              </a:spcBef>
              <a:spcAft>
                <a:spcPct val="0"/>
              </a:spcAft>
            </a:pPr>
            <a:r>
              <a:rPr lang="en-US" altLang="en-US" sz="2200" dirty="0">
                <a:solidFill>
                  <a:srgbClr val="000000"/>
                </a:solidFill>
                <a:latin typeface="Times New Roman" panose="02020603050405020304" pitchFamily="18" charset="0"/>
                <a:cs typeface="Times New Roman" panose="02020603050405020304" pitchFamily="18" charset="0"/>
              </a:rPr>
              <a:t>                     Cash             104,000</a:t>
            </a:r>
          </a:p>
          <a:p>
            <a:pPr lvl="0" eaLnBrk="0" fontAlgn="base" hangingPunct="0">
              <a:spcBef>
                <a:spcPct val="50000"/>
              </a:spcBef>
              <a:spcAft>
                <a:spcPct val="0"/>
              </a:spcAft>
            </a:pPr>
            <a:endParaRPr lang="en-US" altLang="en-US" sz="2200" dirty="0">
              <a:solidFill>
                <a:srgbClr val="000000"/>
              </a:solidFill>
              <a:latin typeface="Comic Sans MS" panose="030F0702030302020204" pitchFamily="66" charset="0"/>
            </a:endParaRPr>
          </a:p>
          <a:p>
            <a:endParaRPr lang="en-US" dirty="0"/>
          </a:p>
        </p:txBody>
      </p:sp>
      <p:sp>
        <p:nvSpPr>
          <p:cNvPr id="3" name="Slide Number Placeholder 2"/>
          <p:cNvSpPr>
            <a:spLocks noGrp="1"/>
          </p:cNvSpPr>
          <p:nvPr>
            <p:ph type="sldNum" sz="quarter" idx="12"/>
          </p:nvPr>
        </p:nvSpPr>
        <p:spPr/>
        <p:txBody>
          <a:bodyPr/>
          <a:lstStyle/>
          <a:p>
            <a:fld id="{59038659-822A-402F-BD2E-C763EA43E145}" type="slidenum">
              <a:rPr lang="en-US" smtClean="0"/>
              <a:t>4</a:t>
            </a:fld>
            <a:endParaRPr lang="en-US"/>
          </a:p>
        </p:txBody>
      </p:sp>
    </p:spTree>
    <p:extLst>
      <p:ext uri="{BB962C8B-B14F-4D97-AF65-F5344CB8AC3E}">
        <p14:creationId xmlns:p14="http://schemas.microsoft.com/office/powerpoint/2010/main" val="966107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44E2E9-28AC-4E2E-8F7E-DB45A6CDF30F}"/>
              </a:ext>
            </a:extLst>
          </p:cNvPr>
          <p:cNvSpPr>
            <a:spLocks noGrp="1"/>
          </p:cNvSpPr>
          <p:nvPr>
            <p:ph type="sldNum" sz="quarter" idx="12"/>
          </p:nvPr>
        </p:nvSpPr>
        <p:spPr/>
        <p:txBody>
          <a:bodyPr/>
          <a:lstStyle/>
          <a:p>
            <a:fld id="{59038659-822A-402F-BD2E-C763EA43E145}" type="slidenum">
              <a:rPr lang="en-US" smtClean="0"/>
              <a:t>5</a:t>
            </a:fld>
            <a:endParaRPr lang="en-US"/>
          </a:p>
        </p:txBody>
      </p:sp>
      <p:sp>
        <p:nvSpPr>
          <p:cNvPr id="3" name="TextBox 2">
            <a:extLst>
              <a:ext uri="{FF2B5EF4-FFF2-40B4-BE49-F238E27FC236}">
                <a16:creationId xmlns:a16="http://schemas.microsoft.com/office/drawing/2014/main" id="{687E8599-F052-4816-B904-C49692CE271A}"/>
              </a:ext>
            </a:extLst>
          </p:cNvPr>
          <p:cNvSpPr txBox="1"/>
          <p:nvPr/>
        </p:nvSpPr>
        <p:spPr>
          <a:xfrm>
            <a:off x="284480" y="812800"/>
            <a:ext cx="11297920" cy="3277436"/>
          </a:xfrm>
          <a:prstGeom prst="rect">
            <a:avLst/>
          </a:prstGeom>
          <a:noFill/>
        </p:spPr>
        <p:txBody>
          <a:bodyPr wrap="square" rtlCol="0">
            <a:spAutoFit/>
          </a:bodyPr>
          <a:lstStyle/>
          <a:p>
            <a:pPr lvl="0" eaLnBrk="0" fontAlgn="base" hangingPunct="0">
              <a:lnSpc>
                <a:spcPct val="115000"/>
              </a:lnSpc>
              <a:spcBef>
                <a:spcPct val="0"/>
              </a:spcBef>
              <a:spcAft>
                <a:spcPct val="0"/>
              </a:spcAft>
            </a:pPr>
            <a:r>
              <a:rPr lang="en-US" altLang="en-US" sz="2200" b="1" dirty="0">
                <a:solidFill>
                  <a:prstClr val="black"/>
                </a:solidFill>
                <a:latin typeface="Times New Roman" panose="02020603050405020304" pitchFamily="18" charset="0"/>
                <a:cs typeface="Times New Roman" panose="02020603050405020304" pitchFamily="18" charset="0"/>
              </a:rPr>
              <a:t>Example:</a:t>
            </a:r>
            <a:r>
              <a:rPr lang="en-US" altLang="en-US" sz="2200" dirty="0">
                <a:solidFill>
                  <a:prstClr val="black"/>
                </a:solidFill>
                <a:latin typeface="Times New Roman" panose="02020603050405020304" pitchFamily="18" charset="0"/>
                <a:cs typeface="Times New Roman" panose="02020603050405020304" pitchFamily="18" charset="0"/>
              </a:rPr>
              <a:t>  On April 1, 2012, Kurdistan Co. borrows $600,000 from </a:t>
            </a:r>
            <a:r>
              <a:rPr lang="en-US" altLang="en-US" sz="2200" dirty="0" err="1">
                <a:solidFill>
                  <a:prstClr val="black"/>
                </a:solidFill>
                <a:latin typeface="Times New Roman" panose="02020603050405020304" pitchFamily="18" charset="0"/>
                <a:cs typeface="Times New Roman" panose="02020603050405020304" pitchFamily="18" charset="0"/>
              </a:rPr>
              <a:t>Cihan</a:t>
            </a:r>
            <a:r>
              <a:rPr lang="en-US" altLang="en-US" sz="2200" dirty="0">
                <a:solidFill>
                  <a:prstClr val="black"/>
                </a:solidFill>
                <a:latin typeface="Times New Roman" panose="02020603050405020304" pitchFamily="18" charset="0"/>
                <a:cs typeface="Times New Roman" panose="02020603050405020304" pitchFamily="18" charset="0"/>
              </a:rPr>
              <a:t> Bank.</a:t>
            </a:r>
          </a:p>
          <a:p>
            <a:pPr lvl="0" eaLnBrk="0" fontAlgn="base" hangingPunct="0">
              <a:lnSpc>
                <a:spcPct val="115000"/>
              </a:lnSpc>
              <a:spcBef>
                <a:spcPct val="0"/>
              </a:spcBef>
              <a:spcAft>
                <a:spcPct val="0"/>
              </a:spcAft>
            </a:pPr>
            <a:r>
              <a:rPr lang="en-US" altLang="en-US" sz="2200" dirty="0">
                <a:solidFill>
                  <a:prstClr val="black"/>
                </a:solidFill>
                <a:latin typeface="Times New Roman" panose="02020603050405020304" pitchFamily="18" charset="0"/>
                <a:cs typeface="Times New Roman" panose="02020603050405020304" pitchFamily="18" charset="0"/>
              </a:rPr>
              <a:t>                  On April 2, 2012, </a:t>
            </a:r>
            <a:r>
              <a:rPr lang="en-US" altLang="en-US" sz="2200" dirty="0" err="1">
                <a:solidFill>
                  <a:prstClr val="black"/>
                </a:solidFill>
                <a:latin typeface="Times New Roman" panose="02020603050405020304" pitchFamily="18" charset="0"/>
                <a:cs typeface="Times New Roman" panose="02020603050405020304" pitchFamily="18" charset="0"/>
              </a:rPr>
              <a:t>Cihan</a:t>
            </a:r>
            <a:r>
              <a:rPr lang="en-US" altLang="en-US" sz="2200" dirty="0">
                <a:solidFill>
                  <a:prstClr val="black"/>
                </a:solidFill>
                <a:latin typeface="Times New Roman" panose="02020603050405020304" pitchFamily="18" charset="0"/>
                <a:cs typeface="Times New Roman" panose="02020603050405020304" pitchFamily="18" charset="0"/>
              </a:rPr>
              <a:t> bank Written promissory a 4-month, 10%   note. </a:t>
            </a:r>
          </a:p>
          <a:p>
            <a:pPr lvl="0" eaLnBrk="0" fontAlgn="base" hangingPunct="0">
              <a:lnSpc>
                <a:spcPct val="115000"/>
              </a:lnSpc>
              <a:spcBef>
                <a:spcPct val="40000"/>
              </a:spcBef>
              <a:spcAft>
                <a:spcPct val="0"/>
              </a:spcAft>
            </a:pPr>
            <a:r>
              <a:rPr lang="en-US" altLang="en-US" sz="2200" b="1" dirty="0">
                <a:solidFill>
                  <a:prstClr val="black"/>
                </a:solidFill>
                <a:latin typeface="Times New Roman" panose="02020603050405020304" pitchFamily="18" charset="0"/>
                <a:cs typeface="Times New Roman" panose="02020603050405020304" pitchFamily="18" charset="0"/>
              </a:rPr>
              <a:t>Instructions:</a:t>
            </a:r>
          </a:p>
          <a:p>
            <a:pPr lvl="1" eaLnBrk="0" fontAlgn="base" hangingPunct="0">
              <a:lnSpc>
                <a:spcPct val="115000"/>
              </a:lnSpc>
              <a:spcBef>
                <a:spcPct val="35000"/>
              </a:spcBef>
              <a:spcAft>
                <a:spcPct val="0"/>
              </a:spcAft>
            </a:pPr>
            <a:r>
              <a:rPr lang="en-US" altLang="en-US" sz="2200" dirty="0">
                <a:solidFill>
                  <a:prstClr val="black"/>
                </a:solidFill>
                <a:latin typeface="Times New Roman" panose="02020603050405020304" pitchFamily="18" charset="0"/>
                <a:cs typeface="Times New Roman" panose="02020603050405020304" pitchFamily="18" charset="0"/>
              </a:rPr>
              <a:t>1- Prepare the journal entries.</a:t>
            </a:r>
          </a:p>
          <a:p>
            <a:pPr lvl="1" eaLnBrk="0" fontAlgn="base" hangingPunct="0">
              <a:lnSpc>
                <a:spcPct val="115000"/>
              </a:lnSpc>
              <a:spcBef>
                <a:spcPct val="35000"/>
              </a:spcBef>
              <a:spcAft>
                <a:spcPct val="0"/>
              </a:spcAft>
            </a:pPr>
            <a:r>
              <a:rPr lang="en-US" altLang="en-US" sz="2200" dirty="0">
                <a:solidFill>
                  <a:prstClr val="black"/>
                </a:solidFill>
                <a:latin typeface="Times New Roman" panose="02020603050405020304" pitchFamily="18" charset="0"/>
                <a:cs typeface="Times New Roman" panose="02020603050405020304" pitchFamily="18" charset="0"/>
              </a:rPr>
              <a:t>2- Prepare the adjusting entry on August 1, assuming monthly adjusting entries have not been made. </a:t>
            </a:r>
          </a:p>
          <a:p>
            <a:pPr lvl="1" eaLnBrk="0" fontAlgn="base" hangingPunct="0">
              <a:lnSpc>
                <a:spcPct val="115000"/>
              </a:lnSpc>
              <a:spcBef>
                <a:spcPct val="35000"/>
              </a:spcBef>
              <a:spcAft>
                <a:spcPct val="0"/>
              </a:spcAft>
            </a:pPr>
            <a:r>
              <a:rPr lang="en-US" altLang="en-US" sz="2200" dirty="0">
                <a:solidFill>
                  <a:prstClr val="black"/>
                </a:solidFill>
                <a:latin typeface="Times New Roman" panose="02020603050405020304" pitchFamily="18" charset="0"/>
                <a:cs typeface="Times New Roman" panose="02020603050405020304" pitchFamily="18" charset="0"/>
              </a:rPr>
              <a:t>3- Prepare the entry at maturity (August 2). </a:t>
            </a:r>
          </a:p>
        </p:txBody>
      </p:sp>
    </p:spTree>
    <p:extLst>
      <p:ext uri="{BB962C8B-B14F-4D97-AF65-F5344CB8AC3E}">
        <p14:creationId xmlns:p14="http://schemas.microsoft.com/office/powerpoint/2010/main" val="1122494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4073" y="374073"/>
            <a:ext cx="11263745" cy="6006260"/>
          </a:xfrm>
          <a:prstGeom prst="rect">
            <a:avLst/>
          </a:prstGeom>
          <a:noFill/>
        </p:spPr>
        <p:txBody>
          <a:bodyPr wrap="square" rtlCol="0">
            <a:spAutoFit/>
          </a:bodyPr>
          <a:lstStyle/>
          <a:p>
            <a:pPr lvl="0" eaLnBrk="0" fontAlgn="base" hangingPunct="0">
              <a:lnSpc>
                <a:spcPct val="115000"/>
              </a:lnSpc>
              <a:spcBef>
                <a:spcPct val="40000"/>
              </a:spcBef>
              <a:spcAft>
                <a:spcPct val="0"/>
              </a:spcAft>
              <a:buSzPct val="80000"/>
            </a:pPr>
            <a:r>
              <a:rPr lang="en-US" altLang="en-US" sz="2400" b="1" u="sng" dirty="0">
                <a:latin typeface="Times New Roman" panose="02020603050405020304" pitchFamily="18" charset="0"/>
                <a:cs typeface="Times New Roman" panose="02020603050405020304" pitchFamily="18" charset="0"/>
              </a:rPr>
              <a:t>2- Sales Tax Payable:</a:t>
            </a:r>
          </a:p>
          <a:p>
            <a:pPr lvl="1" eaLnBrk="0" fontAlgn="base" hangingPunct="0">
              <a:lnSpc>
                <a:spcPct val="115000"/>
              </a:lnSpc>
              <a:spcBef>
                <a:spcPct val="50000"/>
              </a:spcBef>
              <a:spcAft>
                <a:spcPct val="0"/>
              </a:spcAft>
              <a:buSzPct val="80000"/>
              <a:buBlip>
                <a:blip r:embed="rId2"/>
              </a:buBlip>
            </a:pPr>
            <a:r>
              <a:rPr lang="en-US" altLang="en-US" sz="2400" dirty="0">
                <a:latin typeface="Times New Roman" panose="02020603050405020304" pitchFamily="18" charset="0"/>
                <a:cs typeface="Times New Roman" panose="02020603050405020304" pitchFamily="18" charset="0"/>
              </a:rPr>
              <a:t>Sales taxes are expressed as a stated percentage of the sales price. </a:t>
            </a:r>
          </a:p>
          <a:p>
            <a:pPr lvl="1" eaLnBrk="0" fontAlgn="base" hangingPunct="0">
              <a:lnSpc>
                <a:spcPct val="115000"/>
              </a:lnSpc>
              <a:spcBef>
                <a:spcPct val="50000"/>
              </a:spcBef>
              <a:spcAft>
                <a:spcPct val="0"/>
              </a:spcAft>
              <a:buSzPct val="80000"/>
              <a:buBlip>
                <a:blip r:embed="rId2"/>
              </a:buBlip>
            </a:pPr>
            <a:r>
              <a:rPr lang="en-US" altLang="en-US" sz="2400" dirty="0">
                <a:latin typeface="Times New Roman" panose="02020603050405020304" pitchFamily="18" charset="0"/>
                <a:cs typeface="Times New Roman" panose="02020603050405020304" pitchFamily="18" charset="0"/>
              </a:rPr>
              <a:t>Either rung up separately or included in total receipts.</a:t>
            </a:r>
          </a:p>
          <a:p>
            <a:pPr lvl="1" eaLnBrk="0" fontAlgn="base" hangingPunct="0">
              <a:lnSpc>
                <a:spcPct val="115000"/>
              </a:lnSpc>
              <a:spcBef>
                <a:spcPct val="50000"/>
              </a:spcBef>
              <a:spcAft>
                <a:spcPct val="0"/>
              </a:spcAft>
              <a:buSzPct val="80000"/>
              <a:buBlip>
                <a:blip r:embed="rId2"/>
              </a:buBlip>
            </a:pPr>
            <a:r>
              <a:rPr lang="en-US" altLang="en-US" sz="2400" dirty="0">
                <a:latin typeface="Times New Roman" panose="02020603050405020304" pitchFamily="18" charset="0"/>
                <a:cs typeface="Times New Roman" panose="02020603050405020304" pitchFamily="18" charset="0"/>
              </a:rPr>
              <a:t>The seller collects tax from the customer.</a:t>
            </a:r>
          </a:p>
          <a:p>
            <a:pPr lvl="1" eaLnBrk="0" fontAlgn="base" hangingPunct="0">
              <a:lnSpc>
                <a:spcPct val="115000"/>
              </a:lnSpc>
              <a:spcBef>
                <a:spcPct val="50000"/>
              </a:spcBef>
              <a:spcAft>
                <a:spcPct val="0"/>
              </a:spcAft>
              <a:buSzPct val="80000"/>
            </a:pPr>
            <a:endParaRPr lang="en-US" altLang="en-US" sz="2400" dirty="0">
              <a:latin typeface="Times New Roman" panose="02020603050405020304" pitchFamily="18" charset="0"/>
              <a:cs typeface="Times New Roman" panose="02020603050405020304" pitchFamily="18" charset="0"/>
            </a:endParaRPr>
          </a:p>
          <a:p>
            <a:pPr lvl="0" eaLnBrk="0" fontAlgn="base" hangingPunct="0">
              <a:lnSpc>
                <a:spcPct val="115000"/>
              </a:lnSpc>
              <a:spcBef>
                <a:spcPct val="0"/>
              </a:spcBef>
              <a:spcAft>
                <a:spcPct val="0"/>
              </a:spcAft>
            </a:pPr>
            <a:r>
              <a:rPr lang="en-US" altLang="en-US" sz="2200" b="1" dirty="0">
                <a:latin typeface="Times New Roman" panose="02020603050405020304" pitchFamily="18" charset="0"/>
                <a:cs typeface="Times New Roman" panose="02020603050405020304" pitchFamily="18" charset="0"/>
              </a:rPr>
              <a:t>Example:</a:t>
            </a:r>
            <a:r>
              <a:rPr lang="en-US" altLang="en-US" sz="2200" dirty="0">
                <a:latin typeface="Times New Roman" panose="02020603050405020304" pitchFamily="18" charset="0"/>
                <a:cs typeface="Times New Roman" panose="02020603050405020304" pitchFamily="18" charset="0"/>
              </a:rPr>
              <a:t>  The March 25 cash register reading for Cooley Grocery shows sales of $10,000 and sales taxes of $600 (sales tax rate of 6%), the journal entry is:</a:t>
            </a:r>
          </a:p>
          <a:p>
            <a:pPr lvl="0" eaLnBrk="0" fontAlgn="base" hangingPunct="0">
              <a:lnSpc>
                <a:spcPct val="115000"/>
              </a:lnSpc>
              <a:spcBef>
                <a:spcPct val="0"/>
              </a:spcBef>
              <a:spcAft>
                <a:spcPct val="0"/>
              </a:spcAft>
            </a:pPr>
            <a:endParaRPr lang="en-US" altLang="en-US" sz="2200" dirty="0">
              <a:latin typeface="Times New Roman" panose="02020603050405020304" pitchFamily="18" charset="0"/>
              <a:cs typeface="Times New Roman" panose="02020603050405020304" pitchFamily="18" charset="0"/>
            </a:endParaRPr>
          </a:p>
          <a:p>
            <a:pPr lvl="0" eaLnBrk="0" fontAlgn="base" hangingPunct="0">
              <a:lnSpc>
                <a:spcPct val="115000"/>
              </a:lnSpc>
              <a:spcBef>
                <a:spcPct val="0"/>
              </a:spcBef>
              <a:spcAft>
                <a:spcPct val="0"/>
              </a:spcAft>
            </a:pPr>
            <a:r>
              <a:rPr lang="en-US" altLang="en-US" sz="2200" dirty="0">
                <a:latin typeface="Times New Roman" panose="02020603050405020304" pitchFamily="18" charset="0"/>
                <a:cs typeface="Times New Roman" panose="02020603050405020304" pitchFamily="18" charset="0"/>
              </a:rPr>
              <a:t>     Cash 106,00</a:t>
            </a:r>
          </a:p>
          <a:p>
            <a:pPr lvl="0" eaLnBrk="0" fontAlgn="base" hangingPunct="0">
              <a:lnSpc>
                <a:spcPct val="115000"/>
              </a:lnSpc>
              <a:spcBef>
                <a:spcPct val="0"/>
              </a:spcBef>
              <a:spcAft>
                <a:spcPct val="0"/>
              </a:spcAft>
            </a:pPr>
            <a:r>
              <a:rPr lang="en-US" altLang="en-US" sz="2200" dirty="0">
                <a:latin typeface="Times New Roman" panose="02020603050405020304" pitchFamily="18" charset="0"/>
                <a:cs typeface="Times New Roman" panose="02020603050405020304" pitchFamily="18" charset="0"/>
              </a:rPr>
              <a:t>         Sales   10,000</a:t>
            </a:r>
          </a:p>
          <a:p>
            <a:pPr lvl="0" eaLnBrk="0" fontAlgn="base" hangingPunct="0">
              <a:lnSpc>
                <a:spcPct val="115000"/>
              </a:lnSpc>
              <a:spcBef>
                <a:spcPct val="0"/>
              </a:spcBef>
              <a:spcAft>
                <a:spcPct val="0"/>
              </a:spcAft>
            </a:pPr>
            <a:r>
              <a:rPr lang="en-US" altLang="en-US" sz="2200" dirty="0">
                <a:latin typeface="Times New Roman" panose="02020603050405020304" pitchFamily="18" charset="0"/>
                <a:cs typeface="Times New Roman" panose="02020603050405020304" pitchFamily="18" charset="0"/>
              </a:rPr>
              <a:t>         </a:t>
            </a:r>
            <a:r>
              <a:rPr lang="en-US" altLang="en-US" sz="2200" dirty="0">
                <a:solidFill>
                  <a:srgbClr val="000000"/>
                </a:solidFill>
                <a:latin typeface="Times New Roman" panose="02020603050405020304" pitchFamily="18" charset="0"/>
                <a:cs typeface="Times New Roman" panose="02020603050405020304" pitchFamily="18" charset="0"/>
              </a:rPr>
              <a:t>Sales Tax Payable 600</a:t>
            </a:r>
          </a:p>
          <a:p>
            <a:pPr lvl="0" eaLnBrk="0" fontAlgn="base" hangingPunct="0">
              <a:lnSpc>
                <a:spcPct val="115000"/>
              </a:lnSpc>
              <a:spcBef>
                <a:spcPct val="40000"/>
              </a:spcBef>
              <a:spcAft>
                <a:spcPct val="0"/>
              </a:spcAft>
              <a:buSzPct val="80000"/>
            </a:pPr>
            <a:endParaRPr lang="en-US" altLang="en-US" sz="3000" dirty="0">
              <a:solidFill>
                <a:srgbClr val="000000"/>
              </a:solidFill>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59038659-822A-402F-BD2E-C763EA43E145}" type="slidenum">
              <a:rPr lang="en-US" smtClean="0"/>
              <a:t>6</a:t>
            </a:fld>
            <a:endParaRPr lang="en-US"/>
          </a:p>
        </p:txBody>
      </p:sp>
    </p:spTree>
    <p:extLst>
      <p:ext uri="{BB962C8B-B14F-4D97-AF65-F5344CB8AC3E}">
        <p14:creationId xmlns:p14="http://schemas.microsoft.com/office/powerpoint/2010/main" val="3417107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673" y="304800"/>
            <a:ext cx="11707091" cy="5095241"/>
          </a:xfrm>
          <a:prstGeom prst="rect">
            <a:avLst/>
          </a:prstGeom>
          <a:noFill/>
        </p:spPr>
        <p:txBody>
          <a:bodyPr wrap="square" rtlCol="0">
            <a:spAutoFit/>
          </a:bodyPr>
          <a:lstStyle/>
          <a:p>
            <a:pPr lvl="0" eaLnBrk="0" fontAlgn="base" hangingPunct="0">
              <a:lnSpc>
                <a:spcPct val="115000"/>
              </a:lnSpc>
              <a:spcBef>
                <a:spcPct val="40000"/>
              </a:spcBef>
              <a:spcAft>
                <a:spcPct val="0"/>
              </a:spcAft>
              <a:buSzPct val="80000"/>
            </a:pPr>
            <a:r>
              <a:rPr lang="en-US" altLang="en-US" sz="2400" b="1" u="sng" dirty="0">
                <a:latin typeface="Times New Roman" panose="02020603050405020304" pitchFamily="18" charset="0"/>
                <a:cs typeface="Times New Roman" panose="02020603050405020304" pitchFamily="18" charset="0"/>
              </a:rPr>
              <a:t>3-Unearned Revenue</a:t>
            </a:r>
            <a:r>
              <a:rPr lang="en-US" altLang="en-US" sz="3000" b="1" u="sng" dirty="0">
                <a:solidFill>
                  <a:srgbClr val="800000"/>
                </a:solidFill>
                <a:latin typeface="Comic Sans MS" panose="030F0702030302020204" pitchFamily="66" charset="0"/>
              </a:rPr>
              <a:t>:</a:t>
            </a:r>
          </a:p>
          <a:p>
            <a:pPr lvl="0" eaLnBrk="0" fontAlgn="base" hangingPunct="0">
              <a:spcBef>
                <a:spcPct val="5000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Revenues that are received before the company delivers goods or provides services. </a:t>
            </a:r>
          </a:p>
          <a:p>
            <a:pPr lvl="1" eaLnBrk="0" fontAlgn="base" hangingPunct="0">
              <a:spcBef>
                <a:spcPct val="50000"/>
              </a:spcBef>
              <a:spcAft>
                <a:spcPct val="0"/>
              </a:spcAft>
              <a:buFontTx/>
              <a:buAutoNum type="arabicPeriod"/>
            </a:pPr>
            <a:r>
              <a:rPr lang="en-US" altLang="en-US" sz="2400" dirty="0">
                <a:solidFill>
                  <a:srgbClr val="000000"/>
                </a:solidFill>
                <a:latin typeface="Times New Roman" panose="02020603050405020304" pitchFamily="18" charset="0"/>
                <a:cs typeface="Times New Roman" panose="02020603050405020304" pitchFamily="18" charset="0"/>
              </a:rPr>
              <a:t>Company debits Cash, and credits a current liability account (unearned revenue).</a:t>
            </a:r>
          </a:p>
          <a:p>
            <a:pPr lvl="1" eaLnBrk="0" fontAlgn="base" hangingPunct="0">
              <a:spcBef>
                <a:spcPct val="50000"/>
              </a:spcBef>
              <a:spcAft>
                <a:spcPct val="0"/>
              </a:spcAft>
              <a:buFontTx/>
              <a:buAutoNum type="arabicPeriod"/>
            </a:pPr>
            <a:r>
              <a:rPr lang="en-US" altLang="en-US" sz="2400" dirty="0">
                <a:solidFill>
                  <a:srgbClr val="000000"/>
                </a:solidFill>
                <a:latin typeface="Times New Roman" panose="02020603050405020304" pitchFamily="18" charset="0"/>
                <a:cs typeface="Times New Roman" panose="02020603050405020304" pitchFamily="18" charset="0"/>
              </a:rPr>
              <a:t>When the company earns  the revenue, it debits the Unearned Revenue account, and credits a revenue account</a:t>
            </a:r>
          </a:p>
          <a:p>
            <a:pPr lvl="1" eaLnBrk="0" fontAlgn="base" hangingPunct="0">
              <a:spcBef>
                <a:spcPct val="50000"/>
              </a:spcBef>
              <a:spcAft>
                <a:spcPct val="0"/>
              </a:spcAft>
            </a:pPr>
            <a:endParaRPr lang="en-US" altLang="en-US" sz="2400" dirty="0">
              <a:solidFill>
                <a:srgbClr val="000000"/>
              </a:solidFill>
              <a:latin typeface="Times New Roman" panose="02020603050405020304" pitchFamily="18" charset="0"/>
              <a:cs typeface="Times New Roman" panose="02020603050405020304" pitchFamily="18" charset="0"/>
            </a:endParaRPr>
          </a:p>
          <a:p>
            <a:pPr lvl="0" eaLnBrk="0" fontAlgn="base" hangingPunct="0">
              <a:lnSpc>
                <a:spcPct val="115000"/>
              </a:lnSpc>
              <a:spcBef>
                <a:spcPct val="0"/>
              </a:spcBef>
              <a:spcAft>
                <a:spcPct val="0"/>
              </a:spcAft>
            </a:pPr>
            <a:r>
              <a:rPr lang="en-US" altLang="en-US" sz="2200" b="1" dirty="0">
                <a:solidFill>
                  <a:srgbClr val="800000"/>
                </a:solidFill>
                <a:latin typeface="Times New Roman" panose="02020603050405020304" pitchFamily="18" charset="0"/>
                <a:cs typeface="Times New Roman" panose="02020603050405020304" pitchFamily="18" charset="0"/>
              </a:rPr>
              <a:t>Example:</a:t>
            </a:r>
            <a:r>
              <a:rPr lang="en-US" altLang="en-US" sz="2200" dirty="0">
                <a:solidFill>
                  <a:srgbClr val="000000"/>
                </a:solidFill>
                <a:latin typeface="Times New Roman" panose="02020603050405020304" pitchFamily="18" charset="0"/>
                <a:cs typeface="Times New Roman" panose="02020603050405020304" pitchFamily="18" charset="0"/>
              </a:rPr>
              <a:t>  Assume that Superior University sells 10,000 season football tickets at $50 each for its five-game home schedule. The university makes the following entry for the sale of season tickets:</a:t>
            </a:r>
          </a:p>
          <a:p>
            <a:pPr lvl="1" eaLnBrk="0" fontAlgn="base" hangingPunct="0">
              <a:spcBef>
                <a:spcPct val="5000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Aug 6.         </a:t>
            </a:r>
            <a:r>
              <a:rPr lang="en-US" altLang="en-US" sz="2000" dirty="0">
                <a:solidFill>
                  <a:srgbClr val="000000"/>
                </a:solidFill>
                <a:latin typeface="Times New Roman" panose="02020603050405020304" pitchFamily="18" charset="0"/>
                <a:cs typeface="Times New Roman" panose="02020603050405020304" pitchFamily="18" charset="0"/>
              </a:rPr>
              <a:t>Cash</a:t>
            </a:r>
            <a:r>
              <a:rPr lang="en-US" altLang="en-US" sz="2400" dirty="0">
                <a:solidFill>
                  <a:srgbClr val="000000"/>
                </a:solidFill>
                <a:latin typeface="Times New Roman" panose="02020603050405020304" pitchFamily="18" charset="0"/>
                <a:cs typeface="Times New Roman" panose="02020603050405020304" pitchFamily="18" charset="0"/>
              </a:rPr>
              <a:t>   500,000</a:t>
            </a:r>
          </a:p>
          <a:p>
            <a:pPr lvl="1" eaLnBrk="0" fontAlgn="base" hangingPunct="0">
              <a:spcBef>
                <a:spcPct val="50000"/>
              </a:spcBef>
              <a:spcAft>
                <a:spcPct val="0"/>
              </a:spcAft>
            </a:pPr>
            <a:r>
              <a:rPr lang="en-US" altLang="en-US" sz="2000" dirty="0">
                <a:solidFill>
                  <a:srgbClr val="000000"/>
                </a:solidFill>
                <a:latin typeface="Times New Roman" panose="02020603050405020304" pitchFamily="18" charset="0"/>
                <a:cs typeface="Times New Roman" panose="02020603050405020304" pitchFamily="18" charset="0"/>
              </a:rPr>
              <a:t>                         Unearned </a:t>
            </a:r>
            <a:r>
              <a:rPr lang="en-US" sz="2000" dirty="0">
                <a:latin typeface="Times New Roman" panose="02020603050405020304" pitchFamily="18" charset="0"/>
                <a:cs typeface="Times New Roman" panose="02020603050405020304" pitchFamily="18" charset="0"/>
              </a:rPr>
              <a:t>football Ticket</a:t>
            </a:r>
            <a:r>
              <a:rPr lang="en-US" altLang="en-US" sz="2000" dirty="0">
                <a:solidFill>
                  <a:srgbClr val="000000"/>
                </a:solidFill>
                <a:latin typeface="Times New Roman" panose="02020603050405020304" pitchFamily="18" charset="0"/>
                <a:cs typeface="Times New Roman" panose="02020603050405020304" pitchFamily="18" charset="0"/>
              </a:rPr>
              <a:t> Revenue </a:t>
            </a:r>
            <a:r>
              <a:rPr lang="en-US" altLang="en-US" sz="2400" dirty="0">
                <a:solidFill>
                  <a:srgbClr val="000000"/>
                </a:solidFill>
                <a:latin typeface="Times New Roman" panose="02020603050405020304" pitchFamily="18" charset="0"/>
                <a:cs typeface="Times New Roman" panose="02020603050405020304" pitchFamily="18" charset="0"/>
              </a:rPr>
              <a:t>500,000</a:t>
            </a:r>
          </a:p>
        </p:txBody>
      </p:sp>
      <p:sp>
        <p:nvSpPr>
          <p:cNvPr id="3" name="Slide Number Placeholder 2"/>
          <p:cNvSpPr>
            <a:spLocks noGrp="1"/>
          </p:cNvSpPr>
          <p:nvPr>
            <p:ph type="sldNum" sz="quarter" idx="12"/>
          </p:nvPr>
        </p:nvSpPr>
        <p:spPr/>
        <p:txBody>
          <a:bodyPr/>
          <a:lstStyle/>
          <a:p>
            <a:fld id="{59038659-822A-402F-BD2E-C763EA43E145}" type="slidenum">
              <a:rPr lang="en-US" smtClean="0"/>
              <a:t>7</a:t>
            </a:fld>
            <a:endParaRPr lang="en-US"/>
          </a:p>
        </p:txBody>
      </p:sp>
    </p:spTree>
    <p:extLst>
      <p:ext uri="{BB962C8B-B14F-4D97-AF65-F5344CB8AC3E}">
        <p14:creationId xmlns:p14="http://schemas.microsoft.com/office/powerpoint/2010/main" val="1076336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527" y="249382"/>
            <a:ext cx="11734800" cy="3379387"/>
          </a:xfrm>
          <a:prstGeom prst="rect">
            <a:avLst/>
          </a:prstGeom>
          <a:noFill/>
        </p:spPr>
        <p:txBody>
          <a:bodyPr wrap="square" rtlCol="0">
            <a:spAutoFit/>
          </a:bodyPr>
          <a:lstStyle/>
          <a:p>
            <a:r>
              <a:rPr lang="en-US" altLang="en-US" sz="2400" dirty="0">
                <a:solidFill>
                  <a:srgbClr val="000000"/>
                </a:solidFill>
                <a:latin typeface="Times New Roman" panose="02020603050405020304" pitchFamily="18" charset="0"/>
                <a:cs typeface="Times New Roman" panose="02020603050405020304" pitchFamily="18" charset="0"/>
              </a:rPr>
              <a:t>As the school completes each of the five home games,</a:t>
            </a:r>
            <a:r>
              <a:rPr lang="en-US" sz="2400" dirty="0">
                <a:latin typeface="TimesTen-Roman"/>
              </a:rPr>
              <a:t> </a:t>
            </a:r>
            <a:r>
              <a:rPr lang="en-US" sz="2400" dirty="0">
                <a:latin typeface="Times New Roman" panose="02020603050405020304" pitchFamily="18" charset="0"/>
                <a:cs typeface="Times New Roman" panose="02020603050405020304" pitchFamily="18" charset="0"/>
              </a:rPr>
              <a:t>it earns one-fifth of the</a:t>
            </a:r>
          </a:p>
          <a:p>
            <a:r>
              <a:rPr lang="en-US" sz="2400" dirty="0">
                <a:latin typeface="Times New Roman" panose="02020603050405020304" pitchFamily="18" charset="0"/>
                <a:cs typeface="Times New Roman" panose="02020603050405020304" pitchFamily="18" charset="0"/>
              </a:rPr>
              <a:t>revenue</a:t>
            </a:r>
            <a:r>
              <a:rPr lang="en-US" altLang="en-US" sz="2400" dirty="0">
                <a:solidFill>
                  <a:srgbClr val="000000"/>
                </a:solidFill>
                <a:latin typeface="Times New Roman" panose="02020603050405020304" pitchFamily="18" charset="0"/>
                <a:cs typeface="Times New Roman" panose="02020603050405020304" pitchFamily="18" charset="0"/>
              </a:rPr>
              <a:t> it would record the revenue earned.</a:t>
            </a:r>
          </a:p>
          <a:p>
            <a:pPr lvl="0" eaLnBrk="0" fontAlgn="base" hangingPunct="0">
              <a:lnSpc>
                <a:spcPct val="115000"/>
              </a:lnSpc>
              <a:spcBef>
                <a:spcPct val="0"/>
              </a:spcBef>
              <a:spcAft>
                <a:spcPct val="0"/>
              </a:spcAft>
            </a:pPr>
            <a:endParaRPr lang="en-US" altLang="en-US" sz="2400" dirty="0">
              <a:solidFill>
                <a:srgbClr val="000000"/>
              </a:solidFill>
              <a:latin typeface="Times New Roman" panose="02020603050405020304" pitchFamily="18" charset="0"/>
              <a:cs typeface="Times New Roman" panose="02020603050405020304" pitchFamily="18" charset="0"/>
            </a:endParaRPr>
          </a:p>
          <a:p>
            <a:pPr lvl="0" eaLnBrk="0" fontAlgn="base" hangingPunct="0">
              <a:lnSpc>
                <a:spcPct val="115000"/>
              </a:lnSpc>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Sep 7      Unearned Revenue 100,000</a:t>
            </a:r>
          </a:p>
          <a:p>
            <a:pPr lvl="0" eaLnBrk="0" fontAlgn="base" hangingPunct="0">
              <a:lnSpc>
                <a:spcPct val="115000"/>
              </a:lnSpc>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                        Ticket Revenue  100,000</a:t>
            </a:r>
          </a:p>
          <a:p>
            <a:pPr lvl="0" eaLnBrk="0" fontAlgn="base" hangingPunct="0">
              <a:lnSpc>
                <a:spcPct val="115000"/>
              </a:lnSpc>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u="sng" dirty="0">
                <a:solidFill>
                  <a:srgbClr val="000000"/>
                </a:solidFill>
                <a:latin typeface="Times New Roman" panose="02020603050405020304" pitchFamily="18" charset="0"/>
                <a:cs typeface="Times New Roman" panose="02020603050405020304" pitchFamily="18" charset="0"/>
              </a:rPr>
              <a:t>_____________________________</a:t>
            </a:r>
          </a:p>
          <a:p>
            <a:pPr lvl="0" eaLnBrk="0" fontAlgn="base" hangingPunct="0">
              <a:lnSpc>
                <a:spcPct val="115000"/>
              </a:lnSpc>
              <a:spcBef>
                <a:spcPct val="0"/>
              </a:spcBef>
              <a:spcAft>
                <a:spcPct val="0"/>
              </a:spcAft>
            </a:pPr>
            <a:endParaRPr lang="en-US" altLang="en-US" sz="2400" dirty="0">
              <a:solidFill>
                <a:srgbClr val="000000"/>
              </a:solidFill>
              <a:latin typeface="Times New Roman" panose="02020603050405020304" pitchFamily="18" charset="0"/>
              <a:cs typeface="Times New Roman" panose="02020603050405020304" pitchFamily="18" charset="0"/>
            </a:endParaRPr>
          </a:p>
          <a:p>
            <a:pPr lvl="0" eaLnBrk="0" fontAlgn="base" hangingPunct="0">
              <a:lnSpc>
                <a:spcPct val="115000"/>
              </a:lnSpc>
              <a:spcBef>
                <a:spcPct val="0"/>
              </a:spcBef>
              <a:spcAft>
                <a:spcPct val="0"/>
              </a:spcAft>
            </a:pPr>
            <a:endParaRPr lang="en-US" altLang="en-US"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59038659-822A-402F-BD2E-C763EA43E145}" type="slidenum">
              <a:rPr lang="en-US" smtClean="0"/>
              <a:t>8</a:t>
            </a:fld>
            <a:endParaRPr lang="en-US"/>
          </a:p>
        </p:txBody>
      </p:sp>
    </p:spTree>
    <p:extLst>
      <p:ext uri="{BB962C8B-B14F-4D97-AF65-F5344CB8AC3E}">
        <p14:creationId xmlns:p14="http://schemas.microsoft.com/office/powerpoint/2010/main" val="877912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C55DC5-343E-4611-A47F-256C02CBC3F9}"/>
              </a:ext>
            </a:extLst>
          </p:cNvPr>
          <p:cNvSpPr>
            <a:spLocks noGrp="1"/>
          </p:cNvSpPr>
          <p:nvPr>
            <p:ph type="sldNum" sz="quarter" idx="12"/>
          </p:nvPr>
        </p:nvSpPr>
        <p:spPr/>
        <p:txBody>
          <a:bodyPr/>
          <a:lstStyle/>
          <a:p>
            <a:fld id="{59038659-822A-402F-BD2E-C763EA43E145}" type="slidenum">
              <a:rPr lang="en-US" smtClean="0"/>
              <a:t>9</a:t>
            </a:fld>
            <a:endParaRPr lang="en-US"/>
          </a:p>
        </p:txBody>
      </p:sp>
      <p:sp>
        <p:nvSpPr>
          <p:cNvPr id="3" name="TextBox 2">
            <a:extLst>
              <a:ext uri="{FF2B5EF4-FFF2-40B4-BE49-F238E27FC236}">
                <a16:creationId xmlns:a16="http://schemas.microsoft.com/office/drawing/2014/main" id="{EDC412A4-F392-420D-9F28-B5F4350652BA}"/>
              </a:ext>
            </a:extLst>
          </p:cNvPr>
          <p:cNvSpPr txBox="1"/>
          <p:nvPr/>
        </p:nvSpPr>
        <p:spPr>
          <a:xfrm>
            <a:off x="172720" y="243840"/>
            <a:ext cx="11856720" cy="2018245"/>
          </a:xfrm>
          <a:prstGeom prst="rect">
            <a:avLst/>
          </a:prstGeom>
          <a:noFill/>
        </p:spPr>
        <p:txBody>
          <a:bodyPr wrap="square" rtlCol="0">
            <a:spAutoFit/>
          </a:bodyPr>
          <a:lstStyle/>
          <a:p>
            <a:pPr lvl="0" eaLnBrk="0" fontAlgn="base" hangingPunct="0">
              <a:lnSpc>
                <a:spcPct val="115000"/>
              </a:lnSpc>
              <a:spcBef>
                <a:spcPct val="40000"/>
              </a:spcBef>
              <a:spcAft>
                <a:spcPct val="0"/>
              </a:spcAft>
              <a:buSzPct val="80000"/>
            </a:pPr>
            <a:r>
              <a:rPr lang="en-US" altLang="en-US" sz="3000" b="1" dirty="0">
                <a:solidFill>
                  <a:srgbClr val="800000"/>
                </a:solidFill>
                <a:latin typeface="Comic Sans MS" panose="030F0702030302020204" pitchFamily="66" charset="0"/>
              </a:rPr>
              <a:t>Statement Presentation and Analysis</a:t>
            </a:r>
          </a:p>
          <a:p>
            <a:pPr lvl="0" eaLnBrk="0" fontAlgn="base" hangingPunct="0">
              <a:lnSpc>
                <a:spcPct val="115000"/>
              </a:lnSpc>
              <a:spcBef>
                <a:spcPct val="40000"/>
              </a:spcBef>
              <a:spcAft>
                <a:spcPct val="0"/>
              </a:spcAft>
              <a:buSzPct val="80000"/>
            </a:pPr>
            <a:r>
              <a:rPr lang="en-US" altLang="en-US" sz="3000" b="1" dirty="0">
                <a:solidFill>
                  <a:srgbClr val="800000"/>
                </a:solidFill>
                <a:latin typeface="Comic Sans MS" panose="030F0702030302020204" pitchFamily="66" charset="0"/>
              </a:rPr>
              <a:t>1-Presentation:</a:t>
            </a:r>
          </a:p>
          <a:p>
            <a:pPr lvl="0" eaLnBrk="0" fontAlgn="base" hangingPunct="0">
              <a:lnSpc>
                <a:spcPct val="115000"/>
              </a:lnSpc>
              <a:spcBef>
                <a:spcPct val="40000"/>
              </a:spcBef>
              <a:spcAft>
                <a:spcPct val="0"/>
              </a:spcAft>
              <a:buSzPct val="80000"/>
            </a:pPr>
            <a:endParaRPr lang="en-US" altLang="en-US" sz="3000" b="1" dirty="0">
              <a:solidFill>
                <a:srgbClr val="800000"/>
              </a:solidFill>
              <a:latin typeface="Comic Sans MS" panose="030F0702030302020204" pitchFamily="66" charset="0"/>
            </a:endParaRPr>
          </a:p>
        </p:txBody>
      </p:sp>
      <p:pic>
        <p:nvPicPr>
          <p:cNvPr id="4" name="Picture 10">
            <a:extLst>
              <a:ext uri="{FF2B5EF4-FFF2-40B4-BE49-F238E27FC236}">
                <a16:creationId xmlns:a16="http://schemas.microsoft.com/office/drawing/2014/main" id="{8B8AB73B-69B1-4842-B84C-8F03978D50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49450"/>
            <a:ext cx="7600950" cy="4691063"/>
          </a:xfrm>
          <a:prstGeom prst="rect">
            <a:avLst/>
          </a:prstGeom>
          <a:noFill/>
          <a:ln w="28575" cap="sq" algn="ctr">
            <a:solidFill>
              <a:srgbClr val="0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103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1080</TotalTime>
  <Words>1404</Words>
  <Application>Microsoft Office PowerPoint</Application>
  <PresentationFormat>Widescreen</PresentationFormat>
  <Paragraphs>154</Paragraphs>
  <Slides>19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Avenir-Black</vt:lpstr>
      <vt:lpstr>Avenir-BlackOblique</vt:lpstr>
      <vt:lpstr>Calibri</vt:lpstr>
      <vt:lpstr>Calibri Light</vt:lpstr>
      <vt:lpstr>Comic Sans MS</vt:lpstr>
      <vt:lpstr>MathematicalPi-One</vt:lpstr>
      <vt:lpstr>Times New Roman</vt:lpstr>
      <vt:lpstr>TimesTen-Bold</vt:lpstr>
      <vt:lpstr>TimesTen-Roman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dr.Munadhil</dc:creator>
  <cp:lastModifiedBy>LENOVO</cp:lastModifiedBy>
  <cp:revision>85</cp:revision>
  <cp:lastPrinted>2024-01-06T07:46:13Z</cp:lastPrinted>
  <dcterms:created xsi:type="dcterms:W3CDTF">2022-07-06T12:22:01Z</dcterms:created>
  <dcterms:modified xsi:type="dcterms:W3CDTF">2026-01-01T13:28:54Z</dcterms:modified>
</cp:coreProperties>
</file>