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8" r:id="rId2"/>
  </p:sldMasterIdLst>
  <p:notesMasterIdLst>
    <p:notesMasterId r:id="rId14"/>
  </p:notesMasterIdLst>
  <p:sldIdLst>
    <p:sldId id="270" r:id="rId3"/>
    <p:sldId id="263" r:id="rId4"/>
    <p:sldId id="265" r:id="rId5"/>
    <p:sldId id="256" r:id="rId6"/>
    <p:sldId id="266" r:id="rId7"/>
    <p:sldId id="264" r:id="rId8"/>
    <p:sldId id="257" r:id="rId9"/>
    <p:sldId id="267" r:id="rId10"/>
    <p:sldId id="272" r:id="rId11"/>
    <p:sldId id="271" r:id="rId12"/>
    <p:sldId id="262" r:id="rId13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Oswald" panose="00000500000000000000" pitchFamily="2" charset="0"/>
      <p:regular r:id="rId20"/>
      <p:bold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410"/>
    <a:srgbClr val="4D2F21"/>
    <a:srgbClr val="39554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49E154-F7E8-4609-AD39-A7F089FD96BF}">
  <a:tblStyle styleId="{C649E154-F7E8-4609-AD39-A7F089FD9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103700" y="19189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103700" y="3488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" name="Google Shape;243;p9"/>
          <p:cNvSpPr/>
          <p:nvPr/>
        </p:nvSpPr>
        <p:spPr>
          <a:xfrm>
            <a:off x="7313150" y="532350"/>
            <a:ext cx="1835100" cy="24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"/>
          <p:cNvSpPr/>
          <p:nvPr/>
        </p:nvSpPr>
        <p:spPr>
          <a:xfrm rot="2700000">
            <a:off x="6783666" y="517754"/>
            <a:ext cx="277893" cy="27789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"/>
          <p:cNvSpPr/>
          <p:nvPr/>
        </p:nvSpPr>
        <p:spPr>
          <a:xfrm rot="10800000">
            <a:off x="8067904" y="4108975"/>
            <a:ext cx="1250400" cy="125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"/>
          <p:cNvSpPr/>
          <p:nvPr/>
        </p:nvSpPr>
        <p:spPr>
          <a:xfrm rot="2700000">
            <a:off x="6440704" y="517754"/>
            <a:ext cx="277893" cy="277893"/>
          </a:xfrm>
          <a:prstGeom prst="plus">
            <a:avLst>
              <a:gd name="adj" fmla="val 35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9"/>
          <p:cNvGrpSpPr/>
          <p:nvPr/>
        </p:nvGrpSpPr>
        <p:grpSpPr>
          <a:xfrm rot="-5400000">
            <a:off x="-1708778" y="2370727"/>
            <a:ext cx="4182751" cy="402045"/>
            <a:chOff x="-79178" y="4632327"/>
            <a:chExt cx="4182751" cy="402045"/>
          </a:xfrm>
        </p:grpSpPr>
        <p:sp>
          <p:nvSpPr>
            <p:cNvPr id="248" name="Google Shape;248;p9"/>
            <p:cNvSpPr/>
            <p:nvPr/>
          </p:nvSpPr>
          <p:spPr>
            <a:xfrm rot="10800000">
              <a:off x="192473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10800000">
              <a:off x="-79178" y="463831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0800000">
              <a:off x="192473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10800000">
              <a:off x="-79178" y="492637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 rot="10800000">
              <a:off x="735773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 rot="10800000">
              <a:off x="464122" y="463489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 rot="10800000">
              <a:off x="735773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 rot="10800000">
              <a:off x="464122" y="492294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 rot="10800000">
              <a:off x="1279073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 rot="10800000">
              <a:off x="1007422" y="463660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 rot="10800000">
              <a:off x="1279073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 rot="10800000">
              <a:off x="1007422" y="492466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 rot="10800000">
              <a:off x="1822373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 rot="10800000">
              <a:off x="1550722" y="463317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 rot="10800000">
              <a:off x="1822373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 rot="10800000">
              <a:off x="1550722" y="492123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 rot="10800000">
              <a:off x="2365673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 rot="10800000">
              <a:off x="2094022" y="463746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 rot="10800000">
              <a:off x="2365673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 rot="10800000">
              <a:off x="2094022" y="4925523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 rot="10800000">
              <a:off x="2908973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 rot="10800000">
              <a:off x="2637322" y="463404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 rot="10800000">
              <a:off x="2908973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 rot="10800000">
              <a:off x="2637322" y="4922098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 rot="10800000">
              <a:off x="3452273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 rot="10800000">
              <a:off x="3180622" y="4635752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 rot="10800000">
              <a:off x="3452273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10800000">
              <a:off x="3180622" y="4923810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10800000">
              <a:off x="3995573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10800000">
              <a:off x="3723922" y="4632327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10800000">
              <a:off x="3995573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10800000">
              <a:off x="3723922" y="4920385"/>
              <a:ext cx="108000" cy="108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6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0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35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1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879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4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9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9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1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6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3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70550"/>
            <a:ext cx="77040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81225"/>
            <a:ext cx="77040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4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014" y="58367"/>
            <a:ext cx="2163170" cy="1221475"/>
          </a:xfrm>
        </p:spPr>
        <p:txBody>
          <a:bodyPr/>
          <a:lstStyle/>
          <a:p>
            <a:r>
              <a:rPr lang="en-US" sz="8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12294"/>
            <a:ext cx="9144000" cy="4031207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body, of general rules and principles regulating human conduct in society, the obedience of which is enforced by a supreme authority.</a:t>
            </a:r>
          </a:p>
          <a:p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549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647540"/>
            <a:ext cx="8682228" cy="3495961"/>
          </a:xfrm>
        </p:spPr>
      </p:pic>
    </p:spTree>
    <p:extLst>
      <p:ext uri="{BB962C8B-B14F-4D97-AF65-F5344CB8AC3E}">
        <p14:creationId xmlns:p14="http://schemas.microsoft.com/office/powerpoint/2010/main" val="379094358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6587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6" y="0"/>
            <a:ext cx="2367887" cy="1269242"/>
          </a:xfrm>
        </p:spPr>
        <p:txBody>
          <a:bodyPr/>
          <a:lstStyle/>
          <a:p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042" y="1371600"/>
            <a:ext cx="7315200" cy="3352375"/>
          </a:xfrm>
        </p:spPr>
        <p:txBody>
          <a:bodyPr/>
          <a:lstStyle/>
          <a:p>
            <a:pPr marL="0" algn="just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legal is a word that pertains to the science of law, its administration, its understanding, and practice.</a:t>
            </a:r>
            <a:r>
              <a:rPr lang="ar-SA" sz="4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">
              <a:lnSpc>
                <a:spcPct val="107000"/>
              </a:lnSpc>
              <a:spcAft>
                <a:spcPts val="80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algn="just">
              <a:lnSpc>
                <a:spcPct val="107000"/>
              </a:lnSpc>
              <a:spcAft>
                <a:spcPts val="800"/>
              </a:spcAft>
            </a:pPr>
            <a:r>
              <a:rPr lang="ar-SA" sz="4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US" sz="4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4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6" y="578644"/>
            <a:ext cx="8465344" cy="2822631"/>
          </a:xfrm>
        </p:spPr>
        <p:txBody>
          <a:bodyPr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anything related to the law, how it's applied, understood, and practiced.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9600" dirty="0">
                <a:solidFill>
                  <a:srgbClr val="00B050"/>
                </a:solidFill>
                <a:latin typeface="Monotype Corsiva" panose="03010101010201010101" pitchFamily="66" charset="0"/>
              </a:rPr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2194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66" y="0"/>
            <a:ext cx="2367887" cy="1269242"/>
          </a:xfrm>
        </p:spPr>
        <p:txBody>
          <a:bodyPr/>
          <a:lstStyle/>
          <a:p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973" y="813892"/>
            <a:ext cx="3878523" cy="391008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050878"/>
            <a:ext cx="9451075" cy="3673097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1_ The legal team prepared a strong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defense.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2- Seek legal advice before signing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major contracts.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83607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700" y="-150018"/>
            <a:ext cx="4045200" cy="120015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Words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……Terms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1" y="1050132"/>
            <a:ext cx="8301038" cy="4093368"/>
          </a:xfrm>
        </p:spPr>
        <p:txBody>
          <a:bodyPr/>
          <a:lstStyle/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any single unit of language, like “cloud" "run," or "happy." It's just a basic building block of language.</a:t>
            </a:r>
          </a:p>
          <a:p>
            <a:pPr marL="4826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26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word or a group of words that have a specific meaning in a particular subject, like "hypertension" in medicine or "cloud computing" in technology.</a:t>
            </a:r>
          </a:p>
          <a:p>
            <a:pPr marL="4826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So, 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terms are words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 words are terms</a:t>
            </a:r>
            <a:r>
              <a:rPr lang="en-US" sz="2400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Terms are special words used in certain areas or fields to explain things more clearly</a:t>
            </a:r>
          </a:p>
          <a:p>
            <a:pPr algn="just"/>
            <a:endParaRPr lang="en-US" sz="2400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9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480" y="470848"/>
            <a:ext cx="4466512" cy="887104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Terminology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513" y="1357952"/>
            <a:ext cx="8080967" cy="3059551"/>
          </a:xfrm>
          <a:gradFill>
            <a:gsLst>
              <a:gs pos="78600">
                <a:srgbClr val="9B9CA8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set of special words or phrases used in a </a:t>
            </a:r>
            <a:r>
              <a:rPr lang="en-US" sz="4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subject.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8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1"/>
            <a:ext cx="4466512" cy="887104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387" y="1050878"/>
            <a:ext cx="5206621" cy="3673097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1-legal terminology often requires clarification for those not familiar with the law.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legal terminology differs from everyday language.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156"/>
          <a:stretch/>
        </p:blipFill>
        <p:spPr>
          <a:xfrm>
            <a:off x="5889009" y="0"/>
            <a:ext cx="32549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7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5" y="54864"/>
            <a:ext cx="6521958" cy="1584198"/>
          </a:xfrm>
        </p:spPr>
        <p:txBody>
          <a:bodyPr/>
          <a:lstStyle/>
          <a:p>
            <a:r>
              <a:rPr lang="en-US" sz="6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terminology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04" y="1639063"/>
            <a:ext cx="8833104" cy="3504437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specialized vocabulary used in the field of law</a:t>
            </a:r>
          </a:p>
        </p:txBody>
      </p:sp>
    </p:spTree>
    <p:extLst>
      <p:ext uri="{BB962C8B-B14F-4D97-AF65-F5344CB8AC3E}">
        <p14:creationId xmlns:p14="http://schemas.microsoft.com/office/powerpoint/2010/main" val="326294947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" y="1261872"/>
            <a:ext cx="5239512" cy="3284982"/>
          </a:xfrm>
        </p:spPr>
        <p:txBody>
          <a:bodyPr/>
          <a:lstStyle/>
          <a:p>
            <a:pPr algn="l"/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moral or legal entitlement, such as the right to freedom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3" y="48007"/>
            <a:ext cx="4251960" cy="1604771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68" y="528066"/>
            <a:ext cx="335223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8092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politics thesis by Slidesgo">
  <a:themeElements>
    <a:clrScheme name="Simple Light">
      <a:dk1>
        <a:srgbClr val="2B2D42"/>
      </a:dk1>
      <a:lt1>
        <a:srgbClr val="EDF2F4"/>
      </a:lt1>
      <a:dk2>
        <a:srgbClr val="FFFFFF"/>
      </a:dk2>
      <a:lt2>
        <a:srgbClr val="7E899C"/>
      </a:lt2>
      <a:accent1>
        <a:srgbClr val="2B2D42"/>
      </a:accent1>
      <a:accent2>
        <a:srgbClr val="EDF2F4"/>
      </a:accent2>
      <a:accent3>
        <a:srgbClr val="E06666"/>
      </a:accent3>
      <a:accent4>
        <a:srgbClr val="2B2D42"/>
      </a:accent4>
      <a:accent5>
        <a:srgbClr val="E06666"/>
      </a:accent5>
      <a:accent6>
        <a:srgbClr val="7E899C"/>
      </a:accent6>
      <a:hlink>
        <a:srgbClr val="2B2D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260</Words>
  <Application>Microsoft Office PowerPoint</Application>
  <PresentationFormat>On-screen Show (16:9)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Times New Roman</vt:lpstr>
      <vt:lpstr>Montserrat</vt:lpstr>
      <vt:lpstr>Oswald</vt:lpstr>
      <vt:lpstr>Calibri</vt:lpstr>
      <vt:lpstr>Arial</vt:lpstr>
      <vt:lpstr>Wingdings 3</vt:lpstr>
      <vt:lpstr>Trebuchet MS</vt:lpstr>
      <vt:lpstr>Monotype Corsiva</vt:lpstr>
      <vt:lpstr>International politics thesis by Slidesgo</vt:lpstr>
      <vt:lpstr>Facet</vt:lpstr>
      <vt:lpstr>Law</vt:lpstr>
      <vt:lpstr>Legal</vt:lpstr>
      <vt:lpstr>refers to anything related to the law, how it's applied, understood, and practiced.</vt:lpstr>
      <vt:lpstr>legal</vt:lpstr>
      <vt:lpstr>Words……Terms</vt:lpstr>
      <vt:lpstr>Terminology</vt:lpstr>
      <vt:lpstr>Terminology</vt:lpstr>
      <vt:lpstr>legal terminology </vt:lpstr>
      <vt:lpstr>   A moral or legal entitlement, such as the right to freedom </vt:lpstr>
      <vt:lpstr>Petition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Transformation into the Complexity Paradigm in International System</dc:title>
  <dc:creator>HP</dc:creator>
  <cp:lastModifiedBy>HP</cp:lastModifiedBy>
  <cp:revision>116</cp:revision>
  <dcterms:modified xsi:type="dcterms:W3CDTF">2025-12-13T19:40:23Z</dcterms:modified>
</cp:coreProperties>
</file>