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321" r:id="rId2"/>
    <p:sldId id="257" r:id="rId3"/>
    <p:sldId id="306" r:id="rId4"/>
    <p:sldId id="318" r:id="rId5"/>
    <p:sldId id="258" r:id="rId6"/>
    <p:sldId id="307" r:id="rId7"/>
    <p:sldId id="308" r:id="rId8"/>
    <p:sldId id="336" r:id="rId9"/>
    <p:sldId id="269" r:id="rId10"/>
    <p:sldId id="270" r:id="rId11"/>
    <p:sldId id="319" r:id="rId12"/>
    <p:sldId id="287" r:id="rId13"/>
    <p:sldId id="300" r:id="rId14"/>
    <p:sldId id="340" r:id="rId15"/>
    <p:sldId id="290" r:id="rId16"/>
    <p:sldId id="291" r:id="rId17"/>
    <p:sldId id="293" r:id="rId18"/>
    <p:sldId id="322" r:id="rId19"/>
    <p:sldId id="271" r:id="rId20"/>
    <p:sldId id="277" r:id="rId21"/>
    <p:sldId id="288" r:id="rId22"/>
    <p:sldId id="294" r:id="rId23"/>
    <p:sldId id="295" r:id="rId24"/>
    <p:sldId id="304" r:id="rId25"/>
    <p:sldId id="332" r:id="rId26"/>
    <p:sldId id="333" r:id="rId27"/>
    <p:sldId id="338" r:id="rId28"/>
    <p:sldId id="33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484" autoAdjust="0"/>
  </p:normalViewPr>
  <p:slideViewPr>
    <p:cSldViewPr>
      <p:cViewPr>
        <p:scale>
          <a:sx n="90" d="100"/>
          <a:sy n="90" d="100"/>
        </p:scale>
        <p:origin x="-810"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65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959A5E-0F5E-44FC-B181-B2630F5DAE56}" type="datetimeFigureOut">
              <a:rPr lang="en-US" smtClean="0"/>
              <a:t>9/28/2025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62CD78-BC5D-4867-AF3C-0067D54A2E44}" type="slidenum">
              <a:rPr lang="en-US" smtClean="0"/>
              <a:t>‹#›</a:t>
            </a:fld>
            <a:endParaRPr lang="en-US"/>
          </a:p>
        </p:txBody>
      </p:sp>
    </p:spTree>
    <p:extLst>
      <p:ext uri="{BB962C8B-B14F-4D97-AF65-F5344CB8AC3E}">
        <p14:creationId xmlns:p14="http://schemas.microsoft.com/office/powerpoint/2010/main" val="4038446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475F86-3F30-4F16-BAA9-BC79F1D4C358}" type="datetimeFigureOut">
              <a:rPr lang="en-US" smtClean="0"/>
              <a:t>9/28/2025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39A19-2894-4F26-9619-0FE931DBC58D}" type="slidenum">
              <a:rPr lang="en-US" smtClean="0"/>
              <a:t>‹#›</a:t>
            </a:fld>
            <a:endParaRPr lang="en-US"/>
          </a:p>
        </p:txBody>
      </p:sp>
    </p:spTree>
    <p:extLst>
      <p:ext uri="{BB962C8B-B14F-4D97-AF65-F5344CB8AC3E}">
        <p14:creationId xmlns:p14="http://schemas.microsoft.com/office/powerpoint/2010/main" val="399081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8EB891-A5E9-4B5A-8B97-EED96A8260FE}"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2C33-9F37-426F-91FA-683CAAE18C1A}" type="slidenum">
              <a:rPr lang="en-US" smtClean="0"/>
              <a:t>‹#›</a:t>
            </a:fld>
            <a:endParaRPr lang="en-US"/>
          </a:p>
        </p:txBody>
      </p:sp>
    </p:spTree>
    <p:extLst>
      <p:ext uri="{BB962C8B-B14F-4D97-AF65-F5344CB8AC3E}">
        <p14:creationId xmlns:p14="http://schemas.microsoft.com/office/powerpoint/2010/main" val="321859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EB891-A5E9-4B5A-8B97-EED96A8260FE}"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2C33-9F37-426F-91FA-683CAAE18C1A}" type="slidenum">
              <a:rPr lang="en-US" smtClean="0"/>
              <a:t>‹#›</a:t>
            </a:fld>
            <a:endParaRPr lang="en-US"/>
          </a:p>
        </p:txBody>
      </p:sp>
    </p:spTree>
    <p:extLst>
      <p:ext uri="{BB962C8B-B14F-4D97-AF65-F5344CB8AC3E}">
        <p14:creationId xmlns:p14="http://schemas.microsoft.com/office/powerpoint/2010/main" val="54722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EB891-A5E9-4B5A-8B97-EED96A8260FE}"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2C33-9F37-426F-91FA-683CAAE18C1A}" type="slidenum">
              <a:rPr lang="en-US" smtClean="0"/>
              <a:t>‹#›</a:t>
            </a:fld>
            <a:endParaRPr lang="en-US"/>
          </a:p>
        </p:txBody>
      </p:sp>
    </p:spTree>
    <p:extLst>
      <p:ext uri="{BB962C8B-B14F-4D97-AF65-F5344CB8AC3E}">
        <p14:creationId xmlns:p14="http://schemas.microsoft.com/office/powerpoint/2010/main" val="219866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EB891-A5E9-4B5A-8B97-EED96A8260FE}"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2C33-9F37-426F-91FA-683CAAE18C1A}" type="slidenum">
              <a:rPr lang="en-US" smtClean="0"/>
              <a:t>‹#›</a:t>
            </a:fld>
            <a:endParaRPr lang="en-US"/>
          </a:p>
        </p:txBody>
      </p:sp>
    </p:spTree>
    <p:extLst>
      <p:ext uri="{BB962C8B-B14F-4D97-AF65-F5344CB8AC3E}">
        <p14:creationId xmlns:p14="http://schemas.microsoft.com/office/powerpoint/2010/main" val="68756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8EB891-A5E9-4B5A-8B97-EED96A8260FE}"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2C33-9F37-426F-91FA-683CAAE18C1A}" type="slidenum">
              <a:rPr lang="en-US" smtClean="0"/>
              <a:t>‹#›</a:t>
            </a:fld>
            <a:endParaRPr lang="en-US"/>
          </a:p>
        </p:txBody>
      </p:sp>
    </p:spTree>
    <p:extLst>
      <p:ext uri="{BB962C8B-B14F-4D97-AF65-F5344CB8AC3E}">
        <p14:creationId xmlns:p14="http://schemas.microsoft.com/office/powerpoint/2010/main" val="188521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8EB891-A5E9-4B5A-8B97-EED96A8260FE}"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32C33-9F37-426F-91FA-683CAAE18C1A}" type="slidenum">
              <a:rPr lang="en-US" smtClean="0"/>
              <a:t>‹#›</a:t>
            </a:fld>
            <a:endParaRPr lang="en-US"/>
          </a:p>
        </p:txBody>
      </p:sp>
    </p:spTree>
    <p:extLst>
      <p:ext uri="{BB962C8B-B14F-4D97-AF65-F5344CB8AC3E}">
        <p14:creationId xmlns:p14="http://schemas.microsoft.com/office/powerpoint/2010/main" val="324508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8EB891-A5E9-4B5A-8B97-EED96A8260FE}" type="datetimeFigureOut">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A32C33-9F37-426F-91FA-683CAAE18C1A}" type="slidenum">
              <a:rPr lang="en-US" smtClean="0"/>
              <a:t>‹#›</a:t>
            </a:fld>
            <a:endParaRPr lang="en-US"/>
          </a:p>
        </p:txBody>
      </p:sp>
    </p:spTree>
    <p:extLst>
      <p:ext uri="{BB962C8B-B14F-4D97-AF65-F5344CB8AC3E}">
        <p14:creationId xmlns:p14="http://schemas.microsoft.com/office/powerpoint/2010/main" val="259536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8EB891-A5E9-4B5A-8B97-EED96A8260FE}" type="datetimeFigureOut">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A32C33-9F37-426F-91FA-683CAAE18C1A}" type="slidenum">
              <a:rPr lang="en-US" smtClean="0"/>
              <a:t>‹#›</a:t>
            </a:fld>
            <a:endParaRPr lang="en-US"/>
          </a:p>
        </p:txBody>
      </p:sp>
    </p:spTree>
    <p:extLst>
      <p:ext uri="{BB962C8B-B14F-4D97-AF65-F5344CB8AC3E}">
        <p14:creationId xmlns:p14="http://schemas.microsoft.com/office/powerpoint/2010/main" val="131815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EB891-A5E9-4B5A-8B97-EED96A8260FE}" type="datetimeFigureOut">
              <a:rPr lang="en-US" smtClean="0"/>
              <a:t>9/28/2025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A32C33-9F37-426F-91FA-683CAAE18C1A}" type="slidenum">
              <a:rPr lang="en-US" smtClean="0"/>
              <a:t>‹#›</a:t>
            </a:fld>
            <a:endParaRPr lang="en-US"/>
          </a:p>
        </p:txBody>
      </p:sp>
    </p:spTree>
    <p:extLst>
      <p:ext uri="{BB962C8B-B14F-4D97-AF65-F5344CB8AC3E}">
        <p14:creationId xmlns:p14="http://schemas.microsoft.com/office/powerpoint/2010/main" val="106843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EB891-A5E9-4B5A-8B97-EED96A8260FE}"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32C33-9F37-426F-91FA-683CAAE18C1A}" type="slidenum">
              <a:rPr lang="en-US" smtClean="0"/>
              <a:t>‹#›</a:t>
            </a:fld>
            <a:endParaRPr lang="en-US"/>
          </a:p>
        </p:txBody>
      </p:sp>
    </p:spTree>
    <p:extLst>
      <p:ext uri="{BB962C8B-B14F-4D97-AF65-F5344CB8AC3E}">
        <p14:creationId xmlns:p14="http://schemas.microsoft.com/office/powerpoint/2010/main" val="64560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EB891-A5E9-4B5A-8B97-EED96A8260FE}"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32C33-9F37-426F-91FA-683CAAE18C1A}" type="slidenum">
              <a:rPr lang="en-US" smtClean="0"/>
              <a:t>‹#›</a:t>
            </a:fld>
            <a:endParaRPr lang="en-US"/>
          </a:p>
        </p:txBody>
      </p:sp>
    </p:spTree>
    <p:extLst>
      <p:ext uri="{BB962C8B-B14F-4D97-AF65-F5344CB8AC3E}">
        <p14:creationId xmlns:p14="http://schemas.microsoft.com/office/powerpoint/2010/main" val="18822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EB891-A5E9-4B5A-8B97-EED96A8260FE}" type="datetimeFigureOut">
              <a:rPr lang="en-US" smtClean="0"/>
              <a:t>9/28/2025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32C33-9F37-426F-91FA-683CAAE18C1A}" type="slidenum">
              <a:rPr lang="en-US" smtClean="0"/>
              <a:t>‹#›</a:t>
            </a:fld>
            <a:endParaRPr lang="en-US"/>
          </a:p>
        </p:txBody>
      </p:sp>
    </p:spTree>
    <p:extLst>
      <p:ext uri="{BB962C8B-B14F-4D97-AF65-F5344CB8AC3E}">
        <p14:creationId xmlns:p14="http://schemas.microsoft.com/office/powerpoint/2010/main" val="32685230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2346325"/>
            <a:ext cx="6569075" cy="2743200"/>
          </a:xfrm>
        </p:spPr>
        <p:txBody>
          <a:bodyPr>
            <a:noAutofit/>
          </a:bodyPr>
          <a:lstStyle/>
          <a:p>
            <a:pPr lvl="0" algn="ctr">
              <a:spcBef>
                <a:spcPts val="600"/>
              </a:spcBef>
            </a:pPr>
            <a:r>
              <a:rPr lang="en-US" sz="3600" b="1" spc="100" dirty="0">
                <a:solidFill>
                  <a:srgbClr val="92D050"/>
                </a:solidFill>
                <a:latin typeface="Times New Roman" pitchFamily="18" charset="0"/>
                <a:ea typeface="+mn-ea"/>
                <a:cs typeface="Times New Roman" pitchFamily="18" charset="0"/>
              </a:rPr>
              <a:t/>
            </a:r>
            <a:br>
              <a:rPr lang="en-US" sz="3600" b="1" spc="100" dirty="0">
                <a:solidFill>
                  <a:srgbClr val="92D050"/>
                </a:solidFill>
                <a:latin typeface="Times New Roman" pitchFamily="18" charset="0"/>
                <a:ea typeface="+mn-ea"/>
                <a:cs typeface="Times New Roman" pitchFamily="18" charset="0"/>
              </a:rPr>
            </a:br>
            <a:r>
              <a:rPr lang="en-US" sz="3600" b="1" spc="100" dirty="0">
                <a:solidFill>
                  <a:prstClr val="white"/>
                </a:solidFill>
                <a:latin typeface="Times New Roman" pitchFamily="18" charset="0"/>
                <a:ea typeface="+mn-ea"/>
                <a:cs typeface="Times New Roman" pitchFamily="18" charset="0"/>
              </a:rPr>
              <a:t/>
            </a:r>
            <a:br>
              <a:rPr lang="en-US" sz="3600" b="1" spc="100" dirty="0">
                <a:solidFill>
                  <a:prstClr val="white"/>
                </a:solidFill>
                <a:latin typeface="Times New Roman" pitchFamily="18" charset="0"/>
                <a:ea typeface="+mn-ea"/>
                <a:cs typeface="Times New Roman" pitchFamily="18" charset="0"/>
              </a:rPr>
            </a:br>
            <a:r>
              <a:rPr lang="en-US" sz="3200" spc="100" dirty="0">
                <a:solidFill>
                  <a:prstClr val="white"/>
                </a:solidFill>
                <a:latin typeface="Arial" pitchFamily="34" charset="0"/>
                <a:ea typeface="+mn-ea"/>
                <a:cs typeface="Arial" pitchFamily="34" charset="0"/>
              </a:rPr>
              <a:t/>
            </a:r>
            <a:br>
              <a:rPr lang="en-US" sz="3200" spc="100" dirty="0">
                <a:solidFill>
                  <a:prstClr val="white"/>
                </a:solidFill>
                <a:latin typeface="Arial" pitchFamily="34" charset="0"/>
                <a:ea typeface="+mn-ea"/>
                <a:cs typeface="Arial" pitchFamily="34" charset="0"/>
              </a:rPr>
            </a:b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6000" y="197821"/>
            <a:ext cx="244157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533400"/>
            <a:ext cx="4572000" cy="923330"/>
          </a:xfrm>
          <a:prstGeom prst="rect">
            <a:avLst/>
          </a:prstGeom>
        </p:spPr>
        <p:txBody>
          <a:bodyPr>
            <a:spAutoFit/>
          </a:bodyPr>
          <a:lstStyle/>
          <a:p>
            <a:r>
              <a:rPr lang="en-US" dirty="0" err="1" smtClean="0">
                <a:solidFill>
                  <a:prstClr val="black"/>
                </a:solidFill>
                <a:latin typeface="Times New Roman" pitchFamily="18" charset="0"/>
                <a:cs typeface="Times New Roman" pitchFamily="18" charset="0"/>
              </a:rPr>
              <a:t>Cihan</a:t>
            </a:r>
            <a:r>
              <a:rPr lang="en-US" dirty="0" smtClean="0">
                <a:solidFill>
                  <a:prstClr val="black"/>
                </a:solidFill>
                <a:latin typeface="Times New Roman" pitchFamily="18" charset="0"/>
                <a:cs typeface="Times New Roman" pitchFamily="18" charset="0"/>
              </a:rPr>
              <a:t> University / </a:t>
            </a:r>
            <a:r>
              <a:rPr lang="en-US" dirty="0" err="1" smtClean="0">
                <a:solidFill>
                  <a:prstClr val="black"/>
                </a:solidFill>
                <a:latin typeface="Times New Roman" pitchFamily="18" charset="0"/>
                <a:cs typeface="Times New Roman" pitchFamily="18" charset="0"/>
              </a:rPr>
              <a:t>Sulaymaniyah</a:t>
            </a:r>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Faculty </a:t>
            </a:r>
            <a:r>
              <a:rPr lang="en-US" dirty="0">
                <a:solidFill>
                  <a:prstClr val="black"/>
                </a:solidFill>
                <a:latin typeface="Times New Roman" pitchFamily="18" charset="0"/>
                <a:cs typeface="Times New Roman" pitchFamily="18" charset="0"/>
              </a:rPr>
              <a:t>of Administration and Financial</a:t>
            </a:r>
          </a:p>
          <a:p>
            <a:r>
              <a:rPr lang="en-US" dirty="0">
                <a:solidFill>
                  <a:prstClr val="black"/>
                </a:solidFill>
                <a:latin typeface="Times New Roman" pitchFamily="18" charset="0"/>
                <a:cs typeface="Times New Roman" pitchFamily="18" charset="0"/>
              </a:rPr>
              <a:t>Sciences / </a:t>
            </a:r>
            <a:r>
              <a:rPr lang="en-US" dirty="0" smtClean="0">
                <a:solidFill>
                  <a:prstClr val="black"/>
                </a:solidFill>
                <a:latin typeface="Times New Roman" pitchFamily="18" charset="0"/>
                <a:cs typeface="Times New Roman" pitchFamily="18" charset="0"/>
              </a:rPr>
              <a:t>Business Administration </a:t>
            </a:r>
            <a:r>
              <a:rPr lang="en-US" dirty="0">
                <a:solidFill>
                  <a:prstClr val="black"/>
                </a:solidFill>
                <a:latin typeface="Times New Roman" pitchFamily="18" charset="0"/>
                <a:cs typeface="Times New Roman" pitchFamily="18" charset="0"/>
              </a:rPr>
              <a:t>Department</a:t>
            </a:r>
          </a:p>
        </p:txBody>
      </p:sp>
      <p:sp>
        <p:nvSpPr>
          <p:cNvPr id="7" name="Rectangle 6"/>
          <p:cNvSpPr/>
          <p:nvPr/>
        </p:nvSpPr>
        <p:spPr>
          <a:xfrm>
            <a:off x="1075330" y="2743200"/>
            <a:ext cx="6934200" cy="2189317"/>
          </a:xfrm>
          <a:prstGeom prst="rect">
            <a:avLst/>
          </a:prstGeom>
        </p:spPr>
        <p:txBody>
          <a:bodyPr wrap="square">
            <a:spAutoFit/>
          </a:bodyPr>
          <a:lstStyle/>
          <a:p>
            <a:pPr algn="ctr">
              <a:lnSpc>
                <a:spcPct val="115000"/>
              </a:lnSpc>
              <a:spcAft>
                <a:spcPts val="1000"/>
              </a:spcAft>
            </a:pPr>
            <a:r>
              <a:rPr lang="en-US" sz="4000" b="1" dirty="0" smtClean="0">
                <a:solidFill>
                  <a:prstClr val="black"/>
                </a:solidFill>
                <a:latin typeface="Times New Roman"/>
                <a:ea typeface="Calibri"/>
                <a:cs typeface="Arial"/>
              </a:rPr>
              <a:t>Intermediate Accounting </a:t>
            </a:r>
            <a:endParaRPr lang="en-US" sz="1600" b="1" dirty="0" smtClean="0">
              <a:solidFill>
                <a:prstClr val="black"/>
              </a:solidFill>
              <a:ea typeface="Calibri"/>
              <a:cs typeface="Arial"/>
            </a:endParaRPr>
          </a:p>
          <a:p>
            <a:pPr algn="ctr">
              <a:lnSpc>
                <a:spcPct val="115000"/>
              </a:lnSpc>
              <a:spcAft>
                <a:spcPts val="1000"/>
              </a:spcAft>
            </a:pPr>
            <a:r>
              <a:rPr lang="en-US" sz="3200" b="1" dirty="0" smtClean="0">
                <a:solidFill>
                  <a:prstClr val="black"/>
                </a:solidFill>
                <a:latin typeface="Times New Roman"/>
                <a:ea typeface="Calibri"/>
                <a:cs typeface="Arial"/>
              </a:rPr>
              <a:t>Second Stage</a:t>
            </a:r>
          </a:p>
          <a:p>
            <a:pPr algn="ctr">
              <a:lnSpc>
                <a:spcPct val="115000"/>
              </a:lnSpc>
              <a:spcAft>
                <a:spcPts val="1000"/>
              </a:spcAft>
            </a:pPr>
            <a:r>
              <a:rPr lang="en-US" sz="3200" b="1" dirty="0" smtClean="0">
                <a:solidFill>
                  <a:prstClr val="black"/>
                </a:solidFill>
                <a:latin typeface="Times New Roman"/>
                <a:ea typeface="Calibri"/>
                <a:cs typeface="Arial"/>
              </a:rPr>
              <a:t>2025/2026</a:t>
            </a:r>
          </a:p>
        </p:txBody>
      </p:sp>
      <p:sp>
        <p:nvSpPr>
          <p:cNvPr id="8" name="Rectangle 7"/>
          <p:cNvSpPr/>
          <p:nvPr/>
        </p:nvSpPr>
        <p:spPr>
          <a:xfrm>
            <a:off x="2256430" y="5638800"/>
            <a:ext cx="4572000" cy="646331"/>
          </a:xfrm>
          <a:prstGeom prst="rect">
            <a:avLst/>
          </a:prstGeom>
        </p:spPr>
        <p:txBody>
          <a:bodyPr>
            <a:spAutoFit/>
          </a:bodyPr>
          <a:lstStyle/>
          <a:p>
            <a:pPr algn="ctr"/>
            <a:r>
              <a:rPr lang="en-US" b="1" dirty="0">
                <a:solidFill>
                  <a:prstClr val="black"/>
                </a:solidFill>
                <a:latin typeface="Times New Roman" pitchFamily="18" charset="0"/>
                <a:cs typeface="Times New Roman" pitchFamily="18" charset="0"/>
              </a:rPr>
              <a:t>Lecturer: </a:t>
            </a:r>
            <a:r>
              <a:rPr lang="en-US" b="1" dirty="0" err="1">
                <a:solidFill>
                  <a:prstClr val="black"/>
                </a:solidFill>
                <a:latin typeface="Times New Roman" pitchFamily="18" charset="0"/>
                <a:cs typeface="Times New Roman" pitchFamily="18" charset="0"/>
              </a:rPr>
              <a:t>Naz</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Hiwa</a:t>
            </a:r>
            <a:endParaRPr lang="en-US" b="1" dirty="0">
              <a:solidFill>
                <a:prstClr val="black"/>
              </a:solidFill>
              <a:latin typeface="Times New Roman" pitchFamily="18" charset="0"/>
              <a:cs typeface="Times New Roman" pitchFamily="18" charset="0"/>
            </a:endParaRPr>
          </a:p>
          <a:p>
            <a:pPr algn="ctr"/>
            <a:r>
              <a:rPr lang="en-US" b="1" dirty="0">
                <a:solidFill>
                  <a:prstClr val="black"/>
                </a:solidFill>
                <a:latin typeface="Times New Roman" pitchFamily="18" charset="0"/>
                <a:cs typeface="Times New Roman" pitchFamily="18" charset="0"/>
              </a:rPr>
              <a:t>E-mail: </a:t>
            </a:r>
            <a:r>
              <a:rPr lang="en-US" b="1" dirty="0" err="1">
                <a:solidFill>
                  <a:prstClr val="black"/>
                </a:solidFill>
                <a:latin typeface="Times New Roman" pitchFamily="18" charset="0"/>
                <a:cs typeface="Times New Roman" pitchFamily="18" charset="0"/>
              </a:rPr>
              <a:t>naz.hiwa@sulicihan.edu.krd</a:t>
            </a:r>
            <a:endParaRPr lang="en-US"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415290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a:latin typeface="Times New Roman" pitchFamily="18" charset="0"/>
                <a:cs typeface="Times New Roman" pitchFamily="18" charset="0"/>
              </a:rPr>
              <a:t>Income </a:t>
            </a:r>
            <a:r>
              <a:rPr lang="en-US" sz="3200" b="1" dirty="0" smtClean="0">
                <a:latin typeface="Times New Roman" pitchFamily="18" charset="0"/>
                <a:cs typeface="Times New Roman" pitchFamily="18" charset="0"/>
              </a:rPr>
              <a:t>Statement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334000"/>
          </a:xfrm>
        </p:spPr>
        <p:txBody>
          <a:bodyPr>
            <a:normAutofit fontScale="47500" lnSpcReduction="20000"/>
          </a:bodyPr>
          <a:lstStyle/>
          <a:p>
            <a:pPr marL="0" indent="0">
              <a:buNone/>
            </a:pPr>
            <a:r>
              <a:rPr lang="en-US" sz="4400" dirty="0">
                <a:latin typeface="Times New Roman" pitchFamily="18" charset="0"/>
                <a:cs typeface="Times New Roman" pitchFamily="18" charset="0"/>
              </a:rPr>
              <a:t>The Income Statement is one of a company’s financial statements that shows their profit and loss over a period of time</a:t>
            </a:r>
            <a:r>
              <a:rPr lang="en-US" sz="4400" dirty="0" smtClean="0">
                <a:latin typeface="Times New Roman" pitchFamily="18" charset="0"/>
                <a:cs typeface="Times New Roman" pitchFamily="18" charset="0"/>
              </a:rPr>
              <a:t>.</a:t>
            </a:r>
          </a:p>
          <a:p>
            <a:pPr marL="0" indent="0">
              <a:buNone/>
            </a:pPr>
            <a:r>
              <a:rPr lang="en-US" sz="4400" dirty="0" smtClean="0">
                <a:latin typeface="Times New Roman" pitchFamily="18" charset="0"/>
                <a:cs typeface="Times New Roman" pitchFamily="18" charset="0"/>
              </a:rPr>
              <a:t> </a:t>
            </a:r>
          </a:p>
          <a:p>
            <a:pPr marL="0" indent="0">
              <a:buNone/>
            </a:pPr>
            <a:r>
              <a:rPr lang="en-US" sz="4400" b="1" dirty="0">
                <a:latin typeface="Times New Roman" pitchFamily="18" charset="0"/>
                <a:cs typeface="Times New Roman" pitchFamily="18" charset="0"/>
              </a:rPr>
              <a:t>Elements of the Income </a:t>
            </a:r>
            <a:r>
              <a:rPr lang="en-US" sz="4400" b="1" dirty="0" smtClean="0">
                <a:latin typeface="Times New Roman" pitchFamily="18" charset="0"/>
                <a:cs typeface="Times New Roman" pitchFamily="18" charset="0"/>
              </a:rPr>
              <a:t>Statement:</a:t>
            </a:r>
          </a:p>
          <a:p>
            <a:pPr marL="0" indent="0">
              <a:buNone/>
            </a:pPr>
            <a:endParaRPr lang="en-US" sz="4400" b="1"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 </a:t>
            </a:r>
            <a:r>
              <a:rPr lang="en-US" sz="4400" b="1" dirty="0" smtClean="0">
                <a:latin typeface="Times New Roman" pitchFamily="18" charset="0"/>
                <a:cs typeface="Times New Roman" pitchFamily="18" charset="0"/>
              </a:rPr>
              <a:t>Revenue: </a:t>
            </a:r>
            <a:r>
              <a:rPr lang="en-US" sz="4400" dirty="0">
                <a:latin typeface="Times New Roman" pitchFamily="18" charset="0"/>
                <a:cs typeface="Times New Roman" pitchFamily="18" charset="0"/>
              </a:rPr>
              <a:t>What the business has earned over a period (e.g. sales revenue, </a:t>
            </a:r>
            <a:r>
              <a:rPr lang="en-US" sz="4400" dirty="0" smtClean="0">
                <a:latin typeface="Times New Roman" pitchFamily="18" charset="0"/>
                <a:cs typeface="Times New Roman" pitchFamily="18" charset="0"/>
              </a:rPr>
              <a:t>dividend, interest revenue, rent revenue etc.)</a:t>
            </a:r>
          </a:p>
          <a:p>
            <a:pPr marL="0" indent="0">
              <a:buNone/>
            </a:pPr>
            <a:endParaRPr lang="en-US" sz="4400" dirty="0" smtClean="0">
              <a:latin typeface="Times New Roman" pitchFamily="18" charset="0"/>
              <a:cs typeface="Times New Roman" pitchFamily="18" charset="0"/>
            </a:endParaRPr>
          </a:p>
          <a:p>
            <a:pPr marL="0" indent="0">
              <a:buNone/>
            </a:pPr>
            <a:r>
              <a:rPr lang="en-US" sz="4400" dirty="0" smtClean="0">
                <a:latin typeface="Times New Roman" pitchFamily="18" charset="0"/>
                <a:cs typeface="Times New Roman" pitchFamily="18" charset="0"/>
              </a:rPr>
              <a:t> </a:t>
            </a:r>
            <a:r>
              <a:rPr lang="en-US" sz="4400" b="1" dirty="0">
                <a:latin typeface="Times New Roman" pitchFamily="18" charset="0"/>
                <a:cs typeface="Times New Roman" pitchFamily="18" charset="0"/>
              </a:rPr>
              <a:t>▪ Expense: </a:t>
            </a:r>
            <a:r>
              <a:rPr lang="en-US" sz="4400" dirty="0">
                <a:latin typeface="Times New Roman" pitchFamily="18" charset="0"/>
                <a:cs typeface="Times New Roman" pitchFamily="18" charset="0"/>
              </a:rPr>
              <a:t>The cost incurred by the business over a period (e.g. salaries and wages, depreciation, rental charges</a:t>
            </a:r>
            <a:r>
              <a:rPr lang="en-US" sz="4400" dirty="0" smtClean="0">
                <a:latin typeface="Times New Roman" pitchFamily="18" charset="0"/>
                <a:cs typeface="Times New Roman" pitchFamily="18" charset="0"/>
              </a:rPr>
              <a:t>, cost of goods sold etc.) </a:t>
            </a:r>
          </a:p>
          <a:p>
            <a:pPr marL="0" indent="0">
              <a:buNone/>
            </a:pPr>
            <a:endParaRPr lang="en-US" sz="4400" dirty="0" smtClean="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 ▪ </a:t>
            </a:r>
            <a:r>
              <a:rPr lang="en-US" sz="4400" b="1" dirty="0" smtClean="0">
                <a:latin typeface="Times New Roman" pitchFamily="18" charset="0"/>
                <a:cs typeface="Times New Roman" pitchFamily="18" charset="0"/>
              </a:rPr>
              <a:t>Gains:</a:t>
            </a:r>
            <a:r>
              <a:rPr lang="en-US" sz="4400" dirty="0" smtClean="0">
                <a:latin typeface="Times New Roman" pitchFamily="18" charset="0"/>
                <a:cs typeface="Times New Roman" pitchFamily="18" charset="0"/>
              </a:rPr>
              <a:t> Increases </a:t>
            </a:r>
            <a:r>
              <a:rPr lang="en-US" sz="4400" dirty="0">
                <a:latin typeface="Times New Roman" pitchFamily="18" charset="0"/>
                <a:cs typeface="Times New Roman" pitchFamily="18" charset="0"/>
              </a:rPr>
              <a:t>in equity (net assets) from peripheral or incidental transactions.</a:t>
            </a:r>
          </a:p>
          <a:p>
            <a:pPr marL="0" indent="0">
              <a:buNone/>
            </a:pP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 ▪ </a:t>
            </a:r>
            <a:r>
              <a:rPr lang="en-US" sz="4400" b="1" dirty="0" smtClean="0">
                <a:latin typeface="Times New Roman" pitchFamily="18" charset="0"/>
                <a:cs typeface="Times New Roman" pitchFamily="18" charset="0"/>
              </a:rPr>
              <a:t>Losses:</a:t>
            </a:r>
            <a:r>
              <a:rPr lang="en-US" sz="4400" dirty="0" smtClean="0">
                <a:latin typeface="Times New Roman" pitchFamily="18" charset="0"/>
                <a:cs typeface="Times New Roman" pitchFamily="18" charset="0"/>
              </a:rPr>
              <a:t> Decreases </a:t>
            </a:r>
            <a:r>
              <a:rPr lang="en-US" sz="4400" dirty="0">
                <a:latin typeface="Times New Roman" pitchFamily="18" charset="0"/>
                <a:cs typeface="Times New Roman" pitchFamily="18" charset="0"/>
              </a:rPr>
              <a:t>in equity (net assets) from peripheral or incidental transactions.</a:t>
            </a:r>
          </a:p>
          <a:p>
            <a:pPr marL="0" indent="0">
              <a:buNone/>
            </a:pPr>
            <a:endParaRPr lang="en-US" sz="4400" dirty="0" smtClean="0">
              <a:latin typeface="Times New Roman" pitchFamily="18" charset="0"/>
              <a:cs typeface="Times New Roman" pitchFamily="18" charset="0"/>
            </a:endParaRPr>
          </a:p>
          <a:p>
            <a:pPr marL="0" indent="0">
              <a:buNone/>
            </a:pPr>
            <a:endParaRPr lang="en-US" sz="31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78073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prstClr val="black"/>
                </a:solidFill>
                <a:latin typeface="Times New Roman" pitchFamily="18" charset="0"/>
                <a:cs typeface="Times New Roman" pitchFamily="18" charset="0"/>
              </a:rPr>
              <a:t>Income Statement</a:t>
            </a:r>
            <a:endParaRPr lang="en-US" dirty="0"/>
          </a:p>
        </p:txBody>
      </p:sp>
      <p:sp>
        <p:nvSpPr>
          <p:cNvPr id="3" name="Content Placeholder 2"/>
          <p:cNvSpPr>
            <a:spLocks noGrp="1"/>
          </p:cNvSpPr>
          <p:nvPr>
            <p:ph idx="1"/>
          </p:nvPr>
        </p:nvSpPr>
        <p:spPr>
          <a:xfrm>
            <a:off x="533400" y="1143000"/>
            <a:ext cx="8229600" cy="4525963"/>
          </a:xfrm>
        </p:spPr>
        <p:txBody>
          <a:bodyPr>
            <a:normAutofit lnSpcReduction="10000"/>
          </a:bodyPr>
          <a:lstStyle/>
          <a:p>
            <a:pPr lvl="0"/>
            <a:endParaRPr lang="en-US" sz="1500" dirty="0" smtClean="0">
              <a:solidFill>
                <a:prstClr val="black"/>
              </a:solidFill>
              <a:latin typeface="Times New Roman" pitchFamily="18" charset="0"/>
              <a:cs typeface="Times New Roman" pitchFamily="18" charset="0"/>
            </a:endParaRPr>
          </a:p>
          <a:p>
            <a:pPr marL="0" lvl="0" indent="0">
              <a:buNone/>
            </a:pPr>
            <a:r>
              <a:rPr lang="en-US" sz="2400" b="1" dirty="0" smtClean="0">
                <a:solidFill>
                  <a:prstClr val="black"/>
                </a:solidFill>
                <a:latin typeface="Times New Roman" pitchFamily="18" charset="0"/>
                <a:cs typeface="Times New Roman" pitchFamily="18" charset="0"/>
              </a:rPr>
              <a:t>Usefulness of Income Statement:</a:t>
            </a:r>
          </a:p>
          <a:p>
            <a:pPr marL="0" lvl="0" indent="0">
              <a:buNone/>
            </a:pPr>
            <a:endParaRPr lang="en-US" sz="2400" b="1" dirty="0">
              <a:solidFill>
                <a:prstClr val="black"/>
              </a:solidFill>
              <a:latin typeface="Times New Roman" pitchFamily="18" charset="0"/>
              <a:cs typeface="Times New Roman" pitchFamily="18" charset="0"/>
            </a:endParaRPr>
          </a:p>
          <a:p>
            <a:pPr lvl="0"/>
            <a:r>
              <a:rPr lang="en-US" sz="2400" dirty="0">
                <a:solidFill>
                  <a:prstClr val="black"/>
                </a:solidFill>
                <a:latin typeface="Times New Roman" pitchFamily="18" charset="0"/>
                <a:cs typeface="Times New Roman" pitchFamily="18" charset="0"/>
              </a:rPr>
              <a:t>Evaluate past performance</a:t>
            </a:r>
            <a:r>
              <a:rPr lang="en-US" sz="2400" dirty="0" smtClean="0">
                <a:solidFill>
                  <a:prstClr val="black"/>
                </a:solidFill>
                <a:latin typeface="Times New Roman" pitchFamily="18" charset="0"/>
                <a:cs typeface="Times New Roman" pitchFamily="18" charset="0"/>
              </a:rPr>
              <a:t>.</a:t>
            </a:r>
          </a:p>
          <a:p>
            <a:pPr marL="0" indent="0">
              <a:buNone/>
            </a:pPr>
            <a:endParaRPr lang="en-US" sz="1500" dirty="0" smtClean="0">
              <a:solidFill>
                <a:prstClr val="black"/>
              </a:solidFill>
              <a:latin typeface="Times New Roman" pitchFamily="18" charset="0"/>
              <a:cs typeface="Times New Roman" pitchFamily="18" charset="0"/>
            </a:endParaRPr>
          </a:p>
          <a:p>
            <a:pPr marL="0" indent="0">
              <a:buNone/>
            </a:pPr>
            <a:endParaRPr lang="en-US" sz="1500" dirty="0">
              <a:solidFill>
                <a:prstClr val="black"/>
              </a:solidFill>
              <a:latin typeface="Times New Roman" pitchFamily="18" charset="0"/>
              <a:cs typeface="Times New Roman" pitchFamily="18" charset="0"/>
            </a:endParaRPr>
          </a:p>
          <a:p>
            <a:pPr marL="0" indent="0">
              <a:buNone/>
            </a:pPr>
            <a:r>
              <a:rPr lang="en-US" sz="2400" dirty="0" smtClean="0">
                <a:solidFill>
                  <a:prstClr val="black"/>
                </a:solidFill>
                <a:latin typeface="Times New Roman" pitchFamily="18" charset="0"/>
                <a:cs typeface="Times New Roman" pitchFamily="18" charset="0"/>
              </a:rPr>
              <a:t>                                  Predicting future performance.</a:t>
            </a:r>
          </a:p>
          <a:p>
            <a:pPr lvl="0"/>
            <a:endParaRPr lang="en-US" sz="1500" dirty="0">
              <a:solidFill>
                <a:prstClr val="black"/>
              </a:solidFill>
              <a:latin typeface="Times New Roman" pitchFamily="18" charset="0"/>
              <a:cs typeface="Times New Roman" pitchFamily="18" charset="0"/>
            </a:endParaRPr>
          </a:p>
          <a:p>
            <a:pPr marL="0" lvl="0" indent="0">
              <a:buNone/>
            </a:pPr>
            <a:endParaRPr lang="en-US" sz="1500" dirty="0" smtClean="0">
              <a:solidFill>
                <a:prstClr val="black"/>
              </a:solidFill>
              <a:latin typeface="Times New Roman" pitchFamily="18" charset="0"/>
              <a:cs typeface="Times New Roman" pitchFamily="18" charset="0"/>
            </a:endParaRPr>
          </a:p>
          <a:p>
            <a:pPr marL="0" lvl="0" indent="0">
              <a:buNone/>
            </a:pPr>
            <a:endParaRPr lang="en-US" sz="1500" dirty="0" smtClean="0">
              <a:solidFill>
                <a:prstClr val="black"/>
              </a:solidFill>
              <a:latin typeface="Times New Roman" pitchFamily="18" charset="0"/>
              <a:cs typeface="Times New Roman" pitchFamily="18" charset="0"/>
            </a:endParaRPr>
          </a:p>
          <a:p>
            <a:pPr marL="0" lvl="0" indent="0">
              <a:buNone/>
            </a:pPr>
            <a:endParaRPr lang="en-US" sz="1500" dirty="0">
              <a:solidFill>
                <a:prstClr val="black"/>
              </a:solidFill>
              <a:latin typeface="Times New Roman" pitchFamily="18" charset="0"/>
              <a:cs typeface="Times New Roman" pitchFamily="18" charset="0"/>
            </a:endParaRPr>
          </a:p>
          <a:p>
            <a:pPr lvl="0"/>
            <a:r>
              <a:rPr lang="en-US" sz="2400" dirty="0">
                <a:solidFill>
                  <a:prstClr val="black"/>
                </a:solidFill>
                <a:latin typeface="Times New Roman" pitchFamily="18" charset="0"/>
                <a:cs typeface="Times New Roman" pitchFamily="18" charset="0"/>
              </a:rPr>
              <a:t>Help assess the risk or uncertainty of </a:t>
            </a:r>
            <a:endParaRPr lang="en-US" sz="2400" dirty="0" smtClean="0">
              <a:solidFill>
                <a:prstClr val="black"/>
              </a:solidFill>
              <a:latin typeface="Times New Roman" pitchFamily="18" charset="0"/>
              <a:cs typeface="Times New Roman" pitchFamily="18" charset="0"/>
            </a:endParaRPr>
          </a:p>
          <a:p>
            <a:pPr marL="0" lvl="0" indent="0">
              <a:buNone/>
            </a:pPr>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     achieving </a:t>
            </a:r>
            <a:r>
              <a:rPr lang="en-US" sz="2400" dirty="0">
                <a:solidFill>
                  <a:prstClr val="black"/>
                </a:solidFill>
                <a:latin typeface="Times New Roman" pitchFamily="18" charset="0"/>
                <a:cs typeface="Times New Roman" pitchFamily="18" charset="0"/>
              </a:rPr>
              <a:t>future cash flows.</a:t>
            </a:r>
          </a:p>
          <a:p>
            <a:pPr marL="0" lvl="0" indent="0">
              <a:buNone/>
            </a:pPr>
            <a:endParaRPr lang="en-US" sz="1500" dirty="0" smtClean="0">
              <a:solidFill>
                <a:prstClr val="black"/>
              </a:solidFill>
              <a:latin typeface="Times New Roman" pitchFamily="18" charset="0"/>
              <a:cs typeface="Times New Roman" pitchFamily="18" charset="0"/>
            </a:endParaRPr>
          </a:p>
          <a:p>
            <a:pPr lvl="0"/>
            <a:endParaRPr lang="en-US" sz="1500" dirty="0">
              <a:solidFill>
                <a:prstClr val="black"/>
              </a:solidFill>
              <a:latin typeface="Times New Roman" pitchFamily="18" charset="0"/>
              <a:cs typeface="Times New Roman" pitchFamily="18" charset="0"/>
            </a:endParaRPr>
          </a:p>
          <a:p>
            <a:pPr marL="0" lvl="0" indent="0">
              <a:buNone/>
            </a:pPr>
            <a:endParaRPr lang="en-US" sz="1500" dirty="0" smtClean="0">
              <a:solidFill>
                <a:prstClr val="black"/>
              </a:solidFill>
              <a:latin typeface="Times New Roman" pitchFamily="18" charset="0"/>
              <a:cs typeface="Times New Roman" pitchFamily="18" charset="0"/>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752600"/>
            <a:ext cx="1600200" cy="116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355" y="2883736"/>
            <a:ext cx="1936845" cy="138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378657"/>
            <a:ext cx="1925823" cy="141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894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smtClean="0">
                <a:solidFill>
                  <a:prstClr val="black"/>
                </a:solidFill>
                <a:latin typeface="Times New Roman" pitchFamily="18" charset="0"/>
                <a:cs typeface="Times New Roman" pitchFamily="18" charset="0"/>
              </a:rPr>
              <a:t>Format of the Income </a:t>
            </a:r>
            <a:r>
              <a:rPr lang="en-US" sz="3200" b="1" dirty="0">
                <a:solidFill>
                  <a:prstClr val="black"/>
                </a:solidFill>
                <a:latin typeface="Times New Roman" pitchFamily="18" charset="0"/>
                <a:cs typeface="Times New Roman" pitchFamily="18" charset="0"/>
              </a:rPr>
              <a:t>Statement</a:t>
            </a:r>
            <a:endParaRPr lang="en-US" sz="3200" dirty="0"/>
          </a:p>
        </p:txBody>
      </p:sp>
      <p:pic>
        <p:nvPicPr>
          <p:cNvPr id="7" name="Picture 1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62400" y="1295400"/>
            <a:ext cx="457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6"/>
          <p:cNvSpPr txBox="1">
            <a:spLocks noChangeArrowheads="1"/>
          </p:cNvSpPr>
          <p:nvPr/>
        </p:nvSpPr>
        <p:spPr bwMode="auto">
          <a:xfrm>
            <a:off x="228600" y="2623292"/>
            <a:ext cx="2019300" cy="151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charset="0"/>
              </a:rPr>
              <a:t> </a:t>
            </a:r>
            <a:r>
              <a:rPr kumimoji="0" lang="en-US" sz="2400" b="0" i="0" u="none" strike="noStrike" kern="0" cap="none" spc="0" normalizeH="0" noProof="0" dirty="0" smtClean="0">
                <a:ln>
                  <a:noFill/>
                </a:ln>
                <a:solidFill>
                  <a:srgbClr val="000000"/>
                </a:solidFill>
                <a:effectLst/>
                <a:uLnTx/>
                <a:uFillTx/>
                <a:latin typeface="Arial" charset="0"/>
              </a:rPr>
              <a:t> </a:t>
            </a:r>
            <a:r>
              <a:rPr kumimoji="0" lang="en-US" sz="2400" b="0" i="0" u="none" strike="noStrike" kern="0" cap="none" spc="0" normalizeH="0" baseline="0" noProof="0" dirty="0" smtClean="0">
                <a:ln>
                  <a:noFill/>
                </a:ln>
                <a:solidFill>
                  <a:srgbClr val="000000"/>
                </a:solidFill>
                <a:effectLst/>
                <a:uLnTx/>
                <a:uFillTx/>
                <a:cs typeface="Times New Roman" pitchFamily="18" charset="0"/>
              </a:rPr>
              <a:t>Revenues</a:t>
            </a:r>
          </a:p>
          <a:p>
            <a:pPr marL="0" marR="0" lvl="0" indent="0" algn="l" defTabSz="914400" eaLnBrk="1" fontAlgn="auto" latinLnBrk="0" hangingPunct="1">
              <a:lnSpc>
                <a:spcPct val="100000"/>
              </a:lnSpc>
              <a:spcBef>
                <a:spcPct val="35000"/>
              </a:spcBef>
              <a:spcAft>
                <a:spcPts val="0"/>
              </a:spcAft>
              <a:buClrTx/>
              <a:buSzTx/>
              <a:buFontTx/>
              <a:buNone/>
              <a:tabLst/>
              <a:defRPr/>
            </a:pPr>
            <a:r>
              <a:rPr lang="en-US" sz="2400" kern="0" dirty="0" smtClean="0">
                <a:solidFill>
                  <a:srgbClr val="000000"/>
                </a:solidFill>
                <a:cs typeface="Times New Roman" pitchFamily="18" charset="0"/>
              </a:rPr>
              <a:t>- Expense</a:t>
            </a:r>
            <a:endParaRPr kumimoji="0" lang="en-US" sz="2400" b="0" i="0" u="none" strike="noStrike" kern="0" cap="none" spc="0" normalizeH="0" baseline="0" noProof="0" dirty="0" smtClean="0">
              <a:ln>
                <a:noFill/>
              </a:ln>
              <a:solidFill>
                <a:srgbClr val="000000"/>
              </a:solidFill>
              <a:effectLst/>
              <a:uLnTx/>
              <a:uFillTx/>
              <a:cs typeface="Times New Roman" pitchFamily="18" charset="0"/>
            </a:endParaRPr>
          </a:p>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cs typeface="Times New Roman" pitchFamily="18" charset="0"/>
              </a:rPr>
              <a:t>Net Income</a:t>
            </a:r>
          </a:p>
        </p:txBody>
      </p:sp>
      <p:sp>
        <p:nvSpPr>
          <p:cNvPr id="9" name="AutoShape 11"/>
          <p:cNvSpPr>
            <a:spLocks/>
          </p:cNvSpPr>
          <p:nvPr/>
        </p:nvSpPr>
        <p:spPr bwMode="auto">
          <a:xfrm>
            <a:off x="2247900" y="2665091"/>
            <a:ext cx="304800" cy="990600"/>
          </a:xfrm>
          <a:prstGeom prst="rightBrace">
            <a:avLst>
              <a:gd name="adj1" fmla="val 27083"/>
              <a:gd name="adj2" fmla="val 50000"/>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 name="Line 7"/>
          <p:cNvSpPr>
            <a:spLocks noChangeShapeType="1"/>
          </p:cNvSpPr>
          <p:nvPr/>
        </p:nvSpPr>
        <p:spPr bwMode="auto">
          <a:xfrm>
            <a:off x="228600" y="3664616"/>
            <a:ext cx="1828800" cy="0"/>
          </a:xfrm>
          <a:prstGeom prst="line">
            <a:avLst/>
          </a:prstGeom>
          <a:noFill/>
          <a:ln w="28575" cap="sq">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Text Box 12"/>
          <p:cNvSpPr txBox="1">
            <a:spLocks noChangeArrowheads="1"/>
          </p:cNvSpPr>
          <p:nvPr/>
        </p:nvSpPr>
        <p:spPr bwMode="auto">
          <a:xfrm>
            <a:off x="2743200" y="2637930"/>
            <a:ext cx="990600" cy="769441"/>
          </a:xfrm>
          <a:prstGeom prst="rect">
            <a:avLst/>
          </a:prstGeom>
          <a:solidFill>
            <a:srgbClr val="FBF3BB"/>
          </a:solidFill>
          <a:ln w="28575" cap="sq">
            <a:solidFill>
              <a:srgbClr val="000000"/>
            </a:solidFill>
            <a:miter lim="800000"/>
            <a:headEnd type="none" w="sm" len="sm"/>
            <a:tailEnd type="none" w="sm" len="sm"/>
          </a:ln>
          <a:effectLst>
            <a:outerShdw dist="35921" dir="2700000" algn="ctr" rotWithShape="0">
              <a:srgbClr val="000000"/>
            </a:outerShdw>
          </a:effec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marR="0" lvl="0" indent="0" defTabSz="914400" eaLnBrk="1" fontAlgn="auto" latinLnBrk="0" hangingPunct="1">
              <a:lnSpc>
                <a:spcPct val="110000"/>
              </a:lnSpc>
              <a:spcBef>
                <a:spcPct val="30000"/>
              </a:spcBef>
              <a:spcAft>
                <a:spcPct val="20000"/>
              </a:spcAft>
              <a:buClrTx/>
              <a:buSzPct val="80000"/>
              <a:buFontTx/>
              <a:buNone/>
              <a:tabLst/>
              <a:defRPr/>
            </a:pPr>
            <a:r>
              <a:rPr kumimoji="0" lang="en-US" sz="2000" b="0" i="0" u="none" strike="noStrike" kern="0" cap="none" spc="0" normalizeH="0" baseline="0" noProof="0" dirty="0" smtClean="0">
                <a:ln>
                  <a:noFill/>
                </a:ln>
                <a:solidFill>
                  <a:srgbClr val="000000"/>
                </a:solidFill>
                <a:effectLst/>
                <a:uLnTx/>
                <a:uFillTx/>
                <a:cs typeface="Times New Roman" pitchFamily="18" charset="0"/>
              </a:rPr>
              <a:t>Single-</a:t>
            </a:r>
            <a:r>
              <a:rPr kumimoji="0" lang="en-US" sz="2000" b="0" i="0" u="none" strike="noStrike" kern="0" cap="none" spc="0" normalizeH="0" noProof="0" dirty="0" smtClean="0">
                <a:ln>
                  <a:noFill/>
                </a:ln>
                <a:solidFill>
                  <a:srgbClr val="000000"/>
                </a:solidFill>
                <a:effectLst/>
                <a:uLnTx/>
                <a:uFillTx/>
                <a:cs typeface="Times New Roman" pitchFamily="18" charset="0"/>
              </a:rPr>
              <a:t> </a:t>
            </a:r>
            <a:r>
              <a:rPr kumimoji="0" lang="en-US" sz="2000" b="0" i="0" u="none" strike="noStrike" kern="0" cap="none" spc="0" normalizeH="0" baseline="0" noProof="0" dirty="0" smtClean="0">
                <a:ln>
                  <a:noFill/>
                </a:ln>
                <a:solidFill>
                  <a:srgbClr val="000000"/>
                </a:solidFill>
                <a:effectLst/>
                <a:uLnTx/>
                <a:uFillTx/>
                <a:cs typeface="Times New Roman" pitchFamily="18" charset="0"/>
              </a:rPr>
              <a:t>Step</a:t>
            </a:r>
          </a:p>
        </p:txBody>
      </p:sp>
      <p:sp>
        <p:nvSpPr>
          <p:cNvPr id="3" name="Rectangle 2"/>
          <p:cNvSpPr/>
          <p:nvPr/>
        </p:nvSpPr>
        <p:spPr>
          <a:xfrm>
            <a:off x="114300" y="1447800"/>
            <a:ext cx="3619500" cy="997196"/>
          </a:xfrm>
          <a:prstGeom prst="rect">
            <a:avLst/>
          </a:prstGeom>
        </p:spPr>
        <p:txBody>
          <a:bodyPr wrap="square">
            <a:spAutoFit/>
          </a:bodyPr>
          <a:lstStyle/>
          <a:p>
            <a:pPr lvl="0" eaLnBrk="0" fontAlgn="base" hangingPunct="0">
              <a:lnSpc>
                <a:spcPct val="105000"/>
              </a:lnSpc>
              <a:spcBef>
                <a:spcPct val="30000"/>
              </a:spcBef>
              <a:spcAft>
                <a:spcPct val="0"/>
              </a:spcAft>
              <a:buSzPct val="80000"/>
            </a:pPr>
            <a:r>
              <a:rPr lang="en-US" sz="2800" b="1" dirty="0">
                <a:solidFill>
                  <a:srgbClr val="800000"/>
                </a:solidFill>
                <a:latin typeface="Arial" charset="0"/>
              </a:rPr>
              <a:t>Single-Step Income Statements</a:t>
            </a:r>
          </a:p>
        </p:txBody>
      </p:sp>
    </p:spTree>
    <p:extLst>
      <p:ext uri="{BB962C8B-B14F-4D97-AF65-F5344CB8AC3E}">
        <p14:creationId xmlns:p14="http://schemas.microsoft.com/office/powerpoint/2010/main" val="3289687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a:solidFill>
                  <a:prstClr val="black"/>
                </a:solidFill>
                <a:latin typeface="Times New Roman" pitchFamily="18" charset="0"/>
                <a:cs typeface="Times New Roman" pitchFamily="18" charset="0"/>
              </a:rPr>
              <a:t>Format </a:t>
            </a:r>
            <a:r>
              <a:rPr lang="en-US" sz="3200" b="1" dirty="0" smtClean="0">
                <a:solidFill>
                  <a:prstClr val="black"/>
                </a:solidFill>
                <a:latin typeface="Times New Roman" pitchFamily="18" charset="0"/>
                <a:cs typeface="Times New Roman" pitchFamily="18" charset="0"/>
              </a:rPr>
              <a:t>of the Income </a:t>
            </a:r>
            <a:r>
              <a:rPr lang="en-US" sz="3200" b="1" dirty="0">
                <a:solidFill>
                  <a:prstClr val="black"/>
                </a:solidFill>
                <a:latin typeface="Times New Roman" pitchFamily="18" charset="0"/>
                <a:cs typeface="Times New Roman" pitchFamily="18" charset="0"/>
              </a:rPr>
              <a:t>Statement</a:t>
            </a:r>
            <a:endParaRPr lang="en-US" sz="3200" dirty="0"/>
          </a:p>
        </p:txBody>
      </p:sp>
      <p:pic>
        <p:nvPicPr>
          <p:cNvPr id="5" name="Picture 15"/>
          <p:cNvPicPr>
            <a:picLocks noGrp="1" noChangeAspect="1" noChangeArrowheads="1"/>
          </p:cNvPicPr>
          <p:nvPr>
            <p:ph idx="1"/>
          </p:nvPr>
        </p:nvPicPr>
        <p:blipFill>
          <a:blip r:embed="rId2"/>
          <a:srcRect/>
          <a:stretch>
            <a:fillRect/>
          </a:stretch>
        </p:blipFill>
        <p:spPr bwMode="auto">
          <a:xfrm>
            <a:off x="4236363" y="1067937"/>
            <a:ext cx="4755237" cy="5369257"/>
          </a:xfrm>
          <a:prstGeom prst="rect">
            <a:avLst/>
          </a:prstGeom>
          <a:solidFill>
            <a:srgbClr val="FFFFFF"/>
          </a:solidFill>
          <a:ln w="12700" cap="sq" cmpd="sng">
            <a:solidFill>
              <a:srgbClr val="000000"/>
            </a:solidFill>
            <a:prstDash val="solid"/>
            <a:miter lim="800000"/>
            <a:headEnd type="none" w="sm" len="sm"/>
            <a:tailEnd type="none" w="sm" len="sm"/>
          </a:ln>
          <a:effectLst/>
        </p:spPr>
      </p:pic>
      <p:sp>
        <p:nvSpPr>
          <p:cNvPr id="6" name="Left Brace 5"/>
          <p:cNvSpPr/>
          <p:nvPr/>
        </p:nvSpPr>
        <p:spPr bwMode="auto">
          <a:xfrm>
            <a:off x="3836513" y="1031543"/>
            <a:ext cx="392113" cy="3581400"/>
          </a:xfrm>
          <a:prstGeom prst="leftBrace">
            <a:avLst>
              <a:gd name="adj1" fmla="val 21891"/>
              <a:gd name="adj2" fmla="val 55562"/>
            </a:avLst>
          </a:prstGeom>
          <a:solidFill>
            <a:srgbClr val="FFFFFF"/>
          </a:solidFill>
          <a:ln w="38100" cap="sq" cmpd="sng" algn="ctr">
            <a:solidFill>
              <a:srgbClr val="E70000">
                <a:lumMod val="50000"/>
              </a:srgbClr>
            </a:solidFill>
            <a:prstDash val="solid"/>
            <a:round/>
            <a:headEnd type="none" w="sm" len="sm"/>
            <a:tailEnd type="none" w="sm" len="sm"/>
          </a:ln>
          <a:effectLs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 name="Left Brace 6"/>
          <p:cNvSpPr/>
          <p:nvPr/>
        </p:nvSpPr>
        <p:spPr bwMode="auto">
          <a:xfrm>
            <a:off x="3784600" y="5026730"/>
            <a:ext cx="390525" cy="762000"/>
          </a:xfrm>
          <a:prstGeom prst="leftBrace">
            <a:avLst>
              <a:gd name="adj1" fmla="val 8333"/>
              <a:gd name="adj2" fmla="val 43454"/>
            </a:avLst>
          </a:prstGeom>
          <a:solidFill>
            <a:srgbClr val="FFFFFF"/>
          </a:solidFill>
          <a:ln w="38100" cap="sq" cmpd="sng" algn="ctr">
            <a:solidFill>
              <a:srgbClr val="E70000">
                <a:lumMod val="50000"/>
              </a:srgbClr>
            </a:solidFill>
            <a:prstDash val="solid"/>
            <a:round/>
            <a:headEnd type="none" w="sm" len="sm"/>
            <a:tailEnd type="none" w="sm" len="sm"/>
          </a:ln>
          <a:effectLs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Text Box 4"/>
          <p:cNvSpPr txBox="1">
            <a:spLocks noChangeArrowheads="1"/>
          </p:cNvSpPr>
          <p:nvPr/>
        </p:nvSpPr>
        <p:spPr bwMode="auto">
          <a:xfrm>
            <a:off x="214573" y="1762050"/>
            <a:ext cx="3657600" cy="862013"/>
          </a:xfrm>
          <a:prstGeom prst="rect">
            <a:avLst/>
          </a:prstGeom>
          <a:solidFill>
            <a:srgbClr val="FFFFFF"/>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111125">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111125"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cs typeface="Times New Roman" pitchFamily="18" charset="0"/>
              </a:rPr>
              <a:t>CABRERA COMPANY</a:t>
            </a:r>
          </a:p>
          <a:p>
            <a:pPr marL="111125"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cs typeface="Times New Roman" pitchFamily="18" charset="0"/>
              </a:rPr>
              <a:t>Income Statement</a:t>
            </a:r>
          </a:p>
          <a:p>
            <a:pPr marL="111125"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cs typeface="Times New Roman" pitchFamily="18" charset="0"/>
              </a:rPr>
              <a:t>For The Year Ended December 31, 2014</a:t>
            </a:r>
            <a:endParaRPr kumimoji="0" lang="en-US" sz="1400" b="0" i="0" u="none" strike="noStrike" kern="0" cap="none" spc="0" normalizeH="0" baseline="0" noProof="0" dirty="0" smtClean="0">
              <a:ln>
                <a:noFill/>
              </a:ln>
              <a:solidFill>
                <a:srgbClr val="000000"/>
              </a:solidFill>
              <a:effectLst/>
              <a:uLnTx/>
              <a:uFillTx/>
              <a:cs typeface="Times New Roman" pitchFamily="18" charset="0"/>
            </a:endParaRPr>
          </a:p>
        </p:txBody>
      </p:sp>
      <p:sp>
        <p:nvSpPr>
          <p:cNvPr id="9" name="Text Box 14"/>
          <p:cNvSpPr txBox="1">
            <a:spLocks noChangeArrowheads="1"/>
          </p:cNvSpPr>
          <p:nvPr/>
        </p:nvSpPr>
        <p:spPr bwMode="auto">
          <a:xfrm>
            <a:off x="533400" y="3001962"/>
            <a:ext cx="2590800" cy="430213"/>
          </a:xfrm>
          <a:prstGeom prst="rect">
            <a:avLst/>
          </a:prstGeom>
          <a:solidFill>
            <a:srgbClr val="F7EA89"/>
          </a:solidFill>
          <a:ln w="28575" cap="sq" algn="ctr">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285750" marR="0" lvl="0" indent="-285750" algn="l" defTabSz="914400" eaLnBrk="1" fontAlgn="auto" latinLnBrk="0" hangingPunct="1">
              <a:lnSpc>
                <a:spcPct val="100000"/>
              </a:lnSpc>
              <a:spcBef>
                <a:spcPts val="0"/>
              </a:spcBef>
              <a:spcAft>
                <a:spcPts val="0"/>
              </a:spcAft>
              <a:buClrTx/>
              <a:buSzPct val="80000"/>
              <a:buFontTx/>
              <a:buNone/>
              <a:tabLst/>
              <a:defRPr/>
            </a:pPr>
            <a:r>
              <a:rPr kumimoji="0" lang="en-US" sz="2200" b="0" i="0" u="none" strike="noStrike" kern="0" cap="none" spc="0" normalizeH="0" baseline="0" noProof="0" dirty="0" smtClean="0">
                <a:ln>
                  <a:noFill/>
                </a:ln>
                <a:solidFill>
                  <a:srgbClr val="000000"/>
                </a:solidFill>
                <a:effectLst/>
                <a:uLnTx/>
                <a:uFillTx/>
                <a:cs typeface="Times New Roman" pitchFamily="18" charset="0"/>
              </a:rPr>
              <a:t>1</a:t>
            </a:r>
            <a:r>
              <a:rPr kumimoji="0" lang="en-US" sz="2000" b="0" i="0" u="none" strike="noStrike" kern="0" cap="none" spc="0" normalizeH="0" baseline="0" noProof="0" dirty="0" smtClean="0">
                <a:ln>
                  <a:noFill/>
                </a:ln>
                <a:solidFill>
                  <a:srgbClr val="000000"/>
                </a:solidFill>
                <a:effectLst/>
                <a:uLnTx/>
                <a:uFillTx/>
                <a:cs typeface="Times New Roman" pitchFamily="18" charset="0"/>
              </a:rPr>
              <a:t>. Operating Section</a:t>
            </a:r>
            <a:r>
              <a:rPr kumimoji="0" lang="en-US" altLang="en-US" sz="2000" b="0" i="0" u="none" strike="noStrike" kern="0" cap="none" spc="0" normalizeH="0" baseline="0" noProof="0" dirty="0" smtClean="0">
                <a:ln>
                  <a:noFill/>
                </a:ln>
                <a:solidFill>
                  <a:srgbClr val="000000"/>
                </a:solidFill>
                <a:effectLst/>
                <a:uLnTx/>
                <a:uFillTx/>
                <a:cs typeface="Times New Roman" pitchFamily="18" charset="0"/>
              </a:rPr>
              <a:t> </a:t>
            </a:r>
            <a:endParaRPr kumimoji="0" lang="en-US" sz="2000" b="0" i="0" u="none" strike="noStrike" kern="0" cap="none" spc="0" normalizeH="0" baseline="0" noProof="0" dirty="0" smtClean="0">
              <a:ln>
                <a:noFill/>
              </a:ln>
              <a:solidFill>
                <a:srgbClr val="000000"/>
              </a:solidFill>
              <a:effectLst/>
              <a:uLnTx/>
              <a:uFillTx/>
              <a:cs typeface="Times New Roman" pitchFamily="18" charset="0"/>
            </a:endParaRPr>
          </a:p>
        </p:txBody>
      </p:sp>
      <p:sp>
        <p:nvSpPr>
          <p:cNvPr id="10" name="Text Box 15"/>
          <p:cNvSpPr txBox="1">
            <a:spLocks noChangeArrowheads="1"/>
          </p:cNvSpPr>
          <p:nvPr/>
        </p:nvSpPr>
        <p:spPr bwMode="auto">
          <a:xfrm>
            <a:off x="342900" y="4921371"/>
            <a:ext cx="3124200" cy="430887"/>
          </a:xfrm>
          <a:prstGeom prst="rect">
            <a:avLst/>
          </a:prstGeom>
          <a:solidFill>
            <a:srgbClr val="F7EA89"/>
          </a:solidFill>
          <a:ln w="28575" cap="sq" algn="ctr">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285750" marR="0" lvl="0" indent="-285750" algn="l" defTabSz="914400" eaLnBrk="1" fontAlgn="auto" latinLnBrk="0" hangingPunct="1">
              <a:lnSpc>
                <a:spcPct val="100000"/>
              </a:lnSpc>
              <a:spcBef>
                <a:spcPts val="0"/>
              </a:spcBef>
              <a:spcAft>
                <a:spcPts val="0"/>
              </a:spcAft>
              <a:buClrTx/>
              <a:buSzPct val="80000"/>
              <a:buFontTx/>
              <a:buNone/>
              <a:tabLst/>
              <a:defRPr/>
            </a:pPr>
            <a:r>
              <a:rPr kumimoji="0" lang="en-US" sz="2200" b="0" i="0" u="none" strike="noStrike" kern="0" cap="none" spc="0" normalizeH="0" baseline="0" noProof="0" dirty="0" smtClean="0">
                <a:ln>
                  <a:noFill/>
                </a:ln>
                <a:solidFill>
                  <a:srgbClr val="000000"/>
                </a:solidFill>
                <a:effectLst/>
                <a:uLnTx/>
                <a:uFillTx/>
                <a:cs typeface="Times New Roman" pitchFamily="18" charset="0"/>
              </a:rPr>
              <a:t>2. </a:t>
            </a:r>
            <a:r>
              <a:rPr kumimoji="0" lang="en-US" sz="2000" b="0" i="0" u="none" strike="noStrike" kern="0" cap="none" spc="0" normalizeH="0" baseline="0" noProof="0" dirty="0" smtClean="0">
                <a:ln>
                  <a:noFill/>
                </a:ln>
                <a:solidFill>
                  <a:srgbClr val="000000"/>
                </a:solidFill>
                <a:effectLst/>
                <a:uLnTx/>
                <a:uFillTx/>
                <a:cs typeface="Times New Roman" pitchFamily="18" charset="0"/>
              </a:rPr>
              <a:t>Non-operating Section</a:t>
            </a:r>
            <a:r>
              <a:rPr kumimoji="0" lang="en-US" altLang="en-US" sz="2000" b="0" i="0" u="none" strike="noStrike" kern="0" cap="none" spc="0" normalizeH="0" baseline="0" noProof="0" dirty="0" smtClean="0">
                <a:ln>
                  <a:noFill/>
                </a:ln>
                <a:solidFill>
                  <a:srgbClr val="000000"/>
                </a:solidFill>
                <a:effectLst/>
                <a:uLnTx/>
                <a:uFillTx/>
                <a:cs typeface="Times New Roman" pitchFamily="18" charset="0"/>
              </a:rPr>
              <a:t> </a:t>
            </a:r>
            <a:endParaRPr kumimoji="0" lang="en-US" sz="2000" b="0" i="0" u="none" strike="noStrike" kern="0" cap="none" spc="0" normalizeH="0" baseline="0" noProof="0" dirty="0" smtClean="0">
              <a:ln>
                <a:noFill/>
              </a:ln>
              <a:solidFill>
                <a:srgbClr val="000000"/>
              </a:solidFill>
              <a:effectLst/>
              <a:uLnTx/>
              <a:uFillTx/>
              <a:cs typeface="Times New Roman" pitchFamily="18" charset="0"/>
            </a:endParaRPr>
          </a:p>
        </p:txBody>
      </p:sp>
      <p:sp>
        <p:nvSpPr>
          <p:cNvPr id="11" name="Text Box 16"/>
          <p:cNvSpPr txBox="1">
            <a:spLocks noChangeArrowheads="1"/>
          </p:cNvSpPr>
          <p:nvPr/>
        </p:nvSpPr>
        <p:spPr bwMode="auto">
          <a:xfrm>
            <a:off x="533400" y="5894388"/>
            <a:ext cx="2438400" cy="430212"/>
          </a:xfrm>
          <a:prstGeom prst="rect">
            <a:avLst/>
          </a:prstGeom>
          <a:solidFill>
            <a:srgbClr val="F7EA89"/>
          </a:solidFill>
          <a:ln w="28575" cap="sq" algn="ctr">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285750" marR="0" lvl="0" indent="-285750" algn="l" defTabSz="914400" eaLnBrk="1" fontAlgn="auto" latinLnBrk="0" hangingPunct="1">
              <a:lnSpc>
                <a:spcPct val="100000"/>
              </a:lnSpc>
              <a:spcBef>
                <a:spcPts val="0"/>
              </a:spcBef>
              <a:spcAft>
                <a:spcPts val="0"/>
              </a:spcAft>
              <a:buClrTx/>
              <a:buSzPct val="80000"/>
              <a:buFontTx/>
              <a:buNone/>
              <a:tabLst/>
              <a:defRPr/>
            </a:pPr>
            <a:r>
              <a:rPr kumimoji="0" lang="en-US" sz="2200" b="0" i="0" u="none" strike="noStrike" kern="0" cap="none" spc="0" normalizeH="0" baseline="0" noProof="0" dirty="0" smtClean="0">
                <a:ln>
                  <a:noFill/>
                </a:ln>
                <a:solidFill>
                  <a:srgbClr val="000000"/>
                </a:solidFill>
                <a:effectLst/>
                <a:uLnTx/>
                <a:uFillTx/>
                <a:cs typeface="Times New Roman" pitchFamily="18" charset="0"/>
              </a:rPr>
              <a:t>3. Income tax</a:t>
            </a:r>
            <a:r>
              <a:rPr kumimoji="0" lang="en-US" altLang="en-US" sz="2200" b="0" i="0" u="none" strike="noStrike" kern="0" cap="none" spc="0" normalizeH="0" baseline="0" noProof="0" dirty="0" smtClean="0">
                <a:ln>
                  <a:noFill/>
                </a:ln>
                <a:solidFill>
                  <a:srgbClr val="000000"/>
                </a:solidFill>
                <a:effectLst/>
                <a:uLnTx/>
                <a:uFillTx/>
                <a:cs typeface="Times New Roman" pitchFamily="18" charset="0"/>
              </a:rPr>
              <a:t> </a:t>
            </a:r>
            <a:endParaRPr kumimoji="0" lang="en-US" sz="2200" b="0" i="0" u="none" strike="noStrike" kern="0" cap="none" spc="0" normalizeH="0" baseline="0" noProof="0" dirty="0" smtClean="0">
              <a:ln>
                <a:noFill/>
              </a:ln>
              <a:solidFill>
                <a:srgbClr val="000000"/>
              </a:solidFill>
              <a:effectLst/>
              <a:uLnTx/>
              <a:uFillTx/>
              <a:cs typeface="Times New Roman" pitchFamily="18" charset="0"/>
            </a:endParaRPr>
          </a:p>
        </p:txBody>
      </p:sp>
      <p:sp>
        <p:nvSpPr>
          <p:cNvPr id="12" name="Freeform 20"/>
          <p:cNvSpPr>
            <a:spLocks/>
          </p:cNvSpPr>
          <p:nvPr/>
        </p:nvSpPr>
        <p:spPr bwMode="auto">
          <a:xfrm>
            <a:off x="3352800" y="6096000"/>
            <a:ext cx="457200" cy="3175"/>
          </a:xfrm>
          <a:custGeom>
            <a:avLst/>
            <a:gdLst>
              <a:gd name="T0" fmla="*/ 0 w 467"/>
              <a:gd name="T1" fmla="*/ 0 h 2"/>
              <a:gd name="T2" fmla="*/ 2147483647 w 467"/>
              <a:gd name="T3" fmla="*/ 2147483647 h 2"/>
              <a:gd name="T4" fmla="*/ 0 60000 65536"/>
              <a:gd name="T5" fmla="*/ 0 60000 65536"/>
            </a:gdLst>
            <a:ahLst/>
            <a:cxnLst>
              <a:cxn ang="T4">
                <a:pos x="T0" y="T1"/>
              </a:cxn>
              <a:cxn ang="T5">
                <a:pos x="T2" y="T3"/>
              </a:cxn>
            </a:cxnLst>
            <a:rect l="0" t="0" r="r" b="b"/>
            <a:pathLst>
              <a:path w="467" h="2">
                <a:moveTo>
                  <a:pt x="0" y="0"/>
                </a:moveTo>
                <a:lnTo>
                  <a:pt x="467" y="2"/>
                </a:lnTo>
              </a:path>
            </a:pathLst>
          </a:custGeom>
          <a:noFill/>
          <a:ln w="38100" cap="sq" cmpd="sng">
            <a:solidFill>
              <a:srgbClr val="80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12" y="1219199"/>
            <a:ext cx="3273425" cy="6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0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915400" cy="3600986"/>
          </a:xfrm>
          <a:prstGeom prst="rect">
            <a:avLst/>
          </a:prstGeom>
        </p:spPr>
        <p:txBody>
          <a:bodyPr wrap="square">
            <a:spAutoFit/>
          </a:bodyPr>
          <a:lstStyle/>
          <a:p>
            <a:r>
              <a:rPr lang="en-US" sz="2400" b="1" dirty="0" smtClean="0">
                <a:latin typeface="Times New Roman" pitchFamily="18" charset="0"/>
                <a:cs typeface="Times New Roman" pitchFamily="18" charset="0"/>
              </a:rPr>
              <a:t>Equations of Income Statement:</a:t>
            </a:r>
          </a:p>
          <a:p>
            <a:endParaRPr lang="en-US" sz="2400" b="1"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Gross Profit = Net Sales – Cost of goods sold</a:t>
            </a:r>
          </a:p>
          <a:p>
            <a:pPr marL="342900" indent="-342900">
              <a:buFont typeface="Arial" pitchFamily="34" charset="0"/>
              <a:buChar char="•"/>
            </a:pPr>
            <a:r>
              <a:rPr lang="en-US" sz="2000" dirty="0" smtClean="0">
                <a:latin typeface="Times New Roman" pitchFamily="18" charset="0"/>
                <a:cs typeface="Times New Roman" pitchFamily="18" charset="0"/>
              </a:rPr>
              <a:t>Net Sales = Sales – Sales returns and allowances – Sales discount</a:t>
            </a:r>
          </a:p>
          <a:p>
            <a:pPr marL="342900" indent="-342900">
              <a:buFont typeface="Arial" pitchFamily="34" charset="0"/>
              <a:buChar char="•"/>
            </a:pPr>
            <a:r>
              <a:rPr lang="en-US" sz="2000" dirty="0" smtClean="0">
                <a:latin typeface="Times New Roman" pitchFamily="18" charset="0"/>
                <a:cs typeface="Times New Roman" pitchFamily="18" charset="0"/>
              </a:rPr>
              <a:t>Cost of goods sold = Beginning inventory + Cost of purchases – Ending inventory</a:t>
            </a:r>
          </a:p>
          <a:p>
            <a:pPr marL="342900" indent="-342900">
              <a:buFont typeface="Arial" pitchFamily="34" charset="0"/>
              <a:buChar char="•"/>
            </a:pPr>
            <a:r>
              <a:rPr lang="en-US" sz="2000" dirty="0" smtClean="0">
                <a:latin typeface="Times New Roman" pitchFamily="18" charset="0"/>
                <a:cs typeface="Times New Roman" pitchFamily="18" charset="0"/>
              </a:rPr>
              <a:t>Cost of purchases = Net purchases + Direct purchase cost</a:t>
            </a:r>
          </a:p>
          <a:p>
            <a:pPr marL="342900" indent="-342900">
              <a:buFont typeface="Arial" pitchFamily="34" charset="0"/>
              <a:buChar char="•"/>
            </a:pPr>
            <a:r>
              <a:rPr lang="en-US" sz="2000" dirty="0" smtClean="0">
                <a:latin typeface="Times New Roman" pitchFamily="18" charset="0"/>
                <a:cs typeface="Times New Roman" pitchFamily="18" charset="0"/>
              </a:rPr>
              <a:t>Net purchases = Purchases – Purchase returns and allowances – purchase discount</a:t>
            </a:r>
          </a:p>
          <a:p>
            <a:pPr marL="342900" indent="-342900">
              <a:buFont typeface="Arial" pitchFamily="34" charset="0"/>
              <a:buChar char="•"/>
            </a:pPr>
            <a:r>
              <a:rPr lang="en-US" sz="2000" dirty="0" smtClean="0">
                <a:latin typeface="Times New Roman" pitchFamily="18" charset="0"/>
                <a:cs typeface="Times New Roman" pitchFamily="18" charset="0"/>
              </a:rPr>
              <a:t>Sales = Cost of goods sold + Gross profit</a:t>
            </a:r>
          </a:p>
          <a:p>
            <a:pPr marL="342900" indent="-342900">
              <a:buFont typeface="Arial" pitchFamily="34" charset="0"/>
              <a:buChar char="•"/>
            </a:pPr>
            <a:r>
              <a:rPr lang="en-US" sz="2000" dirty="0" smtClean="0">
                <a:latin typeface="Times New Roman" pitchFamily="18" charset="0"/>
                <a:cs typeface="Times New Roman" pitchFamily="18" charset="0"/>
              </a:rPr>
              <a:t>Net </a:t>
            </a:r>
            <a:r>
              <a:rPr lang="en-US" sz="2000" dirty="0">
                <a:latin typeface="Times New Roman" pitchFamily="18" charset="0"/>
                <a:cs typeface="Times New Roman" pitchFamily="18" charset="0"/>
              </a:rPr>
              <a:t>Profit = Gross Profit - operating expenses + other revenues and gains </a:t>
            </a:r>
            <a:r>
              <a:rPr lang="en-US" sz="2000" dirty="0" smtClean="0">
                <a:latin typeface="Times New Roman" pitchFamily="18" charset="0"/>
                <a:cs typeface="Times New Roman" pitchFamily="18" charset="0"/>
              </a:rPr>
              <a:t>– other</a:t>
            </a:r>
          </a:p>
          <a:p>
            <a:r>
              <a:rPr lang="en-US" sz="2000" dirty="0" smtClean="0">
                <a:latin typeface="Times New Roman" pitchFamily="18" charset="0"/>
                <a:cs typeface="Times New Roman" pitchFamily="18" charset="0"/>
              </a:rPr>
              <a:t> expenses and </a:t>
            </a:r>
            <a:r>
              <a:rPr lang="en-US" sz="2000" dirty="0">
                <a:latin typeface="Times New Roman" pitchFamily="18" charset="0"/>
                <a:cs typeface="Times New Roman" pitchFamily="18" charset="0"/>
              </a:rPr>
              <a:t>losses - Income </a:t>
            </a:r>
            <a:r>
              <a:rPr lang="en-US" sz="2000" dirty="0" smtClean="0">
                <a:latin typeface="Times New Roman" pitchFamily="18" charset="0"/>
                <a:cs typeface="Times New Roman" pitchFamily="18" charset="0"/>
              </a:rPr>
              <a:t>tax</a:t>
            </a:r>
          </a:p>
          <a:p>
            <a:pPr marL="342900" indent="-342900">
              <a:buFont typeface="Arial" pitchFamily="34" charset="0"/>
              <a:buChar char="•"/>
            </a:pPr>
            <a:r>
              <a:rPr lang="en-US" sz="2000" dirty="0">
                <a:latin typeface="Times New Roman" pitchFamily="18" charset="0"/>
                <a:cs typeface="Times New Roman" pitchFamily="18" charset="0"/>
              </a:rPr>
              <a:t>Operating expenses = Selling expenses + Administrative expenses</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5933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l"/>
            <a:r>
              <a:rPr lang="en-US" sz="3200" b="1" dirty="0" smtClean="0">
                <a:latin typeface="Times New Roman" pitchFamily="18" charset="0"/>
                <a:cs typeface="Times New Roman" pitchFamily="18" charset="0"/>
              </a:rPr>
              <a:t>Practical Examples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419601"/>
          </a:xfrm>
        </p:spPr>
        <p:txBody>
          <a:bodyPr/>
          <a:lstStyle/>
          <a:p>
            <a:pPr marL="0" indent="0">
              <a:buNone/>
            </a:pPr>
            <a:r>
              <a:rPr lang="en-US" sz="2400" b="1" dirty="0" smtClean="0">
                <a:latin typeface="Times New Roman" pitchFamily="18" charset="0"/>
                <a:cs typeface="Times New Roman" pitchFamily="18" charset="0"/>
              </a:rPr>
              <a:t>Ex1</a:t>
            </a:r>
            <a:r>
              <a:rPr lang="en-US" sz="2400" dirty="0" smtClean="0">
                <a:latin typeface="Times New Roman" pitchFamily="18" charset="0"/>
                <a:cs typeface="Times New Roman" pitchFamily="18" charset="0"/>
              </a:rPr>
              <a:t>: The following information has been extracted from the books of Kaya Company, for the year ended 31 Dec,2015:</a:t>
            </a:r>
          </a:p>
          <a:p>
            <a:pPr marL="0" indent="0">
              <a:buNone/>
            </a:pPr>
            <a:endParaRPr lang="en-US" sz="2400" dirty="0" smtClean="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30996270"/>
              </p:ext>
            </p:extLst>
          </p:nvPr>
        </p:nvGraphicFramePr>
        <p:xfrm>
          <a:off x="838200" y="2286000"/>
          <a:ext cx="7162800" cy="3129280"/>
        </p:xfrm>
        <a:graphic>
          <a:graphicData uri="http://schemas.openxmlformats.org/drawingml/2006/table">
            <a:tbl>
              <a:tblPr firstRow="1" bandRow="1">
                <a:tableStyleId>{5940675A-B579-460E-94D1-54222C63F5DA}</a:tableStyleId>
              </a:tblPr>
              <a:tblGrid>
                <a:gridCol w="2327910"/>
                <a:gridCol w="1253490"/>
                <a:gridCol w="2165498"/>
                <a:gridCol w="1415902"/>
              </a:tblGrid>
              <a:tr h="370840">
                <a:tc>
                  <a:txBody>
                    <a:bodyPr/>
                    <a:lstStyle/>
                    <a:p>
                      <a:r>
                        <a:rPr lang="en-US" dirty="0" smtClean="0">
                          <a:latin typeface="Times New Roman" pitchFamily="18" charset="0"/>
                          <a:cs typeface="Times New Roman" pitchFamily="18" charset="0"/>
                        </a:rPr>
                        <a:t>Opening  inventory</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5200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Closing inventory</a:t>
                      </a:r>
                    </a:p>
                    <a:p>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6000</a:t>
                      </a:r>
                      <a:endParaRPr lang="en-US" dirty="0">
                        <a:solidFill>
                          <a:schemeClr val="tx1">
                            <a:lumMod val="85000"/>
                            <a:lumOff val="15000"/>
                          </a:schemeClr>
                        </a:solidFill>
                        <a:latin typeface="Times New Roman" pitchFamily="18" charset="0"/>
                        <a:cs typeface="Times New Roman" pitchFamily="18" charset="0"/>
                      </a:endParaRPr>
                    </a:p>
                  </a:txBody>
                  <a:tcPr/>
                </a:tc>
              </a:tr>
              <a:tr h="314960">
                <a:tc>
                  <a:txBody>
                    <a:bodyPr/>
                    <a:lstStyle/>
                    <a:p>
                      <a:r>
                        <a:rPr lang="en-US" dirty="0" smtClean="0">
                          <a:latin typeface="Times New Roman" pitchFamily="18" charset="0"/>
                          <a:cs typeface="Times New Roman" pitchFamily="18" charset="0"/>
                        </a:rPr>
                        <a:t>Purchases</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12900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Sales</a:t>
                      </a:r>
                      <a:r>
                        <a:rPr lang="en-US" baseline="0" dirty="0" smtClean="0">
                          <a:latin typeface="Times New Roman" pitchFamily="18" charset="0"/>
                          <a:cs typeface="Times New Roman" pitchFamily="18" charset="0"/>
                        </a:rPr>
                        <a:t> </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18000</a:t>
                      </a:r>
                      <a:endParaRPr lang="en-US" dirty="0">
                        <a:solidFill>
                          <a:schemeClr val="tx1">
                            <a:lumMod val="85000"/>
                            <a:lumOff val="15000"/>
                          </a:schemeClr>
                        </a:solidFill>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Sales</a:t>
                      </a:r>
                      <a:r>
                        <a:rPr lang="en-US" baseline="0" dirty="0" smtClean="0">
                          <a:latin typeface="Times New Roman" pitchFamily="18" charset="0"/>
                          <a:cs typeface="Times New Roman" pitchFamily="18" charset="0"/>
                        </a:rPr>
                        <a:t> returns</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400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Purchase returns</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200</a:t>
                      </a:r>
                      <a:endParaRPr lang="en-US" dirty="0">
                        <a:solidFill>
                          <a:schemeClr val="tx1">
                            <a:lumMod val="85000"/>
                            <a:lumOff val="15000"/>
                          </a:schemeClr>
                        </a:solidFill>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Sales discount</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200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Purchase discount</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100</a:t>
                      </a:r>
                      <a:endParaRPr lang="en-US" dirty="0">
                        <a:solidFill>
                          <a:schemeClr val="tx1">
                            <a:lumMod val="85000"/>
                            <a:lumOff val="15000"/>
                          </a:schemeClr>
                        </a:solidFill>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Administrative expense</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40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Selling expense</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30</a:t>
                      </a:r>
                      <a:endParaRPr lang="en-US" dirty="0">
                        <a:solidFill>
                          <a:schemeClr val="tx1">
                            <a:lumMod val="85000"/>
                            <a:lumOff val="15000"/>
                          </a:schemeClr>
                        </a:solidFill>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Other revenues</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750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Other expenses</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210</a:t>
                      </a:r>
                      <a:endParaRPr lang="en-US" dirty="0">
                        <a:solidFill>
                          <a:schemeClr val="tx1">
                            <a:lumMod val="85000"/>
                            <a:lumOff val="15000"/>
                          </a:schemeClr>
                        </a:solidFill>
                        <a:latin typeface="Times New Roman" pitchFamily="18" charset="0"/>
                        <a:cs typeface="Times New Roman" pitchFamily="18" charset="0"/>
                      </a:endParaRPr>
                    </a:p>
                  </a:txBody>
                  <a:tcPr/>
                </a:tc>
              </a:tr>
              <a:tr h="370840">
                <a:tc>
                  <a:txBody>
                    <a:bodyPr/>
                    <a:lstStyle/>
                    <a:p>
                      <a:r>
                        <a:rPr lang="en-US" dirty="0" smtClean="0">
                          <a:solidFill>
                            <a:schemeClr val="tx1">
                              <a:lumMod val="85000"/>
                              <a:lumOff val="15000"/>
                            </a:schemeClr>
                          </a:solidFill>
                          <a:latin typeface="Times New Roman" pitchFamily="18" charset="0"/>
                          <a:cs typeface="Times New Roman" pitchFamily="18" charset="0"/>
                        </a:rPr>
                        <a:t>Income tax</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solidFill>
                            <a:schemeClr val="tx1">
                              <a:lumMod val="85000"/>
                              <a:lumOff val="15000"/>
                            </a:schemeClr>
                          </a:solidFill>
                          <a:latin typeface="Times New Roman" pitchFamily="18" charset="0"/>
                          <a:cs typeface="Times New Roman" pitchFamily="18" charset="0"/>
                        </a:rPr>
                        <a:t>667</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solidFill>
                            <a:schemeClr val="tx1">
                              <a:lumMod val="85000"/>
                              <a:lumOff val="15000"/>
                            </a:schemeClr>
                          </a:solidFill>
                          <a:latin typeface="Times New Roman" pitchFamily="18" charset="0"/>
                          <a:cs typeface="Times New Roman" pitchFamily="18" charset="0"/>
                        </a:rPr>
                        <a:t>-</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solidFill>
                            <a:schemeClr val="tx1">
                              <a:lumMod val="85000"/>
                              <a:lumOff val="15000"/>
                            </a:schemeClr>
                          </a:solidFill>
                          <a:latin typeface="Times New Roman" pitchFamily="18" charset="0"/>
                          <a:cs typeface="Times New Roman" pitchFamily="18" charset="0"/>
                        </a:rPr>
                        <a:t>-</a:t>
                      </a:r>
                      <a:endParaRPr lang="en-US" dirty="0">
                        <a:solidFill>
                          <a:schemeClr val="tx1">
                            <a:lumMod val="85000"/>
                            <a:lumOff val="15000"/>
                          </a:schemeClr>
                        </a:solidFill>
                        <a:latin typeface="Times New Roman" pitchFamily="18" charset="0"/>
                        <a:cs typeface="Times New Roman" pitchFamily="18" charset="0"/>
                      </a:endParaRPr>
                    </a:p>
                  </a:txBody>
                  <a:tcPr/>
                </a:tc>
              </a:tr>
            </a:tbl>
          </a:graphicData>
        </a:graphic>
      </p:graphicFrame>
      <p:sp>
        <p:nvSpPr>
          <p:cNvPr id="5" name="Rectangle 4"/>
          <p:cNvSpPr/>
          <p:nvPr/>
        </p:nvSpPr>
        <p:spPr>
          <a:xfrm>
            <a:off x="762000" y="5638800"/>
            <a:ext cx="7239000" cy="646331"/>
          </a:xfrm>
          <a:prstGeom prst="rect">
            <a:avLst/>
          </a:prstGeom>
        </p:spPr>
        <p:txBody>
          <a:bodyPr wrap="square">
            <a:spAutoFit/>
          </a:bodyPr>
          <a:lstStyle/>
          <a:p>
            <a:pPr lvl="0"/>
            <a:r>
              <a:rPr lang="en-US" b="1" dirty="0">
                <a:solidFill>
                  <a:prstClr val="black"/>
                </a:solidFill>
                <a:latin typeface="Times New Roman" pitchFamily="18" charset="0"/>
                <a:cs typeface="Times New Roman" pitchFamily="18" charset="0"/>
              </a:rPr>
              <a:t>Requirement: </a:t>
            </a:r>
            <a:r>
              <a:rPr lang="en-US" dirty="0">
                <a:solidFill>
                  <a:prstClr val="black"/>
                </a:solidFill>
                <a:latin typeface="Times New Roman" pitchFamily="18" charset="0"/>
                <a:cs typeface="Times New Roman" pitchFamily="18" charset="0"/>
              </a:rPr>
              <a:t>From the information above compute the following: </a:t>
            </a:r>
          </a:p>
          <a:p>
            <a:pPr lvl="0"/>
            <a:r>
              <a:rPr lang="en-US" b="1" dirty="0">
                <a:solidFill>
                  <a:prstClr val="black"/>
                </a:solidFill>
                <a:latin typeface="Times New Roman" pitchFamily="18" charset="0"/>
                <a:cs typeface="Times New Roman" pitchFamily="18" charset="0"/>
              </a:rPr>
              <a:t>(a)</a:t>
            </a:r>
            <a:r>
              <a:rPr lang="en-US" dirty="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Find cost of goods sold, </a:t>
            </a:r>
            <a:r>
              <a:rPr lang="en-US" b="1" dirty="0">
                <a:solidFill>
                  <a:prstClr val="black"/>
                </a:solidFill>
                <a:latin typeface="Times New Roman" pitchFamily="18" charset="0"/>
                <a:cs typeface="Times New Roman" pitchFamily="18" charset="0"/>
              </a:rPr>
              <a:t>(b</a:t>
            </a:r>
            <a:r>
              <a:rPr lang="en-US" b="1" dirty="0" smtClean="0">
                <a:solidFill>
                  <a:prstClr val="black"/>
                </a:solidFill>
                <a:latin typeface="Times New Roman" pitchFamily="18" charset="0"/>
                <a:cs typeface="Times New Roman" pitchFamily="18" charset="0"/>
              </a:rPr>
              <a:t>)</a:t>
            </a:r>
            <a:r>
              <a:rPr lang="en-US" dirty="0" smtClean="0">
                <a:solidFill>
                  <a:prstClr val="black"/>
                </a:solidFill>
                <a:latin typeface="Times New Roman" pitchFamily="18" charset="0"/>
                <a:cs typeface="Times New Roman" pitchFamily="18" charset="0"/>
              </a:rPr>
              <a:t> Prepare income statement for the company.</a:t>
            </a:r>
            <a:endParaRPr 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35899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5867400"/>
          </a:xfrm>
        </p:spPr>
        <p:txBody>
          <a:bodyPr>
            <a:normAutofit lnSpcReduction="10000"/>
          </a:bodyPr>
          <a:lstStyle/>
          <a:p>
            <a:pPr marL="0" indent="0" algn="just">
              <a:buNone/>
            </a:pPr>
            <a:r>
              <a:rPr lang="en-US" sz="2400" b="1" dirty="0" smtClean="0">
                <a:latin typeface="Times New Roman" pitchFamily="18" charset="0"/>
                <a:cs typeface="Times New Roman" pitchFamily="18" charset="0"/>
              </a:rPr>
              <a:t>Ex 2</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Starr Co. had sales revenue of $540,000 in 2014. Other items recorded during the year were: </a:t>
            </a:r>
            <a:endParaRPr lang="en-US" sz="2400" dirty="0" smtClean="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Cost of goods sold $</a:t>
            </a:r>
            <a:r>
              <a:rPr lang="en-US" sz="2400" dirty="0" smtClean="0">
                <a:latin typeface="Times New Roman" pitchFamily="18" charset="0"/>
                <a:cs typeface="Times New Roman" pitchFamily="18" charset="0"/>
              </a:rPr>
              <a:t>330,000, </a:t>
            </a:r>
            <a:r>
              <a:rPr lang="en-US" sz="2400" dirty="0">
                <a:latin typeface="Times New Roman" pitchFamily="18" charset="0"/>
                <a:cs typeface="Times New Roman" pitchFamily="18" charset="0"/>
              </a:rPr>
              <a:t>Salaries and wages expense </a:t>
            </a:r>
            <a:r>
              <a:rPr lang="en-US" sz="2400" dirty="0" smtClean="0">
                <a:latin typeface="Times New Roman" pitchFamily="18" charset="0"/>
                <a:cs typeface="Times New Roman" pitchFamily="18" charset="0"/>
              </a:rPr>
              <a:t>120,000, </a:t>
            </a:r>
            <a:r>
              <a:rPr lang="en-US" sz="2400" dirty="0">
                <a:latin typeface="Times New Roman" pitchFamily="18" charset="0"/>
                <a:cs typeface="Times New Roman" pitchFamily="18" charset="0"/>
              </a:rPr>
              <a:t>Income tax expense </a:t>
            </a:r>
            <a:r>
              <a:rPr lang="en-US" sz="2400" dirty="0" smtClean="0">
                <a:latin typeface="Times New Roman" pitchFamily="18" charset="0"/>
                <a:cs typeface="Times New Roman" pitchFamily="18" charset="0"/>
              </a:rPr>
              <a:t>25,000, Other </a:t>
            </a:r>
            <a:r>
              <a:rPr lang="en-US" sz="2400" dirty="0">
                <a:latin typeface="Times New Roman" pitchFamily="18" charset="0"/>
                <a:cs typeface="Times New Roman" pitchFamily="18" charset="0"/>
              </a:rPr>
              <a:t>operating expenses </a:t>
            </a:r>
            <a:r>
              <a:rPr lang="en-US" sz="2400" dirty="0" smtClean="0">
                <a:latin typeface="Times New Roman" pitchFamily="18" charset="0"/>
                <a:cs typeface="Times New Roman" pitchFamily="18" charset="0"/>
              </a:rPr>
              <a:t>10,000.</a:t>
            </a:r>
          </a:p>
          <a:p>
            <a:pPr marL="0" indent="0" algn="just">
              <a:buNone/>
            </a:pPr>
            <a:r>
              <a:rPr lang="en-US" sz="2400" b="1" dirty="0">
                <a:latin typeface="Times New Roman" pitchFamily="18" charset="0"/>
                <a:cs typeface="Times New Roman" pitchFamily="18" charset="0"/>
              </a:rPr>
              <a:t>Requirement: </a:t>
            </a:r>
            <a:r>
              <a:rPr lang="en-US" sz="2400">
                <a:latin typeface="Times New Roman" pitchFamily="18" charset="0"/>
                <a:cs typeface="Times New Roman" pitchFamily="18" charset="0"/>
              </a:rPr>
              <a:t>Prepare </a:t>
            </a:r>
            <a:r>
              <a:rPr lang="en-US" sz="2400" smtClean="0">
                <a:latin typeface="Times New Roman" pitchFamily="18" charset="0"/>
                <a:cs typeface="Times New Roman" pitchFamily="18" charset="0"/>
              </a:rPr>
              <a:t>single-step </a:t>
            </a:r>
            <a:r>
              <a:rPr lang="en-US" sz="2400" dirty="0">
                <a:latin typeface="Times New Roman" pitchFamily="18" charset="0"/>
                <a:cs typeface="Times New Roman" pitchFamily="18" charset="0"/>
              </a:rPr>
              <a:t>income statement for </a:t>
            </a:r>
            <a:r>
              <a:rPr lang="en-US" sz="2400" dirty="0" smtClean="0">
                <a:latin typeface="Times New Roman" pitchFamily="18" charset="0"/>
                <a:cs typeface="Times New Roman" pitchFamily="18" charset="0"/>
              </a:rPr>
              <a:t>Starr Co. </a:t>
            </a:r>
            <a:r>
              <a:rPr lang="en-US" sz="2400" dirty="0">
                <a:latin typeface="Times New Roman" pitchFamily="18" charset="0"/>
                <a:cs typeface="Times New Roman" pitchFamily="18" charset="0"/>
              </a:rPr>
              <a:t>for 2014</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 </a:t>
            </a:r>
          </a:p>
          <a:p>
            <a:pPr marL="0" lvl="0" indent="0" algn="just">
              <a:buNone/>
            </a:pPr>
            <a:r>
              <a:rPr lang="en-US" sz="2400" b="1" dirty="0">
                <a:solidFill>
                  <a:prstClr val="black"/>
                </a:solidFill>
                <a:latin typeface="Times New Roman" pitchFamily="18" charset="0"/>
                <a:cs typeface="Times New Roman" pitchFamily="18" charset="0"/>
              </a:rPr>
              <a:t>Ex 3: </a:t>
            </a:r>
            <a:r>
              <a:rPr lang="en-US" sz="2400" dirty="0" err="1">
                <a:solidFill>
                  <a:prstClr val="black"/>
                </a:solidFill>
                <a:latin typeface="Times New Roman" pitchFamily="18" charset="0"/>
                <a:cs typeface="Times New Roman" pitchFamily="18" charset="0"/>
              </a:rPr>
              <a:t>Brisky</a:t>
            </a:r>
            <a:r>
              <a:rPr lang="en-US" sz="2400" dirty="0">
                <a:solidFill>
                  <a:prstClr val="black"/>
                </a:solidFill>
                <a:latin typeface="Times New Roman" pitchFamily="18" charset="0"/>
                <a:cs typeface="Times New Roman" pitchFamily="18" charset="0"/>
              </a:rPr>
              <a:t> Corporation had net sales of $2,400,000 and interest revenue of $31,000 during 2014. Expenses for 2014 were cost of goods sold $1,450,000; administrative expenses $212,000; selling expenses $280,000; and interest expense $45,000. </a:t>
            </a:r>
            <a:r>
              <a:rPr lang="en-US" sz="2400" dirty="0" err="1">
                <a:solidFill>
                  <a:prstClr val="black"/>
                </a:solidFill>
                <a:latin typeface="Times New Roman" pitchFamily="18" charset="0"/>
                <a:cs typeface="Times New Roman" pitchFamily="18" charset="0"/>
              </a:rPr>
              <a:t>Brisky’s</a:t>
            </a:r>
            <a:r>
              <a:rPr lang="en-US" sz="2400" dirty="0">
                <a:solidFill>
                  <a:prstClr val="black"/>
                </a:solidFill>
                <a:latin typeface="Times New Roman" pitchFamily="18" charset="0"/>
                <a:cs typeface="Times New Roman" pitchFamily="18" charset="0"/>
              </a:rPr>
              <a:t> tax rate is 30</a:t>
            </a:r>
            <a:r>
              <a:rPr lang="en-US" sz="2400" dirty="0" smtClean="0">
                <a:solidFill>
                  <a:prstClr val="black"/>
                </a:solidFill>
                <a:latin typeface="Times New Roman" pitchFamily="18" charset="0"/>
                <a:cs typeface="Times New Roman" pitchFamily="18" charset="0"/>
              </a:rPr>
              <a:t>%.</a:t>
            </a:r>
            <a:endParaRPr lang="en-US" sz="2400" dirty="0">
              <a:solidFill>
                <a:prstClr val="black"/>
              </a:solidFill>
              <a:latin typeface="Times New Roman" pitchFamily="18" charset="0"/>
              <a:cs typeface="Times New Roman" pitchFamily="18" charset="0"/>
            </a:endParaRPr>
          </a:p>
          <a:p>
            <a:pPr marL="0" lvl="0" indent="0" algn="just">
              <a:buNone/>
            </a:pPr>
            <a:r>
              <a:rPr lang="en-US" sz="2400" b="1" dirty="0">
                <a:solidFill>
                  <a:prstClr val="black"/>
                </a:solidFill>
                <a:latin typeface="Times New Roman" pitchFamily="18" charset="0"/>
                <a:cs typeface="Times New Roman" pitchFamily="18" charset="0"/>
              </a:rPr>
              <a:t>Requirement:</a:t>
            </a:r>
          </a:p>
          <a:p>
            <a:pPr marL="0" lvl="0" indent="0" algn="just">
              <a:buNone/>
            </a:pPr>
            <a:r>
              <a:rPr lang="en-US" sz="2400" b="1" dirty="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1)</a:t>
            </a:r>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Prepare </a:t>
            </a:r>
            <a:r>
              <a:rPr lang="en-US" sz="2400" dirty="0">
                <a:solidFill>
                  <a:prstClr val="black"/>
                </a:solidFill>
                <a:latin typeface="Times New Roman" pitchFamily="18" charset="0"/>
                <a:cs typeface="Times New Roman" pitchFamily="18" charset="0"/>
              </a:rPr>
              <a:t>a condensed multiple-step income statement for </a:t>
            </a:r>
            <a:r>
              <a:rPr lang="en-US" sz="2400" dirty="0" err="1">
                <a:solidFill>
                  <a:prstClr val="black"/>
                </a:solidFill>
                <a:latin typeface="Times New Roman" pitchFamily="18" charset="0"/>
                <a:cs typeface="Times New Roman" pitchFamily="18" charset="0"/>
              </a:rPr>
              <a:t>Brisky</a:t>
            </a:r>
            <a:r>
              <a:rPr lang="en-US" sz="2400" dirty="0">
                <a:solidFill>
                  <a:prstClr val="black"/>
                </a:solidFill>
                <a:latin typeface="Times New Roman" pitchFamily="18" charset="0"/>
                <a:cs typeface="Times New Roman" pitchFamily="18" charset="0"/>
              </a:rPr>
              <a:t> Corporation. </a:t>
            </a:r>
          </a:p>
          <a:p>
            <a:pPr marL="0" indent="0" algn="just">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17352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7772400" cy="5262979"/>
          </a:xfrm>
          <a:prstGeom prst="rect">
            <a:avLst/>
          </a:prstGeom>
        </p:spPr>
        <p:txBody>
          <a:bodyPr wrap="square">
            <a:spAutoFit/>
          </a:bodyPr>
          <a:lstStyle/>
          <a:p>
            <a:pPr algn="just"/>
            <a:r>
              <a:rPr lang="en-US" sz="2400" b="1" dirty="0" smtClean="0">
                <a:latin typeface="Times New Roman" pitchFamily="18" charset="0"/>
                <a:cs typeface="Times New Roman" pitchFamily="18" charset="0"/>
              </a:rPr>
              <a:t>Ex</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 </a:t>
            </a:r>
            <a:r>
              <a:rPr lang="en-US" sz="2400" dirty="0">
                <a:latin typeface="Times New Roman" pitchFamily="18" charset="0"/>
                <a:cs typeface="Times New Roman" pitchFamily="18" charset="0"/>
              </a:rPr>
              <a:t>Presented below are certain account balances of </a:t>
            </a:r>
            <a:r>
              <a:rPr lang="en-US" sz="2400" dirty="0" err="1">
                <a:latin typeface="Times New Roman" pitchFamily="18" charset="0"/>
                <a:cs typeface="Times New Roman" pitchFamily="18" charset="0"/>
              </a:rPr>
              <a:t>Majid</a:t>
            </a:r>
            <a:r>
              <a:rPr lang="en-US" sz="2400" dirty="0">
                <a:latin typeface="Times New Roman" pitchFamily="18" charset="0"/>
                <a:cs typeface="Times New Roman" pitchFamily="18" charset="0"/>
              </a:rPr>
              <a:t> Com.: </a:t>
            </a:r>
          </a:p>
          <a:p>
            <a:pPr algn="just"/>
            <a:r>
              <a:rPr lang="en-US" sz="2400" dirty="0">
                <a:latin typeface="Times New Roman" pitchFamily="18" charset="0"/>
                <a:cs typeface="Times New Roman" pitchFamily="18" charset="0"/>
              </a:rPr>
              <a:t>Ending inventory  48000,  Rental revenues  6500,  Interest expenses 12700,  Purchases allowances  10500,  Freight-in  10100,  </a:t>
            </a:r>
            <a:r>
              <a:rPr lang="en-US" sz="2400" dirty="0" smtClean="0">
                <a:latin typeface="Times New Roman" pitchFamily="18" charset="0"/>
                <a:cs typeface="Times New Roman" pitchFamily="18" charset="0"/>
              </a:rPr>
              <a:t>Dividends revenue  </a:t>
            </a:r>
            <a:r>
              <a:rPr lang="en-US" sz="2400" dirty="0">
                <a:latin typeface="Times New Roman" pitchFamily="18" charset="0"/>
                <a:cs typeface="Times New Roman" pitchFamily="18" charset="0"/>
              </a:rPr>
              <a:t>71000, Administrative expenses 82500,  Sales returns  5800,  Sales discounts  21300, Selling expenses   99400,    Sales   390000,   Income tax  31000,  Beginning inventory  45300,  Purchases  190000,  Purchases discounts  17300.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Requirements</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a</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From the foregoing information compute: net sales, cost of goods sold. </a:t>
            </a:r>
          </a:p>
          <a:p>
            <a:pPr algn="just"/>
            <a:r>
              <a:rPr lang="en-US" sz="2400" b="1" dirty="0" smtClean="0">
                <a:latin typeface="Times New Roman" pitchFamily="18" charset="0"/>
                <a:cs typeface="Times New Roman" pitchFamily="18" charset="0"/>
              </a:rPr>
              <a:t>b</a:t>
            </a:r>
            <a:r>
              <a:rPr lang="en-US" sz="2400" b="1"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Prepare income </a:t>
            </a:r>
            <a:r>
              <a:rPr lang="en-US" sz="2400" dirty="0">
                <a:latin typeface="Times New Roman" pitchFamily="18" charset="0"/>
                <a:cs typeface="Times New Roman" pitchFamily="18" charset="0"/>
              </a:rPr>
              <a:t>statement. </a:t>
            </a:r>
          </a:p>
        </p:txBody>
      </p:sp>
    </p:spTree>
    <p:extLst>
      <p:ext uri="{BB962C8B-B14F-4D97-AF65-F5344CB8AC3E}">
        <p14:creationId xmlns:p14="http://schemas.microsoft.com/office/powerpoint/2010/main" val="4148853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09600"/>
            <a:ext cx="7620000" cy="5262979"/>
          </a:xfrm>
          <a:prstGeom prst="rect">
            <a:avLst/>
          </a:prstGeom>
        </p:spPr>
        <p:txBody>
          <a:bodyPr wrap="square">
            <a:spAutoFit/>
          </a:bodyPr>
          <a:lstStyle/>
          <a:p>
            <a:pPr algn="just"/>
            <a:r>
              <a:rPr lang="en-US" sz="2400" b="1" dirty="0" smtClean="0">
                <a:latin typeface="Times New Roman" pitchFamily="18" charset="0"/>
                <a:cs typeface="Times New Roman" pitchFamily="18" charset="0"/>
              </a:rPr>
              <a:t>Ex</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5: </a:t>
            </a:r>
            <a:r>
              <a:rPr lang="en-US" sz="2400" dirty="0">
                <a:latin typeface="Times New Roman" pitchFamily="18" charset="0"/>
                <a:cs typeface="Times New Roman" pitchFamily="18" charset="0"/>
              </a:rPr>
              <a:t>The following 2012 information related to </a:t>
            </a:r>
            <a:r>
              <a:rPr lang="en-US" sz="2400" dirty="0" err="1">
                <a:latin typeface="Times New Roman" pitchFamily="18" charset="0"/>
                <a:cs typeface="Times New Roman" pitchFamily="18" charset="0"/>
              </a:rPr>
              <a:t>Waleed</a:t>
            </a:r>
            <a:r>
              <a:rPr lang="en-US" sz="2400" dirty="0">
                <a:latin typeface="Times New Roman" pitchFamily="18" charset="0"/>
                <a:cs typeface="Times New Roman" pitchFamily="18" charset="0"/>
              </a:rPr>
              <a:t> Company: </a:t>
            </a:r>
          </a:p>
          <a:p>
            <a:pPr algn="just"/>
            <a:r>
              <a:rPr lang="en-US" sz="2400" dirty="0">
                <a:latin typeface="Times New Roman" pitchFamily="18" charset="0"/>
                <a:cs typeface="Times New Roman" pitchFamily="18" charset="0"/>
              </a:rPr>
              <a:t>Administrative expense: Officers’ </a:t>
            </a:r>
            <a:r>
              <a:rPr lang="en-US" sz="2400" dirty="0" smtClean="0">
                <a:latin typeface="Times New Roman" pitchFamily="18" charset="0"/>
                <a:cs typeface="Times New Roman" pitchFamily="18" charset="0"/>
              </a:rPr>
              <a:t>salaries $4,900</a:t>
            </a:r>
            <a:r>
              <a:rPr lang="en-US" sz="2400" dirty="0">
                <a:latin typeface="Times New Roman" pitchFamily="18" charset="0"/>
                <a:cs typeface="Times New Roman" pitchFamily="18" charset="0"/>
              </a:rPr>
              <a:t>, Depreciation of office furniture and equipment 3,960 </a:t>
            </a:r>
          </a:p>
          <a:p>
            <a:pPr algn="just"/>
            <a:r>
              <a:rPr lang="en-US" sz="2400" dirty="0">
                <a:latin typeface="Times New Roman" pitchFamily="18" charset="0"/>
                <a:cs typeface="Times New Roman" pitchFamily="18" charset="0"/>
              </a:rPr>
              <a:t>Cost of goods sold 63,570, Rent revenue 17,230, Sales revenue 96,500, Income tax expense 7,580, Interest expense 1,860 </a:t>
            </a:r>
          </a:p>
          <a:p>
            <a:pPr algn="just"/>
            <a:r>
              <a:rPr lang="en-US" sz="2400" dirty="0">
                <a:latin typeface="Times New Roman" pitchFamily="18" charset="0"/>
                <a:cs typeface="Times New Roman" pitchFamily="18" charset="0"/>
              </a:rPr>
              <a:t>Selling expense: Transportation-out 2,690, Sales commissions 7,980, Depreciation of sales equipment 6,480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Requirements</a:t>
            </a:r>
            <a:r>
              <a:rPr lang="en-US" sz="2400" b="1" dirty="0">
                <a:latin typeface="Times New Roman" pitchFamily="18" charset="0"/>
                <a:cs typeface="Times New Roman" pitchFamily="18" charset="0"/>
              </a:rPr>
              <a:t>: </a:t>
            </a:r>
          </a:p>
          <a:p>
            <a:pPr algn="just"/>
            <a:r>
              <a:rPr lang="en-US" sz="2400" b="1" dirty="0">
                <a:latin typeface="Times New Roman" pitchFamily="18" charset="0"/>
                <a:cs typeface="Times New Roman" pitchFamily="18" charset="0"/>
              </a:rPr>
              <a:t>(a) </a:t>
            </a:r>
            <a:r>
              <a:rPr lang="en-US" sz="2400" dirty="0">
                <a:latin typeface="Times New Roman" pitchFamily="18" charset="0"/>
                <a:cs typeface="Times New Roman" pitchFamily="18" charset="0"/>
              </a:rPr>
              <a:t>Prepare an income statement for the year 2012 using the multiple-step form.  </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92943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Balance </a:t>
            </a:r>
            <a:r>
              <a:rPr lang="en-US" sz="3200" b="1" dirty="0" smtClean="0">
                <a:latin typeface="Times New Roman" pitchFamily="18" charset="0"/>
                <a:cs typeface="Times New Roman" pitchFamily="18" charset="0"/>
              </a:rPr>
              <a:t>Sheet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533400" y="1295400"/>
            <a:ext cx="8229600" cy="4525963"/>
          </a:xfrm>
        </p:spPr>
        <p:txBody>
          <a:bodyPr>
            <a:normAutofit fontScale="85000" lnSpcReduction="10000"/>
          </a:bodyPr>
          <a:lstStyle/>
          <a:p>
            <a:r>
              <a:rPr lang="en-US" sz="2600" dirty="0">
                <a:latin typeface="Times New Roman" pitchFamily="18" charset="0"/>
                <a:cs typeface="Times New Roman" pitchFamily="18" charset="0"/>
              </a:rPr>
              <a:t>A balance sheet is a financial statement that reports a company's assets, liabilities and shareholders' equity at a specific point in </a:t>
            </a:r>
            <a:r>
              <a:rPr lang="en-US" sz="2600" dirty="0" smtClean="0">
                <a:latin typeface="Times New Roman" pitchFamily="18" charset="0"/>
                <a:cs typeface="Times New Roman" pitchFamily="18" charset="0"/>
              </a:rPr>
              <a:t>time.</a:t>
            </a:r>
          </a:p>
          <a:p>
            <a:r>
              <a:rPr lang="en-US" sz="2600" dirty="0" smtClean="0">
                <a:latin typeface="Times New Roman" pitchFamily="18" charset="0"/>
                <a:cs typeface="Times New Roman" pitchFamily="18" charset="0"/>
              </a:rPr>
              <a:t>It is also known as financial </a:t>
            </a:r>
            <a:r>
              <a:rPr lang="en-US" sz="2600" dirty="0">
                <a:latin typeface="Times New Roman" pitchFamily="18" charset="0"/>
                <a:cs typeface="Times New Roman" pitchFamily="18" charset="0"/>
              </a:rPr>
              <a:t>position </a:t>
            </a:r>
            <a:r>
              <a:rPr lang="en-US" sz="2600" dirty="0" smtClean="0">
                <a:latin typeface="Times New Roman" pitchFamily="18" charset="0"/>
                <a:cs typeface="Times New Roman" pitchFamily="18" charset="0"/>
              </a:rPr>
              <a:t>statement </a:t>
            </a:r>
            <a:r>
              <a:rPr lang="en-US" sz="2600" dirty="0">
                <a:latin typeface="Times New Roman" pitchFamily="18" charset="0"/>
                <a:cs typeface="Times New Roman" pitchFamily="18" charset="0"/>
              </a:rPr>
              <a:t>that provides a snapshot of what a company owns and owes, as well as the amount invested by shareholders. It is comprised of the following three elements: </a:t>
            </a:r>
          </a:p>
          <a:p>
            <a:pPr marL="0" indent="0">
              <a:buNone/>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Assets: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is any resource owned or controlled by </a:t>
            </a:r>
            <a:r>
              <a:rPr lang="en-US" sz="2400" dirty="0">
                <a:latin typeface="Times New Roman" pitchFamily="18" charset="0"/>
                <a:cs typeface="Times New Roman" pitchFamily="18" charset="0"/>
              </a:rPr>
              <a:t>a </a:t>
            </a:r>
            <a:r>
              <a:rPr lang="en-US" sz="2400" dirty="0" smtClean="0">
                <a:latin typeface="Times New Roman" pitchFamily="18" charset="0"/>
                <a:cs typeface="Times New Roman" pitchFamily="18" charset="0"/>
              </a:rPr>
              <a:t>business </a:t>
            </a:r>
            <a:r>
              <a:rPr lang="en-US" sz="2400" dirty="0">
                <a:latin typeface="Times New Roman" pitchFamily="18" charset="0"/>
                <a:cs typeface="Times New Roman" pitchFamily="18" charset="0"/>
              </a:rPr>
              <a:t>(e.g. cash, inventory, plant and machinery, </a:t>
            </a:r>
            <a:r>
              <a:rPr lang="en-US" sz="2400" dirty="0" smtClean="0">
                <a:latin typeface="Times New Roman" pitchFamily="18" charset="0"/>
                <a:cs typeface="Times New Roman" pitchFamily="18" charset="0"/>
              </a:rPr>
              <a:t>etc.)</a:t>
            </a:r>
          </a:p>
          <a:p>
            <a:pPr marL="0" indent="0">
              <a:buNone/>
            </a:pP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Liabilities</a:t>
            </a:r>
            <a:r>
              <a:rPr lang="en-US" sz="2400" dirty="0">
                <a:latin typeface="Times New Roman" pitchFamily="18" charset="0"/>
                <a:cs typeface="Times New Roman" pitchFamily="18" charset="0"/>
              </a:rPr>
              <a:t>: Something a business owes to someone (e.g. creditors, bank loans, </a:t>
            </a:r>
            <a:r>
              <a:rPr lang="en-US" sz="2400" dirty="0" smtClean="0">
                <a:latin typeface="Times New Roman" pitchFamily="18" charset="0"/>
                <a:cs typeface="Times New Roman" pitchFamily="18" charset="0"/>
              </a:rPr>
              <a:t>etc.)</a:t>
            </a:r>
          </a:p>
          <a:p>
            <a:pPr marL="0" indent="0">
              <a:buNone/>
            </a:pP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Equity: </a:t>
            </a:r>
            <a:r>
              <a:rPr lang="en-US" sz="2400" dirty="0">
                <a:latin typeface="Times New Roman" pitchFamily="18" charset="0"/>
                <a:cs typeface="Times New Roman" pitchFamily="18" charset="0"/>
              </a:rPr>
              <a:t>What the business owes to its owners. This represents the amount of capital that remains in the business after its assets are used to pay off its outstanding liabilities. Equity therefore represents the difference between the assets and liabilities. </a:t>
            </a:r>
          </a:p>
        </p:txBody>
      </p:sp>
    </p:spTree>
    <p:extLst>
      <p:ext uri="{BB962C8B-B14F-4D97-AF65-F5344CB8AC3E}">
        <p14:creationId xmlns:p14="http://schemas.microsoft.com/office/powerpoint/2010/main" val="1184059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b="1" dirty="0">
                <a:solidFill>
                  <a:prstClr val="black"/>
                </a:solidFill>
                <a:latin typeface="Times New Roman"/>
                <a:ea typeface="Calibri"/>
                <a:cs typeface="Arial"/>
              </a:rPr>
              <a:t>Definition of Accounting</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3505200"/>
          </a:xfrm>
        </p:spPr>
        <p:txBody>
          <a:bodyPr/>
          <a:lstStyle/>
          <a:p>
            <a:pPr marL="0" indent="0">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Accounting </a:t>
            </a:r>
            <a:r>
              <a:rPr lang="en-US" sz="2400" dirty="0">
                <a:latin typeface="Times New Roman" pitchFamily="18" charset="0"/>
                <a:cs typeface="Times New Roman" pitchFamily="18" charset="0"/>
              </a:rPr>
              <a:t>is a systematic process of identifying, recording, measuring, classifying, verifying, summarizing, interpreting and communicating financial information. </a:t>
            </a: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lvl="0"/>
            <a:r>
              <a:rPr lang="en-US" sz="2400" dirty="0">
                <a:solidFill>
                  <a:prstClr val="black"/>
                </a:solidFill>
                <a:latin typeface="Times New Roman" pitchFamily="18" charset="0"/>
                <a:cs typeface="Times New Roman" pitchFamily="18" charset="0"/>
              </a:rPr>
              <a:t>Accounting called the language of a business communicates accounting information to help various types of users.</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98724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prstClr val="black"/>
                </a:solidFill>
                <a:latin typeface="Times New Roman" pitchFamily="18" charset="0"/>
                <a:cs typeface="Times New Roman" pitchFamily="18" charset="0"/>
              </a:rPr>
              <a:t>Classification of Assets, Liabilities and Equity</a:t>
            </a:r>
            <a:endParaRPr lang="en-US" sz="3200" dirty="0"/>
          </a:p>
        </p:txBody>
      </p:sp>
      <p:sp>
        <p:nvSpPr>
          <p:cNvPr id="3" name="Content Placeholder 2"/>
          <p:cNvSpPr>
            <a:spLocks noGrp="1"/>
          </p:cNvSpPr>
          <p:nvPr>
            <p:ph idx="1"/>
          </p:nvPr>
        </p:nvSpPr>
        <p:spPr>
          <a:xfrm>
            <a:off x="533400" y="1219200"/>
            <a:ext cx="8229600" cy="4525963"/>
          </a:xfrm>
        </p:spPr>
        <p:txBody>
          <a:bodyPr>
            <a:noAutofit/>
          </a:bodyPr>
          <a:lstStyle/>
          <a:p>
            <a:pPr marL="0" indent="0" algn="just">
              <a:buNone/>
            </a:pPr>
            <a:r>
              <a:rPr lang="en-US" sz="1800" dirty="0">
                <a:latin typeface="Times New Roman" pitchFamily="18" charset="0"/>
                <a:cs typeface="Times New Roman" pitchFamily="18" charset="0"/>
              </a:rPr>
              <a:t>Assets can be grouped into two major classes</a:t>
            </a:r>
            <a:r>
              <a:rPr lang="en-US" sz="1800" dirty="0" smtClean="0">
                <a:latin typeface="Times New Roman" pitchFamily="18" charset="0"/>
                <a:cs typeface="Times New Roman" pitchFamily="18" charset="0"/>
              </a:rPr>
              <a:t>:</a:t>
            </a:r>
          </a:p>
          <a:p>
            <a:pPr algn="just"/>
            <a:r>
              <a:rPr lang="en-US" sz="1800" b="1" dirty="0" smtClean="0">
                <a:latin typeface="Times New Roman" pitchFamily="18" charset="0"/>
                <a:cs typeface="Times New Roman" pitchFamily="18" charset="0"/>
              </a:rPr>
              <a:t>Tangible assets</a:t>
            </a:r>
            <a:r>
              <a:rPr lang="en-US" sz="1800" b="1"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tangible </a:t>
            </a:r>
            <a:r>
              <a:rPr lang="en-US" sz="1800" dirty="0">
                <a:latin typeface="Times New Roman" pitchFamily="18" charset="0"/>
                <a:cs typeface="Times New Roman" pitchFamily="18" charset="0"/>
              </a:rPr>
              <a:t>assets are typically physical assets or property owned by a </a:t>
            </a:r>
            <a:r>
              <a:rPr lang="en-US" sz="1800" dirty="0" smtClean="0">
                <a:latin typeface="Times New Roman" pitchFamily="18" charset="0"/>
                <a:cs typeface="Times New Roman" pitchFamily="18" charset="0"/>
              </a:rPr>
              <a:t>business and contain </a:t>
            </a:r>
            <a:r>
              <a:rPr lang="en-US" sz="1800" dirty="0">
                <a:latin typeface="Times New Roman" pitchFamily="18" charset="0"/>
                <a:cs typeface="Times New Roman" pitchFamily="18" charset="0"/>
              </a:rPr>
              <a:t>various subclasses, </a:t>
            </a:r>
            <a:r>
              <a:rPr lang="en-US" sz="1800" dirty="0" smtClean="0">
                <a:latin typeface="Times New Roman" pitchFamily="18" charset="0"/>
                <a:cs typeface="Times New Roman" pitchFamily="18" charset="0"/>
              </a:rPr>
              <a:t>including:</a:t>
            </a:r>
          </a:p>
          <a:p>
            <a:pPr marL="457200" indent="-457200" algn="just">
              <a:buAutoNum type="arabicPeriod"/>
            </a:pPr>
            <a:r>
              <a:rPr lang="en-US" sz="1800" b="1" dirty="0" smtClean="0">
                <a:latin typeface="Times New Roman" pitchFamily="18" charset="0"/>
                <a:cs typeface="Times New Roman" pitchFamily="18" charset="0"/>
              </a:rPr>
              <a:t>Current </a:t>
            </a:r>
            <a:r>
              <a:rPr lang="en-US" sz="1800" b="1" dirty="0">
                <a:latin typeface="Times New Roman" pitchFamily="18" charset="0"/>
                <a:cs typeface="Times New Roman" pitchFamily="18" charset="0"/>
              </a:rPr>
              <a:t>assets: </a:t>
            </a:r>
            <a:r>
              <a:rPr lang="en-US" sz="1800" dirty="0">
                <a:latin typeface="Times New Roman" pitchFamily="18" charset="0"/>
                <a:cs typeface="Times New Roman" pitchFamily="18" charset="0"/>
              </a:rPr>
              <a:t>Current assets are cash and others that are expected to be converted to cash or consumed either in a year or in the operating cycle. There are 5 major items included into current assets</a:t>
            </a:r>
            <a:r>
              <a:rPr lang="en-US" sz="1800" dirty="0" smtClean="0">
                <a:latin typeface="Times New Roman" pitchFamily="18" charset="0"/>
                <a:cs typeface="Times New Roman" pitchFamily="18" charset="0"/>
              </a:rPr>
              <a:t>:</a:t>
            </a:r>
          </a:p>
          <a:p>
            <a:pPr marL="0" indent="0" algn="just">
              <a:buNone/>
            </a:pPr>
            <a:r>
              <a:rPr lang="en-US" sz="1800" dirty="0" smtClean="0">
                <a:latin typeface="Times New Roman" pitchFamily="18" charset="0"/>
                <a:cs typeface="Times New Roman" pitchFamily="18" charset="0"/>
              </a:rPr>
              <a:t>- Cash </a:t>
            </a:r>
            <a:r>
              <a:rPr lang="en-US" sz="1800" dirty="0">
                <a:latin typeface="Times New Roman" pitchFamily="18" charset="0"/>
                <a:cs typeface="Times New Roman" pitchFamily="18" charset="0"/>
              </a:rPr>
              <a:t>and cash </a:t>
            </a:r>
            <a:r>
              <a:rPr lang="en-US" sz="1800" dirty="0" smtClean="0">
                <a:latin typeface="Times New Roman" pitchFamily="18" charset="0"/>
                <a:cs typeface="Times New Roman" pitchFamily="18" charset="0"/>
              </a:rPr>
              <a:t>equivalents</a:t>
            </a:r>
          </a:p>
          <a:p>
            <a:pPr marL="0" indent="0" algn="just">
              <a:buNone/>
            </a:pPr>
            <a:r>
              <a:rPr lang="en-US" sz="1800" dirty="0" smtClean="0">
                <a:latin typeface="Times New Roman" pitchFamily="18" charset="0"/>
                <a:cs typeface="Times New Roman" pitchFamily="18" charset="0"/>
              </a:rPr>
              <a:t>- Short-term investments</a:t>
            </a:r>
          </a:p>
          <a:p>
            <a:pPr marL="0" indent="0" algn="just">
              <a:buNone/>
            </a:pPr>
            <a:r>
              <a:rPr lang="en-US" sz="1800" dirty="0" smtClean="0">
                <a:latin typeface="Times New Roman" pitchFamily="18" charset="0"/>
                <a:cs typeface="Times New Roman" pitchFamily="18" charset="0"/>
              </a:rPr>
              <a:t>- Receivables</a:t>
            </a:r>
          </a:p>
          <a:p>
            <a:pPr marL="0" indent="0" algn="just">
              <a:buNone/>
            </a:pPr>
            <a:r>
              <a:rPr lang="en-US" sz="1800" dirty="0" smtClean="0">
                <a:latin typeface="Times New Roman" pitchFamily="18" charset="0"/>
                <a:cs typeface="Times New Roman" pitchFamily="18" charset="0"/>
              </a:rPr>
              <a:t>- Inventory</a:t>
            </a:r>
          </a:p>
          <a:p>
            <a:pPr marL="0" indent="0" algn="just">
              <a:buNone/>
            </a:pPr>
            <a:r>
              <a:rPr lang="en-US" sz="1800" dirty="0" smtClean="0">
                <a:latin typeface="Times New Roman" pitchFamily="18" charset="0"/>
                <a:cs typeface="Times New Roman" pitchFamily="18" charset="0"/>
              </a:rPr>
              <a:t>- Prepaid expense</a:t>
            </a:r>
          </a:p>
          <a:p>
            <a:pPr marL="0" indent="0" algn="just">
              <a:buNone/>
            </a:pPr>
            <a:r>
              <a:rPr lang="en-US" sz="1800" dirty="0" smtClean="0">
                <a:latin typeface="Times New Roman" pitchFamily="18" charset="0"/>
                <a:cs typeface="Times New Roman" pitchFamily="18" charset="0"/>
              </a:rPr>
              <a:t>2. </a:t>
            </a:r>
            <a:r>
              <a:rPr lang="en-US" sz="1800" b="1" dirty="0">
                <a:latin typeface="Times New Roman" pitchFamily="18" charset="0"/>
                <a:cs typeface="Times New Roman" pitchFamily="18" charset="0"/>
              </a:rPr>
              <a:t>F</a:t>
            </a:r>
            <a:r>
              <a:rPr lang="en-US" sz="1800" b="1" dirty="0" smtClean="0">
                <a:latin typeface="Times New Roman" pitchFamily="18" charset="0"/>
                <a:cs typeface="Times New Roman" pitchFamily="18" charset="0"/>
              </a:rPr>
              <a:t>ixed assets (Non-current </a:t>
            </a:r>
            <a:r>
              <a:rPr lang="en-US" sz="1800" b="1" dirty="0">
                <a:latin typeface="Times New Roman" pitchFamily="18" charset="0"/>
                <a:cs typeface="Times New Roman" pitchFamily="18" charset="0"/>
              </a:rPr>
              <a:t>assets): </a:t>
            </a:r>
            <a:r>
              <a:rPr lang="en-US" sz="1800" dirty="0">
                <a:latin typeface="Times New Roman" pitchFamily="18" charset="0"/>
                <a:cs typeface="Times New Roman" pitchFamily="18" charset="0"/>
              </a:rPr>
              <a:t>these are purchased for continued and long-term use to earn profit in a business</a:t>
            </a: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This group includes </a:t>
            </a:r>
            <a:r>
              <a:rPr lang="en-US" sz="1800" b="1" dirty="0">
                <a:latin typeface="Times New Roman" pitchFamily="18" charset="0"/>
                <a:cs typeface="Times New Roman" pitchFamily="18" charset="0"/>
              </a:rPr>
              <a:t>land, buildings, machinery, furniture, tools, </a:t>
            </a:r>
            <a:r>
              <a:rPr lang="en-US" sz="1800" b="1" dirty="0" smtClean="0">
                <a:latin typeface="Times New Roman" pitchFamily="18" charset="0"/>
                <a:cs typeface="Times New Roman" pitchFamily="18" charset="0"/>
              </a:rPr>
              <a:t>equipment's.</a:t>
            </a:r>
          </a:p>
          <a:p>
            <a:pPr marL="0" indent="0" algn="just">
              <a:buNone/>
            </a:pPr>
            <a:endParaRPr lang="en-US" sz="1800" b="1" dirty="0" smtClean="0">
              <a:latin typeface="Times New Roman" pitchFamily="18" charset="0"/>
              <a:cs typeface="Times New Roman" pitchFamily="18" charset="0"/>
            </a:endParaRPr>
          </a:p>
          <a:p>
            <a:pPr algn="just"/>
            <a:r>
              <a:rPr lang="en-US" sz="1800" b="1" dirty="0">
                <a:latin typeface="Times New Roman" pitchFamily="18" charset="0"/>
                <a:cs typeface="Times New Roman" pitchFamily="18" charset="0"/>
              </a:rPr>
              <a:t>Intangible </a:t>
            </a:r>
            <a:r>
              <a:rPr lang="en-US" sz="1800" b="1" dirty="0" smtClean="0">
                <a:latin typeface="Times New Roman" pitchFamily="18" charset="0"/>
                <a:cs typeface="Times New Roman" pitchFamily="18" charset="0"/>
              </a:rPr>
              <a:t>assets: </a:t>
            </a:r>
            <a:r>
              <a:rPr lang="en-US" sz="1800" dirty="0">
                <a:latin typeface="Times New Roman" pitchFamily="18" charset="0"/>
                <a:cs typeface="Times New Roman" pitchFamily="18" charset="0"/>
              </a:rPr>
              <a:t>a</a:t>
            </a:r>
            <a:r>
              <a:rPr lang="en-US" sz="1800" dirty="0" smtClean="0">
                <a:latin typeface="Times New Roman" pitchFamily="18" charset="0"/>
                <a:cs typeface="Times New Roman" pitchFamily="18" charset="0"/>
              </a:rPr>
              <a:t>n </a:t>
            </a:r>
            <a:r>
              <a:rPr lang="en-US" sz="1800" dirty="0">
                <a:latin typeface="Times New Roman" pitchFamily="18" charset="0"/>
                <a:cs typeface="Times New Roman" pitchFamily="18" charset="0"/>
              </a:rPr>
              <a:t>intangible asset is a resource controlled by an entity with no physical substance such as</a:t>
            </a:r>
            <a:r>
              <a:rPr lang="en-US" sz="1800" b="1" dirty="0">
                <a:latin typeface="Times New Roman" pitchFamily="18" charset="0"/>
                <a:cs typeface="Times New Roman" pitchFamily="18" charset="0"/>
              </a:rPr>
              <a:t> goodwill, copyrights, </a:t>
            </a:r>
            <a:r>
              <a:rPr lang="en-US" sz="1800" b="1" dirty="0" smtClean="0">
                <a:latin typeface="Times New Roman" pitchFamily="18" charset="0"/>
                <a:cs typeface="Times New Roman" pitchFamily="18" charset="0"/>
              </a:rPr>
              <a:t>franchises, and trademarks.</a:t>
            </a:r>
            <a:endParaRPr lang="en-US"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2672419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prstClr val="black"/>
                </a:solidFill>
                <a:latin typeface="Times New Roman" pitchFamily="18" charset="0"/>
                <a:cs typeface="Times New Roman" pitchFamily="18" charset="0"/>
              </a:rPr>
              <a:t>Classification of </a:t>
            </a:r>
            <a:r>
              <a:rPr lang="en-US" sz="3200" b="1" dirty="0" smtClean="0">
                <a:solidFill>
                  <a:prstClr val="black"/>
                </a:solidFill>
                <a:latin typeface="Times New Roman" pitchFamily="18" charset="0"/>
                <a:cs typeface="Times New Roman" pitchFamily="18" charset="0"/>
              </a:rPr>
              <a:t>Assets, Liabilities and Equity</a:t>
            </a:r>
            <a:endParaRPr lang="en-US" sz="32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solidFill>
                  <a:prstClr val="black"/>
                </a:solidFill>
                <a:latin typeface="Times New Roman" pitchFamily="18" charset="0"/>
                <a:cs typeface="Times New Roman" pitchFamily="18" charset="0"/>
              </a:rPr>
              <a:t>Liabilities </a:t>
            </a:r>
            <a:r>
              <a:rPr lang="en-US" sz="2400" dirty="0">
                <a:solidFill>
                  <a:prstClr val="black"/>
                </a:solidFill>
                <a:latin typeface="Times New Roman" pitchFamily="18" charset="0"/>
                <a:cs typeface="Times New Roman" pitchFamily="18" charset="0"/>
              </a:rPr>
              <a:t>can be grouped into </a:t>
            </a:r>
            <a:r>
              <a:rPr lang="en-US" sz="2400" dirty="0" smtClean="0">
                <a:solidFill>
                  <a:prstClr val="black"/>
                </a:solidFill>
                <a:latin typeface="Times New Roman" pitchFamily="18" charset="0"/>
                <a:cs typeface="Times New Roman" pitchFamily="18" charset="0"/>
              </a:rPr>
              <a:t>two types:</a:t>
            </a:r>
          </a:p>
          <a:p>
            <a:pPr marL="457200" indent="-457200">
              <a:buFont typeface="+mj-lt"/>
              <a:buAutoNum type="arabicPeriod"/>
            </a:pPr>
            <a:r>
              <a:rPr lang="en-US" sz="2400" b="1" dirty="0" smtClean="0">
                <a:solidFill>
                  <a:prstClr val="black"/>
                </a:solidFill>
                <a:latin typeface="Times New Roman" pitchFamily="18" charset="0"/>
                <a:cs typeface="Times New Roman" pitchFamily="18" charset="0"/>
              </a:rPr>
              <a:t>Current liabilities: </a:t>
            </a:r>
            <a:r>
              <a:rPr lang="en-US" sz="2400" dirty="0" smtClean="0">
                <a:solidFill>
                  <a:prstClr val="black"/>
                </a:solidFill>
                <a:latin typeface="Times New Roman" pitchFamily="18" charset="0"/>
                <a:cs typeface="Times New Roman" pitchFamily="18" charset="0"/>
              </a:rPr>
              <a:t>company's obligations or debts that are to be paid within one year are called short-term liabilities or current liabilities. E.g. accounts payable, bills payable, income tax payable, etc.</a:t>
            </a:r>
            <a:endParaRPr lang="en-US" sz="2400" b="1" dirty="0" smtClean="0">
              <a:solidFill>
                <a:prstClr val="black"/>
              </a:solidFill>
              <a:latin typeface="Times New Roman" pitchFamily="18" charset="0"/>
              <a:cs typeface="Times New Roman" pitchFamily="18" charset="0"/>
            </a:endParaRPr>
          </a:p>
          <a:p>
            <a:pPr marL="457200" indent="-457200">
              <a:buAutoNum type="arabicPeriod" startAt="2"/>
            </a:pPr>
            <a:r>
              <a:rPr lang="en-US" sz="2400" b="1" dirty="0" smtClean="0">
                <a:solidFill>
                  <a:prstClr val="black"/>
                </a:solidFill>
                <a:latin typeface="Times New Roman" pitchFamily="18" charset="0"/>
                <a:cs typeface="Times New Roman" pitchFamily="18" charset="0"/>
              </a:rPr>
              <a:t>Non-current liabilities or Long-term liabilities: </a:t>
            </a:r>
            <a:r>
              <a:rPr lang="en-US" sz="2400" dirty="0">
                <a:solidFill>
                  <a:prstClr val="black"/>
                </a:solidFill>
                <a:latin typeface="Times New Roman" pitchFamily="18" charset="0"/>
                <a:cs typeface="Times New Roman" pitchFamily="18" charset="0"/>
              </a:rPr>
              <a:t>company's obligations or debts that are to be paid </a:t>
            </a:r>
            <a:r>
              <a:rPr lang="en-US" sz="2400" dirty="0" smtClean="0">
                <a:solidFill>
                  <a:prstClr val="black"/>
                </a:solidFill>
                <a:latin typeface="Times New Roman" pitchFamily="18" charset="0"/>
                <a:cs typeface="Times New Roman" pitchFamily="18" charset="0"/>
              </a:rPr>
              <a:t>after one or more years. E.g. deferred tax liabilities, etc.</a:t>
            </a:r>
          </a:p>
          <a:p>
            <a:pPr marL="0" indent="0">
              <a:buNone/>
            </a:pPr>
            <a:endParaRPr lang="en-US" sz="2400" dirty="0" smtClean="0">
              <a:solidFill>
                <a:prstClr val="black"/>
              </a:solidFill>
              <a:latin typeface="Times New Roman" pitchFamily="18" charset="0"/>
              <a:cs typeface="Times New Roman" pitchFamily="18" charset="0"/>
            </a:endParaRPr>
          </a:p>
          <a:p>
            <a:pPr lvl="0"/>
            <a:r>
              <a:rPr lang="en-US" sz="2200" b="1" dirty="0">
                <a:solidFill>
                  <a:prstClr val="black"/>
                </a:solidFill>
                <a:latin typeface="Times New Roman" pitchFamily="18" charset="0"/>
                <a:cs typeface="Times New Roman" pitchFamily="18" charset="0"/>
              </a:rPr>
              <a:t>Owners equity or (Capital)</a:t>
            </a:r>
            <a:r>
              <a:rPr lang="en-US" sz="2200" dirty="0">
                <a:solidFill>
                  <a:prstClr val="black"/>
                </a:solidFill>
                <a:latin typeface="Times New Roman" pitchFamily="18" charset="0"/>
                <a:cs typeface="Times New Roman" pitchFamily="18" charset="0"/>
              </a:rPr>
              <a:t> is what the owners invest in the business.</a:t>
            </a:r>
          </a:p>
          <a:p>
            <a:pPr lvl="0"/>
            <a:r>
              <a:rPr lang="en-US" sz="2200" dirty="0">
                <a:solidFill>
                  <a:prstClr val="black"/>
                </a:solidFill>
                <a:latin typeface="Times New Roman" pitchFamily="18" charset="0"/>
                <a:cs typeface="Times New Roman" pitchFamily="18" charset="0"/>
              </a:rPr>
              <a:t>The statement of financial position is based on a formula called the accounting equation which states that:</a:t>
            </a:r>
          </a:p>
          <a:p>
            <a:pPr marL="0" lvl="0" indent="0">
              <a:buNone/>
            </a:pPr>
            <a:r>
              <a:rPr lang="en-US" sz="2200" dirty="0">
                <a:solidFill>
                  <a:prstClr val="black"/>
                </a:solidFill>
                <a:latin typeface="Times New Roman" pitchFamily="18" charset="0"/>
                <a:cs typeface="Times New Roman" pitchFamily="18" charset="0"/>
              </a:rPr>
              <a:t>     Assets = Capital + Liabilities</a:t>
            </a:r>
          </a:p>
          <a:p>
            <a:pPr marL="0" indent="0">
              <a:buNone/>
            </a:pPr>
            <a:endParaRPr lang="en-US" sz="2400" dirty="0" smtClean="0">
              <a:solidFill>
                <a:prstClr val="black"/>
              </a:solidFill>
              <a:latin typeface="Times New Roman" pitchFamily="18" charset="0"/>
              <a:cs typeface="Times New Roman" pitchFamily="18" charset="0"/>
            </a:endParaRPr>
          </a:p>
          <a:p>
            <a:pPr marL="0" indent="0">
              <a:buNone/>
            </a:pPr>
            <a:endParaRPr lang="en-US" sz="2400" dirty="0"/>
          </a:p>
        </p:txBody>
      </p:sp>
    </p:spTree>
    <p:extLst>
      <p:ext uri="{BB962C8B-B14F-4D97-AF65-F5344CB8AC3E}">
        <p14:creationId xmlns:p14="http://schemas.microsoft.com/office/powerpoint/2010/main" val="2108271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prstClr val="black"/>
                </a:solidFill>
                <a:latin typeface="Times New Roman" pitchFamily="18" charset="0"/>
                <a:cs typeface="Times New Roman" pitchFamily="18" charset="0"/>
              </a:rPr>
              <a:t>Practical Examples</a:t>
            </a:r>
            <a:endParaRPr lang="en-US" sz="3200" dirty="0"/>
          </a:p>
        </p:txBody>
      </p:sp>
      <p:sp>
        <p:nvSpPr>
          <p:cNvPr id="3" name="Content Placeholder 2"/>
          <p:cNvSpPr>
            <a:spLocks noGrp="1"/>
          </p:cNvSpPr>
          <p:nvPr>
            <p:ph idx="1"/>
          </p:nvPr>
        </p:nvSpPr>
        <p:spPr>
          <a:xfrm>
            <a:off x="457200" y="1295400"/>
            <a:ext cx="8229600" cy="4525963"/>
          </a:xfrm>
        </p:spPr>
        <p:txBody>
          <a:bodyPr/>
          <a:lstStyle/>
          <a:p>
            <a:pPr marL="0" indent="0">
              <a:buNone/>
            </a:pPr>
            <a:r>
              <a:rPr lang="en-US" sz="2400" b="1" dirty="0" smtClean="0">
                <a:latin typeface="Times New Roman" pitchFamily="18" charset="0"/>
                <a:cs typeface="Times New Roman" pitchFamily="18" charset="0"/>
              </a:rPr>
              <a:t>Ex 1: </a:t>
            </a:r>
            <a:r>
              <a:rPr lang="en-US" sz="2400" dirty="0" smtClean="0">
                <a:latin typeface="Times New Roman" pitchFamily="18" charset="0"/>
                <a:cs typeface="Times New Roman" pitchFamily="18" charset="0"/>
              </a:rPr>
              <a:t>The following information has been extracted from the books of Pioneer Advertising Agency for the year ended Dec,31,2016, prepare Balance sheet for the company.</a:t>
            </a:r>
          </a:p>
          <a:p>
            <a:pPr marL="0" indent="0">
              <a:buNone/>
            </a:pPr>
            <a:endParaRPr lang="en-US" sz="2400"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3688645"/>
              </p:ext>
            </p:extLst>
          </p:nvPr>
        </p:nvGraphicFramePr>
        <p:xfrm>
          <a:off x="533400" y="2657969"/>
          <a:ext cx="8077200" cy="3514231"/>
        </p:xfrm>
        <a:graphic>
          <a:graphicData uri="http://schemas.openxmlformats.org/drawingml/2006/table">
            <a:tbl>
              <a:tblPr firstRow="1" bandRow="1">
                <a:tableStyleId>{5940675A-B579-460E-94D1-54222C63F5DA}</a:tableStyleId>
              </a:tblPr>
              <a:tblGrid>
                <a:gridCol w="2590800"/>
                <a:gridCol w="1184412"/>
                <a:gridCol w="2809461"/>
                <a:gridCol w="1492527"/>
              </a:tblGrid>
              <a:tr h="417689">
                <a:tc>
                  <a:txBody>
                    <a:bodyPr/>
                    <a:lstStyle/>
                    <a:p>
                      <a:r>
                        <a:rPr lang="en-US" dirty="0" smtClean="0">
                          <a:latin typeface="Times New Roman" pitchFamily="18" charset="0"/>
                          <a:cs typeface="Times New Roman" pitchFamily="18" charset="0"/>
                        </a:rPr>
                        <a:t>Cash</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80,000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Accounts Receivable</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74,000</a:t>
                      </a:r>
                      <a:endParaRPr lang="en-US" dirty="0">
                        <a:solidFill>
                          <a:schemeClr val="tx1">
                            <a:lumMod val="85000"/>
                            <a:lumOff val="15000"/>
                          </a:schemeClr>
                        </a:solidFill>
                        <a:latin typeface="Times New Roman" pitchFamily="18" charset="0"/>
                        <a:cs typeface="Times New Roman" pitchFamily="18" charset="0"/>
                      </a:endParaRPr>
                    </a:p>
                  </a:txBody>
                  <a:tcPr/>
                </a:tc>
              </a:tr>
              <a:tr h="417689">
                <a:tc>
                  <a:txBody>
                    <a:bodyPr/>
                    <a:lstStyle/>
                    <a:p>
                      <a:r>
                        <a:rPr lang="en-US" dirty="0" smtClean="0">
                          <a:solidFill>
                            <a:schemeClr val="tx1"/>
                          </a:solidFill>
                          <a:latin typeface="Times New Roman" pitchFamily="18" charset="0"/>
                          <a:cs typeface="Times New Roman" pitchFamily="18" charset="0"/>
                        </a:rPr>
                        <a:t>Equipment</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50,000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solidFill>
                            <a:schemeClr val="tx1"/>
                          </a:solidFill>
                          <a:latin typeface="Times New Roman" pitchFamily="18" charset="0"/>
                          <a:cs typeface="Times New Roman" pitchFamily="18" charset="0"/>
                        </a:rPr>
                        <a:t>Allowance</a:t>
                      </a:r>
                      <a:r>
                        <a:rPr lang="en-US" baseline="0" dirty="0" smtClean="0">
                          <a:solidFill>
                            <a:schemeClr val="tx1"/>
                          </a:solidFill>
                          <a:latin typeface="Times New Roman" pitchFamily="18" charset="0"/>
                          <a:cs typeface="Times New Roman" pitchFamily="18" charset="0"/>
                        </a:rPr>
                        <a:t> for doubtful accounts</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1,600</a:t>
                      </a:r>
                      <a:endParaRPr lang="en-US" dirty="0">
                        <a:solidFill>
                          <a:schemeClr val="tx1">
                            <a:lumMod val="85000"/>
                            <a:lumOff val="15000"/>
                          </a:schemeClr>
                        </a:solidFill>
                        <a:latin typeface="Times New Roman" pitchFamily="18" charset="0"/>
                        <a:cs typeface="Times New Roman" pitchFamily="18" charset="0"/>
                      </a:endParaRPr>
                    </a:p>
                  </a:txBody>
                  <a:tcPr/>
                </a:tc>
              </a:tr>
              <a:tr h="466231">
                <a:tc>
                  <a:txBody>
                    <a:bodyPr/>
                    <a:lstStyle/>
                    <a:p>
                      <a:r>
                        <a:rPr lang="en-US" dirty="0" smtClean="0">
                          <a:solidFill>
                            <a:schemeClr val="tx1"/>
                          </a:solidFill>
                          <a:latin typeface="Times New Roman" pitchFamily="18" charset="0"/>
                          <a:cs typeface="Times New Roman" pitchFamily="18" charset="0"/>
                        </a:rPr>
                        <a:t>Supplies</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10,000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solidFill>
                            <a:schemeClr val="tx1"/>
                          </a:solidFill>
                          <a:latin typeface="Times New Roman" pitchFamily="18" charset="0"/>
                          <a:cs typeface="Times New Roman" pitchFamily="18" charset="0"/>
                        </a:rPr>
                        <a:t>Interest</a:t>
                      </a:r>
                      <a:r>
                        <a:rPr lang="en-US" baseline="0" dirty="0" smtClean="0">
                          <a:solidFill>
                            <a:schemeClr val="tx1"/>
                          </a:solidFill>
                          <a:latin typeface="Times New Roman" pitchFamily="18" charset="0"/>
                          <a:cs typeface="Times New Roman" pitchFamily="18" charset="0"/>
                        </a:rPr>
                        <a:t> payable</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500</a:t>
                      </a:r>
                      <a:endParaRPr lang="en-US" dirty="0">
                        <a:solidFill>
                          <a:schemeClr val="tx1">
                            <a:lumMod val="85000"/>
                            <a:lumOff val="15000"/>
                          </a:schemeClr>
                        </a:solidFill>
                        <a:latin typeface="Times New Roman" pitchFamily="18" charset="0"/>
                        <a:cs typeface="Times New Roman" pitchFamily="18" charset="0"/>
                      </a:endParaRPr>
                    </a:p>
                  </a:txBody>
                  <a:tcPr/>
                </a:tc>
              </a:tr>
              <a:tr h="417689">
                <a:tc>
                  <a:txBody>
                    <a:bodyPr/>
                    <a:lstStyle/>
                    <a:p>
                      <a:r>
                        <a:rPr lang="en-US" dirty="0" smtClean="0">
                          <a:solidFill>
                            <a:schemeClr val="tx1"/>
                          </a:solidFill>
                          <a:latin typeface="Times New Roman" pitchFamily="18" charset="0"/>
                          <a:cs typeface="Times New Roman" pitchFamily="18" charset="0"/>
                        </a:rPr>
                        <a:t>Prepaid</a:t>
                      </a:r>
                      <a:r>
                        <a:rPr lang="en-US" baseline="0" dirty="0" smtClean="0">
                          <a:solidFill>
                            <a:schemeClr val="tx1"/>
                          </a:solidFill>
                          <a:latin typeface="Times New Roman" pitchFamily="18" charset="0"/>
                          <a:cs typeface="Times New Roman" pitchFamily="18" charset="0"/>
                        </a:rPr>
                        <a:t> insurance</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5,500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Accounts Payable</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25,000</a:t>
                      </a:r>
                      <a:endParaRPr lang="en-US" dirty="0">
                        <a:solidFill>
                          <a:schemeClr val="tx1">
                            <a:lumMod val="85000"/>
                            <a:lumOff val="15000"/>
                          </a:schemeClr>
                        </a:solidFill>
                        <a:latin typeface="Times New Roman" pitchFamily="18" charset="0"/>
                        <a:cs typeface="Times New Roman" pitchFamily="18" charset="0"/>
                      </a:endParaRPr>
                    </a:p>
                  </a:txBody>
                  <a:tcPr/>
                </a:tc>
              </a:tr>
              <a:tr h="417689">
                <a:tc>
                  <a:txBody>
                    <a:bodyPr/>
                    <a:lstStyle/>
                    <a:p>
                      <a:r>
                        <a:rPr lang="en-US" dirty="0" smtClean="0">
                          <a:solidFill>
                            <a:schemeClr val="tx1"/>
                          </a:solidFill>
                          <a:latin typeface="Times New Roman" pitchFamily="18" charset="0"/>
                          <a:cs typeface="Times New Roman" pitchFamily="18" charset="0"/>
                        </a:rPr>
                        <a:t>Accumulated</a:t>
                      </a:r>
                      <a:r>
                        <a:rPr lang="en-US" baseline="0" dirty="0" smtClean="0">
                          <a:solidFill>
                            <a:schemeClr val="tx1"/>
                          </a:solidFill>
                          <a:latin typeface="Times New Roman" pitchFamily="18" charset="0"/>
                          <a:cs typeface="Times New Roman" pitchFamily="18" charset="0"/>
                        </a:rPr>
                        <a:t> depreciation - Equipment</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400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Salaries and wages payable</a:t>
                      </a:r>
                      <a:endParaRPr kumimoji="0" lang="en-US" sz="1800" b="0" i="0" u="none" strike="noStrike" kern="1200" cap="none" spc="0" normalizeH="0" baseline="0" noProof="0" dirty="0" smtClean="0">
                        <a:ln>
                          <a:noFill/>
                        </a:ln>
                        <a:solidFill>
                          <a:schemeClr val="tx1">
                            <a:lumMod val="85000"/>
                            <a:lumOff val="15000"/>
                          </a:schemeClr>
                        </a:solidFill>
                        <a:effectLst/>
                        <a:uLnTx/>
                        <a:uFillTx/>
                        <a:latin typeface="Times New Roman" pitchFamily="18" charset="0"/>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latin typeface="Times New Roman" pitchFamily="18" charset="0"/>
                          <a:cs typeface="Times New Roman" pitchFamily="18" charset="0"/>
                        </a:rPr>
                        <a:t>14,000</a:t>
                      </a:r>
                      <a:endParaRPr kumimoji="0" lang="en-US" sz="1800" b="0" i="0" u="none" strike="noStrike" kern="1200" cap="none" spc="0" normalizeH="0" baseline="0" noProof="0" dirty="0" smtClean="0">
                        <a:ln>
                          <a:noFill/>
                        </a:ln>
                        <a:solidFill>
                          <a:schemeClr val="tx1">
                            <a:lumMod val="85000"/>
                            <a:lumOff val="15000"/>
                          </a:schemeClr>
                        </a:solidFill>
                        <a:effectLst/>
                        <a:uLnTx/>
                        <a:uFillTx/>
                        <a:latin typeface="Times New Roman" pitchFamily="18" charset="0"/>
                        <a:ea typeface="+mn-ea"/>
                        <a:cs typeface="Times New Roman" pitchFamily="18" charset="0"/>
                      </a:endParaRPr>
                    </a:p>
                  </a:txBody>
                  <a:tcPr/>
                </a:tc>
              </a:tr>
              <a:tr h="466231">
                <a:tc>
                  <a:txBody>
                    <a:bodyPr/>
                    <a:lstStyle/>
                    <a:p>
                      <a:r>
                        <a:rPr lang="en-US" dirty="0" smtClean="0">
                          <a:solidFill>
                            <a:schemeClr val="tx1">
                              <a:lumMod val="85000"/>
                              <a:lumOff val="15000"/>
                            </a:schemeClr>
                          </a:solidFill>
                          <a:latin typeface="Times New Roman" pitchFamily="18" charset="0"/>
                          <a:cs typeface="Times New Roman" pitchFamily="18" charset="0"/>
                        </a:rPr>
                        <a:t>Note</a:t>
                      </a:r>
                      <a:r>
                        <a:rPr lang="en-US" baseline="0" dirty="0" smtClean="0">
                          <a:solidFill>
                            <a:schemeClr val="tx1">
                              <a:lumMod val="85000"/>
                              <a:lumOff val="15000"/>
                            </a:schemeClr>
                          </a:solidFill>
                          <a:latin typeface="Times New Roman" pitchFamily="18" charset="0"/>
                          <a:cs typeface="Times New Roman" pitchFamily="18" charset="0"/>
                        </a:rPr>
                        <a:t> payable</a:t>
                      </a:r>
                    </a:p>
                  </a:txBody>
                  <a:tcPr/>
                </a:tc>
                <a:tc>
                  <a:txBody>
                    <a:bodyPr/>
                    <a:lstStyle/>
                    <a:p>
                      <a:pPr algn="ctr"/>
                      <a:r>
                        <a:rPr lang="en-US" dirty="0" smtClean="0">
                          <a:solidFill>
                            <a:schemeClr val="tx1"/>
                          </a:solidFill>
                          <a:latin typeface="Times New Roman" pitchFamily="18" charset="0"/>
                          <a:cs typeface="Times New Roman" pitchFamily="18" charset="0"/>
                        </a:rPr>
                        <a:t>50,000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Common</a:t>
                      </a:r>
                      <a:r>
                        <a:rPr lang="en-US" baseline="0" dirty="0" smtClean="0">
                          <a:latin typeface="Times New Roman" pitchFamily="18" charset="0"/>
                          <a:cs typeface="Times New Roman" pitchFamily="18" charset="0"/>
                        </a:rPr>
                        <a:t> stock</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100,000</a:t>
                      </a:r>
                      <a:endParaRPr lang="en-US" dirty="0">
                        <a:latin typeface="Times New Roman" pitchFamily="18" charset="0"/>
                        <a:cs typeface="Times New Roman" pitchFamily="18" charset="0"/>
                      </a:endParaRPr>
                    </a:p>
                  </a:txBody>
                  <a:tcPr/>
                </a:tc>
              </a:tr>
              <a:tr h="466231">
                <a:tc>
                  <a:txBody>
                    <a:bodyPr/>
                    <a:lstStyle/>
                    <a:p>
                      <a:r>
                        <a:rPr lang="en-US" baseline="0" dirty="0" smtClean="0">
                          <a:solidFill>
                            <a:schemeClr val="tx1">
                              <a:lumMod val="85000"/>
                              <a:lumOff val="15000"/>
                            </a:schemeClr>
                          </a:solidFill>
                          <a:latin typeface="Times New Roman" pitchFamily="18" charset="0"/>
                          <a:cs typeface="Times New Roman" pitchFamily="18" charset="0"/>
                        </a:rPr>
                        <a:t>Retained earnings</a:t>
                      </a:r>
                    </a:p>
                  </a:txBody>
                  <a:tcPr/>
                </a:tc>
                <a:tc>
                  <a:txBody>
                    <a:bodyPr/>
                    <a:lstStyle/>
                    <a:p>
                      <a:pPr algn="ctr"/>
                      <a:r>
                        <a:rPr lang="en-US" dirty="0" smtClean="0">
                          <a:solidFill>
                            <a:schemeClr val="tx1">
                              <a:lumMod val="85000"/>
                              <a:lumOff val="15000"/>
                            </a:schemeClr>
                          </a:solidFill>
                          <a:latin typeface="Times New Roman" pitchFamily="18" charset="0"/>
                          <a:cs typeface="Times New Roman" pitchFamily="18" charset="0"/>
                        </a:rPr>
                        <a:t>28,000</a:t>
                      </a:r>
                      <a:endParaRPr lang="en-US" dirty="0">
                        <a:solidFill>
                          <a:schemeClr val="tx1">
                            <a:lumMod val="85000"/>
                            <a:lumOff val="15000"/>
                          </a:schemeClr>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091392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457200"/>
            <a:ext cx="8229600" cy="4525963"/>
          </a:xfrm>
        </p:spPr>
        <p:txBody>
          <a:bodyPr>
            <a:normAutofit/>
          </a:bodyPr>
          <a:lstStyle/>
          <a:p>
            <a:pPr marL="0" indent="0" algn="just">
              <a:buNone/>
            </a:pPr>
            <a:r>
              <a:rPr lang="en-US" sz="2400" b="1" dirty="0" smtClean="0">
                <a:latin typeface="Times New Roman" pitchFamily="18" charset="0"/>
                <a:cs typeface="Times New Roman" pitchFamily="18" charset="0"/>
              </a:rPr>
              <a:t>Ex 2:</a:t>
            </a:r>
            <a:r>
              <a:rPr lang="en-US" sz="2400" dirty="0">
                <a:solidFill>
                  <a:prstClr val="black"/>
                </a:solidFill>
                <a:latin typeface="Times New Roman" pitchFamily="18" charset="0"/>
                <a:cs typeface="Times New Roman" pitchFamily="18" charset="0"/>
              </a:rPr>
              <a:t> </a:t>
            </a: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following information has been extracted from the </a:t>
            </a:r>
            <a:r>
              <a:rPr lang="en-US" sz="2000" dirty="0" smtClean="0">
                <a:solidFill>
                  <a:prstClr val="black"/>
                </a:solidFill>
                <a:latin typeface="Times New Roman" pitchFamily="18" charset="0"/>
                <a:cs typeface="Times New Roman" pitchFamily="18" charset="0"/>
              </a:rPr>
              <a:t>books of </a:t>
            </a:r>
            <a:r>
              <a:rPr lang="en-US" sz="2000" dirty="0">
                <a:solidFill>
                  <a:prstClr val="black"/>
                </a:solidFill>
                <a:latin typeface="Times New Roman" pitchFamily="18" charset="0"/>
                <a:cs typeface="Times New Roman" pitchFamily="18" charset="0"/>
              </a:rPr>
              <a:t>Kelly Corporation at December 31, 2014</a:t>
            </a:r>
            <a:r>
              <a:rPr lang="en-US" sz="2000" dirty="0" smtClean="0">
                <a:solidFill>
                  <a:prstClr val="black"/>
                </a:solidFill>
                <a:latin typeface="Times New Roman" pitchFamily="18" charset="0"/>
                <a:cs typeface="Times New Roman"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796205693"/>
              </p:ext>
            </p:extLst>
          </p:nvPr>
        </p:nvGraphicFramePr>
        <p:xfrm>
          <a:off x="533400" y="1219200"/>
          <a:ext cx="8001000" cy="4820920"/>
        </p:xfrm>
        <a:graphic>
          <a:graphicData uri="http://schemas.openxmlformats.org/drawingml/2006/table">
            <a:tbl>
              <a:tblPr firstRow="1" bandRow="1">
                <a:tableStyleId>{5940675A-B579-460E-94D1-54222C63F5DA}</a:tableStyleId>
              </a:tblPr>
              <a:tblGrid>
                <a:gridCol w="4800600"/>
                <a:gridCol w="1676400"/>
                <a:gridCol w="1524000"/>
              </a:tblGrid>
              <a:tr h="370840">
                <a:tc>
                  <a:txBody>
                    <a:bodyPr/>
                    <a:lstStyle/>
                    <a:p>
                      <a:pPr algn="ctr"/>
                      <a:r>
                        <a:rPr lang="en-US" b="1" dirty="0" smtClean="0">
                          <a:latin typeface="Times New Roman" pitchFamily="18" charset="0"/>
                          <a:cs typeface="Times New Roman" pitchFamily="18" charset="0"/>
                        </a:rPr>
                        <a:t>Particulars</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Debit</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Credit</a:t>
                      </a:r>
                      <a:endParaRPr lang="en-US" b="1"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Cash</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6,850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Supplies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1,200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Prepaid insurance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Equipment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48,000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Accumulated</a:t>
                      </a:r>
                      <a:r>
                        <a:rPr lang="en-US" baseline="0" dirty="0" smtClean="0">
                          <a:latin typeface="Times New Roman" pitchFamily="18" charset="0"/>
                          <a:cs typeface="Times New Roman" pitchFamily="18" charset="0"/>
                        </a:rPr>
                        <a:t> depreciation- Equipment</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4,000</a:t>
                      </a:r>
                      <a:endParaRPr lang="en-US"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Trademarks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950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Account payable</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10,000</a:t>
                      </a:r>
                      <a:endParaRPr lang="en-US"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Salaries and wages payable</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500</a:t>
                      </a:r>
                      <a:endParaRPr lang="en-US"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Unearned service revenue</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2,000</a:t>
                      </a:r>
                      <a:endParaRPr lang="en-US"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Bonds Payable (due 2021)</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9,000</a:t>
                      </a:r>
                      <a:endParaRPr lang="en-US"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Common stock </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30,000</a:t>
                      </a:r>
                      <a:endParaRPr lang="en-US"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Retained earnings</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2,500</a:t>
                      </a:r>
                      <a:endParaRPr lang="en-US" dirty="0">
                        <a:latin typeface="Times New Roman" pitchFamily="18" charset="0"/>
                        <a:cs typeface="Times New Roman" pitchFamily="18" charset="0"/>
                      </a:endParaRPr>
                    </a:p>
                  </a:txBody>
                  <a:tcPr/>
                </a:tc>
              </a:tr>
            </a:tbl>
          </a:graphicData>
        </a:graphic>
      </p:graphicFrame>
      <p:sp>
        <p:nvSpPr>
          <p:cNvPr id="4" name="Rectangle 3"/>
          <p:cNvSpPr/>
          <p:nvPr/>
        </p:nvSpPr>
        <p:spPr>
          <a:xfrm>
            <a:off x="457200" y="6192167"/>
            <a:ext cx="7391400" cy="369332"/>
          </a:xfrm>
          <a:prstGeom prst="rect">
            <a:avLst/>
          </a:prstGeom>
        </p:spPr>
        <p:txBody>
          <a:bodyPr wrap="square">
            <a:spAutoFit/>
          </a:bodyPr>
          <a:lstStyle/>
          <a:p>
            <a:r>
              <a:rPr lang="en-US" b="1" dirty="0" smtClean="0">
                <a:latin typeface="Times New Roman" pitchFamily="18" charset="0"/>
                <a:cs typeface="Times New Roman" pitchFamily="18" charset="0"/>
              </a:rPr>
              <a:t>Requirement: </a:t>
            </a:r>
            <a:r>
              <a:rPr lang="en-US" dirty="0" smtClean="0">
                <a:latin typeface="Times New Roman" pitchFamily="18" charset="0"/>
                <a:cs typeface="Times New Roman" pitchFamily="18" charset="0"/>
              </a:rPr>
              <a:t>Prepare </a:t>
            </a:r>
            <a:r>
              <a:rPr lang="en-US" dirty="0">
                <a:latin typeface="Times New Roman" pitchFamily="18" charset="0"/>
                <a:cs typeface="Times New Roman" pitchFamily="18" charset="0"/>
              </a:rPr>
              <a:t>a classified balance sheet as of December 31, 2014</a:t>
            </a:r>
          </a:p>
        </p:txBody>
      </p:sp>
    </p:spTree>
    <p:extLst>
      <p:ext uri="{BB962C8B-B14F-4D97-AF65-F5344CB8AC3E}">
        <p14:creationId xmlns:p14="http://schemas.microsoft.com/office/powerpoint/2010/main" val="1966090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4830763"/>
          </a:xfrm>
        </p:spPr>
        <p:txBody>
          <a:bodyPr>
            <a:normAutofit/>
          </a:bodyPr>
          <a:lstStyle/>
          <a:p>
            <a:pPr marL="0" indent="0">
              <a:buNone/>
            </a:pPr>
            <a:r>
              <a:rPr lang="en-US" sz="2400" b="1" dirty="0" smtClean="0">
                <a:latin typeface="Times New Roman" pitchFamily="18" charset="0"/>
                <a:cs typeface="Times New Roman" pitchFamily="18" charset="0"/>
              </a:rPr>
              <a:t>Ex 3: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following Information were taken </a:t>
            </a:r>
            <a:r>
              <a:rPr lang="en-US" sz="2400" dirty="0" smtClean="0">
                <a:latin typeface="Times New Roman" pitchFamily="18" charset="0"/>
                <a:cs typeface="Times New Roman" pitchFamily="18" charset="0"/>
              </a:rPr>
              <a:t>from Sara Co. on Dec,31,2020: (all in $)</a:t>
            </a:r>
          </a:p>
          <a:p>
            <a:pPr marL="0" indent="0">
              <a:buNone/>
            </a:pPr>
            <a:r>
              <a:rPr lang="en-US" sz="2400" b="1" dirty="0" smtClean="0">
                <a:latin typeface="Times New Roman" pitchFamily="18" charset="0"/>
                <a:cs typeface="Times New Roman" pitchFamily="18" charset="0"/>
              </a:rPr>
              <a:t>Requirement: </a:t>
            </a:r>
            <a:r>
              <a:rPr lang="en-US" sz="2400" dirty="0" smtClean="0">
                <a:latin typeface="Times New Roman" pitchFamily="18" charset="0"/>
                <a:cs typeface="Times New Roman" pitchFamily="18" charset="0"/>
              </a:rPr>
              <a:t>Prepare income statement and balance sheet for the year ended Dec,31,2020.</a:t>
            </a:r>
          </a:p>
          <a:p>
            <a:pPr marL="0" indent="0">
              <a:buNone/>
            </a:pP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46700032"/>
              </p:ext>
            </p:extLst>
          </p:nvPr>
        </p:nvGraphicFramePr>
        <p:xfrm>
          <a:off x="773373" y="2590800"/>
          <a:ext cx="7696200" cy="2595880"/>
        </p:xfrm>
        <a:graphic>
          <a:graphicData uri="http://schemas.openxmlformats.org/drawingml/2006/table">
            <a:tbl>
              <a:tblPr firstRow="1" bandRow="1">
                <a:tableStyleId>{5940675A-B579-460E-94D1-54222C63F5DA}</a:tableStyleId>
              </a:tblPr>
              <a:tblGrid>
                <a:gridCol w="2438400"/>
                <a:gridCol w="1409700"/>
                <a:gridCol w="2705100"/>
                <a:gridCol w="1143000"/>
              </a:tblGrid>
              <a:tr h="370840">
                <a:tc>
                  <a:txBody>
                    <a:bodyPr/>
                    <a:lstStyle/>
                    <a:p>
                      <a:r>
                        <a:rPr lang="en-US" dirty="0" smtClean="0">
                          <a:latin typeface="Times New Roman" pitchFamily="18" charset="0"/>
                          <a:cs typeface="Times New Roman" pitchFamily="18" charset="0"/>
                        </a:rPr>
                        <a:t>Account</a:t>
                      </a:r>
                      <a:r>
                        <a:rPr lang="en-US" baseline="0" dirty="0" smtClean="0">
                          <a:latin typeface="Times New Roman" pitchFamily="18" charset="0"/>
                          <a:cs typeface="Times New Roman" pitchFamily="18" charset="0"/>
                        </a:rPr>
                        <a:t> payable</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1600</a:t>
                      </a:r>
                      <a:endParaRPr lang="en-US" dirty="0">
                        <a:solidFill>
                          <a:schemeClr val="tx1"/>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Telephone</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650</a:t>
                      </a:r>
                      <a:endParaRPr lang="en-US" dirty="0">
                        <a:solidFill>
                          <a:schemeClr val="tx1"/>
                        </a:solidFill>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Purchase</a:t>
                      </a:r>
                      <a:r>
                        <a:rPr lang="en-US" baseline="0" dirty="0" smtClean="0">
                          <a:latin typeface="Times New Roman" pitchFamily="18" charset="0"/>
                          <a:cs typeface="Times New Roman" pitchFamily="18" charset="0"/>
                        </a:rPr>
                        <a:t> return</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2500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Sales </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80000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Account receivable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1500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Capital</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 Rent </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4600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Salaries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9650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Office expense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Bank</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9500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Short-term loan</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2500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Building</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6000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Light and Heat </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1700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purchases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62000</a:t>
                      </a:r>
                      <a:endParaRPr lang="en-US" dirty="0">
                        <a:latin typeface="Times New Roman" pitchFamily="18" charset="0"/>
                        <a:cs typeface="Times New Roman" pitchFamily="18" charset="0"/>
                      </a:endParaRPr>
                    </a:p>
                  </a:txBody>
                  <a:tcPr/>
                </a:tc>
              </a:tr>
            </a:tbl>
          </a:graphicData>
        </a:graphic>
      </p:graphicFrame>
      <p:sp>
        <p:nvSpPr>
          <p:cNvPr id="5" name="Rectangle 4"/>
          <p:cNvSpPr/>
          <p:nvPr/>
        </p:nvSpPr>
        <p:spPr>
          <a:xfrm>
            <a:off x="762000" y="5638800"/>
            <a:ext cx="6324600" cy="646331"/>
          </a:xfrm>
          <a:prstGeom prst="rect">
            <a:avLst/>
          </a:prstGeom>
        </p:spPr>
        <p:txBody>
          <a:bodyPr wrap="square">
            <a:spAutoFit/>
          </a:bodyPr>
          <a:lstStyle/>
          <a:p>
            <a:r>
              <a:rPr lang="en-US" dirty="0" smtClean="0">
                <a:latin typeface="Times New Roman" pitchFamily="18" charset="0"/>
                <a:cs typeface="Times New Roman" pitchFamily="18" charset="0"/>
              </a:rPr>
              <a:t>Note: There </a:t>
            </a:r>
            <a:r>
              <a:rPr lang="en-US" dirty="0">
                <a:latin typeface="Times New Roman" pitchFamily="18" charset="0"/>
                <a:cs typeface="Times New Roman" pitchFamily="18" charset="0"/>
              </a:rPr>
              <a:t>was no opening inventory but, the closing inventory was valued at </a:t>
            </a:r>
            <a:r>
              <a:rPr lang="en-US" dirty="0" smtClean="0">
                <a:latin typeface="Times New Roman" pitchFamily="18" charset="0"/>
                <a:cs typeface="Times New Roman" pitchFamily="18" charset="0"/>
              </a:rPr>
              <a:t>$4500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84568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305800" cy="1323439"/>
          </a:xfrm>
          <a:prstGeom prst="rect">
            <a:avLst/>
          </a:prstGeom>
        </p:spPr>
        <p:txBody>
          <a:bodyPr wrap="square">
            <a:spAutoFit/>
          </a:bodyPr>
          <a:lstStyle/>
          <a:p>
            <a:r>
              <a:rPr lang="en-US" sz="2400" b="1" dirty="0" smtClean="0">
                <a:latin typeface="Times New Roman" pitchFamily="18" charset="0"/>
                <a:cs typeface="Times New Roman" pitchFamily="18" charset="0"/>
              </a:rPr>
              <a:t>Ex 4: </a:t>
            </a:r>
            <a:r>
              <a:rPr lang="en-US" sz="2000" dirty="0">
                <a:latin typeface="Times New Roman" pitchFamily="18" charset="0"/>
                <a:cs typeface="Times New Roman" pitchFamily="18" charset="0"/>
              </a:rPr>
              <a:t>Presented below is the partial trial balance of </a:t>
            </a:r>
            <a:r>
              <a:rPr lang="en-US" sz="2000" dirty="0" err="1">
                <a:latin typeface="Times New Roman" pitchFamily="18" charset="0"/>
                <a:cs typeface="Times New Roman" pitchFamily="18" charset="0"/>
              </a:rPr>
              <a:t>Janat</a:t>
            </a:r>
            <a:r>
              <a:rPr lang="en-US" sz="2000" dirty="0">
                <a:latin typeface="Times New Roman" pitchFamily="18" charset="0"/>
                <a:cs typeface="Times New Roman" pitchFamily="18" charset="0"/>
              </a:rPr>
              <a:t> Corporation at December 31, </a:t>
            </a:r>
            <a:r>
              <a:rPr lang="en-US" sz="2000" dirty="0" smtClean="0">
                <a:latin typeface="Times New Roman" pitchFamily="18" charset="0"/>
                <a:cs typeface="Times New Roman" pitchFamily="18" charset="0"/>
              </a:rPr>
              <a:t>2016</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31160179"/>
              </p:ext>
            </p:extLst>
          </p:nvPr>
        </p:nvGraphicFramePr>
        <p:xfrm>
          <a:off x="762000" y="1371600"/>
          <a:ext cx="7696200" cy="5326092"/>
        </p:xfrm>
        <a:graphic>
          <a:graphicData uri="http://schemas.openxmlformats.org/drawingml/2006/table">
            <a:tbl>
              <a:tblPr firstRow="1" bandRow="1">
                <a:tableStyleId>{5940675A-B579-460E-94D1-54222C63F5DA}</a:tableStyleId>
              </a:tblPr>
              <a:tblGrid>
                <a:gridCol w="4343400"/>
                <a:gridCol w="1676400"/>
                <a:gridCol w="1676400"/>
              </a:tblGrid>
              <a:tr h="336920">
                <a:tc>
                  <a:txBody>
                    <a:bodyPr/>
                    <a:lstStyle/>
                    <a:p>
                      <a:pPr algn="ctr"/>
                      <a:r>
                        <a:rPr lang="en-US" b="1" dirty="0" smtClean="0">
                          <a:latin typeface="Times New Roman" pitchFamily="18" charset="0"/>
                          <a:cs typeface="Times New Roman" pitchFamily="18" charset="0"/>
                        </a:rPr>
                        <a:t>Particulars</a:t>
                      </a:r>
                    </a:p>
                  </a:txBody>
                  <a:tcPr/>
                </a:tc>
                <a:tc>
                  <a:txBody>
                    <a:bodyPr/>
                    <a:lstStyle/>
                    <a:p>
                      <a:pPr algn="ctr"/>
                      <a:r>
                        <a:rPr lang="en-US" b="1" dirty="0" smtClean="0">
                          <a:latin typeface="Times New Roman" pitchFamily="18" charset="0"/>
                          <a:cs typeface="Times New Roman" pitchFamily="18" charset="0"/>
                        </a:rPr>
                        <a:t>Debit</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Credit</a:t>
                      </a:r>
                      <a:endParaRPr lang="en-US" b="1" dirty="0">
                        <a:latin typeface="Times New Roman" pitchFamily="18" charset="0"/>
                        <a:cs typeface="Times New Roman" pitchFamily="18" charset="0"/>
                      </a:endParaRPr>
                    </a:p>
                  </a:txBody>
                  <a:tcPr/>
                </a:tc>
              </a:tr>
              <a:tr h="336920">
                <a:tc>
                  <a:txBody>
                    <a:bodyPr/>
                    <a:lstStyle/>
                    <a:p>
                      <a:r>
                        <a:rPr lang="en-US" dirty="0" smtClean="0">
                          <a:latin typeface="Times New Roman" pitchFamily="18" charset="0"/>
                          <a:cs typeface="Times New Roman" pitchFamily="18" charset="0"/>
                        </a:rPr>
                        <a:t>Cash</a:t>
                      </a:r>
                    </a:p>
                  </a:txBody>
                  <a:tcPr/>
                </a:tc>
                <a:tc>
                  <a:txBody>
                    <a:bodyPr/>
                    <a:lstStyle/>
                    <a:p>
                      <a:pPr algn="ctr"/>
                      <a:r>
                        <a:rPr lang="en-US" dirty="0" smtClean="0">
                          <a:latin typeface="Times New Roman" pitchFamily="18" charset="0"/>
                          <a:cs typeface="Times New Roman" pitchFamily="18" charset="0"/>
                        </a:rPr>
                        <a:t>277,000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36920">
                <a:tc>
                  <a:txBody>
                    <a:bodyPr/>
                    <a:lstStyle/>
                    <a:p>
                      <a:r>
                        <a:rPr lang="en-US" dirty="0" smtClean="0">
                          <a:latin typeface="Times New Roman" pitchFamily="18" charset="0"/>
                          <a:cs typeface="Times New Roman" pitchFamily="18" charset="0"/>
                        </a:rPr>
                        <a:t>Marketable securities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153,000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36920">
                <a:tc>
                  <a:txBody>
                    <a:bodyPr/>
                    <a:lstStyle/>
                    <a:p>
                      <a:r>
                        <a:rPr lang="en-US" dirty="0" smtClean="0">
                          <a:latin typeface="Times New Roman" pitchFamily="18" charset="0"/>
                          <a:cs typeface="Times New Roman" pitchFamily="18" charset="0"/>
                        </a:rPr>
                        <a:t>Long - term investments in bond </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546,000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36920">
                <a:tc>
                  <a:txBody>
                    <a:bodyPr/>
                    <a:lstStyle/>
                    <a:p>
                      <a:r>
                        <a:rPr lang="en-US" dirty="0" smtClean="0">
                          <a:latin typeface="Times New Roman" pitchFamily="18" charset="0"/>
                          <a:cs typeface="Times New Roman" pitchFamily="18" charset="0"/>
                        </a:rPr>
                        <a:t>Short - term notes payable </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90,000</a:t>
                      </a:r>
                      <a:endParaRPr lang="en-US" dirty="0">
                        <a:latin typeface="Times New Roman" pitchFamily="18" charset="0"/>
                        <a:cs typeface="Times New Roman" pitchFamily="18" charset="0"/>
                      </a:endParaRPr>
                    </a:p>
                  </a:txBody>
                  <a:tcPr/>
                </a:tc>
              </a:tr>
              <a:tr h="336920">
                <a:tc>
                  <a:txBody>
                    <a:bodyPr/>
                    <a:lstStyle/>
                    <a:p>
                      <a:r>
                        <a:rPr lang="en-US" dirty="0" smtClean="0">
                          <a:latin typeface="Times New Roman" pitchFamily="18" charset="0"/>
                          <a:cs typeface="Times New Roman" pitchFamily="18" charset="0"/>
                        </a:rPr>
                        <a:t>Accounts payable</a:t>
                      </a: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475,000</a:t>
                      </a:r>
                      <a:endParaRPr lang="en-US" dirty="0">
                        <a:latin typeface="Times New Roman" pitchFamily="18" charset="0"/>
                        <a:cs typeface="Times New Roman" pitchFamily="18" charset="0"/>
                      </a:endParaRPr>
                    </a:p>
                  </a:txBody>
                  <a:tcPr/>
                </a:tc>
              </a:tr>
              <a:tr h="336920">
                <a:tc>
                  <a:txBody>
                    <a:bodyPr/>
                    <a:lstStyle/>
                    <a:p>
                      <a:r>
                        <a:rPr lang="en-US" dirty="0" smtClean="0">
                          <a:latin typeface="Times New Roman" pitchFamily="18" charset="0"/>
                          <a:cs typeface="Times New Roman" pitchFamily="18" charset="0"/>
                        </a:rPr>
                        <a:t>Land</a:t>
                      </a:r>
                    </a:p>
                  </a:txBody>
                  <a:tcPr/>
                </a:tc>
                <a:tc>
                  <a:txBody>
                    <a:bodyPr/>
                    <a:lstStyle/>
                    <a:p>
                      <a:pPr algn="ctr"/>
                      <a:r>
                        <a:rPr lang="en-US" dirty="0" smtClean="0">
                          <a:latin typeface="Times New Roman" pitchFamily="18" charset="0"/>
                          <a:cs typeface="Times New Roman" pitchFamily="18" charset="0"/>
                        </a:rPr>
                        <a:t>260,000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460962">
                <a:tc>
                  <a:txBody>
                    <a:bodyPr/>
                    <a:lstStyle/>
                    <a:p>
                      <a:r>
                        <a:rPr lang="en-US" dirty="0" smtClean="0">
                          <a:latin typeface="Times New Roman" pitchFamily="18" charset="0"/>
                          <a:cs typeface="Times New Roman" pitchFamily="18" charset="0"/>
                        </a:rPr>
                        <a:t>Buildings</a:t>
                      </a:r>
                    </a:p>
                  </a:txBody>
                  <a:tcPr/>
                </a:tc>
                <a:tc>
                  <a:txBody>
                    <a:bodyPr/>
                    <a:lstStyle/>
                    <a:p>
                      <a:pPr algn="ctr"/>
                      <a:r>
                        <a:rPr lang="en-US" dirty="0" smtClean="0">
                          <a:latin typeface="Times New Roman" pitchFamily="18" charset="0"/>
                          <a:cs typeface="Times New Roman" pitchFamily="18" charset="0"/>
                        </a:rPr>
                        <a:t>1,040,000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460962">
                <a:tc>
                  <a:txBody>
                    <a:bodyPr/>
                    <a:lstStyle/>
                    <a:p>
                      <a:r>
                        <a:rPr lang="en-US" dirty="0" smtClean="0">
                          <a:latin typeface="Times New Roman" pitchFamily="18" charset="0"/>
                          <a:cs typeface="Times New Roman" pitchFamily="18" charset="0"/>
                        </a:rPr>
                        <a:t>Accrued interest on notes payable</a:t>
                      </a:r>
                    </a:p>
                  </a:txBody>
                  <a:tcPr/>
                </a:tc>
                <a:tc>
                  <a:txBody>
                    <a:bodyPr/>
                    <a:lstStyle/>
                    <a:p>
                      <a:pPr algn="ct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232,000</a:t>
                      </a:r>
                      <a:endParaRPr lang="en-US" dirty="0">
                        <a:latin typeface="Times New Roman" pitchFamily="18" charset="0"/>
                        <a:cs typeface="Times New Roman" pitchFamily="18" charset="0"/>
                      </a:endParaRPr>
                    </a:p>
                  </a:txBody>
                  <a:tcPr/>
                </a:tc>
              </a:tr>
              <a:tr h="460962">
                <a:tc>
                  <a:txBody>
                    <a:bodyPr/>
                    <a:lstStyle/>
                    <a:p>
                      <a:r>
                        <a:rPr lang="en-US" dirty="0" smtClean="0">
                          <a:latin typeface="Times New Roman" pitchFamily="18" charset="0"/>
                          <a:cs typeface="Times New Roman" pitchFamily="18" charset="0"/>
                        </a:rPr>
                        <a:t>Account receivable </a:t>
                      </a:r>
                    </a:p>
                  </a:txBody>
                  <a:tcPr/>
                </a:tc>
                <a:tc>
                  <a:txBody>
                    <a:bodyPr/>
                    <a:lstStyle/>
                    <a:p>
                      <a:pPr algn="ctr"/>
                      <a:r>
                        <a:rPr lang="en-US" dirty="0" smtClean="0">
                          <a:latin typeface="Times New Roman" pitchFamily="18" charset="0"/>
                          <a:cs typeface="Times New Roman" pitchFamily="18" charset="0"/>
                        </a:rPr>
                        <a:t>435,000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460962">
                <a:tc>
                  <a:txBody>
                    <a:bodyPr/>
                    <a:lstStyle/>
                    <a:p>
                      <a:r>
                        <a:rPr lang="en-US" dirty="0" smtClean="0">
                          <a:latin typeface="Times New Roman" pitchFamily="18" charset="0"/>
                          <a:cs typeface="Times New Roman" pitchFamily="18" charset="0"/>
                        </a:rPr>
                        <a:t>Accumulated depreciation – building </a:t>
                      </a:r>
                    </a:p>
                  </a:txBody>
                  <a:tcPr/>
                </a:tc>
                <a:tc>
                  <a:txBody>
                    <a:bodyPr/>
                    <a:lstStyle/>
                    <a:p>
                      <a:pPr algn="ct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152,000</a:t>
                      </a:r>
                      <a:endParaRPr lang="en-US" dirty="0">
                        <a:latin typeface="Times New Roman" pitchFamily="18" charset="0"/>
                        <a:cs typeface="Times New Roman" pitchFamily="18" charset="0"/>
                      </a:endParaRPr>
                    </a:p>
                  </a:txBody>
                  <a:tcPr/>
                </a:tc>
              </a:tr>
              <a:tr h="460962">
                <a:tc>
                  <a:txBody>
                    <a:bodyPr/>
                    <a:lstStyle/>
                    <a:p>
                      <a:r>
                        <a:rPr lang="en-US" dirty="0" smtClean="0">
                          <a:latin typeface="Times New Roman" pitchFamily="18" charset="0"/>
                          <a:cs typeface="Times New Roman" pitchFamily="18" charset="0"/>
                        </a:rPr>
                        <a:t>Prepaid expenses</a:t>
                      </a:r>
                    </a:p>
                  </a:txBody>
                  <a:tcPr/>
                </a:tc>
                <a:tc>
                  <a:txBody>
                    <a:bodyPr/>
                    <a:lstStyle/>
                    <a:p>
                      <a:pPr algn="ctr"/>
                      <a:r>
                        <a:rPr lang="en-US" dirty="0" smtClean="0">
                          <a:latin typeface="Times New Roman" pitchFamily="18" charset="0"/>
                          <a:cs typeface="Times New Roman" pitchFamily="18" charset="0"/>
                        </a:rPr>
                        <a:t>25,000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460962">
                <a:tc>
                  <a:txBody>
                    <a:bodyPr/>
                    <a:lstStyle/>
                    <a:p>
                      <a:r>
                        <a:rPr lang="en-US" dirty="0" smtClean="0">
                          <a:latin typeface="Times New Roman" pitchFamily="18" charset="0"/>
                          <a:cs typeface="Times New Roman" pitchFamily="18" charset="0"/>
                        </a:rPr>
                        <a:t>Inventories</a:t>
                      </a:r>
                    </a:p>
                  </a:txBody>
                  <a:tcPr/>
                </a:tc>
                <a:tc>
                  <a:txBody>
                    <a:bodyPr/>
                    <a:lstStyle/>
                    <a:p>
                      <a:pPr algn="ctr"/>
                      <a:r>
                        <a:rPr lang="en-US" dirty="0" smtClean="0">
                          <a:latin typeface="Times New Roman" pitchFamily="18" charset="0"/>
                          <a:cs typeface="Times New Roman" pitchFamily="18" charset="0"/>
                        </a:rPr>
                        <a:t>597,000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560875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341311"/>
              </p:ext>
            </p:extLst>
          </p:nvPr>
        </p:nvGraphicFramePr>
        <p:xfrm>
          <a:off x="609600" y="762000"/>
          <a:ext cx="7696200" cy="3337560"/>
        </p:xfrm>
        <a:graphic>
          <a:graphicData uri="http://schemas.openxmlformats.org/drawingml/2006/table">
            <a:tbl>
              <a:tblPr firstRow="1" bandRow="1">
                <a:tableStyleId>{5940675A-B579-460E-94D1-54222C63F5DA}</a:tableStyleId>
              </a:tblPr>
              <a:tblGrid>
                <a:gridCol w="4648200"/>
                <a:gridCol w="1600200"/>
                <a:gridCol w="1447800"/>
              </a:tblGrid>
              <a:tr h="370840">
                <a:tc>
                  <a:txBody>
                    <a:bodyPr/>
                    <a:lstStyle/>
                    <a:p>
                      <a:r>
                        <a:rPr lang="en-US" dirty="0" smtClean="0">
                          <a:latin typeface="Times New Roman" pitchFamily="18" charset="0"/>
                          <a:cs typeface="Times New Roman" pitchFamily="18" charset="0"/>
                        </a:rPr>
                        <a:t>Bond payable due after 5 year</a:t>
                      </a: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900,000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Machinery and equipment</a:t>
                      </a:r>
                    </a:p>
                  </a:txBody>
                  <a:tcPr/>
                </a:tc>
                <a:tc>
                  <a:txBody>
                    <a:bodyPr/>
                    <a:lstStyle/>
                    <a:p>
                      <a:pPr algn="ctr"/>
                      <a:r>
                        <a:rPr lang="en-US" dirty="0" smtClean="0">
                          <a:latin typeface="Times New Roman" pitchFamily="18" charset="0"/>
                          <a:cs typeface="Times New Roman" pitchFamily="18" charset="0"/>
                        </a:rPr>
                        <a:t>600,000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Mortgages</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1,100,000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Accumulated depreciation-equipment </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40,000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Goodwill</a:t>
                      </a:r>
                    </a:p>
                  </a:txBody>
                  <a:tcPr/>
                </a:tc>
                <a:tc>
                  <a:txBody>
                    <a:bodyPr/>
                    <a:lstStyle/>
                    <a:p>
                      <a:pPr algn="ctr"/>
                      <a:r>
                        <a:rPr lang="en-US" dirty="0" smtClean="0">
                          <a:latin typeface="Times New Roman" pitchFamily="18" charset="0"/>
                          <a:cs typeface="Times New Roman" pitchFamily="18" charset="0"/>
                        </a:rPr>
                        <a:t>355,000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Common stock (5.00 par) </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1,000,000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Supplies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191,000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Retained earnings</a:t>
                      </a: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410,000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Additional paid in capital</a:t>
                      </a: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80,000</a:t>
                      </a:r>
                      <a:endParaRPr lang="en-US" dirty="0">
                        <a:latin typeface="Times New Roman" pitchFamily="18" charset="0"/>
                        <a:cs typeface="Times New Roman" pitchFamily="18" charset="0"/>
                      </a:endParaRPr>
                    </a:p>
                  </a:txBody>
                  <a:tcPr/>
                </a:tc>
              </a:tr>
            </a:tbl>
          </a:graphicData>
        </a:graphic>
      </p:graphicFrame>
      <p:sp>
        <p:nvSpPr>
          <p:cNvPr id="3" name="Rectangle 2"/>
          <p:cNvSpPr/>
          <p:nvPr/>
        </p:nvSpPr>
        <p:spPr>
          <a:xfrm>
            <a:off x="838200" y="5079663"/>
            <a:ext cx="7315200" cy="400110"/>
          </a:xfrm>
          <a:prstGeom prst="rect">
            <a:avLst/>
          </a:prstGeom>
        </p:spPr>
        <p:txBody>
          <a:bodyPr wrap="square">
            <a:spAutoFit/>
          </a:bodyPr>
          <a:lstStyle/>
          <a:p>
            <a:r>
              <a:rPr lang="en-US" sz="2000" b="1" dirty="0" smtClean="0">
                <a:latin typeface="Times New Roman" pitchFamily="18" charset="0"/>
                <a:cs typeface="Times New Roman" pitchFamily="18" charset="0"/>
              </a:rPr>
              <a:t>Requirement: </a:t>
            </a:r>
            <a:r>
              <a:rPr lang="en-US" sz="2000" dirty="0">
                <a:latin typeface="Times New Roman" pitchFamily="18" charset="0"/>
                <a:cs typeface="Times New Roman" pitchFamily="18" charset="0"/>
              </a:rPr>
              <a:t>Prepare a balance sheet at December 31, </a:t>
            </a:r>
            <a:r>
              <a:rPr lang="en-US" sz="2000" dirty="0" smtClean="0">
                <a:latin typeface="Times New Roman" pitchFamily="18" charset="0"/>
                <a:cs typeface="Times New Roman" pitchFamily="18" charset="0"/>
              </a:rPr>
              <a:t>2016</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363998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848600" cy="646331"/>
          </a:xfrm>
          <a:prstGeom prst="rect">
            <a:avLst/>
          </a:prstGeom>
        </p:spPr>
        <p:txBody>
          <a:bodyPr wrap="square">
            <a:spAutoFit/>
          </a:bodyPr>
          <a:lstStyle/>
          <a:p>
            <a:pPr lvl="0"/>
            <a:r>
              <a:rPr lang="en-US" b="1" dirty="0">
                <a:solidFill>
                  <a:prstClr val="black"/>
                </a:solidFill>
                <a:latin typeface="Times New Roman" pitchFamily="18" charset="0"/>
                <a:cs typeface="Times New Roman" pitchFamily="18" charset="0"/>
              </a:rPr>
              <a:t>Ex </a:t>
            </a:r>
            <a:r>
              <a:rPr lang="en-US" b="1" dirty="0" smtClean="0">
                <a:solidFill>
                  <a:prstClr val="black"/>
                </a:solidFill>
                <a:latin typeface="Times New Roman" pitchFamily="18" charset="0"/>
                <a:cs typeface="Times New Roman" pitchFamily="18" charset="0"/>
              </a:rPr>
              <a:t>5: </a:t>
            </a:r>
            <a:r>
              <a:rPr lang="en-US" dirty="0">
                <a:solidFill>
                  <a:prstClr val="black"/>
                </a:solidFill>
                <a:latin typeface="Times New Roman" pitchFamily="18" charset="0"/>
                <a:cs typeface="Times New Roman" pitchFamily="18" charset="0"/>
              </a:rPr>
              <a:t>Presented below is the trial balance for </a:t>
            </a:r>
            <a:r>
              <a:rPr lang="en-US" dirty="0" err="1">
                <a:solidFill>
                  <a:prstClr val="black"/>
                </a:solidFill>
                <a:latin typeface="Times New Roman" pitchFamily="18" charset="0"/>
                <a:cs typeface="Times New Roman" pitchFamily="18" charset="0"/>
              </a:rPr>
              <a:t>Brakat</a:t>
            </a:r>
            <a:r>
              <a:rPr lang="en-US" dirty="0">
                <a:solidFill>
                  <a:prstClr val="black"/>
                </a:solidFill>
                <a:latin typeface="Times New Roman" pitchFamily="18" charset="0"/>
                <a:cs typeface="Times New Roman" pitchFamily="18" charset="0"/>
              </a:rPr>
              <a:t> proprietor: </a:t>
            </a:r>
            <a:endParaRPr lang="en-US" dirty="0" smtClean="0">
              <a:solidFill>
                <a:prstClr val="black"/>
              </a:solidFill>
              <a:latin typeface="Times New Roman" pitchFamily="18" charset="0"/>
              <a:cs typeface="Times New Roman" pitchFamily="18" charset="0"/>
            </a:endParaRPr>
          </a:p>
          <a:p>
            <a:pPr lvl="0"/>
            <a:endParaRPr lang="en-US" dirty="0">
              <a:solidFill>
                <a:prstClr val="black"/>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49691902"/>
              </p:ext>
            </p:extLst>
          </p:nvPr>
        </p:nvGraphicFramePr>
        <p:xfrm>
          <a:off x="659642" y="990600"/>
          <a:ext cx="7696200" cy="5562600"/>
        </p:xfrm>
        <a:graphic>
          <a:graphicData uri="http://schemas.openxmlformats.org/drawingml/2006/table">
            <a:tbl>
              <a:tblPr firstRow="1" bandRow="1">
                <a:tableStyleId>{5940675A-B579-460E-94D1-54222C63F5DA}</a:tableStyleId>
              </a:tblPr>
              <a:tblGrid>
                <a:gridCol w="4572000"/>
                <a:gridCol w="1600200"/>
                <a:gridCol w="1524000"/>
              </a:tblGrid>
              <a:tr h="370840">
                <a:tc>
                  <a:txBody>
                    <a:bodyPr/>
                    <a:lstStyle/>
                    <a:p>
                      <a:pPr algn="ctr"/>
                      <a:r>
                        <a:rPr lang="en-US" b="1" dirty="0" smtClean="0">
                          <a:latin typeface="Times New Roman" pitchFamily="18" charset="0"/>
                          <a:cs typeface="Times New Roman" pitchFamily="18" charset="0"/>
                        </a:rPr>
                        <a:t>Particulars</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Debit</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Credit</a:t>
                      </a:r>
                      <a:endParaRPr lang="en-US" b="1"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Cash</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13,600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Account Receivable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64,800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Allowance for doubtful accounts</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Inventory, January,1</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74,000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Land</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40,000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Building</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90,000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Accumulated depreciation of building</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14,400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Furniture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22,000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370840">
                <a:tc>
                  <a:txBody>
                    <a:bodyPr/>
                    <a:lstStyle/>
                    <a:p>
                      <a:r>
                        <a:rPr kumimoji="0" lang="en-US" sz="1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Accumulated depreciation of  furniture</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6,600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Prepaid</a:t>
                      </a:r>
                      <a:r>
                        <a:rPr lang="en-US" baseline="0" dirty="0" smtClean="0">
                          <a:latin typeface="Times New Roman" pitchFamily="18" charset="0"/>
                          <a:cs typeface="Times New Roman" pitchFamily="18" charset="0"/>
                        </a:rPr>
                        <a:t> insurance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7,800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Account Payable</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74,200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Notes payable</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30,000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Capital</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100,000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Retained earnings,</a:t>
                      </a:r>
                      <a:r>
                        <a:rPr lang="en-US" baseline="0" dirty="0" smtClean="0">
                          <a:latin typeface="Times New Roman" pitchFamily="18" charset="0"/>
                          <a:cs typeface="Times New Roman" pitchFamily="18" charset="0"/>
                        </a:rPr>
                        <a:t> January, 1</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24,730</a:t>
                      </a:r>
                      <a:endParaRPr lang="en-US"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005112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498213"/>
              </p:ext>
            </p:extLst>
          </p:nvPr>
        </p:nvGraphicFramePr>
        <p:xfrm>
          <a:off x="609600" y="685800"/>
          <a:ext cx="7696200" cy="5191760"/>
        </p:xfrm>
        <a:graphic>
          <a:graphicData uri="http://schemas.openxmlformats.org/drawingml/2006/table">
            <a:tbl>
              <a:tblPr firstRow="1" bandRow="1">
                <a:tableStyleId>{5940675A-B579-460E-94D1-54222C63F5DA}</a:tableStyleId>
              </a:tblPr>
              <a:tblGrid>
                <a:gridCol w="4495800"/>
                <a:gridCol w="1600200"/>
                <a:gridCol w="1600200"/>
              </a:tblGrid>
              <a:tr h="370840">
                <a:tc>
                  <a:txBody>
                    <a:bodyPr/>
                    <a:lstStyle/>
                    <a:p>
                      <a:r>
                        <a:rPr lang="en-US" dirty="0" smtClean="0">
                          <a:latin typeface="Times New Roman" pitchFamily="18" charset="0"/>
                          <a:cs typeface="Times New Roman" pitchFamily="18" charset="0"/>
                        </a:rPr>
                        <a:t>Sales</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720,000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Sales returns and allowances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2,800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Purchases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540,000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Purchase returns and allowances</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9,500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Transportation-</a:t>
                      </a:r>
                      <a:r>
                        <a:rPr lang="en-US" baseline="0" dirty="0" smtClean="0">
                          <a:latin typeface="Times New Roman" pitchFamily="18" charset="0"/>
                          <a:cs typeface="Times New Roman" pitchFamily="18" charset="0"/>
                        </a:rPr>
                        <a:t> in</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14,800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Sales salaries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54,000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Advertising</a:t>
                      </a:r>
                      <a:r>
                        <a:rPr lang="en-US" baseline="0" dirty="0" smtClean="0">
                          <a:latin typeface="Times New Roman" pitchFamily="18" charset="0"/>
                          <a:cs typeface="Times New Roman" pitchFamily="18" charset="0"/>
                        </a:rPr>
                        <a:t> expense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9,400</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Office</a:t>
                      </a:r>
                      <a:r>
                        <a:rPr lang="en-US" baseline="0" dirty="0" smtClean="0">
                          <a:latin typeface="Times New Roman" pitchFamily="18" charset="0"/>
                          <a:cs typeface="Times New Roman" pitchFamily="18" charset="0"/>
                        </a:rPr>
                        <a:t> salaries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31,000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Office telephone and telex expense</a:t>
                      </a:r>
                    </a:p>
                  </a:txBody>
                  <a:tcPr/>
                </a:tc>
                <a:tc>
                  <a:txBody>
                    <a:bodyPr/>
                    <a:lstStyle/>
                    <a:p>
                      <a:pPr algn="ctr"/>
                      <a:r>
                        <a:rPr lang="en-US" dirty="0" smtClean="0">
                          <a:latin typeface="Times New Roman" pitchFamily="18" charset="0"/>
                          <a:cs typeface="Times New Roman" pitchFamily="18" charset="0"/>
                        </a:rPr>
                        <a:t>16,800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Miscellaneous selling expense</a:t>
                      </a:r>
                    </a:p>
                  </a:txBody>
                  <a:tcPr/>
                </a:tc>
                <a:tc>
                  <a:txBody>
                    <a:bodyPr/>
                    <a:lstStyle/>
                    <a:p>
                      <a:pPr algn="ctr"/>
                      <a:r>
                        <a:rPr lang="en-US" dirty="0" smtClean="0">
                          <a:latin typeface="Times New Roman" pitchFamily="18" charset="0"/>
                          <a:cs typeface="Times New Roman" pitchFamily="18" charset="0"/>
                        </a:rPr>
                        <a:t>2,000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Purchase discount</a:t>
                      </a:r>
                    </a:p>
                  </a:txBody>
                  <a:tcPr/>
                </a:tc>
                <a:tc>
                  <a:txBody>
                    <a:bodyPr/>
                    <a:lstStyle/>
                    <a:p>
                      <a:pPr algn="ct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9,600</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Sales discount</a:t>
                      </a:r>
                    </a:p>
                  </a:txBody>
                  <a:tcPr/>
                </a:tc>
                <a:tc>
                  <a:txBody>
                    <a:bodyPr/>
                    <a:lstStyle/>
                    <a:p>
                      <a:pPr algn="ctr"/>
                      <a:r>
                        <a:rPr lang="en-US" dirty="0" smtClean="0">
                          <a:latin typeface="Times New Roman" pitchFamily="18" charset="0"/>
                          <a:cs typeface="Times New Roman" pitchFamily="18" charset="0"/>
                        </a:rPr>
                        <a:t>5,900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Interest</a:t>
                      </a:r>
                      <a:r>
                        <a:rPr lang="en-US" baseline="0" dirty="0" smtClean="0">
                          <a:latin typeface="Times New Roman" pitchFamily="18" charset="0"/>
                          <a:cs typeface="Times New Roman" pitchFamily="18" charset="0"/>
                        </a:rPr>
                        <a:t> expense</a:t>
                      </a:r>
                      <a:endParaRPr lang="en-US" dirty="0" smtClean="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2,130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r h="370840">
                <a:tc>
                  <a:txBody>
                    <a:bodyPr/>
                    <a:lstStyle/>
                    <a:p>
                      <a:r>
                        <a:rPr lang="en-US" b="1" dirty="0" smtClean="0">
                          <a:latin typeface="Times New Roman" pitchFamily="18" charset="0"/>
                          <a:cs typeface="Times New Roman" pitchFamily="18" charset="0"/>
                        </a:rPr>
                        <a:t>Total</a:t>
                      </a:r>
                    </a:p>
                  </a:txBody>
                  <a:tcPr/>
                </a:tc>
                <a:tc>
                  <a:txBody>
                    <a:bodyPr/>
                    <a:lstStyle/>
                    <a:p>
                      <a:pPr algn="ctr"/>
                      <a:r>
                        <a:rPr lang="en-US" b="1" dirty="0" smtClean="0">
                          <a:latin typeface="Times New Roman" pitchFamily="18" charset="0"/>
                          <a:cs typeface="Times New Roman" pitchFamily="18" charset="0"/>
                        </a:rPr>
                        <a:t>991,030</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991,030</a:t>
                      </a:r>
                      <a:endParaRPr lang="en-US" b="1" dirty="0">
                        <a:latin typeface="Times New Roman" pitchFamily="18" charset="0"/>
                        <a:cs typeface="Times New Roman" pitchFamily="18" charset="0"/>
                      </a:endParaRPr>
                    </a:p>
                  </a:txBody>
                  <a:tcPr/>
                </a:tc>
              </a:tr>
            </a:tbl>
          </a:graphicData>
        </a:graphic>
      </p:graphicFrame>
      <p:sp>
        <p:nvSpPr>
          <p:cNvPr id="3" name="Rectangle 2"/>
          <p:cNvSpPr/>
          <p:nvPr/>
        </p:nvSpPr>
        <p:spPr>
          <a:xfrm>
            <a:off x="427630" y="6077803"/>
            <a:ext cx="8001000" cy="707886"/>
          </a:xfrm>
          <a:prstGeom prst="rect">
            <a:avLst/>
          </a:prstGeom>
        </p:spPr>
        <p:txBody>
          <a:bodyPr wrap="square">
            <a:spAutoFit/>
          </a:bodyPr>
          <a:lstStyle/>
          <a:p>
            <a:r>
              <a:rPr lang="en-US" sz="2000" b="1" dirty="0" smtClean="0">
                <a:latin typeface="Times New Roman" pitchFamily="18" charset="0"/>
                <a:cs typeface="Times New Roman" pitchFamily="18" charset="0"/>
              </a:rPr>
              <a:t>Requirement: </a:t>
            </a:r>
            <a:r>
              <a:rPr lang="en-US" sz="2000" dirty="0">
                <a:latin typeface="Times New Roman" pitchFamily="18" charset="0"/>
                <a:cs typeface="Times New Roman" pitchFamily="18" charset="0"/>
              </a:rPr>
              <a:t>Prepare </a:t>
            </a:r>
            <a:r>
              <a:rPr lang="en-US" sz="2000" dirty="0" smtClean="0">
                <a:latin typeface="Times New Roman" pitchFamily="18" charset="0"/>
                <a:cs typeface="Times New Roman" pitchFamily="18" charset="0"/>
              </a:rPr>
              <a:t>an income statement</a:t>
            </a:r>
            <a:r>
              <a:rPr lang="ar-EG"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and</a:t>
            </a:r>
            <a:r>
              <a:rPr lang="en-US" sz="2000" dirty="0" smtClean="0">
                <a:latin typeface="Times New Roman" pitchFamily="18" charset="0"/>
                <a:cs typeface="Times New Roman" pitchFamily="18" charset="0"/>
              </a:rPr>
              <a:t>, a </a:t>
            </a:r>
            <a:r>
              <a:rPr lang="en-US" sz="2000" dirty="0">
                <a:latin typeface="Times New Roman" pitchFamily="18" charset="0"/>
                <a:cs typeface="Times New Roman" pitchFamily="18" charset="0"/>
              </a:rPr>
              <a:t>balance sheet. Merchandise inventory on hand December 31 was 76000. </a:t>
            </a:r>
          </a:p>
        </p:txBody>
      </p:sp>
    </p:spTree>
    <p:extLst>
      <p:ext uri="{BB962C8B-B14F-4D97-AF65-F5344CB8AC3E}">
        <p14:creationId xmlns:p14="http://schemas.microsoft.com/office/powerpoint/2010/main" val="4035228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Conceptual Framework of Accounting</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5486400"/>
          </a:xfrm>
        </p:spPr>
        <p:txBody>
          <a:bodyPr>
            <a:normAutofit/>
          </a:bodyPr>
          <a:lstStyle/>
          <a:p>
            <a:pPr marL="0" indent="0" algn="just">
              <a:buNone/>
            </a:pPr>
            <a:r>
              <a:rPr lang="en-US" sz="2400" dirty="0">
                <a:latin typeface="Times New Roman" pitchFamily="18" charset="0"/>
                <a:cs typeface="Times New Roman" pitchFamily="18" charset="0"/>
              </a:rPr>
              <a:t>It is necessary for any science to have an organized framework of rules and foundations that govern and organize the work of this science so that it includes a set of principles and assumptions</a:t>
            </a:r>
            <a:r>
              <a:rPr lang="en-US" sz="2400" dirty="0" smtClean="0">
                <a:latin typeface="Times New Roman" pitchFamily="18" charset="0"/>
                <a:cs typeface="Times New Roman" pitchFamily="18" charset="0"/>
              </a:rPr>
              <a:t>.</a:t>
            </a:r>
          </a:p>
          <a:p>
            <a:pPr marL="0" indent="0" algn="just">
              <a:buNone/>
            </a:pP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conceptual framework </a:t>
            </a:r>
            <a:r>
              <a:rPr lang="en-US" sz="2400" dirty="0" smtClean="0">
                <a:latin typeface="Times New Roman" pitchFamily="18" charset="0"/>
                <a:cs typeface="Times New Roman" pitchFamily="18" charset="0"/>
              </a:rPr>
              <a:t>is comprised of three levels:</a:t>
            </a:r>
          </a:p>
          <a:p>
            <a:pPr lvl="0">
              <a:lnSpc>
                <a:spcPct val="115000"/>
              </a:lnSpc>
              <a:spcBef>
                <a:spcPts val="0"/>
              </a:spcBef>
              <a:buFont typeface="Symbol"/>
              <a:buChar char=""/>
            </a:pPr>
            <a:r>
              <a:rPr lang="en-US" sz="2400" b="1" dirty="0">
                <a:latin typeface="Times New Roman"/>
                <a:ea typeface="Calibri"/>
                <a:cs typeface="Arial"/>
              </a:rPr>
              <a:t>First Level </a:t>
            </a:r>
            <a:r>
              <a:rPr lang="en-US" sz="2400" dirty="0">
                <a:latin typeface="Times New Roman"/>
                <a:ea typeface="Calibri"/>
                <a:cs typeface="Arial"/>
              </a:rPr>
              <a:t>= Basic </a:t>
            </a:r>
            <a:r>
              <a:rPr lang="en-US" sz="2400" dirty="0" smtClean="0">
                <a:latin typeface="Times New Roman"/>
                <a:ea typeface="Calibri"/>
                <a:cs typeface="Arial"/>
              </a:rPr>
              <a:t>objectives </a:t>
            </a:r>
            <a:endParaRPr lang="en-US" sz="2400" dirty="0">
              <a:ea typeface="Calibri"/>
              <a:cs typeface="Arial"/>
            </a:endParaRPr>
          </a:p>
          <a:p>
            <a:pPr lvl="0">
              <a:lnSpc>
                <a:spcPct val="115000"/>
              </a:lnSpc>
              <a:spcBef>
                <a:spcPts val="0"/>
              </a:spcBef>
              <a:buFont typeface="Symbol"/>
              <a:buChar char=""/>
            </a:pPr>
            <a:r>
              <a:rPr lang="en-US" sz="2400" b="1" dirty="0">
                <a:latin typeface="Times New Roman"/>
                <a:ea typeface="Calibri"/>
                <a:cs typeface="Arial"/>
              </a:rPr>
              <a:t>Second Level </a:t>
            </a:r>
            <a:r>
              <a:rPr lang="en-US" sz="2400" dirty="0">
                <a:latin typeface="Times New Roman"/>
                <a:ea typeface="Calibri"/>
                <a:cs typeface="Arial"/>
              </a:rPr>
              <a:t>= Qualitative </a:t>
            </a:r>
            <a:r>
              <a:rPr lang="en-US" sz="2400" dirty="0" smtClean="0">
                <a:latin typeface="Times New Roman"/>
                <a:ea typeface="Calibri"/>
                <a:cs typeface="Arial"/>
              </a:rPr>
              <a:t>characteristics </a:t>
            </a:r>
            <a:r>
              <a:rPr lang="en-US" sz="2400" dirty="0">
                <a:latin typeface="Times New Roman"/>
                <a:ea typeface="Calibri"/>
                <a:cs typeface="Arial"/>
              </a:rPr>
              <a:t>and </a:t>
            </a:r>
            <a:r>
              <a:rPr lang="en-US" sz="2400" dirty="0" smtClean="0">
                <a:latin typeface="Times New Roman"/>
                <a:ea typeface="Calibri"/>
                <a:cs typeface="Arial"/>
              </a:rPr>
              <a:t>basic elements </a:t>
            </a:r>
            <a:endParaRPr lang="en-US" sz="2400" dirty="0">
              <a:ea typeface="Calibri"/>
              <a:cs typeface="Arial"/>
            </a:endParaRPr>
          </a:p>
          <a:p>
            <a:pPr lvl="0" algn="just">
              <a:lnSpc>
                <a:spcPct val="115000"/>
              </a:lnSpc>
              <a:spcBef>
                <a:spcPts val="0"/>
              </a:spcBef>
              <a:spcAft>
                <a:spcPts val="1000"/>
              </a:spcAft>
              <a:buFont typeface="Symbol"/>
              <a:buChar char=""/>
            </a:pPr>
            <a:r>
              <a:rPr lang="en-US" sz="2400" b="1" dirty="0" smtClean="0">
                <a:latin typeface="Times New Roman"/>
                <a:ea typeface="Calibri"/>
                <a:cs typeface="Arial"/>
              </a:rPr>
              <a:t>Third Level </a:t>
            </a:r>
            <a:r>
              <a:rPr lang="en-US" sz="2400" dirty="0" smtClean="0">
                <a:latin typeface="Times New Roman"/>
                <a:ea typeface="Calibri"/>
                <a:cs typeface="Arial"/>
              </a:rPr>
              <a:t>= Recognition and measurement concept</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84266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425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Times New Roman" pitchFamily="18" charset="0"/>
                <a:cs typeface="Times New Roman" pitchFamily="18" charset="0"/>
              </a:rPr>
              <a:t>First </a:t>
            </a:r>
            <a:r>
              <a:rPr lang="en-US" sz="3200" b="1" dirty="0" smtClean="0">
                <a:latin typeface="Times New Roman" pitchFamily="18" charset="0"/>
                <a:cs typeface="Times New Roman" pitchFamily="18" charset="0"/>
              </a:rPr>
              <a:t>Level: Objective </a:t>
            </a:r>
            <a:r>
              <a:rPr lang="en-US" sz="3200" b="1" dirty="0">
                <a:latin typeface="Times New Roman" pitchFamily="18" charset="0"/>
                <a:cs typeface="Times New Roman" pitchFamily="18" charset="0"/>
              </a:rPr>
              <a:t>of </a:t>
            </a:r>
            <a:r>
              <a:rPr lang="en-US" sz="3200" b="1" dirty="0" smtClean="0">
                <a:latin typeface="Times New Roman" pitchFamily="18" charset="0"/>
                <a:cs typeface="Times New Roman" pitchFamily="18" charset="0"/>
              </a:rPr>
              <a:t>Financial </a:t>
            </a:r>
            <a:r>
              <a:rPr lang="en-US" sz="3200" b="1" dirty="0">
                <a:latin typeface="Times New Roman" pitchFamily="18" charset="0"/>
                <a:cs typeface="Times New Roman" pitchFamily="18" charset="0"/>
              </a:rPr>
              <a:t>R</a:t>
            </a:r>
            <a:r>
              <a:rPr lang="en-US" sz="3200" b="1" dirty="0" smtClean="0">
                <a:latin typeface="Times New Roman" pitchFamily="18" charset="0"/>
                <a:cs typeface="Times New Roman" pitchFamily="18" charset="0"/>
              </a:rPr>
              <a:t>eporting</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373563"/>
          </a:xfrm>
        </p:spPr>
        <p:txBody>
          <a:bodyPr>
            <a:normAutofit/>
          </a:bodyPr>
          <a:lstStyle/>
          <a:p>
            <a:pPr lvl="0"/>
            <a:r>
              <a:rPr lang="en-US" sz="2400" dirty="0">
                <a:latin typeface="Times New Roman" pitchFamily="18" charset="0"/>
                <a:cs typeface="Times New Roman" pitchFamily="18" charset="0"/>
              </a:rPr>
              <a:t>To provide financial information about the reporting entity that is useful to present and potential equity investors, lenders, and other creditors in making decisions about providing resources to the entity. </a:t>
            </a:r>
          </a:p>
          <a:p>
            <a:pPr marL="0" lvl="0" indent="0">
              <a:buNone/>
            </a:pPr>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The purpose of accounting is to accumulate and report on financial information about the performance, financial position, and cash flows of a business. This information is then used to reach decisions about how to manage the business, or invest in it, or lend money to it.</a:t>
            </a:r>
          </a:p>
          <a:p>
            <a:pPr marL="0" lvl="0" indent="0">
              <a:buNone/>
            </a:pPr>
            <a:endParaRPr lang="en-US" sz="2400" dirty="0" smtClean="0">
              <a:latin typeface="Times New Roman" pitchFamily="18" charset="0"/>
              <a:cs typeface="Times New Roman" pitchFamily="18" charset="0"/>
            </a:endParaRPr>
          </a:p>
          <a:p>
            <a:pPr marL="0" lvl="0" indent="0">
              <a:buNone/>
            </a:pPr>
            <a:endParaRPr lang="en-US" sz="24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56414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Second Level: Fundamental Concepts</a:t>
            </a:r>
          </a:p>
        </p:txBody>
      </p:sp>
      <p:sp>
        <p:nvSpPr>
          <p:cNvPr id="3" name="Content Placeholder 2"/>
          <p:cNvSpPr>
            <a:spLocks noGrp="1"/>
          </p:cNvSpPr>
          <p:nvPr>
            <p:ph idx="1"/>
          </p:nvPr>
        </p:nvSpPr>
        <p:spPr>
          <a:xfrm>
            <a:off x="457200" y="1371600"/>
            <a:ext cx="8305800" cy="5486400"/>
          </a:xfrm>
        </p:spPr>
        <p:txBody>
          <a:bodyPr>
            <a:normAutofit fontScale="70000" lnSpcReduction="20000"/>
          </a:bodyPr>
          <a:lstStyle/>
          <a:p>
            <a:pPr marL="457200" indent="-457200">
              <a:buAutoNum type="alphaUcParenR"/>
            </a:pPr>
            <a:r>
              <a:rPr lang="en-US" sz="2800" b="1" dirty="0" smtClean="0">
                <a:solidFill>
                  <a:prstClr val="black"/>
                </a:solidFill>
                <a:latin typeface="Times New Roman" pitchFamily="18" charset="0"/>
                <a:cs typeface="Times New Roman" pitchFamily="18" charset="0"/>
              </a:rPr>
              <a:t>Qualitative </a:t>
            </a:r>
            <a:r>
              <a:rPr lang="en-US" sz="2800" b="1" dirty="0">
                <a:solidFill>
                  <a:prstClr val="black"/>
                </a:solidFill>
                <a:latin typeface="Times New Roman" pitchFamily="18" charset="0"/>
                <a:cs typeface="Times New Roman" pitchFamily="18" charset="0"/>
              </a:rPr>
              <a:t>characteristics of accounting </a:t>
            </a:r>
            <a:r>
              <a:rPr lang="en-US" sz="2800" b="1" dirty="0" smtClean="0">
                <a:solidFill>
                  <a:prstClr val="black"/>
                </a:solidFill>
                <a:latin typeface="Times New Roman" pitchFamily="18" charset="0"/>
                <a:cs typeface="Times New Roman" pitchFamily="18" charset="0"/>
              </a:rPr>
              <a:t>information:</a:t>
            </a:r>
            <a:endParaRPr lang="en-US" sz="2800" dirty="0" smtClean="0">
              <a:solidFill>
                <a:prstClr val="black"/>
              </a:solidFill>
              <a:latin typeface="Times New Roman" pitchFamily="18" charset="0"/>
              <a:cs typeface="Times New Roman" pitchFamily="18" charset="0"/>
            </a:endParaRPr>
          </a:p>
          <a:p>
            <a:pPr>
              <a:buFontTx/>
              <a:buChar char="-"/>
            </a:pPr>
            <a:r>
              <a:rPr lang="en-US" sz="2800" b="1" dirty="0" smtClean="0">
                <a:solidFill>
                  <a:prstClr val="black"/>
                </a:solidFill>
                <a:latin typeface="Times New Roman" pitchFamily="18" charset="0"/>
                <a:cs typeface="Times New Roman" pitchFamily="18" charset="0"/>
              </a:rPr>
              <a:t>Fundamental (</a:t>
            </a:r>
            <a:r>
              <a:rPr lang="en-US" sz="2800" b="1" dirty="0">
                <a:solidFill>
                  <a:prstClr val="black"/>
                </a:solidFill>
                <a:latin typeface="Times New Roman" pitchFamily="18" charset="0"/>
                <a:cs typeface="Times New Roman" pitchFamily="18" charset="0"/>
              </a:rPr>
              <a:t>Primary) Qualitative </a:t>
            </a:r>
            <a:r>
              <a:rPr lang="en-US" sz="2800" b="1" dirty="0" smtClean="0">
                <a:solidFill>
                  <a:prstClr val="black"/>
                </a:solidFill>
                <a:latin typeface="Times New Roman" pitchFamily="18" charset="0"/>
                <a:cs typeface="Times New Roman" pitchFamily="18" charset="0"/>
              </a:rPr>
              <a:t>characteristics</a:t>
            </a:r>
          </a:p>
          <a:p>
            <a:r>
              <a:rPr lang="en-US" sz="2800" dirty="0" smtClean="0">
                <a:solidFill>
                  <a:prstClr val="black"/>
                </a:solidFill>
                <a:latin typeface="Times New Roman" pitchFamily="18" charset="0"/>
                <a:cs typeface="Times New Roman" pitchFamily="18" charset="0"/>
              </a:rPr>
              <a:t>Relevance</a:t>
            </a:r>
          </a:p>
          <a:p>
            <a:r>
              <a:rPr lang="en-US" sz="2800" dirty="0" smtClean="0">
                <a:solidFill>
                  <a:prstClr val="black"/>
                </a:solidFill>
                <a:latin typeface="Times New Roman" pitchFamily="18" charset="0"/>
                <a:cs typeface="Times New Roman" pitchFamily="18" charset="0"/>
              </a:rPr>
              <a:t>Faithful representation</a:t>
            </a:r>
          </a:p>
          <a:p>
            <a:pPr>
              <a:buFontTx/>
              <a:buChar char="-"/>
            </a:pPr>
            <a:r>
              <a:rPr lang="en-US" sz="2800" b="1" dirty="0" smtClean="0">
                <a:solidFill>
                  <a:prstClr val="black"/>
                </a:solidFill>
                <a:latin typeface="Times New Roman" pitchFamily="18" charset="0"/>
                <a:cs typeface="Times New Roman" pitchFamily="18" charset="0"/>
              </a:rPr>
              <a:t>Enhancing </a:t>
            </a:r>
            <a:r>
              <a:rPr lang="en-US" sz="2800" b="1" dirty="0">
                <a:solidFill>
                  <a:prstClr val="black"/>
                </a:solidFill>
                <a:latin typeface="Times New Roman" pitchFamily="18" charset="0"/>
                <a:cs typeface="Times New Roman" pitchFamily="18" charset="0"/>
              </a:rPr>
              <a:t>(Secondary) Qualitative </a:t>
            </a:r>
            <a:r>
              <a:rPr lang="en-US" sz="2800" b="1" dirty="0" smtClean="0">
                <a:solidFill>
                  <a:prstClr val="black"/>
                </a:solidFill>
                <a:latin typeface="Times New Roman" pitchFamily="18" charset="0"/>
                <a:cs typeface="Times New Roman" pitchFamily="18" charset="0"/>
              </a:rPr>
              <a:t>Characteristics</a:t>
            </a:r>
          </a:p>
          <a:p>
            <a:r>
              <a:rPr lang="en-US" sz="2800" dirty="0" smtClean="0">
                <a:solidFill>
                  <a:prstClr val="black"/>
                </a:solidFill>
                <a:latin typeface="Times New Roman" pitchFamily="18" charset="0"/>
                <a:cs typeface="Times New Roman" pitchFamily="18" charset="0"/>
              </a:rPr>
              <a:t>Timeliness</a:t>
            </a:r>
          </a:p>
          <a:p>
            <a:r>
              <a:rPr lang="en-US" sz="2800" dirty="0" smtClean="0">
                <a:solidFill>
                  <a:prstClr val="black"/>
                </a:solidFill>
                <a:latin typeface="Times New Roman" pitchFamily="18" charset="0"/>
                <a:cs typeface="Times New Roman" pitchFamily="18" charset="0"/>
              </a:rPr>
              <a:t>Understandability</a:t>
            </a:r>
          </a:p>
          <a:p>
            <a:r>
              <a:rPr lang="en-US" sz="2800" dirty="0" smtClean="0">
                <a:solidFill>
                  <a:prstClr val="black"/>
                </a:solidFill>
                <a:latin typeface="Times New Roman" pitchFamily="18" charset="0"/>
                <a:cs typeface="Times New Roman" pitchFamily="18" charset="0"/>
              </a:rPr>
              <a:t>Comparability</a:t>
            </a:r>
          </a:p>
          <a:p>
            <a:r>
              <a:rPr lang="en-US" sz="2800" dirty="0">
                <a:solidFill>
                  <a:prstClr val="black"/>
                </a:solidFill>
                <a:latin typeface="Times New Roman" pitchFamily="18" charset="0"/>
                <a:cs typeface="Times New Roman" pitchFamily="18" charset="0"/>
              </a:rPr>
              <a:t>Verifiability</a:t>
            </a:r>
            <a:endParaRPr lang="en-US" sz="2800" dirty="0" smtClean="0">
              <a:solidFill>
                <a:prstClr val="black"/>
              </a:solidFill>
              <a:latin typeface="Times New Roman" pitchFamily="18" charset="0"/>
              <a:cs typeface="Times New Roman" pitchFamily="18" charset="0"/>
            </a:endParaRPr>
          </a:p>
          <a:p>
            <a:pPr marL="0" indent="0">
              <a:buNone/>
            </a:pPr>
            <a:r>
              <a:rPr lang="en-US" sz="2800" b="1" dirty="0" smtClean="0">
                <a:solidFill>
                  <a:prstClr val="black"/>
                </a:solidFill>
                <a:latin typeface="Times New Roman" pitchFamily="18" charset="0"/>
                <a:cs typeface="Times New Roman" pitchFamily="18" charset="0"/>
              </a:rPr>
              <a:t>B</a:t>
            </a:r>
            <a:r>
              <a:rPr lang="en-US" sz="2800" b="1" dirty="0">
                <a:solidFill>
                  <a:prstClr val="black"/>
                </a:solidFill>
                <a:latin typeface="Times New Roman" pitchFamily="18" charset="0"/>
                <a:cs typeface="Times New Roman" pitchFamily="18" charset="0"/>
              </a:rPr>
              <a:t>) Basic e</a:t>
            </a:r>
            <a:r>
              <a:rPr lang="en-US" sz="2800" b="1" dirty="0" smtClean="0">
                <a:solidFill>
                  <a:prstClr val="black"/>
                </a:solidFill>
                <a:latin typeface="Times New Roman" pitchFamily="18" charset="0"/>
                <a:cs typeface="Times New Roman" pitchFamily="18" charset="0"/>
              </a:rPr>
              <a:t>lements of financial statements:</a:t>
            </a:r>
          </a:p>
          <a:p>
            <a:r>
              <a:rPr lang="en-US" sz="2800" dirty="0">
                <a:solidFill>
                  <a:prstClr val="black"/>
                </a:solidFill>
                <a:latin typeface="Times New Roman" pitchFamily="18" charset="0"/>
                <a:cs typeface="Times New Roman" pitchFamily="18" charset="0"/>
              </a:rPr>
              <a:t>Assets</a:t>
            </a:r>
          </a:p>
          <a:p>
            <a:r>
              <a:rPr lang="en-US" sz="2800" dirty="0">
                <a:solidFill>
                  <a:prstClr val="black"/>
                </a:solidFill>
                <a:latin typeface="Times New Roman" pitchFamily="18" charset="0"/>
                <a:cs typeface="Times New Roman" pitchFamily="18" charset="0"/>
              </a:rPr>
              <a:t>Liabilities</a:t>
            </a:r>
          </a:p>
          <a:p>
            <a:r>
              <a:rPr lang="en-US" sz="2800" dirty="0">
                <a:solidFill>
                  <a:prstClr val="black"/>
                </a:solidFill>
                <a:latin typeface="Times New Roman" pitchFamily="18" charset="0"/>
                <a:cs typeface="Times New Roman" pitchFamily="18" charset="0"/>
              </a:rPr>
              <a:t>Equity</a:t>
            </a:r>
          </a:p>
          <a:p>
            <a:r>
              <a:rPr lang="en-US" sz="2800" dirty="0">
                <a:solidFill>
                  <a:prstClr val="black"/>
                </a:solidFill>
                <a:latin typeface="Times New Roman" pitchFamily="18" charset="0"/>
                <a:cs typeface="Times New Roman" pitchFamily="18" charset="0"/>
              </a:rPr>
              <a:t>Revenue</a:t>
            </a:r>
          </a:p>
          <a:p>
            <a:r>
              <a:rPr lang="en-US" sz="2800" dirty="0">
                <a:solidFill>
                  <a:prstClr val="black"/>
                </a:solidFill>
                <a:latin typeface="Times New Roman" pitchFamily="18" charset="0"/>
                <a:cs typeface="Times New Roman" pitchFamily="18" charset="0"/>
              </a:rPr>
              <a:t>Expenses</a:t>
            </a:r>
          </a:p>
          <a:p>
            <a:r>
              <a:rPr lang="en-US" sz="2800" dirty="0">
                <a:solidFill>
                  <a:prstClr val="black"/>
                </a:solidFill>
                <a:latin typeface="Times New Roman" pitchFamily="18" charset="0"/>
                <a:cs typeface="Times New Roman" pitchFamily="18" charset="0"/>
              </a:rPr>
              <a:t>Gains</a:t>
            </a:r>
          </a:p>
          <a:p>
            <a:r>
              <a:rPr lang="en-US" sz="2800" dirty="0">
                <a:solidFill>
                  <a:prstClr val="black"/>
                </a:solidFill>
                <a:latin typeface="Times New Roman" pitchFamily="18" charset="0"/>
                <a:cs typeface="Times New Roman" pitchFamily="18" charset="0"/>
              </a:rPr>
              <a:t>Losses</a:t>
            </a:r>
          </a:p>
          <a:p>
            <a:pPr marL="0" indent="0">
              <a:buNone/>
            </a:pPr>
            <a:endParaRPr lang="en-US" sz="24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22328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rmAutofit fontScale="90000"/>
          </a:bodyPr>
          <a:lstStyle/>
          <a:p>
            <a:r>
              <a:rPr lang="en-US" sz="3600" b="1" dirty="0">
                <a:latin typeface="Times New Roman" pitchFamily="18" charset="0"/>
                <a:cs typeface="Times New Roman" pitchFamily="18" charset="0"/>
              </a:rPr>
              <a:t>Third Level:  Recognition and Measurement</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latin typeface="Times New Roman" pitchFamily="18" charset="0"/>
                <a:cs typeface="Times New Roman" pitchFamily="18" charset="0"/>
              </a:rPr>
              <a:t>A) Basic Assumptions:</a:t>
            </a:r>
          </a:p>
          <a:p>
            <a:r>
              <a:rPr lang="en-US" dirty="0" smtClean="0">
                <a:latin typeface="Times New Roman" pitchFamily="18" charset="0"/>
                <a:cs typeface="Times New Roman" pitchFamily="18" charset="0"/>
              </a:rPr>
              <a:t>Economic entity</a:t>
            </a:r>
          </a:p>
          <a:p>
            <a:r>
              <a:rPr lang="en-US" dirty="0">
                <a:latin typeface="Times New Roman" pitchFamily="18" charset="0"/>
                <a:cs typeface="Times New Roman" pitchFamily="18" charset="0"/>
              </a:rPr>
              <a:t>Periodicity</a:t>
            </a:r>
          </a:p>
          <a:p>
            <a:r>
              <a:rPr lang="en-US" dirty="0" smtClean="0">
                <a:latin typeface="Times New Roman" pitchFamily="18" charset="0"/>
                <a:cs typeface="Times New Roman" pitchFamily="18" charset="0"/>
              </a:rPr>
              <a:t>Monetary unit</a:t>
            </a:r>
          </a:p>
          <a:p>
            <a:r>
              <a:rPr lang="en-US" dirty="0">
                <a:latin typeface="Times New Roman" pitchFamily="18" charset="0"/>
                <a:cs typeface="Times New Roman" pitchFamily="18" charset="0"/>
              </a:rPr>
              <a:t>Going </a:t>
            </a:r>
            <a:r>
              <a:rPr lang="en-US" dirty="0" smtClean="0">
                <a:latin typeface="Times New Roman" pitchFamily="18" charset="0"/>
                <a:cs typeface="Times New Roman" pitchFamily="18" charset="0"/>
              </a:rPr>
              <a:t>Concern</a:t>
            </a:r>
          </a:p>
          <a:p>
            <a:pPr marL="0" indent="0">
              <a:buNone/>
            </a:pPr>
            <a:endParaRPr lang="en-US" b="1" dirty="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B) Basic Principles:</a:t>
            </a:r>
          </a:p>
          <a:p>
            <a:r>
              <a:rPr lang="en-US" dirty="0" smtClean="0">
                <a:latin typeface="Times New Roman" pitchFamily="18" charset="0"/>
                <a:cs typeface="Times New Roman" pitchFamily="18" charset="0"/>
              </a:rPr>
              <a:t>Revenue recognition</a:t>
            </a:r>
          </a:p>
          <a:p>
            <a:r>
              <a:rPr lang="en-US" dirty="0">
                <a:latin typeface="Times New Roman" pitchFamily="18" charset="0"/>
                <a:cs typeface="Times New Roman" pitchFamily="18" charset="0"/>
              </a:rPr>
              <a:t>Expense </a:t>
            </a:r>
            <a:r>
              <a:rPr lang="en-US" dirty="0" smtClean="0">
                <a:latin typeface="Times New Roman" pitchFamily="18" charset="0"/>
                <a:cs typeface="Times New Roman" pitchFamily="18" charset="0"/>
              </a:rPr>
              <a:t>recognition</a:t>
            </a:r>
          </a:p>
          <a:p>
            <a:r>
              <a:rPr lang="en-US" dirty="0" smtClean="0">
                <a:latin typeface="Times New Roman" pitchFamily="18" charset="0"/>
                <a:cs typeface="Times New Roman" pitchFamily="18" charset="0"/>
              </a:rPr>
              <a:t>Full disclosure</a:t>
            </a:r>
          </a:p>
          <a:p>
            <a:r>
              <a:rPr lang="en-US" dirty="0" smtClean="0">
                <a:latin typeface="Times New Roman" pitchFamily="18" charset="0"/>
                <a:cs typeface="Times New Roman" pitchFamily="18" charset="0"/>
              </a:rPr>
              <a:t>Measurement</a:t>
            </a:r>
          </a:p>
          <a:p>
            <a:pPr marL="0" indent="0">
              <a:buNone/>
            </a:pPr>
            <a:endParaRPr lang="en-US" dirty="0" smtClean="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C) Cost Constraint </a:t>
            </a:r>
          </a:p>
          <a:p>
            <a:endParaRPr lang="en-US" dirty="0"/>
          </a:p>
          <a:p>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514092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Different Types of Business Organizations</a:t>
            </a:r>
            <a:endParaRPr lang="en-US" sz="3200" b="1" dirty="0">
              <a:latin typeface="Times New Roman" pitchFamily="18" charset="0"/>
              <a:cs typeface="Times New Roman" pitchFamily="18" charset="0"/>
            </a:endParaRPr>
          </a:p>
        </p:txBody>
      </p:sp>
      <p:sp>
        <p:nvSpPr>
          <p:cNvPr id="19" name="Content Placeholder 18"/>
          <p:cNvSpPr>
            <a:spLocks noGrp="1"/>
          </p:cNvSpPr>
          <p:nvPr>
            <p:ph idx="1"/>
          </p:nvPr>
        </p:nvSpPr>
        <p:spPr/>
        <p:txBody>
          <a:bodyPr/>
          <a:lstStyle/>
          <a:p>
            <a:pPr marL="0" indent="0">
              <a:buNone/>
            </a:pPr>
            <a:endParaRPr lang="en-US" dirty="0" smtClean="0"/>
          </a:p>
          <a:p>
            <a:pPr marL="0" indent="0">
              <a:buNone/>
            </a:pPr>
            <a:r>
              <a:rPr lang="en-US" sz="2000" dirty="0" smtClean="0">
                <a:latin typeface="Times New Roman" pitchFamily="18" charset="0"/>
                <a:cs typeface="Times New Roman" pitchFamily="18" charset="0"/>
              </a:rPr>
              <a:t>Sole Proprietorships                   Partnerships                                  Corporations</a:t>
            </a:r>
          </a:p>
          <a:p>
            <a:pPr marL="0" indent="0">
              <a:buNone/>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cxnSp>
        <p:nvCxnSpPr>
          <p:cNvPr id="5" name="Straight Connector 4"/>
          <p:cNvCxnSpPr/>
          <p:nvPr/>
        </p:nvCxnSpPr>
        <p:spPr>
          <a:xfrm>
            <a:off x="668739" y="1846997"/>
            <a:ext cx="7551761" cy="2274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664190" y="1872017"/>
            <a:ext cx="0" cy="3650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8220500" y="1883391"/>
            <a:ext cx="0" cy="34233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4444620" y="1295400"/>
            <a:ext cx="0" cy="9303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18" y="3124201"/>
            <a:ext cx="33162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18" y="4343400"/>
            <a:ext cx="2773363" cy="183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043806"/>
            <a:ext cx="2773363"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198" y="4299045"/>
            <a:ext cx="2773363"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164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US" sz="3200" b="1" dirty="0">
                <a:solidFill>
                  <a:prstClr val="black"/>
                </a:solidFill>
                <a:latin typeface="Times New Roman" pitchFamily="18" charset="0"/>
                <a:ea typeface="+mn-ea"/>
                <a:cs typeface="Times New Roman" pitchFamily="18" charset="0"/>
              </a:rPr>
              <a:t>Financial </a:t>
            </a:r>
            <a:r>
              <a:rPr lang="en-US" sz="3200" b="1" dirty="0" smtClean="0">
                <a:solidFill>
                  <a:prstClr val="black"/>
                </a:solidFill>
                <a:latin typeface="Times New Roman" pitchFamily="18" charset="0"/>
                <a:ea typeface="+mn-ea"/>
                <a:cs typeface="Times New Roman" pitchFamily="18" charset="0"/>
              </a:rPr>
              <a:t>Statements</a:t>
            </a:r>
            <a:endParaRPr lang="en-US" sz="3200" dirty="0"/>
          </a:p>
        </p:txBody>
      </p:sp>
      <p:sp>
        <p:nvSpPr>
          <p:cNvPr id="3" name="Content Placeholder 2"/>
          <p:cNvSpPr>
            <a:spLocks noGrp="1"/>
          </p:cNvSpPr>
          <p:nvPr>
            <p:ph idx="1"/>
          </p:nvPr>
        </p:nvSpPr>
        <p:spPr>
          <a:xfrm>
            <a:off x="457200" y="1447800"/>
            <a:ext cx="8229600" cy="5029200"/>
          </a:xfrm>
        </p:spPr>
        <p:txBody>
          <a:bodyPr>
            <a:normAutofit/>
          </a:bodyPr>
          <a:lstStyle/>
          <a:p>
            <a:pPr algn="just"/>
            <a:r>
              <a:rPr lang="en-US" sz="2400" dirty="0">
                <a:latin typeface="Times New Roman" pitchFamily="18" charset="0"/>
                <a:cs typeface="Times New Roman" pitchFamily="18" charset="0"/>
              </a:rPr>
              <a:t>Financial </a:t>
            </a:r>
            <a:r>
              <a:rPr lang="en-US" sz="2400" dirty="0" smtClean="0">
                <a:latin typeface="Times New Roman" pitchFamily="18" charset="0"/>
                <a:cs typeface="Times New Roman" pitchFamily="18" charset="0"/>
              </a:rPr>
              <a:t>statements are </a:t>
            </a:r>
            <a:r>
              <a:rPr lang="en-US" sz="2400" dirty="0">
                <a:latin typeface="Times New Roman" pitchFamily="18" charset="0"/>
                <a:cs typeface="Times New Roman" pitchFamily="18" charset="0"/>
              </a:rPr>
              <a:t>formal and structured reports that provide a comprehensive overview of a company's financial performance, financial position, and cash flows during a specific period of time.</a:t>
            </a:r>
            <a:endParaRPr lang="en-US" sz="2400" dirty="0" smtClean="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four main types of financial statements, which are as </a:t>
            </a:r>
            <a:r>
              <a:rPr lang="en-US" sz="2400" dirty="0" smtClean="0">
                <a:latin typeface="Times New Roman" pitchFamily="18" charset="0"/>
                <a:cs typeface="Times New Roman" pitchFamily="18" charset="0"/>
              </a:rPr>
              <a:t>    follows:</a:t>
            </a:r>
          </a:p>
          <a:p>
            <a:pPr algn="just"/>
            <a:r>
              <a:rPr lang="en-US" sz="2400" b="1" dirty="0">
                <a:latin typeface="Times New Roman" pitchFamily="18" charset="0"/>
                <a:cs typeface="Times New Roman" pitchFamily="18" charset="0"/>
              </a:rPr>
              <a:t>Income </a:t>
            </a:r>
            <a:r>
              <a:rPr lang="en-US" sz="2400" b="1" dirty="0" smtClean="0">
                <a:latin typeface="Times New Roman" pitchFamily="18" charset="0"/>
                <a:cs typeface="Times New Roman" pitchFamily="18" charset="0"/>
              </a:rPr>
              <a:t>Statement (Profit and Loss Statement). </a:t>
            </a:r>
          </a:p>
          <a:p>
            <a:pPr algn="just"/>
            <a:r>
              <a:rPr lang="en-US" sz="2400" b="1" dirty="0" smtClean="0">
                <a:latin typeface="Times New Roman" pitchFamily="18" charset="0"/>
                <a:cs typeface="Times New Roman" pitchFamily="18" charset="0"/>
              </a:rPr>
              <a:t>Balance Sheet (Statement of Financial Position). </a:t>
            </a:r>
            <a:endParaRPr lang="en-US" sz="2400" b="1" dirty="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Statement of Changes in Equity. </a:t>
            </a:r>
          </a:p>
          <a:p>
            <a:pPr algn="just"/>
            <a:r>
              <a:rPr lang="en-US" sz="2400" b="1" dirty="0" smtClean="0">
                <a:solidFill>
                  <a:prstClr val="black"/>
                </a:solidFill>
                <a:latin typeface="Times New Roman" pitchFamily="18" charset="0"/>
                <a:cs typeface="Times New Roman" pitchFamily="18" charset="0"/>
              </a:rPr>
              <a:t>Cash Flow Statement.</a:t>
            </a:r>
            <a:endParaRPr lang="en-US" sz="2400" b="1" dirty="0">
              <a:solidFill>
                <a:prstClr val="black"/>
              </a:solidFill>
              <a:latin typeface="Times New Roman" pitchFamily="18" charset="0"/>
              <a:cs typeface="Times New Roman" pitchFamily="18" charset="0"/>
            </a:endParaRPr>
          </a:p>
          <a:p>
            <a:pPr marL="0" indent="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926792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9734</TotalTime>
  <Words>2004</Words>
  <Application>Microsoft Office PowerPoint</Application>
  <PresentationFormat>On-screen Show (4:3)</PresentationFormat>
  <Paragraphs>404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vt:lpstr>
      <vt:lpstr>Definition of Accounting</vt:lpstr>
      <vt:lpstr>Conceptual Framework of Accounting</vt:lpstr>
      <vt:lpstr>PowerPoint Presentation</vt:lpstr>
      <vt:lpstr>First Level: Objective of Financial Reporting</vt:lpstr>
      <vt:lpstr>Second Level: Fundamental Concepts</vt:lpstr>
      <vt:lpstr>Third Level:  Recognition and Measurement </vt:lpstr>
      <vt:lpstr>Different Types of Business Organizations</vt:lpstr>
      <vt:lpstr>Financial Statements</vt:lpstr>
      <vt:lpstr>Income Statement</vt:lpstr>
      <vt:lpstr>Income Statement</vt:lpstr>
      <vt:lpstr>Format of the Income Statement</vt:lpstr>
      <vt:lpstr>Format of the Income Statement</vt:lpstr>
      <vt:lpstr>PowerPoint Presentation</vt:lpstr>
      <vt:lpstr>Practical Examples</vt:lpstr>
      <vt:lpstr>PowerPoint Presentation</vt:lpstr>
      <vt:lpstr>PowerPoint Presentation</vt:lpstr>
      <vt:lpstr>PowerPoint Presentation</vt:lpstr>
      <vt:lpstr>Balance Sheet </vt:lpstr>
      <vt:lpstr>Classification of Assets, Liabilities and Equity</vt:lpstr>
      <vt:lpstr>Classification of Assets, Liabilities and Equity</vt:lpstr>
      <vt:lpstr>Practical Examples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accounting (1)</dc:title>
  <dc:creator>Windows User</dc:creator>
  <cp:lastModifiedBy>Windows User</cp:lastModifiedBy>
  <cp:revision>458</cp:revision>
  <cp:lastPrinted>2025-09-28T05:42:30Z</cp:lastPrinted>
  <dcterms:created xsi:type="dcterms:W3CDTF">2021-08-19T20:05:27Z</dcterms:created>
  <dcterms:modified xsi:type="dcterms:W3CDTF">2025-09-28T07:27:04Z</dcterms:modified>
</cp:coreProperties>
</file>