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57"/>
  </p:notesMasterIdLst>
  <p:sldIdLst>
    <p:sldId id="256" r:id="rId2"/>
    <p:sldId id="309" r:id="rId3"/>
    <p:sldId id="257" r:id="rId4"/>
    <p:sldId id="260" r:id="rId5"/>
    <p:sldId id="271" r:id="rId6"/>
    <p:sldId id="262" r:id="rId7"/>
    <p:sldId id="272" r:id="rId8"/>
    <p:sldId id="264" r:id="rId9"/>
    <p:sldId id="273" r:id="rId10"/>
    <p:sldId id="274" r:id="rId11"/>
    <p:sldId id="275" r:id="rId12"/>
    <p:sldId id="269" r:id="rId13"/>
    <p:sldId id="270" r:id="rId14"/>
    <p:sldId id="276" r:id="rId15"/>
    <p:sldId id="277" r:id="rId16"/>
    <p:sldId id="278" r:id="rId17"/>
    <p:sldId id="279" r:id="rId18"/>
    <p:sldId id="311" r:id="rId19"/>
    <p:sldId id="281" r:id="rId20"/>
    <p:sldId id="282" r:id="rId21"/>
    <p:sldId id="283" r:id="rId22"/>
    <p:sldId id="284" r:id="rId23"/>
    <p:sldId id="285" r:id="rId24"/>
    <p:sldId id="286" r:id="rId25"/>
    <p:sldId id="287" r:id="rId26"/>
    <p:sldId id="312" r:id="rId27"/>
    <p:sldId id="288" r:id="rId28"/>
    <p:sldId id="319" r:id="rId29"/>
    <p:sldId id="289" r:id="rId30"/>
    <p:sldId id="290" r:id="rId31"/>
    <p:sldId id="291" r:id="rId32"/>
    <p:sldId id="292" r:id="rId33"/>
    <p:sldId id="293" r:id="rId34"/>
    <p:sldId id="294" r:id="rId35"/>
    <p:sldId id="295" r:id="rId36"/>
    <p:sldId id="296" r:id="rId37"/>
    <p:sldId id="297" r:id="rId38"/>
    <p:sldId id="298" r:id="rId39"/>
    <p:sldId id="299" r:id="rId40"/>
    <p:sldId id="300" r:id="rId41"/>
    <p:sldId id="301" r:id="rId42"/>
    <p:sldId id="302" r:id="rId43"/>
    <p:sldId id="303" r:id="rId44"/>
    <p:sldId id="304" r:id="rId45"/>
    <p:sldId id="308" r:id="rId46"/>
    <p:sldId id="305" r:id="rId47"/>
    <p:sldId id="313" r:id="rId48"/>
    <p:sldId id="306" r:id="rId49"/>
    <p:sldId id="318" r:id="rId50"/>
    <p:sldId id="307" r:id="rId51"/>
    <p:sldId id="314" r:id="rId52"/>
    <p:sldId id="315" r:id="rId53"/>
    <p:sldId id="316" r:id="rId54"/>
    <p:sldId id="317" r:id="rId55"/>
    <p:sldId id="320" r:id="rId5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2218D6-11C3-4389-9815-1C8A4494D094}" type="datetimeFigureOut">
              <a:rPr lang="en-US" smtClean="0"/>
              <a:t>9/13/2025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D3A6960-0B63-43BE-9B6C-54A8FC7AE294}" type="slidenum">
              <a:rPr lang="en-US" smtClean="0"/>
              <a:t>‹#›</a:t>
            </a:fld>
            <a:endParaRPr lang="en-US"/>
          </a:p>
        </p:txBody>
      </p:sp>
    </p:spTree>
    <p:extLst>
      <p:ext uri="{BB962C8B-B14F-4D97-AF65-F5344CB8AC3E}">
        <p14:creationId xmlns:p14="http://schemas.microsoft.com/office/powerpoint/2010/main" val="9933411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D3A6960-0B63-43BE-9B6C-54A8FC7AE294}" type="slidenum">
              <a:rPr lang="en-US" smtClean="0"/>
              <a:t>12</a:t>
            </a:fld>
            <a:endParaRPr lang="en-US"/>
          </a:p>
        </p:txBody>
      </p:sp>
    </p:spTree>
    <p:extLst>
      <p:ext uri="{BB962C8B-B14F-4D97-AF65-F5344CB8AC3E}">
        <p14:creationId xmlns:p14="http://schemas.microsoft.com/office/powerpoint/2010/main" val="3248825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653FFB5-3FAD-4042-B37E-27D61B26F915}" type="datetimeFigureOut">
              <a:rPr lang="en-US" smtClean="0"/>
              <a:t>9/13/2025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BE836-0D22-4ADD-AD51-B15FE9D47E53}" type="slidenum">
              <a:rPr lang="en-US" smtClean="0"/>
              <a:t>‹#›</a:t>
            </a:fld>
            <a:endParaRPr lang="en-US"/>
          </a:p>
        </p:txBody>
      </p:sp>
    </p:spTree>
    <p:extLst>
      <p:ext uri="{BB962C8B-B14F-4D97-AF65-F5344CB8AC3E}">
        <p14:creationId xmlns:p14="http://schemas.microsoft.com/office/powerpoint/2010/main" val="4169276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53FFB5-3FAD-4042-B37E-27D61B26F915}" type="datetimeFigureOut">
              <a:rPr lang="en-US" smtClean="0"/>
              <a:t>9/13/2025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BE836-0D22-4ADD-AD51-B15FE9D47E53}" type="slidenum">
              <a:rPr lang="en-US" smtClean="0"/>
              <a:t>‹#›</a:t>
            </a:fld>
            <a:endParaRPr lang="en-US"/>
          </a:p>
        </p:txBody>
      </p:sp>
    </p:spTree>
    <p:extLst>
      <p:ext uri="{BB962C8B-B14F-4D97-AF65-F5344CB8AC3E}">
        <p14:creationId xmlns:p14="http://schemas.microsoft.com/office/powerpoint/2010/main" val="30086928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53FFB5-3FAD-4042-B37E-27D61B26F915}" type="datetimeFigureOut">
              <a:rPr lang="en-US" smtClean="0"/>
              <a:t>9/13/2025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BE836-0D22-4ADD-AD51-B15FE9D47E53}" type="slidenum">
              <a:rPr lang="en-US" smtClean="0"/>
              <a:t>‹#›</a:t>
            </a:fld>
            <a:endParaRPr lang="en-US"/>
          </a:p>
        </p:txBody>
      </p:sp>
    </p:spTree>
    <p:extLst>
      <p:ext uri="{BB962C8B-B14F-4D97-AF65-F5344CB8AC3E}">
        <p14:creationId xmlns:p14="http://schemas.microsoft.com/office/powerpoint/2010/main" val="5513368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53FFB5-3FAD-4042-B37E-27D61B26F915}" type="datetimeFigureOut">
              <a:rPr lang="en-US" smtClean="0"/>
              <a:t>9/13/2025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BE836-0D22-4ADD-AD51-B15FE9D47E53}" type="slidenum">
              <a:rPr lang="en-US" smtClean="0"/>
              <a:t>‹#›</a:t>
            </a:fld>
            <a:endParaRPr lang="en-US"/>
          </a:p>
        </p:txBody>
      </p:sp>
    </p:spTree>
    <p:extLst>
      <p:ext uri="{BB962C8B-B14F-4D97-AF65-F5344CB8AC3E}">
        <p14:creationId xmlns:p14="http://schemas.microsoft.com/office/powerpoint/2010/main" val="535421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53FFB5-3FAD-4042-B37E-27D61B26F915}" type="datetimeFigureOut">
              <a:rPr lang="en-US" smtClean="0"/>
              <a:t>9/13/2025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EBE836-0D22-4ADD-AD51-B15FE9D47E53}" type="slidenum">
              <a:rPr lang="en-US" smtClean="0"/>
              <a:t>‹#›</a:t>
            </a:fld>
            <a:endParaRPr lang="en-US"/>
          </a:p>
        </p:txBody>
      </p:sp>
    </p:spTree>
    <p:extLst>
      <p:ext uri="{BB962C8B-B14F-4D97-AF65-F5344CB8AC3E}">
        <p14:creationId xmlns:p14="http://schemas.microsoft.com/office/powerpoint/2010/main" val="3488984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653FFB5-3FAD-4042-B37E-27D61B26F915}" type="datetimeFigureOut">
              <a:rPr lang="en-US" smtClean="0"/>
              <a:t>9/13/2025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EBE836-0D22-4ADD-AD51-B15FE9D47E53}" type="slidenum">
              <a:rPr lang="en-US" smtClean="0"/>
              <a:t>‹#›</a:t>
            </a:fld>
            <a:endParaRPr lang="en-US"/>
          </a:p>
        </p:txBody>
      </p:sp>
    </p:spTree>
    <p:extLst>
      <p:ext uri="{BB962C8B-B14F-4D97-AF65-F5344CB8AC3E}">
        <p14:creationId xmlns:p14="http://schemas.microsoft.com/office/powerpoint/2010/main" val="30010941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653FFB5-3FAD-4042-B37E-27D61B26F915}" type="datetimeFigureOut">
              <a:rPr lang="en-US" smtClean="0"/>
              <a:t>9/13/2025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EBE836-0D22-4ADD-AD51-B15FE9D47E53}" type="slidenum">
              <a:rPr lang="en-US" smtClean="0"/>
              <a:t>‹#›</a:t>
            </a:fld>
            <a:endParaRPr lang="en-US"/>
          </a:p>
        </p:txBody>
      </p:sp>
    </p:spTree>
    <p:extLst>
      <p:ext uri="{BB962C8B-B14F-4D97-AF65-F5344CB8AC3E}">
        <p14:creationId xmlns:p14="http://schemas.microsoft.com/office/powerpoint/2010/main" val="424644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653FFB5-3FAD-4042-B37E-27D61B26F915}" type="datetimeFigureOut">
              <a:rPr lang="en-US" smtClean="0"/>
              <a:t>9/13/2025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EBE836-0D22-4ADD-AD51-B15FE9D47E53}" type="slidenum">
              <a:rPr lang="en-US" smtClean="0"/>
              <a:t>‹#›</a:t>
            </a:fld>
            <a:endParaRPr lang="en-US"/>
          </a:p>
        </p:txBody>
      </p:sp>
    </p:spTree>
    <p:extLst>
      <p:ext uri="{BB962C8B-B14F-4D97-AF65-F5344CB8AC3E}">
        <p14:creationId xmlns:p14="http://schemas.microsoft.com/office/powerpoint/2010/main" val="34168897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53FFB5-3FAD-4042-B37E-27D61B26F915}" type="datetimeFigureOut">
              <a:rPr lang="en-US" smtClean="0"/>
              <a:t>9/13/2025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EBE836-0D22-4ADD-AD51-B15FE9D47E53}" type="slidenum">
              <a:rPr lang="en-US" smtClean="0"/>
              <a:t>‹#›</a:t>
            </a:fld>
            <a:endParaRPr lang="en-US"/>
          </a:p>
        </p:txBody>
      </p:sp>
    </p:spTree>
    <p:extLst>
      <p:ext uri="{BB962C8B-B14F-4D97-AF65-F5344CB8AC3E}">
        <p14:creationId xmlns:p14="http://schemas.microsoft.com/office/powerpoint/2010/main" val="3306083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53FFB5-3FAD-4042-B37E-27D61B26F915}" type="datetimeFigureOut">
              <a:rPr lang="en-US" smtClean="0"/>
              <a:t>9/13/2025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EBE836-0D22-4ADD-AD51-B15FE9D47E53}" type="slidenum">
              <a:rPr lang="en-US" smtClean="0"/>
              <a:t>‹#›</a:t>
            </a:fld>
            <a:endParaRPr lang="en-US"/>
          </a:p>
        </p:txBody>
      </p:sp>
    </p:spTree>
    <p:extLst>
      <p:ext uri="{BB962C8B-B14F-4D97-AF65-F5344CB8AC3E}">
        <p14:creationId xmlns:p14="http://schemas.microsoft.com/office/powerpoint/2010/main" val="1673641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53FFB5-3FAD-4042-B37E-27D61B26F915}" type="datetimeFigureOut">
              <a:rPr lang="en-US" smtClean="0"/>
              <a:t>9/13/2025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EBE836-0D22-4ADD-AD51-B15FE9D47E53}" type="slidenum">
              <a:rPr lang="en-US" smtClean="0"/>
              <a:t>‹#›</a:t>
            </a:fld>
            <a:endParaRPr lang="en-US"/>
          </a:p>
        </p:txBody>
      </p:sp>
    </p:spTree>
    <p:extLst>
      <p:ext uri="{BB962C8B-B14F-4D97-AF65-F5344CB8AC3E}">
        <p14:creationId xmlns:p14="http://schemas.microsoft.com/office/powerpoint/2010/main" val="29415906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53FFB5-3FAD-4042-B37E-27D61B26F915}" type="datetimeFigureOut">
              <a:rPr lang="en-US" smtClean="0"/>
              <a:t>9/13/2025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8EBE836-0D22-4ADD-AD51-B15FE9D47E53}" type="slidenum">
              <a:rPr lang="en-US" smtClean="0"/>
              <a:t>‹#›</a:t>
            </a:fld>
            <a:endParaRPr lang="en-US"/>
          </a:p>
        </p:txBody>
      </p:sp>
    </p:spTree>
    <p:extLst>
      <p:ext uri="{BB962C8B-B14F-4D97-AF65-F5344CB8AC3E}">
        <p14:creationId xmlns:p14="http://schemas.microsoft.com/office/powerpoint/2010/main" val="4036996590"/>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5.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1371600" y="2346325"/>
            <a:ext cx="6569075" cy="2743200"/>
          </a:xfrm>
        </p:spPr>
        <p:txBody>
          <a:bodyPr>
            <a:noAutofit/>
          </a:bodyPr>
          <a:lstStyle/>
          <a:p>
            <a:pPr lvl="0" algn="ctr">
              <a:spcBef>
                <a:spcPts val="600"/>
              </a:spcBef>
            </a:pPr>
            <a:r>
              <a:rPr lang="en-US" sz="3600" b="1" spc="100" dirty="0">
                <a:solidFill>
                  <a:srgbClr val="92D050"/>
                </a:solidFill>
                <a:latin typeface="Times New Roman" pitchFamily="18" charset="0"/>
                <a:ea typeface="+mn-ea"/>
                <a:cs typeface="Times New Roman" pitchFamily="18" charset="0"/>
              </a:rPr>
              <a:t/>
            </a:r>
            <a:br>
              <a:rPr lang="en-US" sz="3600" b="1" spc="100" dirty="0">
                <a:solidFill>
                  <a:srgbClr val="92D050"/>
                </a:solidFill>
                <a:latin typeface="Times New Roman" pitchFamily="18" charset="0"/>
                <a:ea typeface="+mn-ea"/>
                <a:cs typeface="Times New Roman" pitchFamily="18" charset="0"/>
              </a:rPr>
            </a:br>
            <a:r>
              <a:rPr lang="en-US" sz="3600" b="1" spc="100" dirty="0">
                <a:solidFill>
                  <a:prstClr val="white"/>
                </a:solidFill>
                <a:latin typeface="Times New Roman" pitchFamily="18" charset="0"/>
                <a:ea typeface="+mn-ea"/>
                <a:cs typeface="Times New Roman" pitchFamily="18" charset="0"/>
              </a:rPr>
              <a:t/>
            </a:r>
            <a:br>
              <a:rPr lang="en-US" sz="3600" b="1" spc="100" dirty="0">
                <a:solidFill>
                  <a:prstClr val="white"/>
                </a:solidFill>
                <a:latin typeface="Times New Roman" pitchFamily="18" charset="0"/>
                <a:ea typeface="+mn-ea"/>
                <a:cs typeface="Times New Roman" pitchFamily="18" charset="0"/>
              </a:rPr>
            </a:br>
            <a:r>
              <a:rPr lang="en-US" sz="3200" spc="100" dirty="0">
                <a:solidFill>
                  <a:prstClr val="white"/>
                </a:solidFill>
                <a:latin typeface="Arial" pitchFamily="34" charset="0"/>
                <a:ea typeface="+mn-ea"/>
                <a:cs typeface="Arial" pitchFamily="34" charset="0"/>
              </a:rPr>
              <a:t/>
            </a:r>
            <a:br>
              <a:rPr lang="en-US" sz="3200" spc="100" dirty="0">
                <a:solidFill>
                  <a:prstClr val="white"/>
                </a:solidFill>
                <a:latin typeface="Arial" pitchFamily="34" charset="0"/>
                <a:ea typeface="+mn-ea"/>
                <a:cs typeface="Arial" pitchFamily="34" charset="0"/>
              </a:rPr>
            </a:br>
            <a:endParaRPr lang="en-US" dirty="0"/>
          </a:p>
        </p:txBody>
      </p:sp>
      <p:pic>
        <p:nvPicPr>
          <p:cNvPr id="1028" name="Picture 4"/>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6019800" y="197821"/>
            <a:ext cx="2517775" cy="2170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304800" y="533400"/>
            <a:ext cx="4572000" cy="923330"/>
          </a:xfrm>
          <a:prstGeom prst="rect">
            <a:avLst/>
          </a:prstGeom>
        </p:spPr>
        <p:txBody>
          <a:bodyPr>
            <a:spAutoFit/>
          </a:bodyPr>
          <a:lstStyle/>
          <a:p>
            <a:r>
              <a:rPr lang="en-US" dirty="0" err="1" smtClean="0">
                <a:latin typeface="Times New Roman" pitchFamily="18" charset="0"/>
                <a:cs typeface="Times New Roman" pitchFamily="18" charset="0"/>
              </a:rPr>
              <a:t>Cihan</a:t>
            </a:r>
            <a:r>
              <a:rPr lang="en-US" dirty="0" smtClean="0">
                <a:latin typeface="Times New Roman" pitchFamily="18" charset="0"/>
                <a:cs typeface="Times New Roman" pitchFamily="18" charset="0"/>
              </a:rPr>
              <a:t> University / </a:t>
            </a:r>
            <a:r>
              <a:rPr lang="en-US" dirty="0" err="1" smtClean="0">
                <a:latin typeface="Times New Roman" pitchFamily="18" charset="0"/>
                <a:cs typeface="Times New Roman" pitchFamily="18" charset="0"/>
              </a:rPr>
              <a:t>Sulaymaniyah</a:t>
            </a:r>
            <a:endParaRPr lang="en-US" dirty="0" smtClean="0">
              <a:latin typeface="Times New Roman" pitchFamily="18" charset="0"/>
              <a:cs typeface="Times New Roman" pitchFamily="18" charset="0"/>
            </a:endParaRPr>
          </a:p>
          <a:p>
            <a:r>
              <a:rPr lang="en-US" dirty="0" smtClean="0">
                <a:latin typeface="Times New Roman" pitchFamily="18" charset="0"/>
                <a:cs typeface="Times New Roman" pitchFamily="18" charset="0"/>
              </a:rPr>
              <a:t>Faculty </a:t>
            </a:r>
            <a:r>
              <a:rPr lang="en-US" dirty="0">
                <a:latin typeface="Times New Roman" pitchFamily="18" charset="0"/>
                <a:cs typeface="Times New Roman" pitchFamily="18" charset="0"/>
              </a:rPr>
              <a:t>of Administration and Financial</a:t>
            </a:r>
          </a:p>
          <a:p>
            <a:r>
              <a:rPr lang="en-US" dirty="0">
                <a:latin typeface="Times New Roman" pitchFamily="18" charset="0"/>
                <a:cs typeface="Times New Roman" pitchFamily="18" charset="0"/>
              </a:rPr>
              <a:t>Sciences / </a:t>
            </a:r>
            <a:r>
              <a:rPr lang="en-US" dirty="0" smtClean="0">
                <a:latin typeface="Times New Roman" pitchFamily="18" charset="0"/>
                <a:cs typeface="Times New Roman" pitchFamily="18" charset="0"/>
              </a:rPr>
              <a:t>Accounting</a:t>
            </a: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Department</a:t>
            </a:r>
            <a:endParaRPr lang="en-US" dirty="0">
              <a:latin typeface="Times New Roman" pitchFamily="18" charset="0"/>
              <a:cs typeface="Times New Roman" pitchFamily="18" charset="0"/>
            </a:endParaRPr>
          </a:p>
        </p:txBody>
      </p:sp>
      <p:sp>
        <p:nvSpPr>
          <p:cNvPr id="7" name="Rectangle 6"/>
          <p:cNvSpPr/>
          <p:nvPr/>
        </p:nvSpPr>
        <p:spPr>
          <a:xfrm>
            <a:off x="762000" y="2367934"/>
            <a:ext cx="7247530" cy="2897203"/>
          </a:xfrm>
          <a:prstGeom prst="rect">
            <a:avLst/>
          </a:prstGeom>
        </p:spPr>
        <p:txBody>
          <a:bodyPr wrap="square">
            <a:spAutoFit/>
          </a:bodyPr>
          <a:lstStyle/>
          <a:p>
            <a:pPr algn="ctr">
              <a:lnSpc>
                <a:spcPct val="115000"/>
              </a:lnSpc>
              <a:spcAft>
                <a:spcPts val="1000"/>
              </a:spcAft>
            </a:pPr>
            <a:r>
              <a:rPr lang="en-US" sz="4000" b="1" dirty="0" smtClean="0">
                <a:latin typeface="Times New Roman"/>
                <a:ea typeface="Calibri"/>
                <a:cs typeface="Arial"/>
              </a:rPr>
              <a:t>Fundamentals of Governmental </a:t>
            </a:r>
            <a:r>
              <a:rPr lang="en-US" sz="4000" b="1" dirty="0" smtClean="0">
                <a:latin typeface="Times New Roman"/>
                <a:ea typeface="Calibri"/>
                <a:cs typeface="Arial"/>
              </a:rPr>
              <a:t>Accounting </a:t>
            </a:r>
            <a:endParaRPr lang="en-US" sz="1600" b="1" dirty="0" smtClean="0">
              <a:ea typeface="Calibri"/>
              <a:cs typeface="Arial"/>
            </a:endParaRPr>
          </a:p>
          <a:p>
            <a:pPr algn="ctr">
              <a:lnSpc>
                <a:spcPct val="115000"/>
              </a:lnSpc>
              <a:spcAft>
                <a:spcPts val="1000"/>
              </a:spcAft>
            </a:pPr>
            <a:r>
              <a:rPr lang="en-US" sz="3200" b="1" dirty="0" smtClean="0">
                <a:latin typeface="Times New Roman"/>
                <a:ea typeface="Calibri"/>
                <a:cs typeface="Arial"/>
              </a:rPr>
              <a:t>Second</a:t>
            </a:r>
            <a:r>
              <a:rPr lang="en-US" sz="3200" b="1" dirty="0" smtClean="0">
                <a:latin typeface="Times New Roman"/>
                <a:ea typeface="Calibri"/>
                <a:cs typeface="Arial"/>
              </a:rPr>
              <a:t> </a:t>
            </a:r>
            <a:r>
              <a:rPr lang="en-US" sz="3200" b="1" dirty="0" smtClean="0">
                <a:latin typeface="Times New Roman"/>
                <a:ea typeface="Calibri"/>
                <a:cs typeface="Arial"/>
              </a:rPr>
              <a:t>Stage</a:t>
            </a:r>
          </a:p>
          <a:p>
            <a:pPr algn="ctr">
              <a:lnSpc>
                <a:spcPct val="115000"/>
              </a:lnSpc>
              <a:spcAft>
                <a:spcPts val="1000"/>
              </a:spcAft>
            </a:pPr>
            <a:r>
              <a:rPr lang="en-US" sz="3200" b="1" dirty="0" smtClean="0">
                <a:latin typeface="Times New Roman"/>
                <a:ea typeface="Calibri"/>
                <a:cs typeface="Arial"/>
              </a:rPr>
              <a:t>2025/2026</a:t>
            </a:r>
            <a:endParaRPr lang="en-US" sz="3200" b="1" dirty="0" smtClean="0">
              <a:latin typeface="Times New Roman"/>
              <a:ea typeface="Calibri"/>
              <a:cs typeface="Arial"/>
            </a:endParaRPr>
          </a:p>
        </p:txBody>
      </p:sp>
      <p:sp>
        <p:nvSpPr>
          <p:cNvPr id="8" name="Rectangle 7"/>
          <p:cNvSpPr/>
          <p:nvPr/>
        </p:nvSpPr>
        <p:spPr>
          <a:xfrm>
            <a:off x="2256430" y="5638800"/>
            <a:ext cx="4572000" cy="646331"/>
          </a:xfrm>
          <a:prstGeom prst="rect">
            <a:avLst/>
          </a:prstGeom>
        </p:spPr>
        <p:txBody>
          <a:bodyPr>
            <a:spAutoFit/>
          </a:bodyPr>
          <a:lstStyle/>
          <a:p>
            <a:pPr algn="ctr"/>
            <a:r>
              <a:rPr lang="en-US" b="1" dirty="0">
                <a:latin typeface="Times New Roman" pitchFamily="18" charset="0"/>
                <a:cs typeface="Times New Roman" pitchFamily="18" charset="0"/>
              </a:rPr>
              <a:t>Lecturer: </a:t>
            </a:r>
            <a:r>
              <a:rPr lang="en-US" b="1" dirty="0" err="1">
                <a:latin typeface="Times New Roman" pitchFamily="18" charset="0"/>
                <a:cs typeface="Times New Roman" pitchFamily="18" charset="0"/>
              </a:rPr>
              <a:t>Naz</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Hiwa</a:t>
            </a:r>
            <a:endParaRPr lang="en-US" b="1" dirty="0">
              <a:latin typeface="Times New Roman" pitchFamily="18" charset="0"/>
              <a:cs typeface="Times New Roman" pitchFamily="18" charset="0"/>
            </a:endParaRPr>
          </a:p>
          <a:p>
            <a:pPr algn="ctr"/>
            <a:r>
              <a:rPr lang="en-US" b="1" dirty="0">
                <a:latin typeface="Times New Roman" pitchFamily="18" charset="0"/>
                <a:cs typeface="Times New Roman" pitchFamily="18" charset="0"/>
              </a:rPr>
              <a:t>E-mail: </a:t>
            </a:r>
            <a:r>
              <a:rPr lang="en-US" b="1" dirty="0" err="1">
                <a:latin typeface="Times New Roman" pitchFamily="18" charset="0"/>
                <a:cs typeface="Times New Roman" pitchFamily="18" charset="0"/>
              </a:rPr>
              <a:t>naz.hiwa@sulicihan.edu.krd</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42251214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latin typeface="Times New Roman" pitchFamily="18" charset="0"/>
                <a:cs typeface="Times New Roman" pitchFamily="18" charset="0"/>
              </a:rPr>
              <a:t>Government Accounting Characteristics</a:t>
            </a:r>
            <a:endParaRPr lang="en-US" sz="3600" b="1" dirty="0">
              <a:latin typeface="Times New Roman" pitchFamily="18" charset="0"/>
              <a:cs typeface="Times New Roman" pitchFamily="18" charset="0"/>
            </a:endParaRPr>
          </a:p>
        </p:txBody>
      </p:sp>
      <p:sp>
        <p:nvSpPr>
          <p:cNvPr id="3" name="Rectangle 2"/>
          <p:cNvSpPr/>
          <p:nvPr/>
        </p:nvSpPr>
        <p:spPr>
          <a:xfrm>
            <a:off x="762000" y="1582341"/>
            <a:ext cx="7620000" cy="4154984"/>
          </a:xfrm>
          <a:prstGeom prst="rect">
            <a:avLst/>
          </a:prstGeom>
        </p:spPr>
        <p:txBody>
          <a:bodyPr wrap="square">
            <a:spAutoFit/>
          </a:bodyPr>
          <a:lstStyle/>
          <a:p>
            <a:pPr algn="just"/>
            <a:r>
              <a:rPr lang="en-US" sz="2400" dirty="0">
                <a:latin typeface="Times New Roman" pitchFamily="18" charset="0"/>
                <a:cs typeface="Times New Roman" pitchFamily="18" charset="0"/>
              </a:rPr>
              <a:t>1. government accounting systems requires to be compatible with constitutional requirements, laws and regulations in the environment in which it operates.</a:t>
            </a:r>
          </a:p>
          <a:p>
            <a:pPr algn="just"/>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2. government accounting system must be consistent in terms of the group of accounting books with the distributions of the general budget.</a:t>
            </a:r>
          </a:p>
          <a:p>
            <a:pPr algn="just"/>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3. The government accounting system should facilitate for the process of control of financial activities, whether internally or externally.</a:t>
            </a:r>
          </a:p>
        </p:txBody>
      </p:sp>
    </p:spTree>
    <p:extLst>
      <p:ext uri="{BB962C8B-B14F-4D97-AF65-F5344CB8AC3E}">
        <p14:creationId xmlns:p14="http://schemas.microsoft.com/office/powerpoint/2010/main" val="5444422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1143000"/>
            <a:ext cx="8229600" cy="2677656"/>
          </a:xfrm>
          <a:prstGeom prst="rect">
            <a:avLst/>
          </a:prstGeom>
        </p:spPr>
        <p:txBody>
          <a:bodyPr wrap="square">
            <a:spAutoFit/>
          </a:bodyPr>
          <a:lstStyle/>
          <a:p>
            <a:pPr algn="just"/>
            <a:r>
              <a:rPr lang="en-US" sz="2400" dirty="0">
                <a:latin typeface="Times New Roman" pitchFamily="18" charset="0"/>
                <a:cs typeface="Times New Roman" pitchFamily="18" charset="0"/>
              </a:rPr>
              <a:t>4. must provide clear information on the implementation compared to the planned and illustrate the amount of deficit (shortage) or surplus for that year.</a:t>
            </a:r>
          </a:p>
          <a:p>
            <a:pPr algn="just"/>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5. the government accounting system data must show the economic and financial implications to implement the government projects in different sectors.</a:t>
            </a:r>
          </a:p>
        </p:txBody>
      </p:sp>
    </p:spTree>
    <p:extLst>
      <p:ext uri="{BB962C8B-B14F-4D97-AF65-F5344CB8AC3E}">
        <p14:creationId xmlns:p14="http://schemas.microsoft.com/office/powerpoint/2010/main" val="214281915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smtClean="0">
                <a:solidFill>
                  <a:schemeClr val="tx1"/>
                </a:solidFill>
                <a:latin typeface="Times New Roman" pitchFamily="18" charset="0"/>
                <a:cs typeface="Times New Roman" pitchFamily="18" charset="0"/>
              </a:rPr>
              <a:t>Legislation </a:t>
            </a:r>
            <a:r>
              <a:rPr lang="en-US" sz="4000" b="1" dirty="0">
                <a:solidFill>
                  <a:schemeClr val="tx1"/>
                </a:solidFill>
                <a:latin typeface="Times New Roman" pitchFamily="18" charset="0"/>
                <a:cs typeface="Times New Roman" pitchFamily="18" charset="0"/>
              </a:rPr>
              <a:t>and </a:t>
            </a:r>
            <a:r>
              <a:rPr lang="en-US" sz="4000" b="1" dirty="0" smtClean="0">
                <a:solidFill>
                  <a:schemeClr val="tx1"/>
                </a:solidFill>
                <a:latin typeface="Times New Roman" pitchFamily="18" charset="0"/>
                <a:cs typeface="Times New Roman" pitchFamily="18" charset="0"/>
              </a:rPr>
              <a:t>Government Accounting</a:t>
            </a:r>
            <a:endParaRPr lang="en-US" sz="4000" b="1" dirty="0">
              <a:solidFill>
                <a:schemeClr val="tx1"/>
              </a:solidFill>
              <a:latin typeface="Times New Roman" pitchFamily="18" charset="0"/>
              <a:cs typeface="Times New Roman" pitchFamily="18" charset="0"/>
            </a:endParaRPr>
          </a:p>
        </p:txBody>
      </p:sp>
      <p:sp>
        <p:nvSpPr>
          <p:cNvPr id="3" name="Rectangle 2"/>
          <p:cNvSpPr/>
          <p:nvPr/>
        </p:nvSpPr>
        <p:spPr>
          <a:xfrm>
            <a:off x="533400" y="1720838"/>
            <a:ext cx="8077200" cy="3416320"/>
          </a:xfrm>
          <a:prstGeom prst="rect">
            <a:avLst/>
          </a:prstGeom>
        </p:spPr>
        <p:txBody>
          <a:bodyPr wrap="square">
            <a:spAutoFit/>
          </a:bodyPr>
          <a:lstStyle/>
          <a:p>
            <a:pPr algn="just"/>
            <a:r>
              <a:rPr lang="en-US" sz="2400" dirty="0">
                <a:latin typeface="Times New Roman" pitchFamily="18" charset="0"/>
                <a:cs typeface="Times New Roman" pitchFamily="18" charset="0"/>
              </a:rPr>
              <a:t>Since the accounting work in government units which are already created or issued under special legislation, the work of accounting must be under legal rules or specific central instructions in addition to that all units of the state are considered to be branches of one institution and that can be called (State organization), it which requires that the work should be unified of the purposes of determining the implementation and consolidated results at the end of the period of this institution.</a:t>
            </a:r>
          </a:p>
        </p:txBody>
      </p:sp>
    </p:spTree>
    <p:extLst>
      <p:ext uri="{BB962C8B-B14F-4D97-AF65-F5344CB8AC3E}">
        <p14:creationId xmlns:p14="http://schemas.microsoft.com/office/powerpoint/2010/main" val="66098263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38200" y="1066800"/>
            <a:ext cx="7620000" cy="3970318"/>
          </a:xfrm>
          <a:prstGeom prst="rect">
            <a:avLst/>
          </a:prstGeom>
        </p:spPr>
        <p:txBody>
          <a:bodyPr wrap="square">
            <a:spAutoFit/>
          </a:bodyPr>
          <a:lstStyle/>
          <a:p>
            <a:pPr algn="just"/>
            <a:r>
              <a:rPr lang="en-US" sz="2800" dirty="0">
                <a:latin typeface="Times New Roman" pitchFamily="18" charset="0"/>
                <a:cs typeface="Times New Roman" pitchFamily="18" charset="0"/>
              </a:rPr>
              <a:t>The legislation governing the government accounting system can be in the following areas:</a:t>
            </a:r>
          </a:p>
          <a:p>
            <a:pPr algn="just"/>
            <a:endParaRPr lang="en-US" sz="2800" dirty="0">
              <a:latin typeface="Times New Roman" pitchFamily="18" charset="0"/>
              <a:cs typeface="Times New Roman" pitchFamily="18" charset="0"/>
            </a:endParaRPr>
          </a:p>
          <a:p>
            <a:pPr algn="just"/>
            <a:r>
              <a:rPr lang="en-US" sz="2800" dirty="0" smtClean="0">
                <a:latin typeface="Times New Roman" pitchFamily="18" charset="0"/>
                <a:cs typeface="Times New Roman" pitchFamily="18" charset="0"/>
              </a:rPr>
              <a:t>1. Consolidation </a:t>
            </a:r>
            <a:r>
              <a:rPr lang="en-US" sz="2800" dirty="0">
                <a:latin typeface="Times New Roman" pitchFamily="18" charset="0"/>
                <a:cs typeface="Times New Roman" pitchFamily="18" charset="0"/>
              </a:rPr>
              <a:t>of financial and </a:t>
            </a:r>
            <a:r>
              <a:rPr lang="en-US" sz="2800">
                <a:latin typeface="Times New Roman" pitchFamily="18" charset="0"/>
                <a:cs typeface="Times New Roman" pitchFamily="18" charset="0"/>
              </a:rPr>
              <a:t>accounting </a:t>
            </a:r>
            <a:r>
              <a:rPr lang="en-US" sz="2800" smtClean="0">
                <a:latin typeface="Times New Roman" pitchFamily="18" charset="0"/>
                <a:cs typeface="Times New Roman" pitchFamily="18" charset="0"/>
              </a:rPr>
              <a:t>vocabulary.</a:t>
            </a:r>
            <a:endParaRPr lang="en-US" sz="2800" dirty="0">
              <a:latin typeface="Times New Roman" pitchFamily="18" charset="0"/>
              <a:cs typeface="Times New Roman" pitchFamily="18" charset="0"/>
            </a:endParaRPr>
          </a:p>
          <a:p>
            <a:pPr algn="just"/>
            <a:r>
              <a:rPr lang="en-US" sz="2800" dirty="0">
                <a:latin typeface="Times New Roman" pitchFamily="18" charset="0"/>
                <a:cs typeface="Times New Roman" pitchFamily="18" charset="0"/>
              </a:rPr>
              <a:t>2. Unify the types of accounts</a:t>
            </a:r>
          </a:p>
          <a:p>
            <a:pPr algn="just"/>
            <a:r>
              <a:rPr lang="en-US" sz="2800" dirty="0">
                <a:latin typeface="Times New Roman" pitchFamily="18" charset="0"/>
                <a:cs typeface="Times New Roman" pitchFamily="18" charset="0"/>
              </a:rPr>
              <a:t>3. Accounting records unit </a:t>
            </a:r>
          </a:p>
          <a:p>
            <a:pPr algn="just"/>
            <a:r>
              <a:rPr lang="en-US" sz="2800" dirty="0">
                <a:latin typeface="Times New Roman" pitchFamily="18" charset="0"/>
                <a:cs typeface="Times New Roman" pitchFamily="18" charset="0"/>
              </a:rPr>
              <a:t>4. Documents models unit </a:t>
            </a:r>
          </a:p>
          <a:p>
            <a:pPr algn="just"/>
            <a:r>
              <a:rPr lang="en-US" sz="2800" dirty="0">
                <a:latin typeface="Times New Roman" pitchFamily="18" charset="0"/>
                <a:cs typeface="Times New Roman" pitchFamily="18" charset="0"/>
              </a:rPr>
              <a:t>5. Financial powers (authority) </a:t>
            </a:r>
          </a:p>
        </p:txBody>
      </p:sp>
    </p:spTree>
    <p:extLst>
      <p:ext uri="{BB962C8B-B14F-4D97-AF65-F5344CB8AC3E}">
        <p14:creationId xmlns:p14="http://schemas.microsoft.com/office/powerpoint/2010/main" val="6516583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atin typeface="Times New Roman" pitchFamily="18" charset="0"/>
                <a:cs typeface="Times New Roman" pitchFamily="18" charset="0"/>
              </a:rPr>
              <a:t>Government Accounting and Financial Accounting</a:t>
            </a:r>
            <a:endParaRPr lang="en-US" sz="3600" b="1" dirty="0">
              <a:latin typeface="Times New Roman" pitchFamily="18" charset="0"/>
              <a:cs typeface="Times New Roman" pitchFamily="18" charset="0"/>
            </a:endParaRPr>
          </a:p>
        </p:txBody>
      </p:sp>
      <p:sp>
        <p:nvSpPr>
          <p:cNvPr id="3" name="Rectangle 2"/>
          <p:cNvSpPr/>
          <p:nvPr/>
        </p:nvSpPr>
        <p:spPr>
          <a:xfrm>
            <a:off x="381000" y="1600200"/>
            <a:ext cx="8382000" cy="4524315"/>
          </a:xfrm>
          <a:prstGeom prst="rect">
            <a:avLst/>
          </a:prstGeom>
        </p:spPr>
        <p:txBody>
          <a:bodyPr wrap="square">
            <a:spAutoFit/>
          </a:bodyPr>
          <a:lstStyle/>
          <a:p>
            <a:pPr algn="just"/>
            <a:r>
              <a:rPr lang="en-US" sz="2400" dirty="0">
                <a:latin typeface="Times New Roman" pitchFamily="18" charset="0"/>
                <a:cs typeface="Times New Roman" pitchFamily="18" charset="0"/>
              </a:rPr>
              <a:t>There are </a:t>
            </a:r>
            <a:r>
              <a:rPr lang="en-US" sz="2400" b="1" dirty="0">
                <a:latin typeface="Times New Roman" pitchFamily="18" charset="0"/>
                <a:cs typeface="Times New Roman" pitchFamily="18" charset="0"/>
              </a:rPr>
              <a:t>similarities</a:t>
            </a:r>
            <a:r>
              <a:rPr lang="en-US" sz="2400" dirty="0">
                <a:latin typeface="Times New Roman" pitchFamily="18" charset="0"/>
                <a:cs typeface="Times New Roman" pitchFamily="18" charset="0"/>
              </a:rPr>
              <a:t> between governmental accounting and financial accounting</a:t>
            </a:r>
            <a:r>
              <a:rPr lang="en-US" sz="2400" dirty="0" smtClean="0">
                <a:latin typeface="Times New Roman" pitchFamily="18" charset="0"/>
                <a:cs typeface="Times New Roman" pitchFamily="18" charset="0"/>
              </a:rPr>
              <a:t>:</a:t>
            </a:r>
          </a:p>
          <a:p>
            <a:pPr algn="just"/>
            <a:endParaRPr lang="en-US" sz="24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1. full </a:t>
            </a:r>
            <a:r>
              <a:rPr lang="en-US" sz="2400" dirty="0">
                <a:latin typeface="Times New Roman" pitchFamily="18" charset="0"/>
                <a:cs typeface="Times New Roman" pitchFamily="18" charset="0"/>
              </a:rPr>
              <a:t>registration of the financial actions that arise in the accounting unit according to the style of double-entry.</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2. share in the control of financial transactions before and after the process of exchange.</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3. Each of governmental and financial accounting based on a set of accounting principles and assumptions, such as historical cost, objectivity, consistency, and the unit of measurement, ... etc.</a:t>
            </a:r>
          </a:p>
        </p:txBody>
      </p:sp>
    </p:spTree>
    <p:extLst>
      <p:ext uri="{BB962C8B-B14F-4D97-AF65-F5344CB8AC3E}">
        <p14:creationId xmlns:p14="http://schemas.microsoft.com/office/powerpoint/2010/main" val="230438846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838200"/>
            <a:ext cx="8229600" cy="3046988"/>
          </a:xfrm>
          <a:prstGeom prst="rect">
            <a:avLst/>
          </a:prstGeom>
        </p:spPr>
        <p:txBody>
          <a:bodyPr wrap="square">
            <a:spAutoFit/>
          </a:bodyPr>
          <a:lstStyle/>
          <a:p>
            <a:pPr algn="just"/>
            <a:r>
              <a:rPr lang="en-US" sz="2400" dirty="0">
                <a:latin typeface="Times New Roman" pitchFamily="18" charset="0"/>
                <a:cs typeface="Times New Roman" pitchFamily="18" charset="0"/>
              </a:rPr>
              <a:t>4. accounting system in each of them depends on the group of accounting books in addition to documentary Group.</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5. They are similar in issuing periodic statements of monthly trial balance.</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6. lead accounting work in each of them to issue financial statements at the end of the accounting period.</a:t>
            </a:r>
          </a:p>
        </p:txBody>
      </p:sp>
    </p:spTree>
    <p:extLst>
      <p:ext uri="{BB962C8B-B14F-4D97-AF65-F5344CB8AC3E}">
        <p14:creationId xmlns:p14="http://schemas.microsoft.com/office/powerpoint/2010/main" val="35468528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457200"/>
            <a:ext cx="7924800" cy="6001643"/>
          </a:xfrm>
          <a:prstGeom prst="rect">
            <a:avLst/>
          </a:prstGeom>
        </p:spPr>
        <p:txBody>
          <a:bodyPr wrap="square">
            <a:spAutoFit/>
          </a:bodyPr>
          <a:lstStyle/>
          <a:p>
            <a:pPr algn="just"/>
            <a:r>
              <a:rPr lang="en-US" sz="2400" dirty="0">
                <a:latin typeface="Times New Roman" pitchFamily="18" charset="0"/>
                <a:cs typeface="Times New Roman" pitchFamily="18" charset="0"/>
              </a:rPr>
              <a:t>There are many points of </a:t>
            </a:r>
            <a:r>
              <a:rPr lang="en-US" sz="2400" b="1" dirty="0">
                <a:latin typeface="Times New Roman" pitchFamily="18" charset="0"/>
                <a:cs typeface="Times New Roman" pitchFamily="18" charset="0"/>
              </a:rPr>
              <a:t>disagreement (differences) </a:t>
            </a:r>
            <a:r>
              <a:rPr lang="en-US" sz="2400" dirty="0">
                <a:latin typeface="Times New Roman" pitchFamily="18" charset="0"/>
                <a:cs typeface="Times New Roman" pitchFamily="18" charset="0"/>
              </a:rPr>
              <a:t>between government accounting and financial accounting:</a:t>
            </a:r>
          </a:p>
          <a:p>
            <a:pPr algn="just"/>
            <a:endParaRPr lang="en-US" sz="24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1. Controls </a:t>
            </a:r>
            <a:r>
              <a:rPr lang="en-US" sz="2400" dirty="0">
                <a:latin typeface="Times New Roman" pitchFamily="18" charset="0"/>
                <a:cs typeface="Times New Roman" pitchFamily="18" charset="0"/>
              </a:rPr>
              <a:t>legislation in the government accounting system and accounting work in this area according to specific rules and provisions, while commercial accounting legislation only affected by certain rules.</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2. Government Accounting depends on the money allocated theory while financial accounting is working according to personal moral theory or the theory of project owners</a:t>
            </a:r>
            <a:r>
              <a:rPr lang="en-US" sz="2400" dirty="0" smtClean="0">
                <a:latin typeface="Times New Roman" pitchFamily="18" charset="0"/>
                <a:cs typeface="Times New Roman" pitchFamily="18" charset="0"/>
              </a:rPr>
              <a:t>.</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3. The main objective of government accounting provisions to control the public money while the Financial Accounting aims primarily to determine the profit and loss of the company.</a:t>
            </a:r>
          </a:p>
          <a:p>
            <a:pPr algn="just"/>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97014196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8184" y="381000"/>
            <a:ext cx="8138615" cy="6647974"/>
          </a:xfrm>
          <a:prstGeom prst="rect">
            <a:avLst/>
          </a:prstGeom>
        </p:spPr>
        <p:txBody>
          <a:bodyPr wrap="square">
            <a:spAutoFit/>
          </a:bodyPr>
          <a:lstStyle/>
          <a:p>
            <a:pPr algn="just"/>
            <a:r>
              <a:rPr lang="en-US" sz="2400" dirty="0">
                <a:latin typeface="Times New Roman" pitchFamily="18" charset="0"/>
                <a:cs typeface="Times New Roman" pitchFamily="18" charset="0"/>
              </a:rPr>
              <a:t>4. Government Accounting depends on the accounts and coding contained in the divisions of the general budget, while financial accounting does not depend on it</a:t>
            </a:r>
            <a:r>
              <a:rPr lang="en-US" sz="2400" dirty="0" smtClean="0">
                <a:latin typeface="Times New Roman" pitchFamily="18" charset="0"/>
                <a:cs typeface="Times New Roman" pitchFamily="18" charset="0"/>
              </a:rPr>
              <a:t>.</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5. Government Accounting apply cash basis in the measurement of the result at the end of the financial period, while financial accounting rely on an accrual basis.</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6. lack of distinction between revenue expenditure and capital expenditure while we find this distinction in business accounting is essential</a:t>
            </a:r>
            <a:r>
              <a:rPr lang="en-US" sz="2400" dirty="0" smtClean="0">
                <a:latin typeface="Times New Roman" pitchFamily="18" charset="0"/>
                <a:cs typeface="Times New Roman" pitchFamily="18" charset="0"/>
              </a:rPr>
              <a:t>.</a:t>
            </a:r>
          </a:p>
          <a:p>
            <a:pPr algn="just"/>
            <a:endParaRPr lang="en-US" sz="24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7. </a:t>
            </a:r>
            <a:r>
              <a:rPr lang="en-US" sz="2400" dirty="0">
                <a:latin typeface="Times New Roman" pitchFamily="18" charset="0"/>
                <a:cs typeface="Times New Roman" pitchFamily="18" charset="0"/>
              </a:rPr>
              <a:t>Because of the lack of profit and loss in government accounting, the base caution is not be used in government accounting organization, when the commercial accounting relies mainly on that base.</a:t>
            </a:r>
          </a:p>
          <a:p>
            <a:pPr algn="just"/>
            <a:endParaRPr lang="en-US" sz="2400" dirty="0">
              <a:latin typeface="Times New Roman" pitchFamily="18" charset="0"/>
              <a:cs typeface="Times New Roman" pitchFamily="18" charset="0"/>
            </a:endParaRPr>
          </a:p>
          <a:p>
            <a:endParaRPr lang="en-US" dirty="0"/>
          </a:p>
        </p:txBody>
      </p:sp>
    </p:spTree>
    <p:extLst>
      <p:ext uri="{BB962C8B-B14F-4D97-AF65-F5344CB8AC3E}">
        <p14:creationId xmlns:p14="http://schemas.microsoft.com/office/powerpoint/2010/main" val="427556870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1997839"/>
            <a:ext cx="8305800" cy="1754326"/>
          </a:xfrm>
          <a:prstGeom prst="rect">
            <a:avLst/>
          </a:prstGeom>
        </p:spPr>
        <p:txBody>
          <a:bodyPr wrap="square">
            <a:spAutoFit/>
          </a:bodyPr>
          <a:lstStyle/>
          <a:p>
            <a:pPr lvl="0" algn="ctr"/>
            <a:r>
              <a:rPr lang="en-US" sz="3600" b="1" dirty="0">
                <a:solidFill>
                  <a:prstClr val="black"/>
                </a:solidFill>
                <a:latin typeface="Times New Roman" pitchFamily="18" charset="0"/>
                <a:cs typeface="Times New Roman" pitchFamily="18" charset="0"/>
              </a:rPr>
              <a:t>Chapter </a:t>
            </a:r>
            <a:r>
              <a:rPr lang="en-US" sz="3600" b="1" dirty="0" smtClean="0">
                <a:solidFill>
                  <a:prstClr val="black"/>
                </a:solidFill>
                <a:latin typeface="Times New Roman" pitchFamily="18" charset="0"/>
                <a:cs typeface="Times New Roman" pitchFamily="18" charset="0"/>
              </a:rPr>
              <a:t>Two</a:t>
            </a:r>
          </a:p>
          <a:p>
            <a:pPr lvl="0" algn="ctr"/>
            <a:r>
              <a:rPr lang="en-US" sz="3600" b="1" dirty="0">
                <a:solidFill>
                  <a:prstClr val="black"/>
                </a:solidFill>
                <a:latin typeface="Times New Roman" pitchFamily="18" charset="0"/>
                <a:cs typeface="Times New Roman" pitchFamily="18" charset="0"/>
              </a:rPr>
              <a:t>Theories that define the expenditure ability in </a:t>
            </a:r>
            <a:r>
              <a:rPr lang="en-US" sz="3600" b="1" dirty="0" smtClean="0">
                <a:solidFill>
                  <a:prstClr val="black"/>
                </a:solidFill>
                <a:latin typeface="Times New Roman" pitchFamily="18" charset="0"/>
                <a:cs typeface="Times New Roman" pitchFamily="18" charset="0"/>
              </a:rPr>
              <a:t>government </a:t>
            </a:r>
            <a:r>
              <a:rPr lang="en-US" sz="3600" b="1" dirty="0">
                <a:solidFill>
                  <a:prstClr val="black"/>
                </a:solidFill>
                <a:latin typeface="Times New Roman" pitchFamily="18" charset="0"/>
                <a:cs typeface="Times New Roman" pitchFamily="18" charset="0"/>
              </a:rPr>
              <a:t>units</a:t>
            </a:r>
          </a:p>
        </p:txBody>
      </p:sp>
    </p:spTree>
    <p:extLst>
      <p:ext uri="{BB962C8B-B14F-4D97-AF65-F5344CB8AC3E}">
        <p14:creationId xmlns:p14="http://schemas.microsoft.com/office/powerpoint/2010/main" val="194523749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4119"/>
            <a:ext cx="8229600" cy="1325562"/>
          </a:xfrm>
        </p:spPr>
        <p:txBody>
          <a:bodyPr>
            <a:normAutofit/>
          </a:bodyPr>
          <a:lstStyle/>
          <a:p>
            <a:pPr algn="l"/>
            <a:r>
              <a:rPr lang="en-US" sz="2400" spc="100" dirty="0" smtClean="0">
                <a:latin typeface="Times New Roman" pitchFamily="18" charset="0"/>
                <a:cs typeface="Times New Roman" pitchFamily="18" charset="0"/>
              </a:rPr>
              <a:t>There are four theories that define the expenditure ability in government units: </a:t>
            </a:r>
            <a:endParaRPr lang="en-US" sz="2400" dirty="0"/>
          </a:p>
        </p:txBody>
      </p:sp>
      <p:sp>
        <p:nvSpPr>
          <p:cNvPr id="3" name="Rectangle 2"/>
          <p:cNvSpPr/>
          <p:nvPr/>
        </p:nvSpPr>
        <p:spPr>
          <a:xfrm>
            <a:off x="304800" y="1066800"/>
            <a:ext cx="8229600" cy="5601533"/>
          </a:xfrm>
          <a:prstGeom prst="rect">
            <a:avLst/>
          </a:prstGeom>
        </p:spPr>
        <p:txBody>
          <a:bodyPr wrap="square">
            <a:spAutoFit/>
          </a:bodyPr>
          <a:lstStyle/>
          <a:p>
            <a:r>
              <a:rPr lang="en-US" sz="2800" b="1" dirty="0" smtClean="0">
                <a:latin typeface="Times New Roman" pitchFamily="18" charset="0"/>
                <a:cs typeface="Times New Roman" pitchFamily="18" charset="0"/>
              </a:rPr>
              <a:t>First: The property Theory</a:t>
            </a:r>
          </a:p>
          <a:p>
            <a:endParaRPr lang="en-US" dirty="0"/>
          </a:p>
          <a:p>
            <a:pPr marL="457200" indent="-457200" algn="just">
              <a:buAutoNum type="arabicPeriod"/>
            </a:pPr>
            <a:r>
              <a:rPr lang="en-US" sz="2400" dirty="0" smtClean="0">
                <a:latin typeface="Times New Roman" pitchFamily="18" charset="0"/>
                <a:cs typeface="Times New Roman" pitchFamily="18" charset="0"/>
              </a:rPr>
              <a:t>This theory is </a:t>
            </a:r>
            <a:r>
              <a:rPr lang="en-US" sz="2400" dirty="0">
                <a:latin typeface="Times New Roman" pitchFamily="18" charset="0"/>
                <a:cs typeface="Times New Roman" pitchFamily="18" charset="0"/>
              </a:rPr>
              <a:t>one of the oldest theories started with the beginning of individual </a:t>
            </a:r>
            <a:r>
              <a:rPr lang="en-US" sz="2400" dirty="0" smtClean="0">
                <a:latin typeface="Times New Roman" pitchFamily="18" charset="0"/>
                <a:cs typeface="Times New Roman" pitchFamily="18" charset="0"/>
              </a:rPr>
              <a:t>companies. </a:t>
            </a:r>
          </a:p>
          <a:p>
            <a:pPr marL="457200" indent="-457200" algn="just">
              <a:buAutoNum type="arabicPeriod"/>
            </a:pPr>
            <a:r>
              <a:rPr lang="en-US" sz="2400" dirty="0" smtClean="0">
                <a:latin typeface="Times New Roman" pitchFamily="18" charset="0"/>
                <a:cs typeface="Times New Roman" pitchFamily="18" charset="0"/>
              </a:rPr>
              <a:t>This </a:t>
            </a:r>
            <a:r>
              <a:rPr lang="en-US" sz="2400" dirty="0">
                <a:latin typeface="Times New Roman" pitchFamily="18" charset="0"/>
                <a:cs typeface="Times New Roman" pitchFamily="18" charset="0"/>
              </a:rPr>
              <a:t>theory looks at the project from point of view of the owner, and does not differentiate between a personal project and personal project </a:t>
            </a:r>
            <a:r>
              <a:rPr lang="en-US" sz="2400" dirty="0" smtClean="0">
                <a:latin typeface="Times New Roman" pitchFamily="18" charset="0"/>
                <a:cs typeface="Times New Roman" pitchFamily="18" charset="0"/>
              </a:rPr>
              <a:t>owners.</a:t>
            </a:r>
          </a:p>
          <a:p>
            <a:pPr marL="457200" indent="-457200" algn="just">
              <a:buAutoNum type="arabicPeriod"/>
            </a:pPr>
            <a:r>
              <a:rPr lang="en-US" sz="2400" dirty="0">
                <a:latin typeface="Times New Roman" pitchFamily="18" charset="0"/>
                <a:cs typeface="Times New Roman" pitchFamily="18" charset="0"/>
              </a:rPr>
              <a:t>F</a:t>
            </a:r>
            <a:r>
              <a:rPr lang="en-US" sz="2400" dirty="0" smtClean="0">
                <a:latin typeface="Times New Roman" pitchFamily="18" charset="0"/>
                <a:cs typeface="Times New Roman" pitchFamily="18" charset="0"/>
              </a:rPr>
              <a:t>ocuses </a:t>
            </a:r>
            <a:r>
              <a:rPr lang="en-US" sz="2400" dirty="0">
                <a:latin typeface="Times New Roman" pitchFamily="18" charset="0"/>
                <a:cs typeface="Times New Roman" pitchFamily="18" charset="0"/>
              </a:rPr>
              <a:t>on the project owner more than a focus on the project itself, which means that the project's assets belong to its owner and liabilities are </a:t>
            </a:r>
            <a:r>
              <a:rPr lang="en-US" sz="2400" dirty="0" smtClean="0">
                <a:latin typeface="Times New Roman" pitchFamily="18" charset="0"/>
                <a:cs typeface="Times New Roman" pitchFamily="18" charset="0"/>
              </a:rPr>
              <a:t>obligations. </a:t>
            </a:r>
          </a:p>
          <a:p>
            <a:pPr marL="457200" indent="-457200" algn="just">
              <a:buAutoNum type="arabicPeriod"/>
            </a:pPr>
            <a:r>
              <a:rPr lang="en-US" sz="2400" dirty="0" smtClean="0">
                <a:latin typeface="Times New Roman" pitchFamily="18" charset="0"/>
                <a:cs typeface="Times New Roman" pitchFamily="18" charset="0"/>
              </a:rPr>
              <a:t>The balance sheet equation </a:t>
            </a:r>
            <a:r>
              <a:rPr lang="en-US" sz="2400" dirty="0">
                <a:latin typeface="Times New Roman" pitchFamily="18" charset="0"/>
                <a:cs typeface="Times New Roman" pitchFamily="18" charset="0"/>
              </a:rPr>
              <a:t>according to the concept of this </a:t>
            </a:r>
            <a:r>
              <a:rPr lang="en-US" sz="2400" dirty="0" smtClean="0">
                <a:latin typeface="Times New Roman" pitchFamily="18" charset="0"/>
                <a:cs typeface="Times New Roman" pitchFamily="18" charset="0"/>
              </a:rPr>
              <a:t>theory: </a:t>
            </a:r>
            <a:r>
              <a:rPr lang="en-US" sz="2400" b="1" dirty="0" smtClean="0">
                <a:latin typeface="Times New Roman" pitchFamily="18" charset="0"/>
                <a:cs typeface="Times New Roman" pitchFamily="18" charset="0"/>
              </a:rPr>
              <a:t>Net </a:t>
            </a:r>
            <a:r>
              <a:rPr lang="en-US" sz="2400" b="1" dirty="0">
                <a:latin typeface="Times New Roman" pitchFamily="18" charset="0"/>
                <a:cs typeface="Times New Roman" pitchFamily="18" charset="0"/>
              </a:rPr>
              <a:t>worth (equity) = total assets - total </a:t>
            </a:r>
            <a:r>
              <a:rPr lang="en-US" sz="2400" b="1" dirty="0" smtClean="0">
                <a:latin typeface="Times New Roman" pitchFamily="18" charset="0"/>
                <a:cs typeface="Times New Roman" pitchFamily="18" charset="0"/>
              </a:rPr>
              <a:t>liabilities</a:t>
            </a:r>
          </a:p>
          <a:p>
            <a:pPr algn="just"/>
            <a:r>
              <a:rPr lang="en-US" sz="2400" dirty="0" smtClean="0">
                <a:latin typeface="Times New Roman" pitchFamily="18" charset="0"/>
                <a:cs typeface="Times New Roman" pitchFamily="18" charset="0"/>
              </a:rPr>
              <a:t>5. </a:t>
            </a:r>
            <a:r>
              <a:rPr lang="en-US" sz="2400" dirty="0">
                <a:latin typeface="Times New Roman" pitchFamily="18" charset="0"/>
                <a:cs typeface="Times New Roman" pitchFamily="18" charset="0"/>
              </a:rPr>
              <a:t>The main objective is to increase revenue and reduce expenses to increase </a:t>
            </a:r>
            <a:r>
              <a:rPr lang="en-US" sz="2400" dirty="0" smtClean="0">
                <a:latin typeface="Times New Roman" pitchFamily="18" charset="0"/>
                <a:cs typeface="Times New Roman" pitchFamily="18" charset="0"/>
              </a:rPr>
              <a:t>profit.</a:t>
            </a:r>
          </a:p>
          <a:p>
            <a:pPr algn="just"/>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20085705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 y="2133600"/>
            <a:ext cx="9067800" cy="1754326"/>
          </a:xfrm>
          <a:prstGeom prst="rect">
            <a:avLst/>
          </a:prstGeom>
        </p:spPr>
        <p:txBody>
          <a:bodyPr wrap="square">
            <a:spAutoFit/>
          </a:bodyPr>
          <a:lstStyle/>
          <a:p>
            <a:pPr algn="ctr"/>
            <a:r>
              <a:rPr lang="en-US" sz="3600" b="1" dirty="0">
                <a:latin typeface="Times New Roman" pitchFamily="18" charset="0"/>
                <a:cs typeface="Times New Roman" pitchFamily="18" charset="0"/>
              </a:rPr>
              <a:t>Chapter O</a:t>
            </a:r>
            <a:r>
              <a:rPr lang="en-US" sz="3600" b="1" dirty="0" smtClean="0">
                <a:latin typeface="Times New Roman" pitchFamily="18" charset="0"/>
                <a:cs typeface="Times New Roman" pitchFamily="18" charset="0"/>
              </a:rPr>
              <a:t>ne</a:t>
            </a:r>
          </a:p>
          <a:p>
            <a:pPr algn="ctr"/>
            <a:r>
              <a:rPr lang="en-US" sz="3600" b="1" dirty="0">
                <a:latin typeface="Times New Roman" pitchFamily="18" charset="0"/>
                <a:cs typeface="Times New Roman" pitchFamily="18" charset="0"/>
              </a:rPr>
              <a:t>C</a:t>
            </a:r>
            <a:r>
              <a:rPr lang="en-US" sz="3600" b="1" dirty="0" smtClean="0">
                <a:latin typeface="Times New Roman" pitchFamily="18" charset="0"/>
                <a:cs typeface="Times New Roman" pitchFamily="18" charset="0"/>
              </a:rPr>
              <a:t>onceptual </a:t>
            </a:r>
            <a:r>
              <a:rPr lang="en-US" sz="3600" b="1" dirty="0">
                <a:latin typeface="Times New Roman" pitchFamily="18" charset="0"/>
                <a:cs typeface="Times New Roman" pitchFamily="18" charset="0"/>
              </a:rPr>
              <a:t>framework for the Government </a:t>
            </a:r>
            <a:r>
              <a:rPr lang="en-US" sz="3600" b="1" dirty="0" smtClean="0">
                <a:latin typeface="Times New Roman" pitchFamily="18" charset="0"/>
                <a:cs typeface="Times New Roman" pitchFamily="18" charset="0"/>
              </a:rPr>
              <a:t>Accounting </a:t>
            </a:r>
            <a:r>
              <a:rPr lang="en-US" sz="3600" b="1" dirty="0">
                <a:latin typeface="Times New Roman" pitchFamily="18" charset="0"/>
                <a:cs typeface="Times New Roman" pitchFamily="18" charset="0"/>
              </a:rPr>
              <a:t>system</a:t>
            </a:r>
          </a:p>
        </p:txBody>
      </p:sp>
    </p:spTree>
    <p:extLst>
      <p:ext uri="{BB962C8B-B14F-4D97-AF65-F5344CB8AC3E}">
        <p14:creationId xmlns:p14="http://schemas.microsoft.com/office/powerpoint/2010/main" val="402941817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457200" y="533400"/>
            <a:ext cx="8077200" cy="4585871"/>
          </a:xfrm>
          <a:prstGeom prst="rect">
            <a:avLst/>
          </a:prstGeom>
        </p:spPr>
        <p:txBody>
          <a:bodyPr wrap="square">
            <a:spAutoFit/>
          </a:bodyPr>
          <a:lstStyle/>
          <a:p>
            <a:pPr algn="just"/>
            <a:r>
              <a:rPr lang="en-US" sz="2800" b="1" dirty="0">
                <a:latin typeface="Times New Roman" pitchFamily="18" charset="0"/>
                <a:cs typeface="Times New Roman" pitchFamily="18" charset="0"/>
              </a:rPr>
              <a:t>2. </a:t>
            </a:r>
            <a:r>
              <a:rPr lang="en-US" sz="2800" b="1" dirty="0" smtClean="0">
                <a:latin typeface="Times New Roman" pitchFamily="18" charset="0"/>
                <a:cs typeface="Times New Roman" pitchFamily="18" charset="0"/>
              </a:rPr>
              <a:t>Entity </a:t>
            </a:r>
            <a:r>
              <a:rPr lang="en-US" sz="2800" b="1" dirty="0">
                <a:latin typeface="Times New Roman" pitchFamily="18" charset="0"/>
                <a:cs typeface="Times New Roman" pitchFamily="18" charset="0"/>
              </a:rPr>
              <a:t>T</a:t>
            </a:r>
            <a:r>
              <a:rPr lang="en-US" sz="2800" b="1" dirty="0" smtClean="0">
                <a:latin typeface="Times New Roman" pitchFamily="18" charset="0"/>
                <a:cs typeface="Times New Roman" pitchFamily="18" charset="0"/>
              </a:rPr>
              <a:t>heory</a:t>
            </a:r>
            <a:endParaRPr lang="en-US" sz="2800" b="1" dirty="0">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a:p>
            <a:pPr marL="457200" indent="-457200" algn="just">
              <a:buFont typeface="+mj-lt"/>
              <a:buAutoNum type="arabicPeriod"/>
            </a:pPr>
            <a:r>
              <a:rPr lang="en-US" sz="2400" dirty="0">
                <a:latin typeface="Times New Roman" pitchFamily="18" charset="0"/>
                <a:cs typeface="Times New Roman" pitchFamily="18" charset="0"/>
              </a:rPr>
              <a:t>This theory appearance after appearing of large projects and the separation of ownership from management. </a:t>
            </a:r>
            <a:endParaRPr lang="en-US" sz="2400" dirty="0" smtClean="0">
              <a:latin typeface="Times New Roman" pitchFamily="18" charset="0"/>
              <a:cs typeface="Times New Roman" pitchFamily="18" charset="0"/>
            </a:endParaRPr>
          </a:p>
          <a:p>
            <a:pPr marL="457200" indent="-457200" algn="just">
              <a:buFont typeface="+mj-lt"/>
              <a:buAutoNum type="arabicPeriod"/>
            </a:pPr>
            <a:r>
              <a:rPr lang="en-US" sz="2400" dirty="0" smtClean="0">
                <a:latin typeface="Times New Roman" pitchFamily="18" charset="0"/>
                <a:cs typeface="Times New Roman" pitchFamily="18" charset="0"/>
              </a:rPr>
              <a:t>This </a:t>
            </a:r>
            <a:r>
              <a:rPr lang="en-US" sz="2400" dirty="0">
                <a:latin typeface="Times New Roman" pitchFamily="18" charset="0"/>
                <a:cs typeface="Times New Roman" pitchFamily="18" charset="0"/>
              </a:rPr>
              <a:t>theory is most widely accepted in thought and practice of </a:t>
            </a:r>
            <a:r>
              <a:rPr lang="en-US" sz="2400" dirty="0" smtClean="0">
                <a:latin typeface="Times New Roman" pitchFamily="18" charset="0"/>
                <a:cs typeface="Times New Roman" pitchFamily="18" charset="0"/>
              </a:rPr>
              <a:t>accounting.</a:t>
            </a:r>
          </a:p>
          <a:p>
            <a:pPr marL="457200" indent="-457200" algn="just">
              <a:buFont typeface="+mj-lt"/>
              <a:buAutoNum type="arabicPeriod"/>
            </a:pPr>
            <a:r>
              <a:rPr lang="en-US" sz="2400" dirty="0">
                <a:latin typeface="Times New Roman" pitchFamily="18" charset="0"/>
                <a:cs typeface="Times New Roman" pitchFamily="18" charset="0"/>
              </a:rPr>
              <a:t>T</a:t>
            </a:r>
            <a:r>
              <a:rPr lang="en-US" sz="2400" dirty="0" smtClean="0">
                <a:latin typeface="Times New Roman" pitchFamily="18" charset="0"/>
                <a:cs typeface="Times New Roman" pitchFamily="18" charset="0"/>
              </a:rPr>
              <a:t>he </a:t>
            </a:r>
            <a:r>
              <a:rPr lang="en-US" sz="2400" dirty="0">
                <a:latin typeface="Times New Roman" pitchFamily="18" charset="0"/>
                <a:cs typeface="Times New Roman" pitchFamily="18" charset="0"/>
              </a:rPr>
              <a:t>capital of the project or any other funding source it becomes part of the liabilities as well as other obligations, and </a:t>
            </a:r>
            <a:r>
              <a:rPr lang="en-US" sz="2400" dirty="0" smtClean="0">
                <a:latin typeface="Times New Roman" pitchFamily="18" charset="0"/>
                <a:cs typeface="Times New Roman" pitchFamily="18" charset="0"/>
              </a:rPr>
              <a:t>the balance sheet equation:</a:t>
            </a:r>
            <a:endParaRPr lang="en-US" sz="2400" dirty="0">
              <a:latin typeface="Times New Roman" pitchFamily="18" charset="0"/>
              <a:cs typeface="Times New Roman" pitchFamily="18" charset="0"/>
            </a:endParaRPr>
          </a:p>
          <a:p>
            <a:pPr algn="just"/>
            <a:r>
              <a:rPr lang="en-US" sz="2400" b="1" dirty="0">
                <a:latin typeface="Times New Roman" pitchFamily="18" charset="0"/>
                <a:cs typeface="Times New Roman" pitchFamily="18" charset="0"/>
              </a:rPr>
              <a:t>Assets = liabilities (capital + other obligations</a:t>
            </a:r>
            <a:r>
              <a:rPr lang="en-US" sz="2400" b="1" dirty="0" smtClean="0">
                <a:latin typeface="Times New Roman" pitchFamily="18" charset="0"/>
                <a:cs typeface="Times New Roman" pitchFamily="18" charset="0"/>
              </a:rPr>
              <a:t>).</a:t>
            </a:r>
          </a:p>
          <a:p>
            <a:pPr algn="just"/>
            <a:r>
              <a:rPr lang="en-US" sz="2400" dirty="0">
                <a:latin typeface="Times New Roman" pitchFamily="18" charset="0"/>
                <a:cs typeface="Times New Roman" pitchFamily="18" charset="0"/>
              </a:rPr>
              <a:t>4. The objective is to produce income for investors and creditors as determined by the income statement.</a:t>
            </a:r>
          </a:p>
        </p:txBody>
      </p:sp>
    </p:spTree>
    <p:extLst>
      <p:ext uri="{BB962C8B-B14F-4D97-AF65-F5344CB8AC3E}">
        <p14:creationId xmlns:p14="http://schemas.microsoft.com/office/powerpoint/2010/main" val="39519122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762000"/>
            <a:ext cx="7620000" cy="3908762"/>
          </a:xfrm>
          <a:prstGeom prst="rect">
            <a:avLst/>
          </a:prstGeom>
        </p:spPr>
        <p:txBody>
          <a:bodyPr wrap="square">
            <a:spAutoFit/>
          </a:bodyPr>
          <a:lstStyle/>
          <a:p>
            <a:pPr algn="just"/>
            <a:r>
              <a:rPr lang="en-US" sz="2800" b="1" dirty="0">
                <a:latin typeface="Times New Roman" pitchFamily="18" charset="0"/>
                <a:cs typeface="Times New Roman" pitchFamily="18" charset="0"/>
              </a:rPr>
              <a:t>3. Unity resources theory (self-financing</a:t>
            </a:r>
            <a:r>
              <a:rPr lang="en-US" sz="2800" b="1" dirty="0" smtClean="0">
                <a:latin typeface="Times New Roman" pitchFamily="18" charset="0"/>
                <a:cs typeface="Times New Roman" pitchFamily="18" charset="0"/>
              </a:rPr>
              <a:t>):</a:t>
            </a:r>
          </a:p>
          <a:p>
            <a:pPr algn="just"/>
            <a:endParaRPr lang="en-US" sz="2800" b="1"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1. According </a:t>
            </a:r>
            <a:r>
              <a:rPr lang="en-US" sz="2400" dirty="0">
                <a:latin typeface="Times New Roman" pitchFamily="18" charset="0"/>
                <a:cs typeface="Times New Roman" pitchFamily="18" charset="0"/>
              </a:rPr>
              <a:t>to this theory, the ability of expenditure in the project depends on the received revenues</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2. Project </a:t>
            </a:r>
            <a:r>
              <a:rPr lang="en-US" sz="2400" dirty="0">
                <a:latin typeface="Times New Roman" pitchFamily="18" charset="0"/>
                <a:cs typeface="Times New Roman" pitchFamily="18" charset="0"/>
              </a:rPr>
              <a:t>gets the resources from its own activities</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3. If </a:t>
            </a:r>
            <a:r>
              <a:rPr lang="en-US" sz="2400" dirty="0">
                <a:latin typeface="Times New Roman" pitchFamily="18" charset="0"/>
                <a:cs typeface="Times New Roman" pitchFamily="18" charset="0"/>
              </a:rPr>
              <a:t>the revenue increased the activity of the unit will </a:t>
            </a:r>
            <a:r>
              <a:rPr lang="en-US" sz="2400" dirty="0" smtClean="0">
                <a:latin typeface="Times New Roman" pitchFamily="18" charset="0"/>
                <a:cs typeface="Times New Roman" pitchFamily="18" charset="0"/>
              </a:rPr>
              <a:t>increase.</a:t>
            </a:r>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4. </a:t>
            </a:r>
            <a:r>
              <a:rPr lang="en-US" sz="2400" dirty="0" smtClean="0">
                <a:latin typeface="Times New Roman" pitchFamily="18" charset="0"/>
                <a:cs typeface="Times New Roman" pitchFamily="18" charset="0"/>
              </a:rPr>
              <a:t>The balance sheet equation is: </a:t>
            </a:r>
          </a:p>
          <a:p>
            <a:pPr algn="just"/>
            <a:r>
              <a:rPr lang="en-US" sz="2400" b="1" dirty="0" smtClean="0">
                <a:latin typeface="Times New Roman" pitchFamily="18" charset="0"/>
                <a:cs typeface="Times New Roman" pitchFamily="18" charset="0"/>
              </a:rPr>
              <a:t>Self </a:t>
            </a:r>
            <a:r>
              <a:rPr lang="en-US" sz="2400" b="1" dirty="0">
                <a:latin typeface="Times New Roman" pitchFamily="18" charset="0"/>
                <a:cs typeface="Times New Roman" pitchFamily="18" charset="0"/>
              </a:rPr>
              <a:t>achieved resources = obligations</a:t>
            </a:r>
          </a:p>
          <a:p>
            <a:pPr algn="just"/>
            <a:endParaRPr lang="en-US" sz="2400" dirty="0" smtClean="0">
              <a:latin typeface="Times New Roman" pitchFamily="18" charset="0"/>
              <a:cs typeface="Times New Roman" pitchFamily="18" charset="0"/>
            </a:endParaRPr>
          </a:p>
        </p:txBody>
      </p:sp>
    </p:spTree>
    <p:extLst>
      <p:ext uri="{BB962C8B-B14F-4D97-AF65-F5344CB8AC3E}">
        <p14:creationId xmlns:p14="http://schemas.microsoft.com/office/powerpoint/2010/main" val="372284649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838200"/>
            <a:ext cx="7315200" cy="4708981"/>
          </a:xfrm>
          <a:prstGeom prst="rect">
            <a:avLst/>
          </a:prstGeom>
        </p:spPr>
        <p:txBody>
          <a:bodyPr wrap="square">
            <a:spAutoFit/>
          </a:bodyPr>
          <a:lstStyle/>
          <a:p>
            <a:pPr algn="just"/>
            <a:r>
              <a:rPr lang="en-US" sz="2800" b="1" dirty="0">
                <a:latin typeface="Times New Roman" pitchFamily="18" charset="0"/>
                <a:cs typeface="Times New Roman" pitchFamily="18" charset="0"/>
              </a:rPr>
              <a:t>4. Allocated money </a:t>
            </a:r>
            <a:r>
              <a:rPr lang="en-US" sz="2800" b="1" dirty="0" smtClean="0">
                <a:latin typeface="Times New Roman" pitchFamily="18" charset="0"/>
                <a:cs typeface="Times New Roman" pitchFamily="18" charset="0"/>
              </a:rPr>
              <a:t>theory</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Can not be applied earlier theories on the accounting unit in light of the government's accounting system due to lack of capital and even if found, it will be carried out after a certain period and become then estimated equal to zero, as well as the lack of these units on a self revenues and even if achieved in some of the units may not be enough to cover the activity. So the money allocated theory appeared: (determine spending power of the  accounting unit in quantity and quality, placed at their disposal and in a certain period of time).</a:t>
            </a:r>
          </a:p>
        </p:txBody>
      </p:sp>
    </p:spTree>
    <p:extLst>
      <p:ext uri="{BB962C8B-B14F-4D97-AF65-F5344CB8AC3E}">
        <p14:creationId xmlns:p14="http://schemas.microsoft.com/office/powerpoint/2010/main" val="5878857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914400"/>
            <a:ext cx="7696200" cy="5262979"/>
          </a:xfrm>
          <a:prstGeom prst="rect">
            <a:avLst/>
          </a:prstGeom>
        </p:spPr>
        <p:txBody>
          <a:bodyPr wrap="square">
            <a:spAutoFit/>
          </a:bodyPr>
          <a:lstStyle/>
          <a:p>
            <a:pPr algn="just"/>
            <a:r>
              <a:rPr lang="en-US" sz="2400" dirty="0">
                <a:latin typeface="Times New Roman" pitchFamily="18" charset="0"/>
                <a:cs typeface="Times New Roman" pitchFamily="18" charset="0"/>
              </a:rPr>
              <a:t>The money allocated theory focused on three main elements:</a:t>
            </a:r>
          </a:p>
          <a:p>
            <a:pPr algn="just"/>
            <a:endParaRPr lang="en-US" sz="2400" dirty="0">
              <a:latin typeface="Times New Roman" pitchFamily="18" charset="0"/>
              <a:cs typeface="Times New Roman" pitchFamily="18" charset="0"/>
            </a:endParaRPr>
          </a:p>
          <a:p>
            <a:pPr algn="just"/>
            <a:r>
              <a:rPr lang="en-US" sz="2400" b="1" dirty="0" smtClean="0">
                <a:latin typeface="Times New Roman" pitchFamily="18" charset="0"/>
                <a:cs typeface="Times New Roman" pitchFamily="18" charset="0"/>
              </a:rPr>
              <a:t>1. The </a:t>
            </a:r>
            <a:r>
              <a:rPr lang="en-US" sz="2400" b="1" dirty="0">
                <a:latin typeface="Times New Roman" pitchFamily="18" charset="0"/>
                <a:cs typeface="Times New Roman" pitchFamily="18" charset="0"/>
              </a:rPr>
              <a:t>quantitative aspect: </a:t>
            </a:r>
            <a:r>
              <a:rPr lang="en-US" sz="2400" dirty="0">
                <a:latin typeface="Times New Roman" pitchFamily="18" charset="0"/>
                <a:cs typeface="Times New Roman" pitchFamily="18" charset="0"/>
              </a:rPr>
              <a:t>the amount of money that determines the unit to do a particular activity.</a:t>
            </a:r>
          </a:p>
          <a:p>
            <a:pPr algn="just"/>
            <a:endParaRPr lang="en-US" sz="2400" dirty="0">
              <a:latin typeface="Times New Roman" pitchFamily="18" charset="0"/>
              <a:cs typeface="Times New Roman" pitchFamily="18" charset="0"/>
            </a:endParaRPr>
          </a:p>
          <a:p>
            <a:pPr algn="just"/>
            <a:r>
              <a:rPr lang="en-US" sz="2400" b="1" dirty="0">
                <a:latin typeface="Times New Roman" pitchFamily="18" charset="0"/>
                <a:cs typeface="Times New Roman" pitchFamily="18" charset="0"/>
              </a:rPr>
              <a:t>2. </a:t>
            </a:r>
            <a:r>
              <a:rPr lang="en-US" sz="2400" b="1" dirty="0" smtClean="0">
                <a:latin typeface="Times New Roman" pitchFamily="18" charset="0"/>
                <a:cs typeface="Times New Roman" pitchFamily="18" charset="0"/>
              </a:rPr>
              <a:t>Qualitative </a:t>
            </a:r>
            <a:r>
              <a:rPr lang="en-US" sz="2400" b="1" dirty="0">
                <a:latin typeface="Times New Roman" pitchFamily="18" charset="0"/>
                <a:cs typeface="Times New Roman" pitchFamily="18" charset="0"/>
              </a:rPr>
              <a:t>aspect: </a:t>
            </a:r>
            <a:r>
              <a:rPr lang="en-US" sz="2400" dirty="0">
                <a:latin typeface="Times New Roman" pitchFamily="18" charset="0"/>
                <a:cs typeface="Times New Roman" pitchFamily="18" charset="0"/>
              </a:rPr>
              <a:t>determine the type of activity that is required to do by the allocated amount of money.</a:t>
            </a:r>
          </a:p>
          <a:p>
            <a:pPr algn="just"/>
            <a:endParaRPr lang="en-US" sz="2400" dirty="0">
              <a:latin typeface="Times New Roman" pitchFamily="18" charset="0"/>
              <a:cs typeface="Times New Roman" pitchFamily="18" charset="0"/>
            </a:endParaRPr>
          </a:p>
          <a:p>
            <a:pPr algn="just"/>
            <a:r>
              <a:rPr lang="en-US" sz="2400" b="1" dirty="0">
                <a:latin typeface="Times New Roman" pitchFamily="18" charset="0"/>
                <a:cs typeface="Times New Roman" pitchFamily="18" charset="0"/>
              </a:rPr>
              <a:t>3. Time aspect : </a:t>
            </a:r>
            <a:r>
              <a:rPr lang="en-US" sz="2400" dirty="0">
                <a:latin typeface="Times New Roman" pitchFamily="18" charset="0"/>
                <a:cs typeface="Times New Roman" pitchFamily="18" charset="0"/>
              </a:rPr>
              <a:t>a specific amount to spend for the activity of schedule time period.</a:t>
            </a:r>
          </a:p>
          <a:p>
            <a:pPr algn="just"/>
            <a:endParaRPr lang="en-US" sz="2400" dirty="0">
              <a:latin typeface="Times New Roman" pitchFamily="18" charset="0"/>
              <a:cs typeface="Times New Roman" pitchFamily="18" charset="0"/>
            </a:endParaRPr>
          </a:p>
          <a:p>
            <a:pPr algn="just"/>
            <a:r>
              <a:rPr lang="en-US" sz="2400" b="1" dirty="0" smtClean="0">
                <a:latin typeface="Times New Roman" pitchFamily="18" charset="0"/>
                <a:cs typeface="Times New Roman" pitchFamily="18" charset="0"/>
              </a:rPr>
              <a:t>The balance sheet equation:</a:t>
            </a:r>
          </a:p>
          <a:p>
            <a:pPr algn="just"/>
            <a:r>
              <a:rPr lang="en-US" sz="2400" b="1" dirty="0" smtClean="0">
                <a:latin typeface="Times New Roman" pitchFamily="18" charset="0"/>
                <a:cs typeface="Times New Roman" pitchFamily="18" charset="0"/>
              </a:rPr>
              <a:t> Assets </a:t>
            </a:r>
            <a:r>
              <a:rPr lang="en-US" sz="2400" b="1" dirty="0">
                <a:latin typeface="Times New Roman" pitchFamily="18" charset="0"/>
                <a:cs typeface="Times New Roman" pitchFamily="18" charset="0"/>
              </a:rPr>
              <a:t>(allocated resources accounting unit) = </a:t>
            </a:r>
            <a:r>
              <a:rPr lang="en-US" sz="2400" b="1" dirty="0" smtClean="0">
                <a:latin typeface="Times New Roman" pitchFamily="18" charset="0"/>
                <a:cs typeface="Times New Roman" pitchFamily="18" charset="0"/>
              </a:rPr>
              <a:t>Liabilities </a:t>
            </a:r>
            <a:r>
              <a:rPr lang="en-US" sz="2400" b="1" dirty="0">
                <a:latin typeface="Times New Roman" pitchFamily="18" charset="0"/>
                <a:cs typeface="Times New Roman" pitchFamily="18" charset="0"/>
              </a:rPr>
              <a:t>(restrictions on the use of its resources to the unit).</a:t>
            </a:r>
          </a:p>
        </p:txBody>
      </p:sp>
    </p:spTree>
    <p:extLst>
      <p:ext uri="{BB962C8B-B14F-4D97-AF65-F5344CB8AC3E}">
        <p14:creationId xmlns:p14="http://schemas.microsoft.com/office/powerpoint/2010/main" val="34596868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spc="100" dirty="0">
                <a:solidFill>
                  <a:srgbClr val="444D26"/>
                </a:solidFill>
                <a:latin typeface="Times New Roman" pitchFamily="18" charset="0"/>
                <a:ea typeface="+mn-ea"/>
                <a:cs typeface="Times New Roman" pitchFamily="18" charset="0"/>
              </a:rPr>
              <a:t>The general budget and the money allocated theory</a:t>
            </a:r>
            <a:endParaRPr lang="en-US" sz="6600" dirty="0">
              <a:latin typeface="Times New Roman" pitchFamily="18" charset="0"/>
              <a:cs typeface="Times New Roman" pitchFamily="18" charset="0"/>
            </a:endParaRPr>
          </a:p>
        </p:txBody>
      </p:sp>
      <p:sp>
        <p:nvSpPr>
          <p:cNvPr id="3" name="Rectangle 2"/>
          <p:cNvSpPr/>
          <p:nvPr/>
        </p:nvSpPr>
        <p:spPr>
          <a:xfrm>
            <a:off x="762000" y="1828800"/>
            <a:ext cx="7620000" cy="4893647"/>
          </a:xfrm>
          <a:prstGeom prst="rect">
            <a:avLst/>
          </a:prstGeom>
        </p:spPr>
        <p:txBody>
          <a:bodyPr wrap="square">
            <a:spAutoFit/>
          </a:bodyPr>
          <a:lstStyle/>
          <a:p>
            <a:pPr algn="just"/>
            <a:r>
              <a:rPr lang="en-US" sz="2400" dirty="0">
                <a:latin typeface="Times New Roman" pitchFamily="18" charset="0"/>
                <a:cs typeface="Times New Roman" pitchFamily="18" charset="0"/>
              </a:rPr>
              <a:t>Why general budget is the only instrument for the implementation of the money allocated theory?, there for it can be noted that there is a link between the budget and the elements of the money allocated theory as follows</a:t>
            </a:r>
            <a:r>
              <a:rPr lang="en-US" sz="2400" dirty="0" smtClean="0">
                <a:latin typeface="Times New Roman" pitchFamily="18" charset="0"/>
                <a:cs typeface="Times New Roman" pitchFamily="18" charset="0"/>
              </a:rPr>
              <a:t>:</a:t>
            </a:r>
          </a:p>
          <a:p>
            <a:pPr algn="just"/>
            <a:endParaRPr lang="en-US" sz="2400" dirty="0">
              <a:latin typeface="Times New Roman" pitchFamily="18" charset="0"/>
              <a:cs typeface="Times New Roman" pitchFamily="18" charset="0"/>
            </a:endParaRPr>
          </a:p>
          <a:p>
            <a:pPr algn="just"/>
            <a:r>
              <a:rPr lang="en-US" sz="2400" b="1" dirty="0" smtClean="0">
                <a:latin typeface="Times New Roman" pitchFamily="18" charset="0"/>
                <a:cs typeface="Times New Roman" pitchFamily="18" charset="0"/>
              </a:rPr>
              <a:t>1.Quantitative aspect</a:t>
            </a:r>
            <a:r>
              <a:rPr lang="en-US" sz="2400" b="1" dirty="0">
                <a:latin typeface="Times New Roman" pitchFamily="18" charset="0"/>
                <a:cs typeface="Times New Roman" pitchFamily="18" charset="0"/>
              </a:rPr>
              <a:t>: </a:t>
            </a:r>
            <a:r>
              <a:rPr lang="en-US" sz="2400" dirty="0">
                <a:latin typeface="Times New Roman" pitchFamily="18" charset="0"/>
                <a:cs typeface="Times New Roman" pitchFamily="18" charset="0"/>
              </a:rPr>
              <a:t>the general budget offering allocations approved of units in accordance with the administrative division under which the allocations are distributed according to the administrative structure of the state ministries and departments so that there is a certain amount of money spending power for each unit which derives its ability to exercise its activities.</a:t>
            </a:r>
          </a:p>
          <a:p>
            <a:pPr algn="just"/>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9568774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0" y="838200"/>
            <a:ext cx="7772400" cy="4893647"/>
          </a:xfrm>
          <a:prstGeom prst="rect">
            <a:avLst/>
          </a:prstGeom>
        </p:spPr>
        <p:txBody>
          <a:bodyPr wrap="square">
            <a:spAutoFit/>
          </a:bodyPr>
          <a:lstStyle/>
          <a:p>
            <a:pPr algn="just"/>
            <a:r>
              <a:rPr lang="en-US" sz="2400" b="1" dirty="0">
                <a:latin typeface="Times New Roman" pitchFamily="18" charset="0"/>
                <a:cs typeface="Times New Roman" pitchFamily="18" charset="0"/>
              </a:rPr>
              <a:t>2. Qualitative aspect: </a:t>
            </a:r>
            <a:r>
              <a:rPr lang="en-US" sz="2400" dirty="0">
                <a:latin typeface="Times New Roman" pitchFamily="18" charset="0"/>
                <a:cs typeface="Times New Roman" pitchFamily="18" charset="0"/>
              </a:rPr>
              <a:t>the general budget distributes the approved allocations for each unit according to economic activities where allocates the total account for each type of similar expenses and follows the economic division and qualitative division and which are estimated spending power for certain types selected under the total account activity, and here the second component of the theory is achieved</a:t>
            </a:r>
            <a:r>
              <a:rPr lang="en-US" sz="2400" dirty="0" smtClean="0">
                <a:latin typeface="Times New Roman" pitchFamily="18" charset="0"/>
                <a:cs typeface="Times New Roman" pitchFamily="18" charset="0"/>
              </a:rPr>
              <a:t>.</a:t>
            </a:r>
          </a:p>
          <a:p>
            <a:pPr algn="just"/>
            <a:endParaRPr lang="en-US" sz="2400" dirty="0">
              <a:latin typeface="Times New Roman" pitchFamily="18" charset="0"/>
              <a:cs typeface="Times New Roman" pitchFamily="18" charset="0"/>
            </a:endParaRPr>
          </a:p>
          <a:p>
            <a:pPr algn="just"/>
            <a:r>
              <a:rPr lang="en-US" sz="2400" b="1" dirty="0">
                <a:latin typeface="Times New Roman" pitchFamily="18" charset="0"/>
                <a:cs typeface="Times New Roman" pitchFamily="18" charset="0"/>
              </a:rPr>
              <a:t>3. </a:t>
            </a:r>
            <a:r>
              <a:rPr lang="en-US" sz="2400" b="1" dirty="0" smtClean="0">
                <a:latin typeface="Times New Roman" pitchFamily="18" charset="0"/>
                <a:cs typeface="Times New Roman" pitchFamily="18" charset="0"/>
              </a:rPr>
              <a:t>Time </a:t>
            </a:r>
            <a:r>
              <a:rPr lang="en-US" sz="2400" b="1" dirty="0">
                <a:latin typeface="Times New Roman" pitchFamily="18" charset="0"/>
                <a:cs typeface="Times New Roman" pitchFamily="18" charset="0"/>
              </a:rPr>
              <a:t>aspect: </a:t>
            </a:r>
            <a:r>
              <a:rPr lang="en-US" sz="2400" dirty="0">
                <a:latin typeface="Times New Roman" pitchFamily="18" charset="0"/>
                <a:cs typeface="Times New Roman" pitchFamily="18" charset="0"/>
              </a:rPr>
              <a:t>that the approved allocations for each unit and the specific spending types by divisions contained in the budget and has to be implemented during a certain period, which is usually a general budget, and it is the financial year period.</a:t>
            </a:r>
          </a:p>
        </p:txBody>
      </p:sp>
    </p:spTree>
    <p:extLst>
      <p:ext uri="{BB962C8B-B14F-4D97-AF65-F5344CB8AC3E}">
        <p14:creationId xmlns:p14="http://schemas.microsoft.com/office/powerpoint/2010/main" val="21961909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1997839"/>
            <a:ext cx="7848600" cy="1200329"/>
          </a:xfrm>
          <a:prstGeom prst="rect">
            <a:avLst/>
          </a:prstGeom>
        </p:spPr>
        <p:txBody>
          <a:bodyPr wrap="square">
            <a:spAutoFit/>
          </a:bodyPr>
          <a:lstStyle/>
          <a:p>
            <a:pPr lvl="0" algn="ctr"/>
            <a:r>
              <a:rPr lang="en-US" sz="3600" b="1" dirty="0">
                <a:solidFill>
                  <a:prstClr val="black"/>
                </a:solidFill>
                <a:latin typeface="Times New Roman" pitchFamily="18" charset="0"/>
                <a:cs typeface="Times New Roman" pitchFamily="18" charset="0"/>
              </a:rPr>
              <a:t>Chapter </a:t>
            </a:r>
            <a:r>
              <a:rPr lang="en-US" sz="3600" b="1" dirty="0" smtClean="0">
                <a:solidFill>
                  <a:prstClr val="black"/>
                </a:solidFill>
                <a:latin typeface="Times New Roman" pitchFamily="18" charset="0"/>
                <a:cs typeface="Times New Roman" pitchFamily="18" charset="0"/>
              </a:rPr>
              <a:t>Three</a:t>
            </a:r>
          </a:p>
          <a:p>
            <a:pPr lvl="0" algn="ctr"/>
            <a:r>
              <a:rPr lang="en-US" sz="3600" b="1" dirty="0">
                <a:solidFill>
                  <a:prstClr val="black"/>
                </a:solidFill>
                <a:latin typeface="Times New Roman" pitchFamily="18" charset="0"/>
                <a:ea typeface="+mj-ea"/>
                <a:cs typeface="Times New Roman" pitchFamily="18" charset="0"/>
              </a:rPr>
              <a:t>The  General Budget of the State</a:t>
            </a:r>
            <a:endParaRPr lang="en-US" sz="3600" b="1"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71245754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Times New Roman" pitchFamily="18" charset="0"/>
                <a:cs typeface="Times New Roman" pitchFamily="18" charset="0"/>
              </a:rPr>
              <a:t>The  </a:t>
            </a:r>
            <a:r>
              <a:rPr lang="en-US" sz="3600" b="1" dirty="0" smtClean="0">
                <a:latin typeface="Times New Roman" pitchFamily="18" charset="0"/>
                <a:cs typeface="Times New Roman" pitchFamily="18" charset="0"/>
              </a:rPr>
              <a:t>General Budget </a:t>
            </a:r>
            <a:r>
              <a:rPr lang="en-US" sz="3600" b="1" dirty="0">
                <a:latin typeface="Times New Roman" pitchFamily="18" charset="0"/>
                <a:cs typeface="Times New Roman" pitchFamily="18" charset="0"/>
              </a:rPr>
              <a:t>of the S</a:t>
            </a:r>
            <a:r>
              <a:rPr lang="en-US" sz="3600" b="1" dirty="0" smtClean="0">
                <a:latin typeface="Times New Roman" pitchFamily="18" charset="0"/>
                <a:cs typeface="Times New Roman" pitchFamily="18" charset="0"/>
              </a:rPr>
              <a:t>tate</a:t>
            </a:r>
            <a:endParaRPr lang="en-US" sz="3600" b="1" dirty="0">
              <a:latin typeface="Times New Roman" pitchFamily="18" charset="0"/>
              <a:cs typeface="Times New Roman" pitchFamily="18" charset="0"/>
            </a:endParaRPr>
          </a:p>
        </p:txBody>
      </p:sp>
      <p:sp>
        <p:nvSpPr>
          <p:cNvPr id="3" name="Rectangle 2"/>
          <p:cNvSpPr/>
          <p:nvPr/>
        </p:nvSpPr>
        <p:spPr>
          <a:xfrm>
            <a:off x="228600" y="1223749"/>
            <a:ext cx="8763000" cy="5632311"/>
          </a:xfrm>
          <a:prstGeom prst="rect">
            <a:avLst/>
          </a:prstGeom>
        </p:spPr>
        <p:txBody>
          <a:bodyPr wrap="square">
            <a:spAutoFit/>
          </a:bodyPr>
          <a:lstStyle/>
          <a:p>
            <a:pPr algn="just"/>
            <a:r>
              <a:rPr lang="en-US" sz="2400" dirty="0">
                <a:latin typeface="Times New Roman" pitchFamily="18" charset="0"/>
                <a:cs typeface="Times New Roman" pitchFamily="18" charset="0"/>
              </a:rPr>
              <a:t>There are two </a:t>
            </a:r>
            <a:r>
              <a:rPr lang="en-US" sz="2400" dirty="0" smtClean="0">
                <a:latin typeface="Times New Roman" pitchFamily="18" charset="0"/>
                <a:cs typeface="Times New Roman" pitchFamily="18" charset="0"/>
              </a:rPr>
              <a:t>definitions of the state general </a:t>
            </a:r>
            <a:r>
              <a:rPr lang="en-US" sz="2400" dirty="0">
                <a:latin typeface="Times New Roman" pitchFamily="18" charset="0"/>
                <a:cs typeface="Times New Roman" pitchFamily="18" charset="0"/>
              </a:rPr>
              <a:t>budget:</a:t>
            </a:r>
          </a:p>
          <a:p>
            <a:pPr algn="just"/>
            <a:r>
              <a:rPr lang="en-US" sz="2400" dirty="0" smtClean="0">
                <a:latin typeface="Times New Roman" pitchFamily="18" charset="0"/>
                <a:cs typeface="Times New Roman" pitchFamily="18" charset="0"/>
              </a:rPr>
              <a:t>Legal </a:t>
            </a:r>
            <a:r>
              <a:rPr lang="en-US" sz="2400" dirty="0">
                <a:latin typeface="Times New Roman" pitchFamily="18" charset="0"/>
                <a:cs typeface="Times New Roman" pitchFamily="18" charset="0"/>
              </a:rPr>
              <a:t>definition and scientific </a:t>
            </a:r>
            <a:r>
              <a:rPr lang="en-US" sz="2400" dirty="0" smtClean="0">
                <a:latin typeface="Times New Roman" pitchFamily="18" charset="0"/>
                <a:cs typeface="Times New Roman" pitchFamily="18" charset="0"/>
              </a:rPr>
              <a:t>definition</a:t>
            </a:r>
          </a:p>
          <a:p>
            <a:pPr algn="just"/>
            <a:endParaRPr lang="en-US" sz="2400" dirty="0">
              <a:latin typeface="Times New Roman" pitchFamily="18" charset="0"/>
              <a:cs typeface="Times New Roman" pitchFamily="18" charset="0"/>
            </a:endParaRPr>
          </a:p>
          <a:p>
            <a:pPr algn="just"/>
            <a:r>
              <a:rPr lang="en-US" sz="2400" b="1" u="sng" dirty="0" smtClean="0">
                <a:latin typeface="Times New Roman" pitchFamily="18" charset="0"/>
                <a:cs typeface="Times New Roman" pitchFamily="18" charset="0"/>
              </a:rPr>
              <a:t>1. The </a:t>
            </a:r>
            <a:r>
              <a:rPr lang="en-US" sz="2400" b="1" u="sng" dirty="0">
                <a:latin typeface="Times New Roman" pitchFamily="18" charset="0"/>
                <a:cs typeface="Times New Roman" pitchFamily="18" charset="0"/>
              </a:rPr>
              <a:t>Legal </a:t>
            </a:r>
            <a:r>
              <a:rPr lang="en-US" sz="2400" b="1" u="sng" dirty="0" smtClean="0">
                <a:latin typeface="Times New Roman" pitchFamily="18" charset="0"/>
                <a:cs typeface="Times New Roman" pitchFamily="18" charset="0"/>
              </a:rPr>
              <a:t>definition:</a:t>
            </a:r>
            <a:endParaRPr lang="ar-EG"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Tables </a:t>
            </a:r>
            <a:r>
              <a:rPr lang="en-US" sz="2400" dirty="0">
                <a:latin typeface="Times New Roman" pitchFamily="18" charset="0"/>
                <a:cs typeface="Times New Roman" pitchFamily="18" charset="0"/>
              </a:rPr>
              <a:t>include estimated revenues and expenditures for the fiscal year determined in the budget law</a:t>
            </a:r>
            <a:r>
              <a:rPr lang="en-US" sz="2400" dirty="0" smtClean="0">
                <a:latin typeface="Times New Roman" pitchFamily="18" charset="0"/>
                <a:cs typeface="Times New Roman" pitchFamily="18" charset="0"/>
              </a:rPr>
              <a:t>.</a:t>
            </a:r>
          </a:p>
          <a:p>
            <a:pPr algn="just"/>
            <a:endParaRPr lang="en-US" sz="2400" dirty="0" smtClean="0">
              <a:latin typeface="Times New Roman" pitchFamily="18" charset="0"/>
              <a:cs typeface="Times New Roman" pitchFamily="18" charset="0"/>
            </a:endParaRPr>
          </a:p>
          <a:p>
            <a:pPr algn="just"/>
            <a:r>
              <a:rPr lang="en-US" sz="2400" b="1" dirty="0">
                <a:latin typeface="Times New Roman" pitchFamily="18" charset="0"/>
                <a:cs typeface="Times New Roman" pitchFamily="18" charset="0"/>
              </a:rPr>
              <a:t>From this definition, the general </a:t>
            </a:r>
            <a:r>
              <a:rPr lang="en-US" sz="2400" b="1" dirty="0" smtClean="0">
                <a:latin typeface="Times New Roman" pitchFamily="18" charset="0"/>
                <a:cs typeface="Times New Roman" pitchFamily="18" charset="0"/>
              </a:rPr>
              <a:t>budge includes:</a:t>
            </a:r>
          </a:p>
          <a:p>
            <a:pPr algn="just"/>
            <a:r>
              <a:rPr lang="en-US" sz="2400" b="1" u="sng" dirty="0">
                <a:latin typeface="Times New Roman" pitchFamily="18" charset="0"/>
                <a:cs typeface="Times New Roman" pitchFamily="18" charset="0"/>
              </a:rPr>
              <a:t>Revenue Tables</a:t>
            </a:r>
            <a:r>
              <a:rPr lang="en-US" sz="2400" b="1" dirty="0" smtClean="0">
                <a:latin typeface="Times New Roman" pitchFamily="18" charset="0"/>
                <a:cs typeface="Times New Roman" pitchFamily="18" charset="0"/>
              </a:rPr>
              <a:t>: </a:t>
            </a:r>
            <a:r>
              <a:rPr lang="en-US" sz="2400" dirty="0" smtClean="0">
                <a:latin typeface="Times New Roman" pitchFamily="18" charset="0"/>
                <a:cs typeface="Times New Roman" pitchFamily="18" charset="0"/>
              </a:rPr>
              <a:t>includes</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the expected revenues </a:t>
            </a:r>
            <a:r>
              <a:rPr lang="en-US" sz="2400" dirty="0">
                <a:latin typeface="Times New Roman" pitchFamily="18" charset="0"/>
                <a:cs typeface="Times New Roman" pitchFamily="18" charset="0"/>
              </a:rPr>
              <a:t>to be collected during the </a:t>
            </a:r>
            <a:r>
              <a:rPr lang="en-US" sz="2400" dirty="0" smtClean="0">
                <a:latin typeface="Times New Roman" pitchFamily="18" charset="0"/>
                <a:cs typeface="Times New Roman" pitchFamily="18" charset="0"/>
              </a:rPr>
              <a:t>financial year.</a:t>
            </a:r>
          </a:p>
          <a:p>
            <a:pPr algn="just"/>
            <a:endParaRPr lang="en-US" sz="2400" dirty="0">
              <a:latin typeface="Times New Roman" pitchFamily="18" charset="0"/>
              <a:cs typeface="Times New Roman" pitchFamily="18" charset="0"/>
            </a:endParaRPr>
          </a:p>
          <a:p>
            <a:pPr algn="just"/>
            <a:r>
              <a:rPr lang="en-US" sz="2400" b="1" u="sng" dirty="0" smtClean="0">
                <a:latin typeface="Times New Roman" pitchFamily="18" charset="0"/>
                <a:cs typeface="Times New Roman" pitchFamily="18" charset="0"/>
              </a:rPr>
              <a:t>Expenditure tables</a:t>
            </a:r>
            <a:r>
              <a:rPr lang="en-US" sz="2400" b="1" u="sng" dirty="0">
                <a:latin typeface="Times New Roman" pitchFamily="18" charset="0"/>
                <a:cs typeface="Times New Roman" pitchFamily="18" charset="0"/>
              </a:rPr>
              <a:t>:</a:t>
            </a:r>
            <a:r>
              <a:rPr lang="en-US" sz="2400" b="1" dirty="0">
                <a:latin typeface="Times New Roman" pitchFamily="18" charset="0"/>
                <a:cs typeface="Times New Roman" pitchFamily="18" charset="0"/>
              </a:rPr>
              <a:t> </a:t>
            </a:r>
            <a:r>
              <a:rPr lang="en-US" sz="2400" dirty="0">
                <a:latin typeface="Times New Roman" pitchFamily="18" charset="0"/>
                <a:cs typeface="Times New Roman" pitchFamily="18" charset="0"/>
              </a:rPr>
              <a:t>includes the amounts allocated to government units, as well as aspects of its </a:t>
            </a:r>
            <a:r>
              <a:rPr lang="en-US" sz="2400" dirty="0" smtClean="0">
                <a:latin typeface="Times New Roman" pitchFamily="18" charset="0"/>
                <a:cs typeface="Times New Roman" pitchFamily="18" charset="0"/>
              </a:rPr>
              <a:t>spending.</a:t>
            </a:r>
            <a:endParaRPr lang="en-US" sz="2400" dirty="0">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a:p>
            <a:pPr algn="just"/>
            <a:r>
              <a:rPr lang="en-US" sz="2400" b="1" dirty="0" smtClean="0">
                <a:latin typeface="Times New Roman" pitchFamily="18" charset="0"/>
                <a:cs typeface="Times New Roman" pitchFamily="18" charset="0"/>
              </a:rPr>
              <a:t> </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19716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304800" y="304800"/>
            <a:ext cx="8382000" cy="6370975"/>
          </a:xfrm>
          <a:prstGeom prst="rect">
            <a:avLst/>
          </a:prstGeom>
        </p:spPr>
        <p:txBody>
          <a:bodyPr wrap="square">
            <a:spAutoFit/>
          </a:bodyPr>
          <a:lstStyle/>
          <a:p>
            <a:r>
              <a:rPr lang="en-US" sz="2400" b="1" u="sng" dirty="0">
                <a:latin typeface="Times New Roman" pitchFamily="18" charset="0"/>
                <a:cs typeface="Times New Roman" pitchFamily="18" charset="0"/>
              </a:rPr>
              <a:t>Unified General Budget Law No. 107 of 1985 </a:t>
            </a:r>
          </a:p>
          <a:p>
            <a:r>
              <a:rPr lang="en-US" sz="2400" dirty="0">
                <a:latin typeface="Times New Roman" pitchFamily="18" charset="0"/>
                <a:cs typeface="Times New Roman" pitchFamily="18" charset="0"/>
              </a:rPr>
              <a:t>Definition of the budget:</a:t>
            </a:r>
          </a:p>
          <a:p>
            <a:pPr marL="342900" indent="-342900">
              <a:buFont typeface="+mj-lt"/>
              <a:buAutoNum type="arabicPeriod"/>
            </a:pPr>
            <a:r>
              <a:rPr lang="en-US" sz="2400" dirty="0">
                <a:latin typeface="Times New Roman" pitchFamily="18" charset="0"/>
                <a:cs typeface="Times New Roman" pitchFamily="18" charset="0"/>
              </a:rPr>
              <a:t>budget of the centrally funded government sector is an allocated and planning budget.</a:t>
            </a:r>
          </a:p>
          <a:p>
            <a:pPr marL="342900" indent="-342900">
              <a:buFont typeface="+mj-lt"/>
              <a:buAutoNum type="arabicPeriod"/>
            </a:pPr>
            <a:r>
              <a:rPr lang="en-US" sz="2400" dirty="0" smtClean="0">
                <a:latin typeface="Times New Roman" pitchFamily="18" charset="0"/>
                <a:cs typeface="Times New Roman" pitchFamily="18" charset="0"/>
              </a:rPr>
              <a:t>Includes </a:t>
            </a:r>
            <a:r>
              <a:rPr lang="en-US" sz="2400" dirty="0">
                <a:latin typeface="Times New Roman" pitchFamily="18" charset="0"/>
                <a:cs typeface="Times New Roman" pitchFamily="18" charset="0"/>
              </a:rPr>
              <a:t>all resources expected to be collected from sources of funding by government </a:t>
            </a:r>
            <a:r>
              <a:rPr lang="en-US" sz="2400" dirty="0" smtClean="0">
                <a:latin typeface="Times New Roman" pitchFamily="18" charset="0"/>
                <a:cs typeface="Times New Roman" pitchFamily="18" charset="0"/>
              </a:rPr>
              <a:t>units.</a:t>
            </a:r>
          </a:p>
          <a:p>
            <a:endParaRPr lang="en-US" sz="2400" dirty="0">
              <a:latin typeface="Times New Roman" pitchFamily="18" charset="0"/>
              <a:cs typeface="Times New Roman" pitchFamily="18" charset="0"/>
            </a:endParaRPr>
          </a:p>
          <a:p>
            <a:r>
              <a:rPr lang="en-US" sz="2400" b="1" u="sng" dirty="0" smtClean="0">
                <a:latin typeface="Times New Roman" pitchFamily="18" charset="0"/>
                <a:cs typeface="Times New Roman" pitchFamily="18" charset="0"/>
              </a:rPr>
              <a:t>2. </a:t>
            </a:r>
            <a:r>
              <a:rPr lang="en-US" sz="2400" b="1" u="sng" dirty="0">
                <a:latin typeface="Times New Roman" pitchFamily="18" charset="0"/>
                <a:cs typeface="Times New Roman" pitchFamily="18" charset="0"/>
              </a:rPr>
              <a:t>S</a:t>
            </a:r>
            <a:r>
              <a:rPr lang="en-US" sz="2400" b="1" u="sng" dirty="0" smtClean="0">
                <a:latin typeface="Times New Roman" pitchFamily="18" charset="0"/>
                <a:cs typeface="Times New Roman" pitchFamily="18" charset="0"/>
              </a:rPr>
              <a:t>cientific definition</a:t>
            </a:r>
            <a:r>
              <a:rPr lang="en-US" sz="2400" dirty="0" smtClean="0">
                <a:latin typeface="Times New Roman" pitchFamily="18" charset="0"/>
                <a:cs typeface="Times New Roman" pitchFamily="18" charset="0"/>
              </a:rPr>
              <a:t>:</a:t>
            </a:r>
          </a:p>
          <a:p>
            <a:r>
              <a:rPr lang="en-US" sz="2400" dirty="0">
                <a:latin typeface="Times New Roman" pitchFamily="18" charset="0"/>
                <a:cs typeface="Times New Roman" pitchFamily="18" charset="0"/>
              </a:rPr>
              <a:t>An annual process based on planning, coordination and control of the use of resources to achieve the required purposes </a:t>
            </a:r>
            <a:r>
              <a:rPr lang="en-US" sz="2400" dirty="0" smtClean="0">
                <a:latin typeface="Times New Roman" pitchFamily="18" charset="0"/>
                <a:cs typeface="Times New Roman" pitchFamily="18" charset="0"/>
              </a:rPr>
              <a:t>efficiently.</a:t>
            </a:r>
          </a:p>
          <a:p>
            <a:r>
              <a:rPr lang="en-US" sz="2400" b="1" dirty="0">
                <a:latin typeface="Times New Roman" pitchFamily="18" charset="0"/>
                <a:cs typeface="Times New Roman" pitchFamily="18" charset="0"/>
              </a:rPr>
              <a:t>With different definitions we conclude </a:t>
            </a:r>
            <a:r>
              <a:rPr lang="en-US" sz="2400" b="1" dirty="0" smtClean="0">
                <a:latin typeface="Times New Roman" pitchFamily="18" charset="0"/>
                <a:cs typeface="Times New Roman" pitchFamily="18" charset="0"/>
              </a:rPr>
              <a:t>that:</a:t>
            </a:r>
          </a:p>
          <a:p>
            <a:pPr algn="just"/>
            <a:r>
              <a:rPr lang="en-US" sz="2400" b="1" u="sng" dirty="0" smtClean="0">
                <a:latin typeface="Times New Roman" pitchFamily="18" charset="0"/>
                <a:cs typeface="Times New Roman" pitchFamily="18" charset="0"/>
              </a:rPr>
              <a:t>The General Budget </a:t>
            </a:r>
            <a:r>
              <a:rPr lang="en-US" sz="2400" dirty="0" smtClean="0">
                <a:latin typeface="Times New Roman" pitchFamily="18" charset="0"/>
                <a:cs typeface="Times New Roman" pitchFamily="18" charset="0"/>
              </a:rPr>
              <a:t>is an annual </a:t>
            </a:r>
            <a:r>
              <a:rPr lang="en-US" sz="2400" dirty="0">
                <a:latin typeface="Times New Roman" pitchFamily="18" charset="0"/>
                <a:cs typeface="Times New Roman" pitchFamily="18" charset="0"/>
              </a:rPr>
              <a:t>plan of economic, financial, political, represented by a set of objectives and programs to be implemented by the various units of the state during a certain period of time (usually a year) expressed as estimates of financial costs with an indication of their sources of funding estimates.</a:t>
            </a:r>
          </a:p>
          <a:p>
            <a:endParaRPr lang="en-US" sz="2400" b="1" dirty="0">
              <a:latin typeface="Times New Roman" pitchFamily="18" charset="0"/>
              <a:cs typeface="Times New Roman" pitchFamily="18" charset="0"/>
            </a:endParaRPr>
          </a:p>
        </p:txBody>
      </p:sp>
    </p:spTree>
    <p:extLst>
      <p:ext uri="{BB962C8B-B14F-4D97-AF65-F5344CB8AC3E}">
        <p14:creationId xmlns:p14="http://schemas.microsoft.com/office/powerpoint/2010/main" val="42338284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Times New Roman" pitchFamily="18" charset="0"/>
                <a:cs typeface="Times New Roman" pitchFamily="18" charset="0"/>
              </a:rPr>
              <a:t>Types of the </a:t>
            </a:r>
            <a:r>
              <a:rPr lang="en-US" sz="3600" b="1" dirty="0" smtClean="0">
                <a:latin typeface="Times New Roman" pitchFamily="18" charset="0"/>
                <a:cs typeface="Times New Roman" pitchFamily="18" charset="0"/>
              </a:rPr>
              <a:t>State's General Budget</a:t>
            </a:r>
            <a:endParaRPr lang="en-US" sz="3600" b="1" dirty="0">
              <a:latin typeface="Times New Roman" pitchFamily="18" charset="0"/>
              <a:cs typeface="Times New Roman" pitchFamily="18" charset="0"/>
            </a:endParaRPr>
          </a:p>
        </p:txBody>
      </p:sp>
      <p:sp>
        <p:nvSpPr>
          <p:cNvPr id="3" name="Rectangle 2"/>
          <p:cNvSpPr/>
          <p:nvPr/>
        </p:nvSpPr>
        <p:spPr>
          <a:xfrm>
            <a:off x="762000" y="1447800"/>
            <a:ext cx="7467600" cy="4154984"/>
          </a:xfrm>
          <a:prstGeom prst="rect">
            <a:avLst/>
          </a:prstGeom>
        </p:spPr>
        <p:txBody>
          <a:bodyPr wrap="square">
            <a:spAutoFit/>
          </a:bodyPr>
          <a:lstStyle/>
          <a:p>
            <a:pPr algn="just"/>
            <a:r>
              <a:rPr lang="en-US" sz="2400" b="1" dirty="0">
                <a:latin typeface="Times New Roman" pitchFamily="18" charset="0"/>
                <a:cs typeface="Times New Roman" pitchFamily="18" charset="0"/>
              </a:rPr>
              <a:t>There are two types of </a:t>
            </a:r>
            <a:r>
              <a:rPr lang="en-US" sz="2400" b="1" dirty="0" smtClean="0">
                <a:latin typeface="Times New Roman" pitchFamily="18" charset="0"/>
                <a:cs typeface="Times New Roman" pitchFamily="18" charset="0"/>
              </a:rPr>
              <a:t>budget:</a:t>
            </a:r>
            <a:endParaRPr lang="en-US" sz="2400" b="1" dirty="0">
              <a:latin typeface="Times New Roman" pitchFamily="18" charset="0"/>
              <a:cs typeface="Times New Roman" pitchFamily="18" charset="0"/>
            </a:endParaRPr>
          </a:p>
          <a:p>
            <a:pPr algn="just"/>
            <a:endParaRPr lang="en-US" sz="2400" b="1" dirty="0">
              <a:latin typeface="Times New Roman" pitchFamily="18" charset="0"/>
              <a:cs typeface="Times New Roman" pitchFamily="18" charset="0"/>
            </a:endParaRPr>
          </a:p>
          <a:p>
            <a:pPr algn="just"/>
            <a:r>
              <a:rPr lang="en-US" sz="2400" b="1" dirty="0" smtClean="0">
                <a:latin typeface="Times New Roman" pitchFamily="18" charset="0"/>
                <a:cs typeface="Times New Roman" pitchFamily="18" charset="0"/>
              </a:rPr>
              <a:t>1</a:t>
            </a:r>
            <a:r>
              <a:rPr lang="en-US" sz="2400" b="1" dirty="0">
                <a:latin typeface="Times New Roman" pitchFamily="18" charset="0"/>
                <a:cs typeface="Times New Roman" pitchFamily="18" charset="0"/>
              </a:rPr>
              <a:t>. The current budget: </a:t>
            </a:r>
            <a:r>
              <a:rPr lang="en-US" sz="2400" dirty="0">
                <a:latin typeface="Times New Roman" pitchFamily="18" charset="0"/>
                <a:cs typeface="Times New Roman" pitchFamily="18" charset="0"/>
              </a:rPr>
              <a:t>Includes current activity practiced by government which meets the current resources (usual) to finance that activity.</a:t>
            </a:r>
          </a:p>
          <a:p>
            <a:pPr algn="just"/>
            <a:endParaRPr lang="en-US" sz="2400" dirty="0">
              <a:latin typeface="Times New Roman" pitchFamily="18" charset="0"/>
              <a:cs typeface="Times New Roman" pitchFamily="18" charset="0"/>
            </a:endParaRPr>
          </a:p>
          <a:p>
            <a:pPr algn="just"/>
            <a:r>
              <a:rPr lang="en-US" sz="2400" b="1" dirty="0">
                <a:latin typeface="Times New Roman" pitchFamily="18" charset="0"/>
                <a:cs typeface="Times New Roman" pitchFamily="18" charset="0"/>
              </a:rPr>
              <a:t>2. The investment budget: </a:t>
            </a:r>
            <a:r>
              <a:rPr lang="en-US" sz="2400" dirty="0">
                <a:latin typeface="Times New Roman" pitchFamily="18" charset="0"/>
                <a:cs typeface="Times New Roman" pitchFamily="18" charset="0"/>
              </a:rPr>
              <a:t>includes all activities of investment character include investment for new projects or expansion of existing projects and are funded through the budget of self-financing and credit facilities, local and foreign loans in addition to the surplus of current activity.</a:t>
            </a:r>
          </a:p>
        </p:txBody>
      </p:sp>
    </p:spTree>
    <p:extLst>
      <p:ext uri="{BB962C8B-B14F-4D97-AF65-F5344CB8AC3E}">
        <p14:creationId xmlns:p14="http://schemas.microsoft.com/office/powerpoint/2010/main" val="7844530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smtClean="0">
                <a:solidFill>
                  <a:schemeClr val="tx1">
                    <a:lumMod val="75000"/>
                    <a:lumOff val="25000"/>
                  </a:schemeClr>
                </a:solidFill>
                <a:latin typeface="Times New Roman" pitchFamily="18" charset="0"/>
                <a:cs typeface="Times New Roman" pitchFamily="18" charset="0"/>
              </a:rPr>
              <a:t>Government Accounting Definition</a:t>
            </a:r>
            <a:endParaRPr lang="en-US" sz="3600" b="1" dirty="0">
              <a:solidFill>
                <a:schemeClr val="tx1">
                  <a:lumMod val="75000"/>
                  <a:lumOff val="25000"/>
                </a:schemeClr>
              </a:solidFill>
              <a:latin typeface="Times New Roman" pitchFamily="18" charset="0"/>
              <a:cs typeface="Times New Roman" pitchFamily="18" charset="0"/>
            </a:endParaRPr>
          </a:p>
        </p:txBody>
      </p:sp>
      <p:sp>
        <p:nvSpPr>
          <p:cNvPr id="3" name="Content Placeholder 2"/>
          <p:cNvSpPr>
            <a:spLocks noGrp="1"/>
          </p:cNvSpPr>
          <p:nvPr>
            <p:ph idx="1"/>
          </p:nvPr>
        </p:nvSpPr>
        <p:spPr>
          <a:xfrm>
            <a:off x="457200" y="1905000"/>
            <a:ext cx="8229600" cy="3886199"/>
          </a:xfrm>
        </p:spPr>
        <p:txBody>
          <a:bodyPr>
            <a:normAutofit/>
          </a:bodyPr>
          <a:lstStyle/>
          <a:p>
            <a:pPr algn="just"/>
            <a:r>
              <a:rPr lang="en-US" sz="2400" b="1" dirty="0" smtClean="0">
                <a:latin typeface="Times New Roman" pitchFamily="18" charset="0"/>
                <a:cs typeface="Times New Roman" pitchFamily="18" charset="0"/>
              </a:rPr>
              <a:t>Government Accounting</a:t>
            </a:r>
            <a:r>
              <a:rPr lang="en-US" sz="2400" b="1" dirty="0">
                <a:latin typeface="Times New Roman" pitchFamily="18" charset="0"/>
                <a:cs typeface="Times New Roman" pitchFamily="18" charset="0"/>
              </a:rPr>
              <a:t>: </a:t>
            </a:r>
            <a:r>
              <a:rPr lang="en-US" sz="2400" dirty="0">
                <a:latin typeface="Times New Roman" pitchFamily="18" charset="0"/>
                <a:cs typeface="Times New Roman" pitchFamily="18" charset="0"/>
              </a:rPr>
              <a:t>is a set of rules and principles issued by a central authority to regulate and record the movement of internal and external money of public service units centrally funded and control of that money and provide monthly and annual statements.</a:t>
            </a:r>
          </a:p>
          <a:p>
            <a:pPr marL="0" indent="0">
              <a:buNone/>
            </a:pPr>
            <a:endParaRPr lang="en-US" dirty="0"/>
          </a:p>
          <a:p>
            <a:endParaRPr lang="en-US" dirty="0"/>
          </a:p>
        </p:txBody>
      </p:sp>
    </p:spTree>
    <p:extLst>
      <p:ext uri="{BB962C8B-B14F-4D97-AF65-F5344CB8AC3E}">
        <p14:creationId xmlns:p14="http://schemas.microsoft.com/office/powerpoint/2010/main" val="3508826119"/>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b="1" dirty="0">
                <a:latin typeface="Times New Roman" pitchFamily="18" charset="0"/>
                <a:cs typeface="Times New Roman" pitchFamily="18" charset="0"/>
              </a:rPr>
              <a:t>The </a:t>
            </a:r>
            <a:r>
              <a:rPr lang="en-US" sz="4000" b="1" dirty="0" smtClean="0">
                <a:latin typeface="Times New Roman" pitchFamily="18" charset="0"/>
                <a:cs typeface="Times New Roman" pitchFamily="18" charset="0"/>
              </a:rPr>
              <a:t>Objectives </a:t>
            </a:r>
            <a:r>
              <a:rPr lang="en-US" sz="4000" b="1" dirty="0">
                <a:latin typeface="Times New Roman" pitchFamily="18" charset="0"/>
                <a:cs typeface="Times New Roman" pitchFamily="18" charset="0"/>
              </a:rPr>
              <a:t>of the </a:t>
            </a:r>
            <a:r>
              <a:rPr lang="en-US" sz="4000" b="1" dirty="0" smtClean="0">
                <a:latin typeface="Times New Roman" pitchFamily="18" charset="0"/>
                <a:cs typeface="Times New Roman" pitchFamily="18" charset="0"/>
              </a:rPr>
              <a:t>General </a:t>
            </a:r>
            <a:r>
              <a:rPr lang="en-US" sz="4000" b="1" dirty="0">
                <a:latin typeface="Times New Roman" pitchFamily="18" charset="0"/>
                <a:cs typeface="Times New Roman" pitchFamily="18" charset="0"/>
              </a:rPr>
              <a:t>B</a:t>
            </a:r>
            <a:r>
              <a:rPr lang="en-US" sz="4000" b="1" dirty="0" smtClean="0">
                <a:latin typeface="Times New Roman" pitchFamily="18" charset="0"/>
                <a:cs typeface="Times New Roman" pitchFamily="18" charset="0"/>
              </a:rPr>
              <a:t>udget</a:t>
            </a:r>
            <a:r>
              <a:rPr lang="en-US" dirty="0"/>
              <a:t/>
            </a:r>
            <a:br>
              <a:rPr lang="en-US" dirty="0"/>
            </a:br>
            <a:endParaRPr lang="en-US" dirty="0"/>
          </a:p>
        </p:txBody>
      </p:sp>
      <p:sp>
        <p:nvSpPr>
          <p:cNvPr id="3" name="Rectangle 2"/>
          <p:cNvSpPr/>
          <p:nvPr/>
        </p:nvSpPr>
        <p:spPr>
          <a:xfrm>
            <a:off x="685800" y="1038367"/>
            <a:ext cx="7924800" cy="5632311"/>
          </a:xfrm>
          <a:prstGeom prst="rect">
            <a:avLst/>
          </a:prstGeom>
        </p:spPr>
        <p:txBody>
          <a:bodyPr wrap="square">
            <a:spAutoFit/>
          </a:bodyPr>
          <a:lstStyle/>
          <a:p>
            <a:pPr algn="just"/>
            <a:r>
              <a:rPr lang="en-US" sz="2400" b="1" dirty="0">
                <a:latin typeface="Times New Roman" pitchFamily="18" charset="0"/>
                <a:cs typeface="Times New Roman" pitchFamily="18" charset="0"/>
              </a:rPr>
              <a:t>1. Planning </a:t>
            </a:r>
            <a:r>
              <a:rPr lang="en-US" sz="2400" b="1" dirty="0" smtClean="0">
                <a:latin typeface="Times New Roman" pitchFamily="18" charset="0"/>
                <a:cs typeface="Times New Roman" pitchFamily="18" charset="0"/>
              </a:rPr>
              <a:t>objectives</a:t>
            </a:r>
            <a:r>
              <a:rPr lang="en-US" sz="2400" b="1" dirty="0">
                <a:latin typeface="Times New Roman" pitchFamily="18" charset="0"/>
                <a:cs typeface="Times New Roman" pitchFamily="18" charset="0"/>
              </a:rPr>
              <a:t>: </a:t>
            </a:r>
            <a:r>
              <a:rPr lang="en-US" sz="2400" dirty="0">
                <a:latin typeface="Times New Roman" pitchFamily="18" charset="0"/>
                <a:cs typeface="Times New Roman" pitchFamily="18" charset="0"/>
              </a:rPr>
              <a:t>as a result of the intervention of the modern state in various economic activities and the desire of governments to find a true balance of the national economy, is seen to the general budget as a planning tool.</a:t>
            </a:r>
          </a:p>
          <a:p>
            <a:pPr algn="just"/>
            <a:endParaRPr lang="en-US" sz="2400" dirty="0">
              <a:latin typeface="Times New Roman" pitchFamily="18" charset="0"/>
              <a:cs typeface="Times New Roman" pitchFamily="18" charset="0"/>
            </a:endParaRPr>
          </a:p>
          <a:p>
            <a:pPr algn="just"/>
            <a:r>
              <a:rPr lang="en-US" sz="2400" b="1" dirty="0">
                <a:latin typeface="Times New Roman" pitchFamily="18" charset="0"/>
                <a:cs typeface="Times New Roman" pitchFamily="18" charset="0"/>
              </a:rPr>
              <a:t>2. Supervisory objectives:</a:t>
            </a:r>
            <a:r>
              <a:rPr lang="en-US" sz="2400" dirty="0">
                <a:latin typeface="Times New Roman" pitchFamily="18" charset="0"/>
                <a:cs typeface="Times New Roman" pitchFamily="18" charset="0"/>
              </a:rPr>
              <a:t> control linked to a particular goal and be responsible for achieving that goal. That can determine the control target of the general budget as an instrument of a central control on the public money.</a:t>
            </a:r>
          </a:p>
          <a:p>
            <a:pPr algn="just"/>
            <a:endParaRPr lang="en-US" sz="2400" dirty="0">
              <a:latin typeface="Times New Roman" pitchFamily="18" charset="0"/>
              <a:cs typeface="Times New Roman" pitchFamily="18" charset="0"/>
            </a:endParaRPr>
          </a:p>
          <a:p>
            <a:pPr algn="just"/>
            <a:r>
              <a:rPr lang="en-US" sz="2400" b="1" dirty="0">
                <a:latin typeface="Times New Roman" pitchFamily="18" charset="0"/>
                <a:cs typeface="Times New Roman" pitchFamily="18" charset="0"/>
              </a:rPr>
              <a:t>3. </a:t>
            </a:r>
            <a:r>
              <a:rPr lang="en-US" sz="2400" b="1" smtClean="0">
                <a:latin typeface="Times New Roman" pitchFamily="18" charset="0"/>
                <a:cs typeface="Times New Roman" pitchFamily="18" charset="0"/>
              </a:rPr>
              <a:t>Behavioral objectives: </a:t>
            </a:r>
            <a:r>
              <a:rPr lang="en-US" sz="2400" dirty="0">
                <a:latin typeface="Times New Roman" pitchFamily="18" charset="0"/>
                <a:cs typeface="Times New Roman" pitchFamily="18" charset="0"/>
              </a:rPr>
              <a:t>budget aims to influence the behavior and attitudes of employees of the state government system and focuses on the role of the budget in measuring the performance of work for individuals so that help guide the development and regulation of government administration.</a:t>
            </a:r>
          </a:p>
        </p:txBody>
      </p:sp>
    </p:spTree>
    <p:extLst>
      <p:ext uri="{BB962C8B-B14F-4D97-AF65-F5344CB8AC3E}">
        <p14:creationId xmlns:p14="http://schemas.microsoft.com/office/powerpoint/2010/main" val="224864563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a:latin typeface="Times New Roman" pitchFamily="18" charset="0"/>
                <a:cs typeface="Times New Roman" pitchFamily="18" charset="0"/>
              </a:rPr>
              <a:t>Rules or </a:t>
            </a:r>
            <a:r>
              <a:rPr lang="en-US" sz="3600" b="1" dirty="0" smtClean="0">
                <a:latin typeface="Times New Roman" pitchFamily="18" charset="0"/>
                <a:cs typeface="Times New Roman" pitchFamily="18" charset="0"/>
              </a:rPr>
              <a:t>Principles </a:t>
            </a:r>
            <a:r>
              <a:rPr lang="en-US" sz="3600" b="1" dirty="0">
                <a:latin typeface="Times New Roman" pitchFamily="18" charset="0"/>
                <a:cs typeface="Times New Roman" pitchFamily="18" charset="0"/>
              </a:rPr>
              <a:t>of the </a:t>
            </a:r>
            <a:r>
              <a:rPr lang="en-US" sz="3600" b="1" dirty="0" smtClean="0">
                <a:latin typeface="Times New Roman" pitchFamily="18" charset="0"/>
                <a:cs typeface="Times New Roman" pitchFamily="18" charset="0"/>
              </a:rPr>
              <a:t>Preparation </a:t>
            </a:r>
            <a:r>
              <a:rPr lang="en-US" sz="3600" b="1" dirty="0">
                <a:latin typeface="Times New Roman" pitchFamily="18" charset="0"/>
                <a:cs typeface="Times New Roman" pitchFamily="18" charset="0"/>
              </a:rPr>
              <a:t>of the </a:t>
            </a:r>
            <a:r>
              <a:rPr lang="en-US" sz="3600" b="1" dirty="0" smtClean="0">
                <a:latin typeface="Times New Roman" pitchFamily="18" charset="0"/>
                <a:cs typeface="Times New Roman" pitchFamily="18" charset="0"/>
              </a:rPr>
              <a:t>State General Budget</a:t>
            </a:r>
            <a:endParaRPr lang="en-US" sz="3600" b="1" dirty="0">
              <a:latin typeface="Times New Roman" pitchFamily="18" charset="0"/>
              <a:cs typeface="Times New Roman" pitchFamily="18" charset="0"/>
            </a:endParaRPr>
          </a:p>
        </p:txBody>
      </p:sp>
      <p:sp>
        <p:nvSpPr>
          <p:cNvPr id="3" name="Rectangle 2"/>
          <p:cNvSpPr/>
          <p:nvPr/>
        </p:nvSpPr>
        <p:spPr>
          <a:xfrm>
            <a:off x="838200" y="1981200"/>
            <a:ext cx="7086600" cy="1938992"/>
          </a:xfrm>
          <a:prstGeom prst="rect">
            <a:avLst/>
          </a:prstGeom>
        </p:spPr>
        <p:txBody>
          <a:bodyPr wrap="square">
            <a:spAutoFit/>
          </a:bodyPr>
          <a:lstStyle/>
          <a:p>
            <a:pPr algn="just"/>
            <a:r>
              <a:rPr lang="en-US" sz="2400" dirty="0">
                <a:latin typeface="Times New Roman" pitchFamily="18" charset="0"/>
                <a:cs typeface="Times New Roman" pitchFamily="18" charset="0"/>
              </a:rPr>
              <a:t>1. The principle of annual budget</a:t>
            </a:r>
          </a:p>
          <a:p>
            <a:pPr algn="just"/>
            <a:r>
              <a:rPr lang="en-US" sz="2400" dirty="0">
                <a:latin typeface="Times New Roman" pitchFamily="18" charset="0"/>
                <a:cs typeface="Times New Roman" pitchFamily="18" charset="0"/>
              </a:rPr>
              <a:t>2. The principle of the inclusion of the budget</a:t>
            </a:r>
          </a:p>
          <a:p>
            <a:pPr algn="just"/>
            <a:r>
              <a:rPr lang="en-US" sz="2400" dirty="0">
                <a:latin typeface="Times New Roman" pitchFamily="18" charset="0"/>
                <a:cs typeface="Times New Roman" pitchFamily="18" charset="0"/>
              </a:rPr>
              <a:t>3. The principle of unity of the budget</a:t>
            </a:r>
          </a:p>
          <a:p>
            <a:pPr algn="just"/>
            <a:r>
              <a:rPr lang="en-US" sz="2400" dirty="0">
                <a:latin typeface="Times New Roman" pitchFamily="18" charset="0"/>
                <a:cs typeface="Times New Roman" pitchFamily="18" charset="0"/>
              </a:rPr>
              <a:t>4. The principle of publication and publicity budget</a:t>
            </a:r>
          </a:p>
          <a:p>
            <a:pPr algn="just"/>
            <a:r>
              <a:rPr lang="en-US" sz="2400" dirty="0">
                <a:latin typeface="Times New Roman" pitchFamily="18" charset="0"/>
                <a:cs typeface="Times New Roman" pitchFamily="18" charset="0"/>
              </a:rPr>
              <a:t>5. principle of balance the budget</a:t>
            </a:r>
          </a:p>
        </p:txBody>
      </p:sp>
    </p:spTree>
    <p:extLst>
      <p:ext uri="{BB962C8B-B14F-4D97-AF65-F5344CB8AC3E}">
        <p14:creationId xmlns:p14="http://schemas.microsoft.com/office/powerpoint/2010/main" val="22490697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198" y="135340"/>
            <a:ext cx="8229600" cy="1143000"/>
          </a:xfrm>
        </p:spPr>
        <p:txBody>
          <a:bodyPr>
            <a:normAutofit/>
          </a:bodyPr>
          <a:lstStyle/>
          <a:p>
            <a:r>
              <a:rPr lang="en-US" sz="3600" b="1" dirty="0">
                <a:latin typeface="Times New Roman" pitchFamily="18" charset="0"/>
                <a:cs typeface="Times New Roman" pitchFamily="18" charset="0"/>
              </a:rPr>
              <a:t>Distributions of the </a:t>
            </a:r>
            <a:r>
              <a:rPr lang="en-US" sz="3600" b="1" dirty="0" smtClean="0">
                <a:latin typeface="Times New Roman" pitchFamily="18" charset="0"/>
                <a:cs typeface="Times New Roman" pitchFamily="18" charset="0"/>
              </a:rPr>
              <a:t>General Budget</a:t>
            </a:r>
            <a:endParaRPr lang="en-US" sz="3600" b="1" dirty="0">
              <a:latin typeface="Times New Roman" pitchFamily="18" charset="0"/>
              <a:cs typeface="Times New Roman" pitchFamily="18" charset="0"/>
            </a:endParaRPr>
          </a:p>
        </p:txBody>
      </p:sp>
      <p:sp>
        <p:nvSpPr>
          <p:cNvPr id="3" name="Rectangle 2"/>
          <p:cNvSpPr/>
          <p:nvPr/>
        </p:nvSpPr>
        <p:spPr>
          <a:xfrm>
            <a:off x="789296" y="1143000"/>
            <a:ext cx="7561997" cy="1938992"/>
          </a:xfrm>
          <a:prstGeom prst="rect">
            <a:avLst/>
          </a:prstGeom>
        </p:spPr>
        <p:txBody>
          <a:bodyPr wrap="square">
            <a:spAutoFit/>
          </a:bodyPr>
          <a:lstStyle/>
          <a:p>
            <a:pPr algn="just"/>
            <a:r>
              <a:rPr lang="en-US" sz="2400" dirty="0">
                <a:latin typeface="Times New Roman" pitchFamily="18" charset="0"/>
                <a:cs typeface="Times New Roman" pitchFamily="18" charset="0"/>
              </a:rPr>
              <a:t>It means distributing the general budget and classifying according to types of expenditure and revenue and arrange them in categories and codes and give each of them serial numbers in which it can be allocating a system to the general budget of the state. </a:t>
            </a:r>
          </a:p>
        </p:txBody>
      </p:sp>
      <p:sp>
        <p:nvSpPr>
          <p:cNvPr id="4" name="Rectangle 3"/>
          <p:cNvSpPr/>
          <p:nvPr/>
        </p:nvSpPr>
        <p:spPr>
          <a:xfrm>
            <a:off x="762000" y="3200400"/>
            <a:ext cx="7391400" cy="3416320"/>
          </a:xfrm>
          <a:prstGeom prst="rect">
            <a:avLst/>
          </a:prstGeom>
        </p:spPr>
        <p:txBody>
          <a:bodyPr wrap="square">
            <a:spAutoFit/>
          </a:bodyPr>
          <a:lstStyle/>
          <a:p>
            <a:pPr algn="just"/>
            <a:r>
              <a:rPr lang="en-US" sz="2400" dirty="0">
                <a:latin typeface="Times New Roman" pitchFamily="18" charset="0"/>
                <a:cs typeface="Times New Roman" pitchFamily="18" charset="0"/>
              </a:rPr>
              <a:t>The most important distributions adopted by the states for presenting expenditure and revenue in the general budget:</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1. Administrative distribution</a:t>
            </a:r>
          </a:p>
          <a:p>
            <a:pPr algn="just"/>
            <a:r>
              <a:rPr lang="en-US" sz="2400" dirty="0">
                <a:latin typeface="Times New Roman" pitchFamily="18" charset="0"/>
                <a:cs typeface="Times New Roman" pitchFamily="18" charset="0"/>
              </a:rPr>
              <a:t>2. Economic distribution</a:t>
            </a:r>
          </a:p>
          <a:p>
            <a:pPr algn="just"/>
            <a:r>
              <a:rPr lang="en-US" sz="2400" dirty="0">
                <a:latin typeface="Times New Roman" pitchFamily="18" charset="0"/>
                <a:cs typeface="Times New Roman" pitchFamily="18" charset="0"/>
              </a:rPr>
              <a:t>3. Qualitative distribution</a:t>
            </a:r>
          </a:p>
          <a:p>
            <a:pPr algn="just"/>
            <a:r>
              <a:rPr lang="en-US" sz="2400" dirty="0">
                <a:latin typeface="Times New Roman" pitchFamily="18" charset="0"/>
                <a:cs typeface="Times New Roman" pitchFamily="18" charset="0"/>
              </a:rPr>
              <a:t>4. Functional distribution</a:t>
            </a:r>
          </a:p>
          <a:p>
            <a:pPr algn="just"/>
            <a:r>
              <a:rPr lang="en-US" sz="2400" dirty="0">
                <a:latin typeface="Times New Roman" pitchFamily="18" charset="0"/>
                <a:cs typeface="Times New Roman" pitchFamily="18" charset="0"/>
              </a:rPr>
              <a:t>5. Regional distribution(geographical)</a:t>
            </a:r>
          </a:p>
          <a:p>
            <a:pPr algn="just"/>
            <a:r>
              <a:rPr lang="en-US" sz="2400" dirty="0">
                <a:latin typeface="Times New Roman" pitchFamily="18" charset="0"/>
                <a:cs typeface="Times New Roman" pitchFamily="18" charset="0"/>
              </a:rPr>
              <a:t>6. Distribution by programs</a:t>
            </a:r>
          </a:p>
        </p:txBody>
      </p:sp>
    </p:spTree>
    <p:extLst>
      <p:ext uri="{BB962C8B-B14F-4D97-AF65-F5344CB8AC3E}">
        <p14:creationId xmlns:p14="http://schemas.microsoft.com/office/powerpoint/2010/main" val="418260792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762000" y="838200"/>
            <a:ext cx="7543800" cy="4154984"/>
          </a:xfrm>
          <a:prstGeom prst="rect">
            <a:avLst/>
          </a:prstGeom>
        </p:spPr>
        <p:txBody>
          <a:bodyPr wrap="square">
            <a:spAutoFit/>
          </a:bodyPr>
          <a:lstStyle/>
          <a:p>
            <a:pPr algn="just"/>
            <a:r>
              <a:rPr lang="en-US" sz="2400" dirty="0">
                <a:latin typeface="Times New Roman" pitchFamily="18" charset="0"/>
                <a:cs typeface="Times New Roman" pitchFamily="18" charset="0"/>
              </a:rPr>
              <a:t>Distributions of the state general budget in Iraq</a:t>
            </a:r>
          </a:p>
          <a:p>
            <a:pPr algn="just"/>
            <a:r>
              <a:rPr lang="en-US" sz="2400" dirty="0">
                <a:latin typeface="Times New Roman" pitchFamily="18" charset="0"/>
                <a:cs typeface="Times New Roman" pitchFamily="18" charset="0"/>
              </a:rPr>
              <a:t>1. Administrative Distribution</a:t>
            </a:r>
          </a:p>
          <a:p>
            <a:pPr algn="just"/>
            <a:r>
              <a:rPr lang="en-US" sz="2400" dirty="0">
                <a:latin typeface="Times New Roman" pitchFamily="18" charset="0"/>
                <a:cs typeface="Times New Roman" pitchFamily="18" charset="0"/>
              </a:rPr>
              <a:t>2. Economic Distribution</a:t>
            </a:r>
          </a:p>
          <a:p>
            <a:pPr algn="just"/>
            <a:r>
              <a:rPr lang="en-US" sz="2400" dirty="0">
                <a:latin typeface="Times New Roman" pitchFamily="18" charset="0"/>
                <a:cs typeface="Times New Roman" pitchFamily="18" charset="0"/>
              </a:rPr>
              <a:t>3. Qualitative Distribution</a:t>
            </a:r>
          </a:p>
          <a:p>
            <a:pPr algn="just"/>
            <a:r>
              <a:rPr lang="en-US" sz="2400" dirty="0">
                <a:latin typeface="Times New Roman" pitchFamily="18" charset="0"/>
                <a:cs typeface="Times New Roman" pitchFamily="18" charset="0"/>
              </a:rPr>
              <a:t>4. Functional Distribution</a:t>
            </a:r>
          </a:p>
          <a:p>
            <a:pPr algn="just"/>
            <a:endParaRPr lang="en-US" sz="2400" dirty="0">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It can be noted that this tabs or Accounting Manual of the budget includes </a:t>
            </a:r>
            <a:r>
              <a:rPr lang="en-US" sz="2400" b="1" dirty="0">
                <a:latin typeface="Times New Roman" pitchFamily="18" charset="0"/>
                <a:cs typeface="Times New Roman" pitchFamily="18" charset="0"/>
              </a:rPr>
              <a:t>two types of accounts:</a:t>
            </a:r>
          </a:p>
          <a:p>
            <a:pPr algn="just"/>
            <a:r>
              <a:rPr lang="en-US" sz="2400" dirty="0">
                <a:latin typeface="Times New Roman" pitchFamily="18" charset="0"/>
                <a:cs typeface="Times New Roman" pitchFamily="18" charset="0"/>
              </a:rPr>
              <a:t>1. Budget expenditure accounts.</a:t>
            </a:r>
          </a:p>
          <a:p>
            <a:pPr algn="just"/>
            <a:r>
              <a:rPr lang="en-US" sz="2400" dirty="0">
                <a:latin typeface="Times New Roman" pitchFamily="18" charset="0"/>
                <a:cs typeface="Times New Roman" pitchFamily="18" charset="0"/>
              </a:rPr>
              <a:t>2. Budget revenues accounts.</a:t>
            </a:r>
          </a:p>
        </p:txBody>
      </p:sp>
    </p:spTree>
    <p:extLst>
      <p:ext uri="{BB962C8B-B14F-4D97-AF65-F5344CB8AC3E}">
        <p14:creationId xmlns:p14="http://schemas.microsoft.com/office/powerpoint/2010/main" val="125227324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06355" y="609600"/>
            <a:ext cx="7467600" cy="4955203"/>
          </a:xfrm>
          <a:prstGeom prst="rect">
            <a:avLst/>
          </a:prstGeom>
        </p:spPr>
        <p:txBody>
          <a:bodyPr wrap="square">
            <a:spAutoFit/>
          </a:bodyPr>
          <a:lstStyle/>
          <a:p>
            <a:pPr algn="just"/>
            <a:r>
              <a:rPr lang="en-US" sz="2800" b="1" dirty="0">
                <a:latin typeface="Times New Roman" pitchFamily="18" charset="0"/>
                <a:cs typeface="Times New Roman" pitchFamily="18" charset="0"/>
              </a:rPr>
              <a:t>First: </a:t>
            </a:r>
            <a:r>
              <a:rPr lang="en-US" sz="2800" b="1" dirty="0" smtClean="0">
                <a:latin typeface="Times New Roman" pitchFamily="18" charset="0"/>
                <a:cs typeface="Times New Roman" pitchFamily="18" charset="0"/>
              </a:rPr>
              <a:t>The </a:t>
            </a:r>
            <a:r>
              <a:rPr lang="en-US" sz="2800" b="1" dirty="0">
                <a:latin typeface="Times New Roman" pitchFamily="18" charset="0"/>
                <a:cs typeface="Times New Roman" pitchFamily="18" charset="0"/>
              </a:rPr>
              <a:t>budget expenditure accounts</a:t>
            </a:r>
          </a:p>
          <a:p>
            <a:pPr algn="just"/>
            <a:r>
              <a:rPr lang="en-US" sz="2400" dirty="0">
                <a:latin typeface="Times New Roman" pitchFamily="18" charset="0"/>
                <a:cs typeface="Times New Roman" pitchFamily="18" charset="0"/>
              </a:rPr>
              <a:t>The distribution of expenditure of the budget contains the following:</a:t>
            </a:r>
          </a:p>
          <a:p>
            <a:pPr algn="just"/>
            <a:endParaRPr lang="en-US" sz="2400" dirty="0">
              <a:latin typeface="Times New Roman" pitchFamily="18" charset="0"/>
              <a:cs typeface="Times New Roman" pitchFamily="18" charset="0"/>
            </a:endParaRPr>
          </a:p>
          <a:p>
            <a:pPr algn="just"/>
            <a:r>
              <a:rPr lang="en-US" sz="2400" b="1" dirty="0">
                <a:latin typeface="Times New Roman" pitchFamily="18" charset="0"/>
                <a:cs typeface="Times New Roman" pitchFamily="18" charset="0"/>
              </a:rPr>
              <a:t>1. Administrative </a:t>
            </a:r>
            <a:r>
              <a:rPr lang="en-US" sz="2400" b="1" dirty="0" smtClean="0">
                <a:latin typeface="Times New Roman" pitchFamily="18" charset="0"/>
                <a:cs typeface="Times New Roman" pitchFamily="18" charset="0"/>
              </a:rPr>
              <a:t>Distribution:</a:t>
            </a:r>
            <a:endParaRPr lang="en-US" sz="2400" b="1" dirty="0">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The ministry = symbolized by the Gate(05)</a:t>
            </a:r>
          </a:p>
          <a:p>
            <a:pPr algn="just"/>
            <a:r>
              <a:rPr lang="en-US" sz="2400" dirty="0">
                <a:latin typeface="Times New Roman" pitchFamily="18" charset="0"/>
                <a:cs typeface="Times New Roman" pitchFamily="18" charset="0"/>
              </a:rPr>
              <a:t>General directorate = symbolized by the Section (0501)</a:t>
            </a:r>
          </a:p>
          <a:p>
            <a:pPr algn="just"/>
            <a:r>
              <a:rPr lang="en-US" sz="2400" dirty="0">
                <a:latin typeface="Times New Roman" pitchFamily="18" charset="0"/>
                <a:cs typeface="Times New Roman" pitchFamily="18" charset="0"/>
              </a:rPr>
              <a:t>Branches = symbolized by the Branch (050103)</a:t>
            </a:r>
          </a:p>
          <a:p>
            <a:pPr algn="just"/>
            <a:endParaRPr lang="en-US" sz="2400" dirty="0">
              <a:latin typeface="Times New Roman" pitchFamily="18" charset="0"/>
              <a:cs typeface="Times New Roman" pitchFamily="18" charset="0"/>
            </a:endParaRPr>
          </a:p>
          <a:p>
            <a:pPr algn="just"/>
            <a:r>
              <a:rPr lang="en-US" sz="2400" b="1" dirty="0" smtClean="0">
                <a:latin typeface="Times New Roman" pitchFamily="18" charset="0"/>
                <a:cs typeface="Times New Roman" pitchFamily="18" charset="0"/>
              </a:rPr>
              <a:t>For example</a:t>
            </a:r>
            <a:r>
              <a:rPr lang="en-US" sz="2400" b="1" dirty="0">
                <a:latin typeface="Times New Roman" pitchFamily="18" charset="0"/>
                <a:cs typeface="Times New Roman" pitchFamily="18" charset="0"/>
              </a:rPr>
              <a:t>: </a:t>
            </a:r>
            <a:r>
              <a:rPr lang="en-US" sz="2400" dirty="0">
                <a:latin typeface="Times New Roman" pitchFamily="18" charset="0"/>
                <a:cs typeface="Times New Roman" pitchFamily="18" charset="0"/>
              </a:rPr>
              <a:t>the Ministry of Higher Education and Scientific Research, the presidency of </a:t>
            </a:r>
            <a:r>
              <a:rPr lang="en-US" sz="2400" dirty="0" err="1">
                <a:latin typeface="Times New Roman" pitchFamily="18" charset="0"/>
                <a:cs typeface="Times New Roman" pitchFamily="18" charset="0"/>
              </a:rPr>
              <a:t>Sulaimani</a:t>
            </a:r>
            <a:r>
              <a:rPr lang="en-US" sz="2400" dirty="0">
                <a:latin typeface="Times New Roman" pitchFamily="18" charset="0"/>
                <a:cs typeface="Times New Roman" pitchFamily="18" charset="0"/>
              </a:rPr>
              <a:t> Polytechnic University, the College of Administration. </a:t>
            </a:r>
          </a:p>
        </p:txBody>
      </p:sp>
    </p:spTree>
    <p:extLst>
      <p:ext uri="{BB962C8B-B14F-4D97-AF65-F5344CB8AC3E}">
        <p14:creationId xmlns:p14="http://schemas.microsoft.com/office/powerpoint/2010/main" val="286725416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304800"/>
            <a:ext cx="7543800" cy="6740307"/>
          </a:xfrm>
          <a:prstGeom prst="rect">
            <a:avLst/>
          </a:prstGeom>
        </p:spPr>
        <p:txBody>
          <a:bodyPr wrap="square">
            <a:spAutoFit/>
          </a:bodyPr>
          <a:lstStyle/>
          <a:p>
            <a:pPr algn="just"/>
            <a:r>
              <a:rPr lang="en-US" sz="2400" b="1" dirty="0">
                <a:latin typeface="Times New Roman" pitchFamily="18" charset="0"/>
                <a:cs typeface="Times New Roman" pitchFamily="18" charset="0"/>
              </a:rPr>
              <a:t>2. Economic </a:t>
            </a:r>
            <a:r>
              <a:rPr lang="en-US" sz="2400" b="1" dirty="0" smtClean="0">
                <a:latin typeface="Times New Roman" pitchFamily="18" charset="0"/>
                <a:cs typeface="Times New Roman" pitchFamily="18" charset="0"/>
              </a:rPr>
              <a:t>Distribution:</a:t>
            </a:r>
            <a:endParaRPr lang="en-US" sz="2400" b="1"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Under this tab the expenditures of each administration (unit), distributed to (9) total accounts  and named each account by (chapter).</a:t>
            </a:r>
          </a:p>
          <a:p>
            <a:pPr algn="just"/>
            <a:r>
              <a:rPr lang="en-US" sz="2400" dirty="0">
                <a:latin typeface="Times New Roman" pitchFamily="18" charset="0"/>
                <a:cs typeface="Times New Roman" pitchFamily="18" charset="0"/>
              </a:rPr>
              <a:t>The chapter represents a comfortable types of allocated expenditures. </a:t>
            </a:r>
          </a:p>
          <a:p>
            <a:pPr algn="just"/>
            <a:r>
              <a:rPr lang="en-US" sz="2400" dirty="0">
                <a:latin typeface="Times New Roman" pitchFamily="18" charset="0"/>
                <a:cs typeface="Times New Roman" pitchFamily="18" charset="0"/>
              </a:rPr>
              <a:t>and coding chapters starting with number (31) and ending by (39</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Chapter 1 (31) members of staff expenses</a:t>
            </a:r>
          </a:p>
          <a:p>
            <a:pPr algn="just"/>
            <a:r>
              <a:rPr lang="en-US" sz="2400" dirty="0">
                <a:latin typeface="Times New Roman" pitchFamily="18" charset="0"/>
                <a:cs typeface="Times New Roman" pitchFamily="18" charset="0"/>
              </a:rPr>
              <a:t>Chapter 2 (32) service necessity  </a:t>
            </a:r>
          </a:p>
          <a:p>
            <a:pPr algn="just"/>
            <a:r>
              <a:rPr lang="en-US" sz="2400" dirty="0">
                <a:latin typeface="Times New Roman" pitchFamily="18" charset="0"/>
                <a:cs typeface="Times New Roman" pitchFamily="18" charset="0"/>
              </a:rPr>
              <a:t>Chapter 3 (33) supplies (commodity) necessity </a:t>
            </a:r>
          </a:p>
          <a:p>
            <a:pPr algn="just"/>
            <a:r>
              <a:rPr lang="en-US" sz="2400" dirty="0">
                <a:latin typeface="Times New Roman" pitchFamily="18" charset="0"/>
                <a:cs typeface="Times New Roman" pitchFamily="18" charset="0"/>
              </a:rPr>
              <a:t>Chapter 4 (34) fixed assets </a:t>
            </a:r>
            <a:r>
              <a:rPr lang="en-US" sz="2400" dirty="0" smtClean="0">
                <a:latin typeface="Times New Roman" pitchFamily="18" charset="0"/>
                <a:cs typeface="Times New Roman" pitchFamily="18" charset="0"/>
              </a:rPr>
              <a:t>maintenance</a:t>
            </a:r>
          </a:p>
          <a:p>
            <a:pPr algn="just"/>
            <a:r>
              <a:rPr lang="en-US" sz="2400" dirty="0">
                <a:latin typeface="Times New Roman" pitchFamily="18" charset="0"/>
                <a:cs typeface="Times New Roman" pitchFamily="18" charset="0"/>
              </a:rPr>
              <a:t>Chapter 5 (35) Capital expenditures</a:t>
            </a:r>
          </a:p>
          <a:p>
            <a:pPr algn="just"/>
            <a:r>
              <a:rPr lang="en-US" sz="2400" dirty="0">
                <a:latin typeface="Times New Roman" pitchFamily="18" charset="0"/>
                <a:cs typeface="Times New Roman" pitchFamily="18" charset="0"/>
              </a:rPr>
              <a:t>Chapter 6 (36) translating expenditures</a:t>
            </a:r>
          </a:p>
          <a:p>
            <a:pPr algn="just"/>
            <a:r>
              <a:rPr lang="en-US" sz="2400" dirty="0">
                <a:latin typeface="Times New Roman" pitchFamily="18" charset="0"/>
                <a:cs typeface="Times New Roman" pitchFamily="18" charset="0"/>
              </a:rPr>
              <a:t>Chapter 7 (37) obligations, aiding and foreign investment</a:t>
            </a:r>
          </a:p>
          <a:p>
            <a:pPr algn="just"/>
            <a:r>
              <a:rPr lang="en-US" sz="2400" dirty="0">
                <a:latin typeface="Times New Roman" pitchFamily="18" charset="0"/>
                <a:cs typeface="Times New Roman" pitchFamily="18" charset="0"/>
              </a:rPr>
              <a:t>Chapter 8 (38) special programs</a:t>
            </a:r>
          </a:p>
          <a:p>
            <a:pPr algn="just"/>
            <a:r>
              <a:rPr lang="en-US" sz="2400" dirty="0">
                <a:latin typeface="Times New Roman" pitchFamily="18" charset="0"/>
                <a:cs typeface="Times New Roman" pitchFamily="18" charset="0"/>
              </a:rPr>
              <a:t>Chapter 9 (39) pensions and retirement bonuses</a:t>
            </a:r>
          </a:p>
          <a:p>
            <a:pPr algn="just"/>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33780274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609600"/>
            <a:ext cx="7391400" cy="5632311"/>
          </a:xfrm>
          <a:prstGeom prst="rect">
            <a:avLst/>
          </a:prstGeom>
        </p:spPr>
        <p:txBody>
          <a:bodyPr wrap="square">
            <a:spAutoFit/>
          </a:bodyPr>
          <a:lstStyle/>
          <a:p>
            <a:pPr algn="just"/>
            <a:r>
              <a:rPr lang="en-US" sz="2400" b="1" dirty="0">
                <a:latin typeface="Times New Roman" pitchFamily="18" charset="0"/>
                <a:cs typeface="Times New Roman" pitchFamily="18" charset="0"/>
              </a:rPr>
              <a:t>3. Qualitative </a:t>
            </a:r>
            <a:r>
              <a:rPr lang="en-US" sz="2400" b="1" dirty="0" smtClean="0">
                <a:latin typeface="Times New Roman" pitchFamily="18" charset="0"/>
                <a:cs typeface="Times New Roman" pitchFamily="18" charset="0"/>
              </a:rPr>
              <a:t>Distribution:</a:t>
            </a:r>
            <a:endParaRPr lang="en-US" sz="2400" b="1"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Under this distribution each chapter was distributed to a number of sub-accounts called by (Items).</a:t>
            </a:r>
          </a:p>
          <a:p>
            <a:pPr algn="just"/>
            <a:r>
              <a:rPr lang="en-US" sz="2400" dirty="0">
                <a:latin typeface="Times New Roman" pitchFamily="18" charset="0"/>
                <a:cs typeface="Times New Roman" pitchFamily="18" charset="0"/>
              </a:rPr>
              <a:t>(item) represents kind of expenses that include in nature within the concept of chapter and symbolizes the (item) as follows:</a:t>
            </a:r>
          </a:p>
          <a:p>
            <a:pPr algn="just"/>
            <a:r>
              <a:rPr lang="en-US" sz="2400" dirty="0">
                <a:latin typeface="Times New Roman" pitchFamily="18" charset="0"/>
                <a:cs typeface="Times New Roman" pitchFamily="18" charset="0"/>
              </a:rPr>
              <a:t>Item 1   (3401)</a:t>
            </a:r>
          </a:p>
          <a:p>
            <a:pPr algn="just"/>
            <a:r>
              <a:rPr lang="en-US" sz="2400" dirty="0">
                <a:latin typeface="Times New Roman" pitchFamily="18" charset="0"/>
                <a:cs typeface="Times New Roman" pitchFamily="18" charset="0"/>
              </a:rPr>
              <a:t>Item 2   (3402)</a:t>
            </a:r>
          </a:p>
          <a:p>
            <a:pPr algn="just"/>
            <a:r>
              <a:rPr lang="en-US" sz="2400" dirty="0">
                <a:latin typeface="Times New Roman" pitchFamily="18" charset="0"/>
                <a:cs typeface="Times New Roman" pitchFamily="18" charset="0"/>
              </a:rPr>
              <a:t>Item 16 (3416)</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And all the (items) will be analyzed in to sub-accounts (sorts). </a:t>
            </a:r>
          </a:p>
          <a:p>
            <a:pPr algn="just"/>
            <a:r>
              <a:rPr lang="en-US" sz="2400" dirty="0">
                <a:latin typeface="Times New Roman" pitchFamily="18" charset="0"/>
                <a:cs typeface="Times New Roman" pitchFamily="18" charset="0"/>
              </a:rPr>
              <a:t>and (sorts) represents the type of a particular activity within (item) activity for the purposes of control and provide better data for monitoring. </a:t>
            </a:r>
            <a:r>
              <a:rPr lang="en-US" sz="2400" b="1" dirty="0">
                <a:latin typeface="Times New Roman" pitchFamily="18" charset="0"/>
                <a:cs typeface="Times New Roman" pitchFamily="18" charset="0"/>
              </a:rPr>
              <a:t>For example </a:t>
            </a:r>
            <a:r>
              <a:rPr lang="en-US" sz="2400" dirty="0">
                <a:latin typeface="Times New Roman" pitchFamily="18" charset="0"/>
                <a:cs typeface="Times New Roman" pitchFamily="18" charset="0"/>
              </a:rPr>
              <a:t>310101</a:t>
            </a:r>
          </a:p>
        </p:txBody>
      </p:sp>
    </p:spTree>
    <p:extLst>
      <p:ext uri="{BB962C8B-B14F-4D97-AF65-F5344CB8AC3E}">
        <p14:creationId xmlns:p14="http://schemas.microsoft.com/office/powerpoint/2010/main" val="42045952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533400"/>
            <a:ext cx="7848600" cy="5539978"/>
          </a:xfrm>
          <a:prstGeom prst="rect">
            <a:avLst/>
          </a:prstGeom>
        </p:spPr>
        <p:txBody>
          <a:bodyPr wrap="square">
            <a:spAutoFit/>
          </a:bodyPr>
          <a:lstStyle/>
          <a:p>
            <a:pPr algn="just"/>
            <a:r>
              <a:rPr lang="en-US" sz="2400" b="1" dirty="0">
                <a:latin typeface="Times New Roman" pitchFamily="18" charset="0"/>
                <a:cs typeface="Times New Roman" pitchFamily="18" charset="0"/>
              </a:rPr>
              <a:t>4. Functional </a:t>
            </a:r>
            <a:r>
              <a:rPr lang="en-US" sz="2400" b="1" dirty="0" smtClean="0">
                <a:latin typeface="Times New Roman" pitchFamily="18" charset="0"/>
                <a:cs typeface="Times New Roman" pitchFamily="18" charset="0"/>
              </a:rPr>
              <a:t>Distribution:</a:t>
            </a:r>
            <a:endParaRPr lang="en-US" sz="2400" b="1"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Under this type, the distribution of public expenditure is by main activities of the state and it has been distributed in to (9) functions as follows:</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(01) public authorities and public administrations</a:t>
            </a:r>
          </a:p>
          <a:p>
            <a:pPr algn="just"/>
            <a:r>
              <a:rPr lang="en-US" sz="2400" dirty="0">
                <a:latin typeface="Times New Roman" pitchFamily="18" charset="0"/>
                <a:cs typeface="Times New Roman" pitchFamily="18" charset="0"/>
              </a:rPr>
              <a:t>(02) the national defense and national security</a:t>
            </a:r>
          </a:p>
          <a:p>
            <a:pPr algn="just"/>
            <a:r>
              <a:rPr lang="en-US" sz="2400" dirty="0">
                <a:latin typeface="Times New Roman" pitchFamily="18" charset="0"/>
                <a:cs typeface="Times New Roman" pitchFamily="18" charset="0"/>
              </a:rPr>
              <a:t>(03) Education and Scientific Research</a:t>
            </a:r>
          </a:p>
          <a:p>
            <a:pPr algn="just"/>
            <a:r>
              <a:rPr lang="en-US" sz="2400" dirty="0">
                <a:latin typeface="Times New Roman" pitchFamily="18" charset="0"/>
                <a:cs typeface="Times New Roman" pitchFamily="18" charset="0"/>
              </a:rPr>
              <a:t>(04) Media and cultural services</a:t>
            </a:r>
          </a:p>
          <a:p>
            <a:pPr algn="just"/>
            <a:r>
              <a:rPr lang="en-US" sz="2400" dirty="0">
                <a:latin typeface="Times New Roman" pitchFamily="18" charset="0"/>
                <a:cs typeface="Times New Roman" pitchFamily="18" charset="0"/>
              </a:rPr>
              <a:t>(05) social </a:t>
            </a:r>
            <a:r>
              <a:rPr lang="en-US" sz="2400" dirty="0" smtClean="0">
                <a:latin typeface="Times New Roman" pitchFamily="18" charset="0"/>
                <a:cs typeface="Times New Roman" pitchFamily="18" charset="0"/>
              </a:rPr>
              <a:t>services</a:t>
            </a:r>
          </a:p>
          <a:p>
            <a:pPr algn="just"/>
            <a:r>
              <a:rPr lang="en-US" sz="2400" dirty="0">
                <a:latin typeface="Times New Roman" pitchFamily="18" charset="0"/>
                <a:cs typeface="Times New Roman" pitchFamily="18" charset="0"/>
              </a:rPr>
              <a:t>(06) Health Services</a:t>
            </a:r>
          </a:p>
          <a:p>
            <a:pPr algn="just"/>
            <a:r>
              <a:rPr lang="en-US" sz="2400" dirty="0">
                <a:latin typeface="Times New Roman" pitchFamily="18" charset="0"/>
                <a:cs typeface="Times New Roman" pitchFamily="18" charset="0"/>
              </a:rPr>
              <a:t>(07) Economic and financial services</a:t>
            </a:r>
          </a:p>
          <a:p>
            <a:pPr algn="just"/>
            <a:r>
              <a:rPr lang="en-US" sz="2400" dirty="0">
                <a:latin typeface="Times New Roman" pitchFamily="18" charset="0"/>
                <a:cs typeface="Times New Roman" pitchFamily="18" charset="0"/>
              </a:rPr>
              <a:t>(08) Foreign relations</a:t>
            </a:r>
          </a:p>
          <a:p>
            <a:pPr algn="just"/>
            <a:r>
              <a:rPr lang="en-US" sz="2400" dirty="0">
                <a:latin typeface="Times New Roman" pitchFamily="18" charset="0"/>
                <a:cs typeface="Times New Roman" pitchFamily="18" charset="0"/>
              </a:rPr>
              <a:t>(09) Unrated expenses</a:t>
            </a:r>
          </a:p>
          <a:p>
            <a:endParaRPr lang="en-US" dirty="0"/>
          </a:p>
        </p:txBody>
      </p:sp>
    </p:spTree>
    <p:extLst>
      <p:ext uri="{BB962C8B-B14F-4D97-AF65-F5344CB8AC3E}">
        <p14:creationId xmlns:p14="http://schemas.microsoft.com/office/powerpoint/2010/main" val="42100804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685800"/>
            <a:ext cx="7543800" cy="3477875"/>
          </a:xfrm>
          <a:prstGeom prst="rect">
            <a:avLst/>
          </a:prstGeom>
        </p:spPr>
        <p:txBody>
          <a:bodyPr wrap="square">
            <a:spAutoFit/>
          </a:bodyPr>
          <a:lstStyle/>
          <a:p>
            <a:pPr algn="just"/>
            <a:r>
              <a:rPr lang="en-US" sz="2800" b="1" dirty="0" smtClean="0">
                <a:latin typeface="Times New Roman" pitchFamily="18" charset="0"/>
                <a:cs typeface="Times New Roman" pitchFamily="18" charset="0"/>
              </a:rPr>
              <a:t>Second</a:t>
            </a:r>
            <a:r>
              <a:rPr lang="en-US" sz="2800" b="1" dirty="0">
                <a:latin typeface="Times New Roman" pitchFamily="18" charset="0"/>
                <a:cs typeface="Times New Roman" pitchFamily="18" charset="0"/>
              </a:rPr>
              <a:t>: </a:t>
            </a:r>
            <a:r>
              <a:rPr lang="en-US" sz="2800" b="1" dirty="0" smtClean="0">
                <a:latin typeface="Times New Roman" pitchFamily="18" charset="0"/>
                <a:cs typeface="Times New Roman" pitchFamily="18" charset="0"/>
              </a:rPr>
              <a:t>The </a:t>
            </a:r>
            <a:r>
              <a:rPr lang="en-US" sz="2800" b="1" dirty="0">
                <a:latin typeface="Times New Roman" pitchFamily="18" charset="0"/>
                <a:cs typeface="Times New Roman" pitchFamily="18" charset="0"/>
              </a:rPr>
              <a:t>budget revenues accounts </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Public budget classification system has included an economically and qualitatively revenue distribution, but administratively and functionally in the distribution of revenues are missing in the distributions of the budget and the budget includes standardized tables of revenues classified by all the resources that are being collected by the budget-related units.</a:t>
            </a:r>
          </a:p>
        </p:txBody>
      </p:sp>
    </p:spTree>
    <p:extLst>
      <p:ext uri="{BB962C8B-B14F-4D97-AF65-F5344CB8AC3E}">
        <p14:creationId xmlns:p14="http://schemas.microsoft.com/office/powerpoint/2010/main" val="419607814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486941"/>
            <a:ext cx="7162800" cy="6278642"/>
          </a:xfrm>
          <a:prstGeom prst="rect">
            <a:avLst/>
          </a:prstGeom>
        </p:spPr>
        <p:txBody>
          <a:bodyPr wrap="square">
            <a:spAutoFit/>
          </a:bodyPr>
          <a:lstStyle/>
          <a:p>
            <a:pPr algn="just"/>
            <a:r>
              <a:rPr lang="en-US" sz="2400" b="1" dirty="0">
                <a:latin typeface="Times New Roman" pitchFamily="18" charset="0"/>
                <a:cs typeface="Times New Roman" pitchFamily="18" charset="0"/>
              </a:rPr>
              <a:t>1. Economic distribution of revenues:</a:t>
            </a:r>
          </a:p>
          <a:p>
            <a:pPr algn="just"/>
            <a:r>
              <a:rPr lang="en-US" sz="2400" dirty="0">
                <a:latin typeface="Times New Roman" pitchFamily="18" charset="0"/>
                <a:cs typeface="Times New Roman" pitchFamily="18" charset="0"/>
              </a:rPr>
              <a:t>Revenues were divided into 9 main groups on the basis of the quality of the source of revenue and named each of these groups by (number). Number represents the resources of a major source of revenue, as follows:</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Number 1 (41) Taxes on income and wealth</a:t>
            </a:r>
          </a:p>
          <a:p>
            <a:pPr algn="just"/>
            <a:r>
              <a:rPr lang="en-US" sz="2400" dirty="0">
                <a:latin typeface="Times New Roman" pitchFamily="18" charset="0"/>
                <a:cs typeface="Times New Roman" pitchFamily="18" charset="0"/>
              </a:rPr>
              <a:t>Number 2 (42) commodity (supplies) taxes</a:t>
            </a:r>
          </a:p>
          <a:p>
            <a:pPr algn="just"/>
            <a:r>
              <a:rPr lang="en-US" sz="2400" dirty="0">
                <a:latin typeface="Times New Roman" pitchFamily="18" charset="0"/>
                <a:cs typeface="Times New Roman" pitchFamily="18" charset="0"/>
              </a:rPr>
              <a:t>Number 3 (43) Other taxes and </a:t>
            </a:r>
            <a:r>
              <a:rPr lang="en-US" sz="2400" dirty="0" smtClean="0">
                <a:latin typeface="Times New Roman" pitchFamily="18" charset="0"/>
                <a:cs typeface="Times New Roman" pitchFamily="18" charset="0"/>
              </a:rPr>
              <a:t>fees</a:t>
            </a:r>
          </a:p>
          <a:p>
            <a:pPr algn="just"/>
            <a:r>
              <a:rPr lang="en-US" sz="2400" dirty="0">
                <a:latin typeface="Times New Roman" pitchFamily="18" charset="0"/>
                <a:cs typeface="Times New Roman" pitchFamily="18" charset="0"/>
              </a:rPr>
              <a:t>Number 4 (44) revenue budget from the socialist sector and oil resources</a:t>
            </a:r>
          </a:p>
          <a:p>
            <a:pPr algn="just"/>
            <a:r>
              <a:rPr lang="en-US" sz="2400" dirty="0">
                <a:latin typeface="Times New Roman" pitchFamily="18" charset="0"/>
                <a:cs typeface="Times New Roman" pitchFamily="18" charset="0"/>
              </a:rPr>
              <a:t>Number 5 (45) capitalist revenue</a:t>
            </a:r>
          </a:p>
          <a:p>
            <a:pPr algn="just"/>
            <a:r>
              <a:rPr lang="en-US" sz="2400" dirty="0">
                <a:latin typeface="Times New Roman" pitchFamily="18" charset="0"/>
                <a:cs typeface="Times New Roman" pitchFamily="18" charset="0"/>
              </a:rPr>
              <a:t>Number 6 (46) rent of state property</a:t>
            </a:r>
          </a:p>
          <a:p>
            <a:pPr algn="just"/>
            <a:r>
              <a:rPr lang="en-US" sz="2400" dirty="0">
                <a:latin typeface="Times New Roman" pitchFamily="18" charset="0"/>
                <a:cs typeface="Times New Roman" pitchFamily="18" charset="0"/>
              </a:rPr>
              <a:t>Number 7 (47) translating revenues</a:t>
            </a:r>
          </a:p>
          <a:p>
            <a:pPr algn="just"/>
            <a:r>
              <a:rPr lang="en-US" sz="2400" dirty="0">
                <a:latin typeface="Times New Roman" pitchFamily="18" charset="0"/>
                <a:cs typeface="Times New Roman" pitchFamily="18" charset="0"/>
              </a:rPr>
              <a:t>Number 8 (48) units services for others</a:t>
            </a:r>
          </a:p>
          <a:p>
            <a:pPr algn="just"/>
            <a:r>
              <a:rPr lang="en-US" sz="2400" dirty="0">
                <a:latin typeface="Times New Roman" pitchFamily="18" charset="0"/>
                <a:cs typeface="Times New Roman" pitchFamily="18" charset="0"/>
              </a:rPr>
              <a:t>Number 9 (49) Unrated revenue</a:t>
            </a:r>
          </a:p>
          <a:p>
            <a:endParaRPr lang="en-US" dirty="0"/>
          </a:p>
        </p:txBody>
      </p:sp>
    </p:spTree>
    <p:extLst>
      <p:ext uri="{BB962C8B-B14F-4D97-AF65-F5344CB8AC3E}">
        <p14:creationId xmlns:p14="http://schemas.microsoft.com/office/powerpoint/2010/main" val="20001759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295400"/>
          </a:xfrm>
        </p:spPr>
        <p:txBody>
          <a:bodyPr>
            <a:normAutofit fontScale="90000"/>
          </a:bodyPr>
          <a:lstStyle/>
          <a:p>
            <a:pPr lvl="0">
              <a:spcBef>
                <a:spcPts val="600"/>
              </a:spcBef>
            </a:pPr>
            <a:r>
              <a:rPr lang="en-US" sz="4000" b="1" spc="100" dirty="0">
                <a:solidFill>
                  <a:schemeClr val="tx1"/>
                </a:solidFill>
                <a:latin typeface="Times New Roman" pitchFamily="18" charset="0"/>
                <a:ea typeface="+mn-ea"/>
                <a:cs typeface="Times New Roman" pitchFamily="18" charset="0"/>
              </a:rPr>
              <a:t>By the concept of the above definition we can identify the following points:</a:t>
            </a:r>
            <a:r>
              <a:rPr lang="en-US" sz="2800" b="1" i="1" spc="100" dirty="0">
                <a:solidFill>
                  <a:srgbClr val="FEFAC9"/>
                </a:solidFill>
                <a:latin typeface="Arial" pitchFamily="34" charset="0"/>
                <a:ea typeface="+mn-ea"/>
                <a:cs typeface="Arial" pitchFamily="34" charset="0"/>
              </a:rPr>
              <a:t/>
            </a:r>
            <a:br>
              <a:rPr lang="en-US" sz="2800" b="1" i="1" spc="100" dirty="0">
                <a:solidFill>
                  <a:srgbClr val="FEFAC9"/>
                </a:solidFill>
                <a:latin typeface="Arial" pitchFamily="34" charset="0"/>
                <a:ea typeface="+mn-ea"/>
                <a:cs typeface="Arial" pitchFamily="34" charset="0"/>
              </a:rPr>
            </a:br>
            <a:endParaRPr lang="en-US" dirty="0"/>
          </a:p>
        </p:txBody>
      </p:sp>
      <p:sp>
        <p:nvSpPr>
          <p:cNvPr id="3" name="Content Placeholder 2"/>
          <p:cNvSpPr>
            <a:spLocks noGrp="1"/>
          </p:cNvSpPr>
          <p:nvPr>
            <p:ph idx="1"/>
          </p:nvPr>
        </p:nvSpPr>
        <p:spPr>
          <a:xfrm>
            <a:off x="685800" y="1828800"/>
            <a:ext cx="7924800" cy="4343400"/>
          </a:xfrm>
        </p:spPr>
        <p:txBody>
          <a:bodyPr>
            <a:normAutofit lnSpcReduction="10000"/>
          </a:bodyPr>
          <a:lstStyle/>
          <a:p>
            <a:pPr marL="0" indent="0" algn="just">
              <a:buNone/>
            </a:pPr>
            <a:r>
              <a:rPr lang="en-US" sz="2600" dirty="0" smtClean="0">
                <a:latin typeface="Times New Roman" pitchFamily="18" charset="0"/>
                <a:cs typeface="Times New Roman" pitchFamily="18" charset="0"/>
              </a:rPr>
              <a:t>1. The </a:t>
            </a:r>
            <a:r>
              <a:rPr lang="en-US" sz="2600" dirty="0">
                <a:latin typeface="Times New Roman" pitchFamily="18" charset="0"/>
                <a:cs typeface="Times New Roman" pitchFamily="18" charset="0"/>
              </a:rPr>
              <a:t>Government Accounting set of rules and principles set out by law or include a particular system or issued by the central authority</a:t>
            </a:r>
            <a:r>
              <a:rPr lang="en-US" sz="2600" dirty="0" smtClean="0">
                <a:latin typeface="Times New Roman" pitchFamily="18" charset="0"/>
                <a:cs typeface="Times New Roman" pitchFamily="18" charset="0"/>
              </a:rPr>
              <a:t>.</a:t>
            </a:r>
          </a:p>
          <a:p>
            <a:pPr marL="0" indent="0" algn="just">
              <a:buNone/>
            </a:pPr>
            <a:endParaRPr lang="en-US" sz="2600" dirty="0">
              <a:latin typeface="Times New Roman" pitchFamily="18" charset="0"/>
              <a:cs typeface="Times New Roman" pitchFamily="18" charset="0"/>
            </a:endParaRPr>
          </a:p>
          <a:p>
            <a:pPr marL="0" indent="0" algn="just">
              <a:buNone/>
            </a:pPr>
            <a:r>
              <a:rPr lang="en-US" sz="2600" dirty="0" smtClean="0">
                <a:latin typeface="Times New Roman" pitchFamily="18" charset="0"/>
                <a:cs typeface="Times New Roman" pitchFamily="18" charset="0"/>
              </a:rPr>
              <a:t>2</a:t>
            </a:r>
            <a:r>
              <a:rPr lang="en-US" sz="2600" dirty="0">
                <a:latin typeface="Times New Roman" pitchFamily="18" charset="0"/>
                <a:cs typeface="Times New Roman" pitchFamily="18" charset="0"/>
              </a:rPr>
              <a:t>. specializes rules and principles above organizing and recording money and related movement</a:t>
            </a:r>
            <a:r>
              <a:rPr lang="en-US" sz="2600" dirty="0" smtClean="0">
                <a:latin typeface="Times New Roman" pitchFamily="18" charset="0"/>
                <a:cs typeface="Times New Roman" pitchFamily="18" charset="0"/>
              </a:rPr>
              <a:t>.</a:t>
            </a:r>
          </a:p>
          <a:p>
            <a:pPr marL="0" indent="0" algn="just">
              <a:buNone/>
            </a:pPr>
            <a:endParaRPr lang="en-US" sz="2600" dirty="0">
              <a:latin typeface="Times New Roman" pitchFamily="18" charset="0"/>
              <a:cs typeface="Times New Roman" pitchFamily="18" charset="0"/>
            </a:endParaRPr>
          </a:p>
          <a:p>
            <a:pPr marL="0" indent="0" algn="just">
              <a:buNone/>
            </a:pPr>
            <a:r>
              <a:rPr lang="en-US" sz="2600" dirty="0" smtClean="0">
                <a:latin typeface="Times New Roman" pitchFamily="18" charset="0"/>
                <a:cs typeface="Times New Roman" pitchFamily="18" charset="0"/>
              </a:rPr>
              <a:t>3</a:t>
            </a:r>
            <a:r>
              <a:rPr lang="en-US" sz="2600" dirty="0">
                <a:latin typeface="Times New Roman" pitchFamily="18" charset="0"/>
                <a:cs typeface="Times New Roman" pitchFamily="18" charset="0"/>
              </a:rPr>
              <a:t>. limiting the process of organization and registration to units which is funded centrally and became a part of the general budget.</a:t>
            </a:r>
          </a:p>
          <a:p>
            <a:endParaRPr lang="en-US" dirty="0"/>
          </a:p>
        </p:txBody>
      </p:sp>
    </p:spTree>
    <p:extLst>
      <p:ext uri="{BB962C8B-B14F-4D97-AF65-F5344CB8AC3E}">
        <p14:creationId xmlns:p14="http://schemas.microsoft.com/office/powerpoint/2010/main" val="188482164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762000"/>
            <a:ext cx="7543800" cy="5632311"/>
          </a:xfrm>
          <a:prstGeom prst="rect">
            <a:avLst/>
          </a:prstGeom>
        </p:spPr>
        <p:txBody>
          <a:bodyPr wrap="square">
            <a:spAutoFit/>
          </a:bodyPr>
          <a:lstStyle/>
          <a:p>
            <a:pPr algn="just"/>
            <a:r>
              <a:rPr lang="en-US" sz="2400" b="1" dirty="0">
                <a:latin typeface="Times New Roman" pitchFamily="18" charset="0"/>
                <a:cs typeface="Times New Roman" pitchFamily="18" charset="0"/>
              </a:rPr>
              <a:t>2. Qualitative distribution of revenues:</a:t>
            </a:r>
          </a:p>
          <a:p>
            <a:pPr algn="just"/>
            <a:r>
              <a:rPr lang="en-US" sz="2400" dirty="0">
                <a:latin typeface="Times New Roman" pitchFamily="18" charset="0"/>
                <a:cs typeface="Times New Roman" pitchFamily="18" charset="0"/>
              </a:rPr>
              <a:t>Analyzing each source of revenue within any number of economic distribution into a number of sub-accounts named by (Item), which represents a sub-source of revenue within the concept of number as following:</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Item 1 of the Fifth number           4501</a:t>
            </a:r>
          </a:p>
          <a:p>
            <a:pPr algn="just"/>
            <a:r>
              <a:rPr lang="en-US" sz="2400" dirty="0">
                <a:latin typeface="Times New Roman" pitchFamily="18" charset="0"/>
                <a:cs typeface="Times New Roman" pitchFamily="18" charset="0"/>
              </a:rPr>
              <a:t>Item 2 of the Fifth number               4502</a:t>
            </a:r>
          </a:p>
          <a:p>
            <a:pPr algn="just"/>
            <a:r>
              <a:rPr lang="en-US" sz="2400" dirty="0">
                <a:latin typeface="Times New Roman" pitchFamily="18" charset="0"/>
                <a:cs typeface="Times New Roman" pitchFamily="18" charset="0"/>
              </a:rPr>
              <a:t>Item 3 of the Fifth number               4503</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And all the material analyses into a number of sub-accounts which are (sorts) is determined at each of them the direct source of revenue for the purposes of accounting organization and provide monitoring requirements and financial planning.</a:t>
            </a:r>
          </a:p>
        </p:txBody>
      </p:sp>
    </p:spTree>
    <p:extLst>
      <p:ext uri="{BB962C8B-B14F-4D97-AF65-F5344CB8AC3E}">
        <p14:creationId xmlns:p14="http://schemas.microsoft.com/office/powerpoint/2010/main" val="22562815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Times New Roman" pitchFamily="18" charset="0"/>
                <a:cs typeface="Times New Roman" pitchFamily="18" charset="0"/>
              </a:rPr>
              <a:t>The </a:t>
            </a:r>
            <a:r>
              <a:rPr lang="en-US" sz="3600" b="1" dirty="0" smtClean="0">
                <a:latin typeface="Times New Roman" pitchFamily="18" charset="0"/>
                <a:cs typeface="Times New Roman" pitchFamily="18" charset="0"/>
              </a:rPr>
              <a:t>Cycle </a:t>
            </a:r>
            <a:r>
              <a:rPr lang="en-US" sz="3600" b="1" dirty="0">
                <a:latin typeface="Times New Roman" pitchFamily="18" charset="0"/>
                <a:cs typeface="Times New Roman" pitchFamily="18" charset="0"/>
              </a:rPr>
              <a:t>of the </a:t>
            </a:r>
            <a:r>
              <a:rPr lang="en-US" sz="3600" b="1" dirty="0" smtClean="0">
                <a:latin typeface="Times New Roman" pitchFamily="18" charset="0"/>
                <a:cs typeface="Times New Roman" pitchFamily="18" charset="0"/>
              </a:rPr>
              <a:t>State General Budget</a:t>
            </a:r>
            <a:endParaRPr lang="en-US" sz="3600" b="1" dirty="0">
              <a:latin typeface="Times New Roman" pitchFamily="18" charset="0"/>
              <a:cs typeface="Times New Roman" pitchFamily="18" charset="0"/>
            </a:endParaRPr>
          </a:p>
        </p:txBody>
      </p:sp>
      <p:sp>
        <p:nvSpPr>
          <p:cNvPr id="3" name="Rectangle 2"/>
          <p:cNvSpPr/>
          <p:nvPr/>
        </p:nvSpPr>
        <p:spPr>
          <a:xfrm>
            <a:off x="609600" y="1905000"/>
            <a:ext cx="7162800" cy="2308324"/>
          </a:xfrm>
          <a:prstGeom prst="rect">
            <a:avLst/>
          </a:prstGeom>
        </p:spPr>
        <p:txBody>
          <a:bodyPr wrap="square">
            <a:spAutoFit/>
          </a:bodyPr>
          <a:lstStyle/>
          <a:p>
            <a:pPr algn="just"/>
            <a:r>
              <a:rPr lang="en-US" sz="2400" dirty="0">
                <a:latin typeface="Times New Roman" pitchFamily="18" charset="0"/>
                <a:cs typeface="Times New Roman" pitchFamily="18" charset="0"/>
              </a:rPr>
              <a:t>This session represents the following stages:</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1. Preparation stage</a:t>
            </a:r>
          </a:p>
          <a:p>
            <a:pPr algn="just"/>
            <a:r>
              <a:rPr lang="en-US" sz="2400" dirty="0">
                <a:latin typeface="Times New Roman" pitchFamily="18" charset="0"/>
                <a:cs typeface="Times New Roman" pitchFamily="18" charset="0"/>
              </a:rPr>
              <a:t>2. Rely stage (ratification)</a:t>
            </a:r>
          </a:p>
          <a:p>
            <a:pPr algn="just"/>
            <a:r>
              <a:rPr lang="en-US" sz="2400" dirty="0">
                <a:latin typeface="Times New Roman" pitchFamily="18" charset="0"/>
                <a:cs typeface="Times New Roman" pitchFamily="18" charset="0"/>
              </a:rPr>
              <a:t>3. Implementation stage</a:t>
            </a:r>
          </a:p>
          <a:p>
            <a:pPr algn="just"/>
            <a:r>
              <a:rPr lang="en-US" sz="2400" dirty="0">
                <a:latin typeface="Times New Roman" pitchFamily="18" charset="0"/>
                <a:cs typeface="Times New Roman" pitchFamily="18" charset="0"/>
              </a:rPr>
              <a:t>4. Control over the implementation stage</a:t>
            </a:r>
          </a:p>
        </p:txBody>
      </p:sp>
    </p:spTree>
    <p:extLst>
      <p:ext uri="{BB962C8B-B14F-4D97-AF65-F5344CB8AC3E}">
        <p14:creationId xmlns:p14="http://schemas.microsoft.com/office/powerpoint/2010/main" val="61880195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85800" y="609600"/>
            <a:ext cx="7772400" cy="5632311"/>
          </a:xfrm>
          <a:prstGeom prst="rect">
            <a:avLst/>
          </a:prstGeom>
        </p:spPr>
        <p:txBody>
          <a:bodyPr wrap="square">
            <a:spAutoFit/>
          </a:bodyPr>
          <a:lstStyle/>
          <a:p>
            <a:pPr algn="just"/>
            <a:r>
              <a:rPr lang="en-US" sz="2400" dirty="0">
                <a:latin typeface="Times New Roman" pitchFamily="18" charset="0"/>
                <a:cs typeface="Times New Roman" pitchFamily="18" charset="0"/>
              </a:rPr>
              <a:t>There are </a:t>
            </a:r>
            <a:r>
              <a:rPr lang="en-US" sz="2400" dirty="0" smtClean="0">
                <a:latin typeface="Times New Roman" pitchFamily="18" charset="0"/>
                <a:cs typeface="Times New Roman" pitchFamily="18" charset="0"/>
              </a:rPr>
              <a:t>four stages (steps) </a:t>
            </a:r>
            <a:r>
              <a:rPr lang="en-US" sz="2400" dirty="0">
                <a:latin typeface="Times New Roman" pitchFamily="18" charset="0"/>
                <a:cs typeface="Times New Roman" pitchFamily="18" charset="0"/>
              </a:rPr>
              <a:t>in the preparation of the state budget</a:t>
            </a:r>
            <a:r>
              <a:rPr lang="en-US" sz="2400" dirty="0" smtClean="0">
                <a:latin typeface="Times New Roman" pitchFamily="18" charset="0"/>
                <a:cs typeface="Times New Roman" pitchFamily="18" charset="0"/>
              </a:rPr>
              <a:t>:</a:t>
            </a:r>
          </a:p>
          <a:p>
            <a:pPr algn="just"/>
            <a:endParaRPr lang="en-US" sz="2400" b="1" dirty="0">
              <a:latin typeface="Times New Roman" pitchFamily="18" charset="0"/>
              <a:cs typeface="Times New Roman" pitchFamily="18" charset="0"/>
            </a:endParaRPr>
          </a:p>
          <a:p>
            <a:pPr algn="just"/>
            <a:r>
              <a:rPr lang="en-US" sz="2400" b="1" dirty="0" smtClean="0">
                <a:latin typeface="Times New Roman" pitchFamily="18" charset="0"/>
                <a:cs typeface="Times New Roman" pitchFamily="18" charset="0"/>
              </a:rPr>
              <a:t>1. Preparation Stage:</a:t>
            </a:r>
            <a:endParaRPr lang="en-US" sz="2400" b="1"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Is the most important step and </a:t>
            </a:r>
            <a:r>
              <a:rPr lang="en-US" sz="2400" dirty="0" smtClean="0">
                <a:latin typeface="Times New Roman" pitchFamily="18" charset="0"/>
                <a:cs typeface="Times New Roman" pitchFamily="18" charset="0"/>
              </a:rPr>
              <a:t>include:</a:t>
            </a:r>
            <a:endParaRPr lang="en-US" sz="2400" dirty="0">
              <a:latin typeface="Times New Roman" pitchFamily="18" charset="0"/>
              <a:cs typeface="Times New Roman" pitchFamily="18" charset="0"/>
            </a:endParaRPr>
          </a:p>
          <a:p>
            <a:pPr marL="342900" indent="-342900" algn="just">
              <a:buFont typeface="Arial" pitchFamily="34" charset="0"/>
              <a:buChar char="•"/>
            </a:pPr>
            <a:r>
              <a:rPr lang="en-US" sz="2400" dirty="0" smtClean="0">
                <a:latin typeface="Times New Roman" pitchFamily="18" charset="0"/>
                <a:cs typeface="Times New Roman" pitchFamily="18" charset="0"/>
              </a:rPr>
              <a:t>Instructions </a:t>
            </a:r>
            <a:r>
              <a:rPr lang="en-US" sz="2400" dirty="0">
                <a:latin typeface="Times New Roman" pitchFamily="18" charset="0"/>
                <a:cs typeface="Times New Roman" pitchFamily="18" charset="0"/>
              </a:rPr>
              <a:t>of the  budget that issued from the Ministry of Finance.</a:t>
            </a:r>
          </a:p>
          <a:p>
            <a:pPr marL="342900" indent="-342900" algn="just">
              <a:buFont typeface="Arial" pitchFamily="34" charset="0"/>
              <a:buChar char="•"/>
            </a:pPr>
            <a:r>
              <a:rPr lang="en-US" sz="2400" dirty="0" smtClean="0">
                <a:latin typeface="Times New Roman" pitchFamily="18" charset="0"/>
                <a:cs typeface="Times New Roman" pitchFamily="18" charset="0"/>
              </a:rPr>
              <a:t>Ministries </a:t>
            </a:r>
            <a:r>
              <a:rPr lang="en-US" sz="2400" dirty="0">
                <a:latin typeface="Times New Roman" pitchFamily="18" charset="0"/>
                <a:cs typeface="Times New Roman" pitchFamily="18" charset="0"/>
              </a:rPr>
              <a:t>is provide estimates in accordance with this instructions.</a:t>
            </a:r>
          </a:p>
          <a:p>
            <a:pPr marL="342900" indent="-342900" algn="just">
              <a:buFont typeface="Arial" pitchFamily="34" charset="0"/>
              <a:buChar char="•"/>
            </a:pPr>
            <a:r>
              <a:rPr lang="en-US" sz="2400" dirty="0" smtClean="0">
                <a:latin typeface="Times New Roman" pitchFamily="18" charset="0"/>
                <a:cs typeface="Times New Roman" pitchFamily="18" charset="0"/>
              </a:rPr>
              <a:t>Collects </a:t>
            </a:r>
            <a:r>
              <a:rPr lang="en-US" sz="2400" dirty="0">
                <a:latin typeface="Times New Roman" pitchFamily="18" charset="0"/>
                <a:cs typeface="Times New Roman" pitchFamily="18" charset="0"/>
              </a:rPr>
              <a:t>estimates in the Ministry of </a:t>
            </a:r>
            <a:r>
              <a:rPr lang="en-US" sz="2400" dirty="0" smtClean="0">
                <a:latin typeface="Times New Roman" pitchFamily="18" charset="0"/>
                <a:cs typeface="Times New Roman" pitchFamily="18" charset="0"/>
              </a:rPr>
              <a:t>finance (department </a:t>
            </a:r>
            <a:r>
              <a:rPr lang="en-US" sz="2400" dirty="0">
                <a:latin typeface="Times New Roman" pitchFamily="18" charset="0"/>
                <a:cs typeface="Times New Roman" pitchFamily="18" charset="0"/>
              </a:rPr>
              <a:t>of budget) and draft budget preparation and sent to the Council of Ministers</a:t>
            </a:r>
            <a:r>
              <a:rPr lang="en-US" sz="2400" dirty="0" smtClean="0">
                <a:latin typeface="Times New Roman" pitchFamily="18" charset="0"/>
                <a:cs typeface="Times New Roman" pitchFamily="18" charset="0"/>
              </a:rPr>
              <a:t>.</a:t>
            </a:r>
          </a:p>
          <a:p>
            <a:pPr marL="342900" indent="-342900" algn="just">
              <a:buFont typeface="Arial" pitchFamily="34" charset="0"/>
              <a:buChar char="•"/>
            </a:pPr>
            <a:r>
              <a:rPr lang="en-US" sz="2400" dirty="0" smtClean="0">
                <a:latin typeface="Times New Roman" pitchFamily="18" charset="0"/>
                <a:cs typeface="Times New Roman" pitchFamily="18" charset="0"/>
              </a:rPr>
              <a:t>Discussion </a:t>
            </a:r>
            <a:r>
              <a:rPr lang="en-US" sz="2400" dirty="0">
                <a:latin typeface="Times New Roman" pitchFamily="18" charset="0"/>
                <a:cs typeface="Times New Roman" pitchFamily="18" charset="0"/>
              </a:rPr>
              <a:t>the project in the Council of Ministers and sent to the legislative authority.</a:t>
            </a:r>
          </a:p>
          <a:p>
            <a:pPr algn="just"/>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183153386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85800" y="457200"/>
            <a:ext cx="7924800" cy="5909310"/>
          </a:xfrm>
          <a:prstGeom prst="rect">
            <a:avLst/>
          </a:prstGeom>
        </p:spPr>
        <p:txBody>
          <a:bodyPr wrap="square">
            <a:spAutoFit/>
          </a:bodyPr>
          <a:lstStyle/>
          <a:p>
            <a:pPr algn="just"/>
            <a:r>
              <a:rPr lang="en-US" sz="2400" b="1" dirty="0">
                <a:latin typeface="Times New Roman" pitchFamily="18" charset="0"/>
                <a:cs typeface="Times New Roman" pitchFamily="18" charset="0"/>
              </a:rPr>
              <a:t>2. Rely stage (ratification</a:t>
            </a:r>
            <a:r>
              <a:rPr lang="en-US" sz="2400" b="1" dirty="0" smtClean="0">
                <a:latin typeface="Times New Roman" pitchFamily="18" charset="0"/>
                <a:cs typeface="Times New Roman" pitchFamily="18" charset="0"/>
              </a:rPr>
              <a:t>):</a:t>
            </a:r>
            <a:endParaRPr lang="en-US" sz="2400" b="1"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After the budget bill submitted to the legislature to discuss the project of all economic, social and political aspects and make adjustments that became necessary and then be ratified on the project and become a project (Law) named by the law of the public budget for the year</a:t>
            </a:r>
            <a:r>
              <a:rPr lang="en-US" sz="2400" dirty="0" smtClean="0">
                <a:latin typeface="Times New Roman" pitchFamily="18" charset="0"/>
                <a:cs typeface="Times New Roman" pitchFamily="18" charset="0"/>
              </a:rPr>
              <a:t>.</a:t>
            </a:r>
          </a:p>
          <a:p>
            <a:pPr algn="just"/>
            <a:endParaRPr lang="en-US" sz="2400" dirty="0" smtClean="0">
              <a:latin typeface="Times New Roman" pitchFamily="18" charset="0"/>
              <a:cs typeface="Times New Roman" pitchFamily="18" charset="0"/>
            </a:endParaRPr>
          </a:p>
          <a:p>
            <a:pPr algn="just"/>
            <a:r>
              <a:rPr lang="en-US" sz="2400" b="1" dirty="0">
                <a:latin typeface="Times New Roman" pitchFamily="18" charset="0"/>
                <a:cs typeface="Times New Roman" pitchFamily="18" charset="0"/>
              </a:rPr>
              <a:t>3. The implementation stage:</a:t>
            </a:r>
          </a:p>
          <a:p>
            <a:pPr algn="just"/>
            <a:r>
              <a:rPr lang="en-US" sz="2400" dirty="0">
                <a:latin typeface="Times New Roman" pitchFamily="18" charset="0"/>
                <a:cs typeface="Times New Roman" pitchFamily="18" charset="0"/>
              </a:rPr>
              <a:t>After the ratification of the budget law by the legislature, the Ministry of Finance will inform the ministries and government departments with their specific budget with ordering (the Implementing Regulations of the budget) includes financial authorities to spend expenditure and achieve collection of income and the budget law is considered to be implemented from (1/1 / of the year ).</a:t>
            </a:r>
          </a:p>
          <a:p>
            <a:endParaRPr lang="en-US" dirty="0"/>
          </a:p>
        </p:txBody>
      </p:sp>
    </p:spTree>
    <p:extLst>
      <p:ext uri="{BB962C8B-B14F-4D97-AF65-F5344CB8AC3E}">
        <p14:creationId xmlns:p14="http://schemas.microsoft.com/office/powerpoint/2010/main" val="7265844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838200"/>
            <a:ext cx="7315200" cy="3046988"/>
          </a:xfrm>
          <a:prstGeom prst="rect">
            <a:avLst/>
          </a:prstGeom>
        </p:spPr>
        <p:txBody>
          <a:bodyPr wrap="square">
            <a:spAutoFit/>
          </a:bodyPr>
          <a:lstStyle/>
          <a:p>
            <a:pPr algn="just"/>
            <a:r>
              <a:rPr lang="en-US" sz="2400" b="1" dirty="0">
                <a:latin typeface="Times New Roman" pitchFamily="18" charset="0"/>
                <a:cs typeface="Times New Roman" pitchFamily="18" charset="0"/>
              </a:rPr>
              <a:t>4. Control over the implementation stage</a:t>
            </a:r>
            <a:r>
              <a:rPr lang="en-US" sz="2400" b="1"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Control over the implementation of the budget act to ensure the safety of public funds and the commitment of units of the implementation of spending certified credits charged to the appropriate accounts for the purposes of the specific aims, as well as the case to the revenue collection to be recorded in accordance with the laws and the relevant accounts by revenue type.</a:t>
            </a:r>
          </a:p>
        </p:txBody>
      </p:sp>
    </p:spTree>
    <p:extLst>
      <p:ext uri="{BB962C8B-B14F-4D97-AF65-F5344CB8AC3E}">
        <p14:creationId xmlns:p14="http://schemas.microsoft.com/office/powerpoint/2010/main" val="391043848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3600" b="1" dirty="0" smtClean="0">
                <a:latin typeface="Times New Roman" pitchFamily="18" charset="0"/>
                <a:cs typeface="Times New Roman" pitchFamily="18" charset="0"/>
              </a:rPr>
              <a:t>Steps to prepare and Implement of the State General Budget</a:t>
            </a:r>
            <a:endParaRPr lang="en-US" sz="3600" b="1" dirty="0">
              <a:latin typeface="Times New Roman" pitchFamily="18" charset="0"/>
              <a:cs typeface="Times New Roman" pitchFamily="18" charset="0"/>
            </a:endParaRP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8200" y="1160460"/>
            <a:ext cx="9372600" cy="54689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6097372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609600" y="533400"/>
            <a:ext cx="7848600" cy="830997"/>
          </a:xfrm>
          <a:prstGeom prst="rect">
            <a:avLst/>
          </a:prstGeom>
        </p:spPr>
        <p:txBody>
          <a:bodyPr wrap="square">
            <a:spAutoFit/>
          </a:bodyPr>
          <a:lstStyle/>
          <a:p>
            <a:pPr algn="just"/>
            <a:r>
              <a:rPr lang="en-US" sz="2400" b="1" dirty="0">
                <a:latin typeface="Times New Roman" pitchFamily="18" charset="0"/>
                <a:cs typeface="Times New Roman" pitchFamily="18" charset="0"/>
              </a:rPr>
              <a:t>The </a:t>
            </a:r>
            <a:r>
              <a:rPr lang="en-US" sz="2400" b="1" dirty="0" smtClean="0">
                <a:latin typeface="Times New Roman" pitchFamily="18" charset="0"/>
                <a:cs typeface="Times New Roman" pitchFamily="18" charset="0"/>
              </a:rPr>
              <a:t>Relationship </a:t>
            </a:r>
            <a:r>
              <a:rPr lang="en-US" sz="2400" b="1" dirty="0">
                <a:latin typeface="Times New Roman" pitchFamily="18" charset="0"/>
                <a:cs typeface="Times New Roman" pitchFamily="18" charset="0"/>
              </a:rPr>
              <a:t>between the </a:t>
            </a:r>
            <a:r>
              <a:rPr lang="en-US" sz="2400" b="1" dirty="0" smtClean="0">
                <a:latin typeface="Times New Roman" pitchFamily="18" charset="0"/>
                <a:cs typeface="Times New Roman" pitchFamily="18" charset="0"/>
              </a:rPr>
              <a:t>General Budget </a:t>
            </a:r>
            <a:r>
              <a:rPr lang="en-US" sz="2400" b="1" dirty="0">
                <a:latin typeface="Times New Roman" pitchFamily="18" charset="0"/>
                <a:cs typeface="Times New Roman" pitchFamily="18" charset="0"/>
              </a:rPr>
              <a:t>and the </a:t>
            </a:r>
            <a:r>
              <a:rPr lang="en-US" sz="2400" b="1" dirty="0" smtClean="0">
                <a:latin typeface="Times New Roman" pitchFamily="18" charset="0"/>
                <a:cs typeface="Times New Roman" pitchFamily="18" charset="0"/>
              </a:rPr>
              <a:t>Government Accounting System</a:t>
            </a:r>
            <a:r>
              <a:rPr lang="en-US" sz="2400" b="1" dirty="0">
                <a:latin typeface="Times New Roman" pitchFamily="18" charset="0"/>
                <a:cs typeface="Times New Roman" pitchFamily="18" charset="0"/>
              </a:rPr>
              <a:t>:</a:t>
            </a: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62000" y="948898"/>
            <a:ext cx="9753600" cy="58329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0574025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1997839"/>
            <a:ext cx="7772400" cy="2308324"/>
          </a:xfrm>
          <a:prstGeom prst="rect">
            <a:avLst/>
          </a:prstGeom>
        </p:spPr>
        <p:txBody>
          <a:bodyPr wrap="square">
            <a:spAutoFit/>
          </a:bodyPr>
          <a:lstStyle/>
          <a:p>
            <a:pPr lvl="0" algn="ctr"/>
            <a:r>
              <a:rPr lang="en-US" sz="3600" b="1" dirty="0">
                <a:solidFill>
                  <a:prstClr val="black"/>
                </a:solidFill>
                <a:latin typeface="Times New Roman" pitchFamily="18" charset="0"/>
                <a:cs typeface="Times New Roman" pitchFamily="18" charset="0"/>
              </a:rPr>
              <a:t>Chapter </a:t>
            </a:r>
            <a:r>
              <a:rPr lang="en-US" sz="3600" b="1" dirty="0" smtClean="0">
                <a:solidFill>
                  <a:prstClr val="black"/>
                </a:solidFill>
                <a:latin typeface="Times New Roman" pitchFamily="18" charset="0"/>
                <a:cs typeface="Times New Roman" pitchFamily="18" charset="0"/>
              </a:rPr>
              <a:t>Four</a:t>
            </a:r>
          </a:p>
          <a:p>
            <a:pPr lvl="0" algn="ctr"/>
            <a:r>
              <a:rPr lang="en-US" sz="3600" b="1" dirty="0">
                <a:solidFill>
                  <a:prstClr val="black"/>
                </a:solidFill>
                <a:latin typeface="Times New Roman" pitchFamily="18" charset="0"/>
                <a:ea typeface="+mj-ea"/>
                <a:cs typeface="Times New Roman" pitchFamily="18" charset="0"/>
              </a:rPr>
              <a:t>Iraqi Legislation and Implementation of the elements of the money allocated theory</a:t>
            </a:r>
            <a:endParaRPr lang="en-US" sz="3600" b="1" dirty="0">
              <a:solidFill>
                <a:prstClr val="black"/>
              </a:solidFill>
              <a:latin typeface="Times New Roman" pitchFamily="18" charset="0"/>
              <a:cs typeface="Times New Roman" pitchFamily="18" charset="0"/>
            </a:endParaRPr>
          </a:p>
        </p:txBody>
      </p:sp>
    </p:spTree>
    <p:extLst>
      <p:ext uri="{BB962C8B-B14F-4D97-AF65-F5344CB8AC3E}">
        <p14:creationId xmlns:p14="http://schemas.microsoft.com/office/powerpoint/2010/main" val="363840461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808038"/>
          </a:xfrm>
        </p:spPr>
        <p:txBody>
          <a:bodyPr>
            <a:normAutofit fontScale="90000"/>
          </a:bodyPr>
          <a:lstStyle/>
          <a:p>
            <a:r>
              <a:rPr lang="en-US" sz="3600" b="1" dirty="0" smtClean="0">
                <a:latin typeface="Times New Roman" pitchFamily="18" charset="0"/>
                <a:cs typeface="Times New Roman" pitchFamily="18" charset="0"/>
              </a:rPr>
              <a:t>Iraqi Legislation and Implementation of the elements of the money allocated theory</a:t>
            </a:r>
            <a:r>
              <a:rPr lang="en-US" dirty="0"/>
              <a:t/>
            </a:r>
            <a:br>
              <a:rPr lang="en-US" dirty="0"/>
            </a:br>
            <a:endParaRPr lang="en-US" dirty="0"/>
          </a:p>
        </p:txBody>
      </p:sp>
      <p:sp>
        <p:nvSpPr>
          <p:cNvPr id="3" name="Rectangle 2"/>
          <p:cNvSpPr/>
          <p:nvPr/>
        </p:nvSpPr>
        <p:spPr>
          <a:xfrm>
            <a:off x="533400" y="1295400"/>
            <a:ext cx="8153400" cy="6740307"/>
          </a:xfrm>
          <a:prstGeom prst="rect">
            <a:avLst/>
          </a:prstGeom>
        </p:spPr>
        <p:txBody>
          <a:bodyPr wrap="square">
            <a:spAutoFit/>
          </a:bodyPr>
          <a:lstStyle/>
          <a:p>
            <a:pPr algn="just"/>
            <a:r>
              <a:rPr lang="en-US" sz="2800" b="1" dirty="0" smtClean="0">
                <a:latin typeface="Times New Roman" pitchFamily="18" charset="0"/>
                <a:cs typeface="Times New Roman" pitchFamily="18" charset="0"/>
              </a:rPr>
              <a:t>First: Legislation </a:t>
            </a:r>
            <a:r>
              <a:rPr lang="en-US" sz="2800" b="1" dirty="0">
                <a:latin typeface="Times New Roman" pitchFamily="18" charset="0"/>
                <a:cs typeface="Times New Roman" pitchFamily="18" charset="0"/>
              </a:rPr>
              <a:t>and quantitative aspect</a:t>
            </a:r>
            <a:r>
              <a:rPr lang="en-US" sz="2800" b="1" dirty="0" smtClean="0">
                <a:latin typeface="Times New Roman" pitchFamily="18" charset="0"/>
                <a:cs typeface="Times New Roman" pitchFamily="18" charset="0"/>
              </a:rPr>
              <a:t>:</a:t>
            </a:r>
          </a:p>
          <a:p>
            <a:pPr algn="just"/>
            <a:endParaRPr lang="en-US" sz="2400" b="1" dirty="0" smtClean="0">
              <a:latin typeface="Times New Roman" pitchFamily="18" charset="0"/>
              <a:cs typeface="Times New Roman" pitchFamily="18" charset="0"/>
            </a:endParaRPr>
          </a:p>
          <a:p>
            <a:pPr marL="457200" indent="-457200" algn="just">
              <a:buFont typeface="+mj-lt"/>
              <a:buAutoNum type="arabicPeriod"/>
            </a:pPr>
            <a:r>
              <a:rPr lang="en-US" sz="2400" dirty="0" smtClean="0">
                <a:latin typeface="Times New Roman" pitchFamily="18" charset="0"/>
                <a:cs typeface="Times New Roman" pitchFamily="18" charset="0"/>
              </a:rPr>
              <a:t>According</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to law </a:t>
            </a:r>
            <a:r>
              <a:rPr lang="en-US" sz="2400" dirty="0">
                <a:latin typeface="Times New Roman" pitchFamily="18" charset="0"/>
                <a:cs typeface="Times New Roman" pitchFamily="18" charset="0"/>
              </a:rPr>
              <a:t>of Accounts </a:t>
            </a:r>
            <a:r>
              <a:rPr lang="en-US" sz="2400" dirty="0" smtClean="0">
                <a:latin typeface="Times New Roman" pitchFamily="18" charset="0"/>
                <a:cs typeface="Times New Roman" pitchFamily="18" charset="0"/>
              </a:rPr>
              <a:t>governmental units </a:t>
            </a:r>
            <a:r>
              <a:rPr lang="en-US" sz="2400" dirty="0">
                <a:latin typeface="Times New Roman" pitchFamily="18" charset="0"/>
                <a:cs typeface="Times New Roman" pitchFamily="18" charset="0"/>
              </a:rPr>
              <a:t>must fully comply with the funds theory and do not </a:t>
            </a:r>
            <a:r>
              <a:rPr lang="en-US" sz="2400" dirty="0" smtClean="0">
                <a:latin typeface="Times New Roman" pitchFamily="18" charset="0"/>
                <a:cs typeface="Times New Roman" pitchFamily="18" charset="0"/>
              </a:rPr>
              <a:t>allow overtaking </a:t>
            </a:r>
            <a:r>
              <a:rPr lang="en-US" sz="2400" dirty="0">
                <a:latin typeface="Times New Roman" pitchFamily="18" charset="0"/>
                <a:cs typeface="Times New Roman" pitchFamily="18" charset="0"/>
              </a:rPr>
              <a:t>on the funds which is allocated in the </a:t>
            </a:r>
            <a:r>
              <a:rPr lang="en-US" sz="2400" dirty="0" smtClean="0">
                <a:latin typeface="Times New Roman" pitchFamily="18" charset="0"/>
                <a:cs typeface="Times New Roman" pitchFamily="18" charset="0"/>
              </a:rPr>
              <a:t>budget.</a:t>
            </a:r>
          </a:p>
          <a:p>
            <a:pPr marL="457200" indent="-457200" algn="just">
              <a:buFont typeface="+mj-lt"/>
              <a:buAutoNum type="arabicPeriod"/>
            </a:pPr>
            <a:r>
              <a:rPr lang="en-US" sz="2400" dirty="0">
                <a:latin typeface="Times New Roman" pitchFamily="18" charset="0"/>
                <a:cs typeface="Times New Roman" pitchFamily="18" charset="0"/>
              </a:rPr>
              <a:t>It is </a:t>
            </a:r>
            <a:r>
              <a:rPr lang="en-US" sz="2400" dirty="0" smtClean="0">
                <a:latin typeface="Times New Roman" pitchFamily="18" charset="0"/>
                <a:cs typeface="Times New Roman" pitchFamily="18" charset="0"/>
              </a:rPr>
              <a:t>not allowed to </a:t>
            </a:r>
            <a:r>
              <a:rPr lang="en-US" sz="2400" dirty="0">
                <a:latin typeface="Times New Roman" pitchFamily="18" charset="0"/>
                <a:cs typeface="Times New Roman" pitchFamily="18" charset="0"/>
              </a:rPr>
              <a:t>receive revenues in government units and to spend those revenues</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a:p>
            <a:pPr marL="457200" indent="-457200" algn="just">
              <a:buFont typeface="+mj-lt"/>
              <a:buAutoNum type="arabicPeriod"/>
            </a:pPr>
            <a:r>
              <a:rPr lang="en-US" sz="2400" dirty="0" smtClean="0">
                <a:latin typeface="Times New Roman" pitchFamily="18" charset="0"/>
                <a:cs typeface="Times New Roman" pitchFamily="18" charset="0"/>
              </a:rPr>
              <a:t>Government units cannot </a:t>
            </a:r>
            <a:r>
              <a:rPr lang="en-US" sz="2400" dirty="0">
                <a:latin typeface="Times New Roman" pitchFamily="18" charset="0"/>
                <a:cs typeface="Times New Roman" pitchFamily="18" charset="0"/>
              </a:rPr>
              <a:t>receive donations to increase their allocated funds in the budget.</a:t>
            </a:r>
          </a:p>
          <a:p>
            <a:pPr marL="457200" indent="-457200" algn="just">
              <a:buFont typeface="+mj-lt"/>
              <a:buAutoNum type="arabicPeriod"/>
            </a:pPr>
            <a:r>
              <a:rPr lang="en-US" sz="2400" dirty="0" smtClean="0">
                <a:latin typeface="Times New Roman" pitchFamily="18" charset="0"/>
                <a:cs typeface="Times New Roman" pitchFamily="18" charset="0"/>
              </a:rPr>
              <a:t>Government </a:t>
            </a:r>
            <a:r>
              <a:rPr lang="en-US" sz="2400" dirty="0">
                <a:latin typeface="Times New Roman" pitchFamily="18" charset="0"/>
                <a:cs typeface="Times New Roman" pitchFamily="18" charset="0"/>
              </a:rPr>
              <a:t>units are not allowed to enter into commitments (obligations) that would exceed the allocations.</a:t>
            </a:r>
          </a:p>
          <a:p>
            <a:pPr marL="457200" indent="-457200" algn="just">
              <a:buFont typeface="+mj-lt"/>
              <a:buAutoNum type="arabicPeriod"/>
            </a:pPr>
            <a:r>
              <a:rPr lang="en-US" sz="2400" dirty="0">
                <a:latin typeface="Times New Roman" pitchFamily="18" charset="0"/>
                <a:cs typeface="Times New Roman" pitchFamily="18" charset="0"/>
              </a:rPr>
              <a:t>it is not allowed to delay payment of state dues in the fiscal year to another year.</a:t>
            </a:r>
          </a:p>
          <a:p>
            <a:pPr marL="457200" indent="-457200" algn="just">
              <a:buFont typeface="+mj-lt"/>
              <a:buAutoNum type="arabicPeriod"/>
            </a:pPr>
            <a:endParaRPr lang="en-US" sz="2400" dirty="0">
              <a:latin typeface="Times New Roman" pitchFamily="18" charset="0"/>
              <a:cs typeface="Times New Roman" pitchFamily="18" charset="0"/>
            </a:endParaRPr>
          </a:p>
          <a:p>
            <a:pPr algn="just"/>
            <a:endParaRPr lang="en-US" sz="2400" dirty="0" smtClean="0">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a:p>
            <a:pPr algn="just"/>
            <a:endParaRPr lang="en-US" sz="2400" dirty="0" smtClean="0">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858494542"/>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533400" y="533400"/>
            <a:ext cx="8153400" cy="6801862"/>
          </a:xfrm>
          <a:prstGeom prst="rect">
            <a:avLst/>
          </a:prstGeom>
        </p:spPr>
        <p:txBody>
          <a:bodyPr wrap="square">
            <a:spAutoFit/>
          </a:bodyPr>
          <a:lstStyle/>
          <a:p>
            <a:r>
              <a:rPr lang="en-US" sz="2800" b="1" dirty="0" smtClean="0">
                <a:solidFill>
                  <a:prstClr val="black"/>
                </a:solidFill>
                <a:latin typeface="Times New Roman" pitchFamily="18" charset="0"/>
                <a:cs typeface="Times New Roman" pitchFamily="18" charset="0"/>
              </a:rPr>
              <a:t>Second</a:t>
            </a:r>
            <a:r>
              <a:rPr lang="en-US" sz="2800" b="1" dirty="0">
                <a:solidFill>
                  <a:prstClr val="black"/>
                </a:solidFill>
                <a:latin typeface="Times New Roman" pitchFamily="18" charset="0"/>
                <a:cs typeface="Times New Roman" pitchFamily="18" charset="0"/>
              </a:rPr>
              <a:t>: Legislation and qualitative </a:t>
            </a:r>
            <a:r>
              <a:rPr lang="en-US" sz="2800" b="1" dirty="0" smtClean="0">
                <a:solidFill>
                  <a:prstClr val="black"/>
                </a:solidFill>
                <a:latin typeface="Times New Roman" pitchFamily="18" charset="0"/>
                <a:cs typeface="Times New Roman" pitchFamily="18" charset="0"/>
              </a:rPr>
              <a:t>aspect:</a:t>
            </a:r>
          </a:p>
          <a:p>
            <a:endParaRPr lang="en-US" sz="2400" b="1" dirty="0" smtClean="0">
              <a:solidFill>
                <a:prstClr val="black"/>
              </a:solidFill>
              <a:latin typeface="Times New Roman" pitchFamily="18" charset="0"/>
              <a:cs typeface="Times New Roman" pitchFamily="18" charset="0"/>
            </a:endParaRPr>
          </a:p>
          <a:p>
            <a:pPr marL="457200" indent="-457200" algn="just">
              <a:buFont typeface="+mj-lt"/>
              <a:buAutoNum type="arabicPeriod"/>
            </a:pPr>
            <a:r>
              <a:rPr lang="en-US" sz="2400" dirty="0" smtClean="0">
                <a:solidFill>
                  <a:srgbClr val="252525"/>
                </a:solidFill>
                <a:latin typeface="Times New Roman" pitchFamily="18" charset="0"/>
                <a:cs typeface="Times New Roman" pitchFamily="18" charset="0"/>
              </a:rPr>
              <a:t>Expenses </a:t>
            </a:r>
            <a:r>
              <a:rPr lang="en-US" sz="2400" dirty="0">
                <a:solidFill>
                  <a:srgbClr val="252525"/>
                </a:solidFill>
                <a:latin typeface="Times New Roman" pitchFamily="18" charset="0"/>
                <a:cs typeface="Times New Roman" pitchFamily="18" charset="0"/>
              </a:rPr>
              <a:t>during the year should be recorded on the </a:t>
            </a:r>
            <a:r>
              <a:rPr lang="en-US" sz="2400" dirty="0" smtClean="0">
                <a:solidFill>
                  <a:srgbClr val="252525"/>
                </a:solidFill>
                <a:latin typeface="Times New Roman" pitchFamily="18" charset="0"/>
                <a:cs typeface="Times New Roman" pitchFamily="18" charset="0"/>
              </a:rPr>
              <a:t>chapter </a:t>
            </a:r>
            <a:r>
              <a:rPr lang="en-US" sz="2400" dirty="0">
                <a:solidFill>
                  <a:srgbClr val="252525"/>
                </a:solidFill>
                <a:latin typeface="Times New Roman" pitchFamily="18" charset="0"/>
                <a:cs typeface="Times New Roman" pitchFamily="18" charset="0"/>
              </a:rPr>
              <a:t>and in the correct part in accordance with the accounting evidence</a:t>
            </a:r>
            <a:r>
              <a:rPr lang="en-US" sz="2400" dirty="0" smtClean="0">
                <a:solidFill>
                  <a:srgbClr val="252525"/>
                </a:solidFill>
                <a:latin typeface="Times New Roman" pitchFamily="18" charset="0"/>
                <a:cs typeface="Times New Roman" pitchFamily="18" charset="0"/>
              </a:rPr>
              <a:t>.</a:t>
            </a:r>
          </a:p>
          <a:p>
            <a:pPr algn="just"/>
            <a:endParaRPr lang="en-US" sz="2400" dirty="0" smtClean="0">
              <a:solidFill>
                <a:srgbClr val="252525"/>
              </a:solidFill>
              <a:latin typeface="Times New Roman" pitchFamily="18" charset="0"/>
              <a:cs typeface="Times New Roman" pitchFamily="18" charset="0"/>
            </a:endParaRPr>
          </a:p>
          <a:p>
            <a:pPr algn="just"/>
            <a:r>
              <a:rPr lang="en-US" sz="2400" dirty="0" smtClean="0">
                <a:solidFill>
                  <a:srgbClr val="252525"/>
                </a:solidFill>
                <a:latin typeface="Times New Roman" pitchFamily="18" charset="0"/>
                <a:cs typeface="Times New Roman" pitchFamily="18" charset="0"/>
              </a:rPr>
              <a:t>2.   </a:t>
            </a:r>
            <a:r>
              <a:rPr lang="en-US" sz="2400" dirty="0">
                <a:solidFill>
                  <a:srgbClr val="252525"/>
                </a:solidFill>
                <a:latin typeface="Times New Roman" pitchFamily="18" charset="0"/>
                <a:cs typeface="Times New Roman" pitchFamily="18" charset="0"/>
              </a:rPr>
              <a:t>It is not allowed to use a different account or one closest to the type of </a:t>
            </a:r>
            <a:r>
              <a:rPr lang="en-US" sz="2400" dirty="0" smtClean="0">
                <a:solidFill>
                  <a:srgbClr val="252525"/>
                </a:solidFill>
                <a:latin typeface="Times New Roman" pitchFamily="18" charset="0"/>
                <a:cs typeface="Times New Roman" pitchFamily="18" charset="0"/>
              </a:rPr>
              <a:t>expenses.</a:t>
            </a:r>
          </a:p>
          <a:p>
            <a:pPr algn="just"/>
            <a:endParaRPr lang="en-US" sz="2400" dirty="0">
              <a:solidFill>
                <a:srgbClr val="252525"/>
              </a:solidFill>
              <a:latin typeface="Times New Roman" pitchFamily="18" charset="0"/>
              <a:cs typeface="Times New Roman" pitchFamily="18" charset="0"/>
            </a:endParaRPr>
          </a:p>
          <a:p>
            <a:pPr algn="just"/>
            <a:r>
              <a:rPr lang="en-US" sz="2400" dirty="0" smtClean="0">
                <a:solidFill>
                  <a:srgbClr val="252525"/>
                </a:solidFill>
                <a:latin typeface="Times New Roman" pitchFamily="18" charset="0"/>
                <a:cs typeface="Times New Roman" pitchFamily="18" charset="0"/>
              </a:rPr>
              <a:t>3.  There </a:t>
            </a:r>
            <a:r>
              <a:rPr lang="en-US" sz="2400" dirty="0">
                <a:solidFill>
                  <a:srgbClr val="252525"/>
                </a:solidFill>
                <a:latin typeface="Times New Roman" pitchFamily="18" charset="0"/>
                <a:cs typeface="Times New Roman" pitchFamily="18" charset="0"/>
              </a:rPr>
              <a:t>is no flexibility or exception to the law</a:t>
            </a:r>
            <a:r>
              <a:rPr lang="en-US" sz="2400" dirty="0" smtClean="0">
                <a:solidFill>
                  <a:srgbClr val="252525"/>
                </a:solidFill>
                <a:latin typeface="Times New Roman" pitchFamily="18" charset="0"/>
                <a:cs typeface="Times New Roman" pitchFamily="18" charset="0"/>
              </a:rPr>
              <a:t>.</a:t>
            </a:r>
          </a:p>
          <a:p>
            <a:pPr algn="just"/>
            <a:endParaRPr lang="en-US" sz="2400" dirty="0" smtClean="0">
              <a:solidFill>
                <a:srgbClr val="252525"/>
              </a:solidFill>
              <a:latin typeface="Times New Roman" pitchFamily="18" charset="0"/>
              <a:cs typeface="Times New Roman" pitchFamily="18" charset="0"/>
            </a:endParaRPr>
          </a:p>
          <a:p>
            <a:pPr algn="just"/>
            <a:r>
              <a:rPr lang="en-US" sz="2400" dirty="0" smtClean="0">
                <a:solidFill>
                  <a:srgbClr val="252525"/>
                </a:solidFill>
                <a:latin typeface="Times New Roman" pitchFamily="18" charset="0"/>
                <a:cs typeface="Times New Roman" pitchFamily="18" charset="0"/>
              </a:rPr>
              <a:t>4.  Emphasizing </a:t>
            </a:r>
            <a:r>
              <a:rPr lang="en-US" sz="2400" dirty="0">
                <a:solidFill>
                  <a:srgbClr val="252525"/>
                </a:solidFill>
                <a:latin typeface="Times New Roman" pitchFamily="18" charset="0"/>
                <a:cs typeface="Times New Roman" pitchFamily="18" charset="0"/>
              </a:rPr>
              <a:t>the importance of maintaining the budget as an indispensable instrument for both planning and </a:t>
            </a:r>
            <a:r>
              <a:rPr lang="en-US" sz="2400" dirty="0" smtClean="0">
                <a:solidFill>
                  <a:srgbClr val="252525"/>
                </a:solidFill>
                <a:latin typeface="Times New Roman" pitchFamily="18" charset="0"/>
                <a:cs typeface="Times New Roman" pitchFamily="18" charset="0"/>
              </a:rPr>
              <a:t>control.</a:t>
            </a:r>
            <a:endParaRPr lang="en-US" sz="2400" dirty="0">
              <a:solidFill>
                <a:srgbClr val="252525"/>
              </a:solidFill>
              <a:latin typeface="Times New Roman" pitchFamily="18" charset="0"/>
              <a:cs typeface="Times New Roman" pitchFamily="18" charset="0"/>
            </a:endParaRPr>
          </a:p>
          <a:p>
            <a:endParaRPr lang="en-US" sz="2400" dirty="0">
              <a:solidFill>
                <a:srgbClr val="252525"/>
              </a:solidFill>
            </a:endParaRPr>
          </a:p>
          <a:p>
            <a:endParaRPr lang="en-US" sz="2400" dirty="0">
              <a:solidFill>
                <a:srgbClr val="252525"/>
              </a:solidFill>
            </a:endParaRPr>
          </a:p>
          <a:p>
            <a:pPr marL="457200" indent="-457200">
              <a:buFont typeface="+mj-lt"/>
              <a:buAutoNum type="arabicPeriod"/>
            </a:pPr>
            <a:endParaRPr lang="en-US" sz="2400" b="1" dirty="0">
              <a:solidFill>
                <a:prstClr val="black"/>
              </a:solidFill>
              <a:latin typeface="Times New Roman" pitchFamily="18" charset="0"/>
              <a:cs typeface="Times New Roman" pitchFamily="18" charset="0"/>
            </a:endParaRPr>
          </a:p>
          <a:p>
            <a:endParaRPr lang="en-US" sz="24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105041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762000"/>
            <a:ext cx="8153400" cy="3416320"/>
          </a:xfrm>
          <a:prstGeom prst="rect">
            <a:avLst/>
          </a:prstGeom>
        </p:spPr>
        <p:txBody>
          <a:bodyPr wrap="square">
            <a:spAutoFit/>
          </a:bodyPr>
          <a:lstStyle/>
          <a:p>
            <a:pPr algn="just"/>
            <a:r>
              <a:rPr lang="en-US" sz="2400" dirty="0">
                <a:latin typeface="Times New Roman" pitchFamily="18" charset="0"/>
                <a:cs typeface="Times New Roman" pitchFamily="18" charset="0"/>
              </a:rPr>
              <a:t>4. This section of accounting takes control on the process of movement funds to those units which are operating government accounting, and that control or monitor might be prior, external, internal or later.</a:t>
            </a:r>
          </a:p>
          <a:p>
            <a:pPr algn="just"/>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5. the work of accounting process here ending by the monthly disclosures which is mean by trial balance and annual disclosures which is represent by the final accounts (final reports).</a:t>
            </a:r>
          </a:p>
        </p:txBody>
      </p:sp>
    </p:spTree>
    <p:extLst>
      <p:ext uri="{BB962C8B-B14F-4D97-AF65-F5344CB8AC3E}">
        <p14:creationId xmlns:p14="http://schemas.microsoft.com/office/powerpoint/2010/main" val="1948796025"/>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33400" y="533400"/>
            <a:ext cx="7696200" cy="3108543"/>
          </a:xfrm>
          <a:prstGeom prst="rect">
            <a:avLst/>
          </a:prstGeom>
        </p:spPr>
        <p:txBody>
          <a:bodyPr wrap="square">
            <a:spAutoFit/>
          </a:bodyPr>
          <a:lstStyle/>
          <a:p>
            <a:pPr algn="just"/>
            <a:r>
              <a:rPr lang="en-US" sz="2800" b="1" dirty="0" smtClean="0">
                <a:latin typeface="Times New Roman" pitchFamily="18" charset="0"/>
                <a:cs typeface="Times New Roman" pitchFamily="18" charset="0"/>
              </a:rPr>
              <a:t>Third: Legislation </a:t>
            </a:r>
            <a:r>
              <a:rPr lang="en-US" sz="2800" b="1" dirty="0">
                <a:latin typeface="Times New Roman" pitchFamily="18" charset="0"/>
                <a:cs typeface="Times New Roman" pitchFamily="18" charset="0"/>
              </a:rPr>
              <a:t>and time aspect </a:t>
            </a:r>
            <a:r>
              <a:rPr lang="en-US" sz="2800" b="1" dirty="0" smtClean="0">
                <a:latin typeface="Times New Roman" pitchFamily="18" charset="0"/>
                <a:cs typeface="Times New Roman" pitchFamily="18" charset="0"/>
              </a:rPr>
              <a:t>:</a:t>
            </a:r>
          </a:p>
          <a:p>
            <a:pPr algn="just"/>
            <a:endParaRPr lang="en-US" sz="2400" b="1"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According to government accounting law:</a:t>
            </a:r>
          </a:p>
          <a:p>
            <a:pPr marL="457200" indent="-457200" algn="just">
              <a:buFont typeface="+mj-lt"/>
              <a:buAutoNum type="arabicPeriod"/>
            </a:pPr>
            <a:r>
              <a:rPr lang="en-US" sz="2400" dirty="0" smtClean="0">
                <a:latin typeface="Times New Roman" pitchFamily="18" charset="0"/>
                <a:cs typeface="Times New Roman" pitchFamily="18" charset="0"/>
              </a:rPr>
              <a:t>It </a:t>
            </a:r>
            <a:r>
              <a:rPr lang="en-US" sz="2400" dirty="0">
                <a:latin typeface="Times New Roman" pitchFamily="18" charset="0"/>
                <a:cs typeface="Times New Roman" pitchFamily="18" charset="0"/>
              </a:rPr>
              <a:t>is not allowed to recycle </a:t>
            </a:r>
            <a:r>
              <a:rPr lang="en-US" sz="2400" dirty="0" smtClean="0">
                <a:latin typeface="Times New Roman" pitchFamily="18" charset="0"/>
                <a:cs typeface="Times New Roman" pitchFamily="18" charset="0"/>
              </a:rPr>
              <a:t>the allocated </a:t>
            </a:r>
            <a:r>
              <a:rPr lang="en-US" sz="2400" dirty="0">
                <a:latin typeface="Times New Roman" pitchFamily="18" charset="0"/>
                <a:cs typeface="Times New Roman" pitchFamily="18" charset="0"/>
              </a:rPr>
              <a:t>funds </a:t>
            </a:r>
            <a:r>
              <a:rPr lang="en-US" sz="2400" dirty="0" smtClean="0">
                <a:latin typeface="Times New Roman" pitchFamily="18" charset="0"/>
                <a:cs typeface="Times New Roman" pitchFamily="18" charset="0"/>
              </a:rPr>
              <a:t>in the budget, </a:t>
            </a:r>
            <a:r>
              <a:rPr lang="en-US" sz="2400" dirty="0">
                <a:latin typeface="Times New Roman" pitchFamily="18" charset="0"/>
                <a:cs typeface="Times New Roman" pitchFamily="18" charset="0"/>
              </a:rPr>
              <a:t>which was not spent this year, for next </a:t>
            </a:r>
            <a:r>
              <a:rPr lang="en-US" sz="2400" dirty="0" smtClean="0">
                <a:latin typeface="Times New Roman" pitchFamily="18" charset="0"/>
                <a:cs typeface="Times New Roman" pitchFamily="18" charset="0"/>
              </a:rPr>
              <a:t>year.</a:t>
            </a:r>
          </a:p>
          <a:p>
            <a:pPr algn="just"/>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2.  Allocated funds </a:t>
            </a:r>
            <a:r>
              <a:rPr lang="en-US" sz="2400" dirty="0">
                <a:latin typeface="Times New Roman" pitchFamily="18" charset="0"/>
                <a:cs typeface="Times New Roman" pitchFamily="18" charset="0"/>
              </a:rPr>
              <a:t>in the budget that were not spent become </a:t>
            </a:r>
            <a:r>
              <a:rPr lang="en-US" sz="2400" dirty="0" smtClean="0">
                <a:latin typeface="Times New Roman" pitchFamily="18" charset="0"/>
                <a:cs typeface="Times New Roman" pitchFamily="18" charset="0"/>
              </a:rPr>
              <a:t>void (expired) at </a:t>
            </a:r>
            <a:r>
              <a:rPr lang="en-US" sz="2400" dirty="0">
                <a:latin typeface="Times New Roman" pitchFamily="18" charset="0"/>
                <a:cs typeface="Times New Roman" pitchFamily="18" charset="0"/>
              </a:rPr>
              <a:t>the end of the fiscal year</a:t>
            </a:r>
            <a:r>
              <a:rPr lang="en-US" sz="2400" dirty="0" smtClean="0">
                <a:latin typeface="Times New Roman" pitchFamily="18" charset="0"/>
                <a:cs typeface="Times New Roman" pitchFamily="18" charset="0"/>
              </a:rPr>
              <a:t>.</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54786573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1000"/>
            <a:ext cx="8839200" cy="6001643"/>
          </a:xfrm>
          <a:prstGeom prst="rect">
            <a:avLst/>
          </a:prstGeom>
        </p:spPr>
        <p:txBody>
          <a:bodyPr wrap="square">
            <a:spAutoFit/>
          </a:bodyPr>
          <a:lstStyle/>
          <a:p>
            <a:pPr lvl="0" fontAlgn="base">
              <a:spcBef>
                <a:spcPct val="0"/>
              </a:spcBef>
              <a:spcAft>
                <a:spcPct val="0"/>
              </a:spcAft>
            </a:pPr>
            <a:r>
              <a:rPr lang="en-US" sz="3200" b="1" dirty="0">
                <a:solidFill>
                  <a:prstClr val="black"/>
                </a:solidFill>
                <a:latin typeface="Times New Roman" pitchFamily="18" charset="0"/>
                <a:ea typeface="Times New Roman" pitchFamily="18" charset="0"/>
                <a:cs typeface="Times New Roman" pitchFamily="18" charset="0"/>
              </a:rPr>
              <a:t>Problems of the </a:t>
            </a:r>
            <a:r>
              <a:rPr lang="en-US" sz="3200" b="1" dirty="0" smtClean="0">
                <a:solidFill>
                  <a:prstClr val="black"/>
                </a:solidFill>
                <a:latin typeface="Times New Roman" pitchFamily="18" charset="0"/>
                <a:ea typeface="Times New Roman" pitchFamily="18" charset="0"/>
                <a:cs typeface="Times New Roman" pitchFamily="18" charset="0"/>
              </a:rPr>
              <a:t>Money allocated Funds Theory Implementation:</a:t>
            </a:r>
          </a:p>
          <a:p>
            <a:pPr marL="514350" lvl="0" indent="-514350" eaLnBrk="0" fontAlgn="base" hangingPunct="0">
              <a:spcBef>
                <a:spcPct val="0"/>
              </a:spcBef>
              <a:spcAft>
                <a:spcPct val="0"/>
              </a:spcAft>
              <a:buFont typeface="+mj-lt"/>
              <a:buAutoNum type="arabicPeriod"/>
            </a:pPr>
            <a:r>
              <a:rPr lang="en-US" sz="2400" dirty="0" smtClean="0">
                <a:solidFill>
                  <a:prstClr val="black"/>
                </a:solidFill>
                <a:latin typeface="Times New Roman" pitchFamily="18" charset="0"/>
                <a:ea typeface="Times New Roman" pitchFamily="18" charset="0"/>
                <a:cs typeface="Times New Roman" pitchFamily="18" charset="0"/>
              </a:rPr>
              <a:t>Is </a:t>
            </a:r>
            <a:r>
              <a:rPr lang="en-US" sz="2400" dirty="0">
                <a:solidFill>
                  <a:prstClr val="black"/>
                </a:solidFill>
                <a:latin typeface="Times New Roman" pitchFamily="18" charset="0"/>
                <a:ea typeface="Times New Roman" pitchFamily="18" charset="0"/>
                <a:cs typeface="Times New Roman" pitchFamily="18" charset="0"/>
              </a:rPr>
              <a:t>not allowed to exceed the allocations without setting level :</a:t>
            </a:r>
          </a:p>
          <a:p>
            <a:pPr lvl="0" eaLnBrk="0" fontAlgn="base" hangingPunct="0">
              <a:spcBef>
                <a:spcPct val="0"/>
              </a:spcBef>
              <a:spcAft>
                <a:spcPct val="0"/>
              </a:spcAft>
            </a:pPr>
            <a:r>
              <a:rPr lang="en-US" sz="2400" dirty="0">
                <a:solidFill>
                  <a:prstClr val="black"/>
                </a:solidFill>
                <a:latin typeface="Times New Roman" pitchFamily="18" charset="0"/>
                <a:ea typeface="Times New Roman" pitchFamily="18" charset="0"/>
                <a:cs typeface="Times New Roman" pitchFamily="18" charset="0"/>
              </a:rPr>
              <a:t>The amount of the department</a:t>
            </a:r>
          </a:p>
          <a:p>
            <a:pPr lvl="0" eaLnBrk="0" fontAlgn="base" hangingPunct="0">
              <a:spcBef>
                <a:spcPct val="0"/>
              </a:spcBef>
              <a:spcAft>
                <a:spcPct val="0"/>
              </a:spcAft>
            </a:pPr>
            <a:r>
              <a:rPr lang="en-US" sz="2400" dirty="0">
                <a:solidFill>
                  <a:prstClr val="black"/>
                </a:solidFill>
                <a:latin typeface="Times New Roman" pitchFamily="18" charset="0"/>
                <a:ea typeface="Times New Roman" pitchFamily="18" charset="0"/>
                <a:cs typeface="Times New Roman" pitchFamily="18" charset="0"/>
              </a:rPr>
              <a:t>The amount of part under department</a:t>
            </a:r>
          </a:p>
          <a:p>
            <a:pPr lvl="0" eaLnBrk="0" fontAlgn="base" hangingPunct="0">
              <a:spcBef>
                <a:spcPct val="0"/>
              </a:spcBef>
              <a:spcAft>
                <a:spcPct val="0"/>
              </a:spcAft>
            </a:pPr>
            <a:r>
              <a:rPr lang="en-US" sz="2400" dirty="0">
                <a:solidFill>
                  <a:prstClr val="black"/>
                </a:solidFill>
                <a:latin typeface="Times New Roman" pitchFamily="18" charset="0"/>
                <a:ea typeface="Times New Roman" pitchFamily="18" charset="0"/>
                <a:cs typeface="Times New Roman" pitchFamily="18" charset="0"/>
              </a:rPr>
              <a:t>The amount of article under part</a:t>
            </a:r>
          </a:p>
          <a:p>
            <a:pPr lvl="0" eaLnBrk="0" fontAlgn="base" hangingPunct="0">
              <a:spcBef>
                <a:spcPct val="0"/>
              </a:spcBef>
              <a:spcAft>
                <a:spcPct val="0"/>
              </a:spcAft>
            </a:pPr>
            <a:r>
              <a:rPr lang="en-US" sz="2400" dirty="0">
                <a:solidFill>
                  <a:prstClr val="black"/>
                </a:solidFill>
                <a:latin typeface="Times New Roman" pitchFamily="18" charset="0"/>
                <a:ea typeface="Times New Roman" pitchFamily="18" charset="0"/>
                <a:cs typeface="Times New Roman" pitchFamily="18" charset="0"/>
              </a:rPr>
              <a:t>The amount of type under Article.</a:t>
            </a:r>
          </a:p>
          <a:p>
            <a:pPr lvl="0" eaLnBrk="0" fontAlgn="base" hangingPunct="0">
              <a:spcBef>
                <a:spcPct val="0"/>
              </a:spcBef>
              <a:spcAft>
                <a:spcPct val="0"/>
              </a:spcAft>
            </a:pPr>
            <a:endParaRPr lang="en-US" sz="2400" dirty="0">
              <a:solidFill>
                <a:prstClr val="black"/>
              </a:solidFill>
              <a:latin typeface="Times New Roman" pitchFamily="18" charset="0"/>
              <a:ea typeface="Times New Roman" pitchFamily="18" charset="0"/>
              <a:cs typeface="Times New Roman" pitchFamily="18" charset="0"/>
            </a:endParaRPr>
          </a:p>
          <a:p>
            <a:pPr lvl="0"/>
            <a:r>
              <a:rPr lang="en-US" sz="2400" dirty="0" smtClean="0">
                <a:solidFill>
                  <a:prstClr val="black"/>
                </a:solidFill>
                <a:latin typeface="Times New Roman" pitchFamily="18" charset="0"/>
                <a:cs typeface="Times New Roman" pitchFamily="18" charset="0"/>
              </a:rPr>
              <a:t>2. Deplete </a:t>
            </a:r>
            <a:r>
              <a:rPr lang="en-US" sz="2400" dirty="0">
                <a:solidFill>
                  <a:prstClr val="black"/>
                </a:solidFill>
                <a:latin typeface="Times New Roman" pitchFamily="18" charset="0"/>
                <a:cs typeface="Times New Roman" pitchFamily="18" charset="0"/>
              </a:rPr>
              <a:t>of allocations for the type of expenses before the end of the year For many reasons including , error in the estimate of allocation or lack of allocation or high prices.</a:t>
            </a:r>
          </a:p>
          <a:p>
            <a:pPr lvl="0" fontAlgn="base">
              <a:spcBef>
                <a:spcPct val="0"/>
              </a:spcBef>
              <a:spcAft>
                <a:spcPct val="0"/>
              </a:spcAft>
            </a:pPr>
            <a:r>
              <a:rPr lang="en-US" sz="2400" b="1" dirty="0">
                <a:solidFill>
                  <a:prstClr val="black"/>
                </a:solidFill>
                <a:latin typeface="Times New Roman" pitchFamily="18" charset="0"/>
                <a:ea typeface="Times New Roman" pitchFamily="18" charset="0"/>
                <a:cs typeface="Times New Roman" pitchFamily="18" charset="0"/>
              </a:rPr>
              <a:t>Either</a:t>
            </a:r>
            <a:r>
              <a:rPr lang="en-US" sz="2400" dirty="0">
                <a:solidFill>
                  <a:prstClr val="black"/>
                </a:solidFill>
                <a:latin typeface="Times New Roman" pitchFamily="18" charset="0"/>
                <a:ea typeface="Times New Roman" pitchFamily="18" charset="0"/>
                <a:cs typeface="Times New Roman" pitchFamily="18" charset="0"/>
              </a:rPr>
              <a:t>: exceed the allocated amount or stop spending or considering it accruals?</a:t>
            </a:r>
          </a:p>
          <a:p>
            <a:pPr lvl="0" fontAlgn="base">
              <a:spcBef>
                <a:spcPct val="0"/>
              </a:spcBef>
              <a:spcAft>
                <a:spcPct val="0"/>
              </a:spcAft>
            </a:pPr>
            <a:r>
              <a:rPr lang="en-US" sz="2400" b="1" dirty="0" smtClean="0">
                <a:solidFill>
                  <a:prstClr val="black"/>
                </a:solidFill>
                <a:latin typeface="Times New Roman" pitchFamily="18" charset="0"/>
                <a:ea typeface="Times New Roman" pitchFamily="18" charset="0"/>
                <a:cs typeface="Times New Roman" pitchFamily="18" charset="0"/>
              </a:rPr>
              <a:t>But:</a:t>
            </a:r>
            <a:r>
              <a:rPr lang="en-US" sz="2400" dirty="0" smtClean="0">
                <a:solidFill>
                  <a:prstClr val="black"/>
                </a:solidFill>
                <a:latin typeface="Times New Roman" pitchFamily="18" charset="0"/>
                <a:ea typeface="Times New Roman" pitchFamily="18" charset="0"/>
                <a:cs typeface="Times New Roman" pitchFamily="18" charset="0"/>
              </a:rPr>
              <a:t> </a:t>
            </a:r>
            <a:r>
              <a:rPr lang="en-US" sz="2400" dirty="0">
                <a:solidFill>
                  <a:prstClr val="black"/>
                </a:solidFill>
                <a:latin typeface="Times New Roman" pitchFamily="18" charset="0"/>
                <a:ea typeface="Times New Roman" pitchFamily="18" charset="0"/>
                <a:cs typeface="Times New Roman" pitchFamily="18" charset="0"/>
              </a:rPr>
              <a:t>the correct way is to continue spending only the amounts owed.</a:t>
            </a:r>
          </a:p>
          <a:p>
            <a:pPr lvl="0" fontAlgn="base">
              <a:spcBef>
                <a:spcPct val="0"/>
              </a:spcBef>
              <a:spcAft>
                <a:spcPct val="0"/>
              </a:spcAft>
            </a:pPr>
            <a:endParaRPr lang="en-US" sz="3200" b="1" dirty="0">
              <a:solidFill>
                <a:prstClr val="black"/>
              </a:solidFill>
              <a:latin typeface="Times New Roman" pitchFamily="18" charset="0"/>
              <a:ea typeface="Times New Roman" pitchFamily="18" charset="0"/>
              <a:cs typeface="Times New Roman" pitchFamily="18" charset="0"/>
            </a:endParaRPr>
          </a:p>
        </p:txBody>
      </p:sp>
    </p:spTree>
    <p:extLst>
      <p:ext uri="{BB962C8B-B14F-4D97-AF65-F5344CB8AC3E}">
        <p14:creationId xmlns:p14="http://schemas.microsoft.com/office/powerpoint/2010/main" val="427007833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457200"/>
            <a:ext cx="8001000" cy="3416320"/>
          </a:xfrm>
          <a:prstGeom prst="rect">
            <a:avLst/>
          </a:prstGeom>
        </p:spPr>
        <p:txBody>
          <a:bodyPr wrap="square">
            <a:spAutoFit/>
          </a:bodyPr>
          <a:lstStyle/>
          <a:p>
            <a:pPr algn="just"/>
            <a:r>
              <a:rPr lang="en-US" sz="2400" dirty="0" smtClean="0">
                <a:latin typeface="Times New Roman" pitchFamily="18" charset="0"/>
                <a:cs typeface="Times New Roman" pitchFamily="18" charset="0"/>
              </a:rPr>
              <a:t>3. The </a:t>
            </a:r>
            <a:r>
              <a:rPr lang="en-US" sz="2400" dirty="0">
                <a:latin typeface="Times New Roman" pitchFamily="18" charset="0"/>
                <a:cs typeface="Times New Roman" pitchFamily="18" charset="0"/>
              </a:rPr>
              <a:t>Obligation in this year without allocations and spending the next year:</a:t>
            </a:r>
          </a:p>
          <a:p>
            <a:pPr algn="just"/>
            <a:r>
              <a:rPr lang="en-US" sz="2400" dirty="0">
                <a:latin typeface="Times New Roman" pitchFamily="18" charset="0"/>
                <a:cs typeface="Times New Roman" pitchFamily="18" charset="0"/>
              </a:rPr>
              <a:t>This is contrary to the law and the governmental units cannot exceed allocations only with the consent of the Minister of Finance.</a:t>
            </a:r>
          </a:p>
          <a:p>
            <a:pPr algn="just"/>
            <a:r>
              <a:rPr lang="en-US" sz="2400" dirty="0" smtClean="0">
                <a:latin typeface="Times New Roman" pitchFamily="18" charset="0"/>
                <a:cs typeface="Times New Roman" pitchFamily="18" charset="0"/>
              </a:rPr>
              <a:t>4. The </a:t>
            </a:r>
            <a:r>
              <a:rPr lang="en-US" sz="2400" dirty="0">
                <a:latin typeface="Times New Roman" pitchFamily="18" charset="0"/>
                <a:cs typeface="Times New Roman" pitchFamily="18" charset="0"/>
              </a:rPr>
              <a:t>allocations exist, but for some reasons not spending during the same year.</a:t>
            </a:r>
          </a:p>
          <a:p>
            <a:pPr algn="just"/>
            <a:r>
              <a:rPr lang="en-US" sz="2400" dirty="0">
                <a:latin typeface="Times New Roman" pitchFamily="18" charset="0"/>
                <a:cs typeface="Times New Roman" pitchFamily="18" charset="0"/>
              </a:rPr>
              <a:t>The Law give the Minister of Finance to recycle the large allocations to next year.</a:t>
            </a:r>
          </a:p>
        </p:txBody>
      </p:sp>
    </p:spTree>
    <p:extLst>
      <p:ext uri="{BB962C8B-B14F-4D97-AF65-F5344CB8AC3E}">
        <p14:creationId xmlns:p14="http://schemas.microsoft.com/office/powerpoint/2010/main" val="88395611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04800" y="381000"/>
            <a:ext cx="8610600" cy="6247864"/>
          </a:xfrm>
          <a:prstGeom prst="rect">
            <a:avLst/>
          </a:prstGeom>
        </p:spPr>
        <p:txBody>
          <a:bodyPr wrap="square">
            <a:spAutoFit/>
          </a:bodyPr>
          <a:lstStyle/>
          <a:p>
            <a:r>
              <a:rPr lang="en-US" sz="3200" b="1" dirty="0">
                <a:latin typeface="Times New Roman" pitchFamily="18" charset="0"/>
                <a:cs typeface="Times New Roman" pitchFamily="18" charset="0"/>
              </a:rPr>
              <a:t>The </a:t>
            </a:r>
            <a:r>
              <a:rPr lang="en-US" sz="3200" b="1" dirty="0" smtClean="0">
                <a:latin typeface="Times New Roman" pitchFamily="18" charset="0"/>
                <a:cs typeface="Times New Roman" pitchFamily="18" charset="0"/>
              </a:rPr>
              <a:t>Ability </a:t>
            </a:r>
            <a:r>
              <a:rPr lang="en-US" sz="3200" b="1" dirty="0">
                <a:latin typeface="Times New Roman" pitchFamily="18" charset="0"/>
                <a:cs typeface="Times New Roman" pitchFamily="18" charset="0"/>
              </a:rPr>
              <a:t>of Spending  in the sub-units of the </a:t>
            </a:r>
            <a:r>
              <a:rPr lang="en-US" sz="3200" b="1" dirty="0" smtClean="0">
                <a:latin typeface="Times New Roman" pitchFamily="18" charset="0"/>
                <a:cs typeface="Times New Roman" pitchFamily="18" charset="0"/>
              </a:rPr>
              <a:t>department:</a:t>
            </a:r>
            <a:endParaRPr lang="en-US" sz="3200" b="1" dirty="0">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Budget in Iraq include divisions (administrative and economic, qualitative and functional)</a:t>
            </a:r>
          </a:p>
          <a:p>
            <a:pPr algn="just"/>
            <a:r>
              <a:rPr lang="en-US" sz="2400" dirty="0">
                <a:latin typeface="Times New Roman" pitchFamily="18" charset="0"/>
                <a:cs typeface="Times New Roman" pitchFamily="18" charset="0"/>
              </a:rPr>
              <a:t>In the administrative division of spending stops at department level and can determine the spending ability of the branch through :</a:t>
            </a:r>
          </a:p>
          <a:p>
            <a:pPr algn="just"/>
            <a:endParaRPr lang="en-US" sz="2400" dirty="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1 - centralized spending:</a:t>
            </a:r>
          </a:p>
          <a:p>
            <a:pPr algn="just"/>
            <a:r>
              <a:rPr lang="en-US" sz="2400" dirty="0">
                <a:latin typeface="Times New Roman" pitchFamily="18" charset="0"/>
                <a:cs typeface="Times New Roman" pitchFamily="18" charset="0"/>
              </a:rPr>
              <a:t>Through Department are spending on sub-units (branch) and payment of accrued expenses on the branch</a:t>
            </a:r>
            <a:r>
              <a:rPr lang="en-US" sz="2400" dirty="0" smtClean="0">
                <a:latin typeface="Times New Roman" pitchFamily="18" charset="0"/>
                <a:cs typeface="Times New Roman" pitchFamily="18" charset="0"/>
              </a:rPr>
              <a:t>.</a:t>
            </a:r>
          </a:p>
          <a:p>
            <a:pPr algn="just"/>
            <a:endParaRPr lang="en-US" sz="2400" dirty="0" smtClean="0">
              <a:latin typeface="Times New Roman" pitchFamily="18" charset="0"/>
              <a:cs typeface="Times New Roman" pitchFamily="18" charset="0"/>
            </a:endParaRPr>
          </a:p>
          <a:p>
            <a:pPr algn="just"/>
            <a:r>
              <a:rPr lang="en-US" sz="2400" dirty="0">
                <a:latin typeface="Times New Roman" pitchFamily="18" charset="0"/>
                <a:cs typeface="Times New Roman" pitchFamily="18" charset="0"/>
              </a:rPr>
              <a:t>2 - Distribution allocations</a:t>
            </a:r>
          </a:p>
          <a:p>
            <a:pPr algn="just"/>
            <a:r>
              <a:rPr lang="en-US" sz="2400" dirty="0">
                <a:latin typeface="Times New Roman" pitchFamily="18" charset="0"/>
                <a:cs typeface="Times New Roman" pitchFamily="18" charset="0"/>
              </a:rPr>
              <a:t>Distribution is using the distribution of funds </a:t>
            </a:r>
            <a:r>
              <a:rPr lang="en-US" sz="2400" dirty="0" smtClean="0">
                <a:latin typeface="Times New Roman" pitchFamily="18" charset="0"/>
                <a:cs typeface="Times New Roman" pitchFamily="18" charset="0"/>
              </a:rPr>
              <a:t>table.</a:t>
            </a:r>
            <a:endParaRPr lang="en-US" sz="2400" dirty="0">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a:p>
            <a:pPr algn="just"/>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8332210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381000"/>
            <a:ext cx="7086600" cy="769441"/>
          </a:xfrm>
          <a:prstGeom prst="rect">
            <a:avLst/>
          </a:prstGeom>
        </p:spPr>
        <p:txBody>
          <a:bodyPr wrap="square">
            <a:spAutoFit/>
          </a:bodyPr>
          <a:lstStyle/>
          <a:p>
            <a:r>
              <a:rPr lang="en-US" sz="2000" dirty="0">
                <a:latin typeface="Times New Roman" pitchFamily="18" charset="0"/>
                <a:cs typeface="Times New Roman" pitchFamily="18" charset="0"/>
              </a:rPr>
              <a:t>The following example illustrates this </a:t>
            </a:r>
            <a:r>
              <a:rPr lang="en-US" sz="2000" dirty="0" smtClean="0">
                <a:latin typeface="Times New Roman" pitchFamily="18" charset="0"/>
                <a:cs typeface="Times New Roman" pitchFamily="18" charset="0"/>
              </a:rPr>
              <a:t>:</a:t>
            </a:r>
            <a:endParaRPr lang="ar-EG" sz="2000" dirty="0" smtClean="0">
              <a:latin typeface="Times New Roman" pitchFamily="18" charset="0"/>
              <a:cs typeface="Times New Roman" pitchFamily="18" charset="0"/>
            </a:endParaRPr>
          </a:p>
          <a:p>
            <a:endParaRPr lang="en-US" sz="2400" dirty="0">
              <a:latin typeface="Times New Roman" pitchFamily="18" charset="0"/>
              <a:cs typeface="Times New Roman" pitchFamily="18" charset="0"/>
            </a:endParaRPr>
          </a:p>
        </p:txBody>
      </p:sp>
      <p:graphicFrame>
        <p:nvGraphicFramePr>
          <p:cNvPr id="3" name="Table 2"/>
          <p:cNvGraphicFramePr>
            <a:graphicFrameLocks noGrp="1"/>
          </p:cNvGraphicFramePr>
          <p:nvPr>
            <p:extLst>
              <p:ext uri="{D42A27DB-BD31-4B8C-83A1-F6EECF244321}">
                <p14:modId xmlns:p14="http://schemas.microsoft.com/office/powerpoint/2010/main" val="3898649815"/>
              </p:ext>
            </p:extLst>
          </p:nvPr>
        </p:nvGraphicFramePr>
        <p:xfrm>
          <a:off x="990600" y="1371603"/>
          <a:ext cx="6934201" cy="5181600"/>
        </p:xfrm>
        <a:graphic>
          <a:graphicData uri="http://schemas.openxmlformats.org/drawingml/2006/table">
            <a:tbl>
              <a:tblPr rtl="1" firstRow="1" firstCol="1" bandRow="1"/>
              <a:tblGrid>
                <a:gridCol w="1356692"/>
                <a:gridCol w="3240987"/>
                <a:gridCol w="904460"/>
                <a:gridCol w="678345"/>
                <a:gridCol w="753717"/>
              </a:tblGrid>
              <a:tr h="241528">
                <a:tc>
                  <a:txBody>
                    <a:bodyPr/>
                    <a:lstStyle/>
                    <a:p>
                      <a:pPr marL="0" marR="0" algn="ctr" rtl="1">
                        <a:lnSpc>
                          <a:spcPct val="115000"/>
                        </a:lnSpc>
                        <a:spcBef>
                          <a:spcPts val="0"/>
                        </a:spcBef>
                        <a:spcAft>
                          <a:spcPts val="0"/>
                        </a:spcAft>
                      </a:pPr>
                      <a:r>
                        <a:rPr lang="en-US" sz="1200" dirty="0">
                          <a:effectLst/>
                          <a:latin typeface="Times New Roman"/>
                          <a:ea typeface="Times New Roman"/>
                          <a:cs typeface="Arial"/>
                        </a:rPr>
                        <a:t>Allocations</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200" dirty="0">
                          <a:effectLst/>
                          <a:latin typeface="Times New Roman"/>
                          <a:ea typeface="Times New Roman"/>
                          <a:cs typeface="Arial"/>
                        </a:rPr>
                        <a:t>Name       Account</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200" dirty="0">
                          <a:effectLst/>
                          <a:latin typeface="Times New Roman"/>
                          <a:ea typeface="Times New Roman"/>
                          <a:cs typeface="Arial"/>
                        </a:rPr>
                        <a:t>chapter</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200" dirty="0">
                          <a:effectLst/>
                          <a:latin typeface="Times New Roman"/>
                          <a:ea typeface="Times New Roman"/>
                          <a:cs typeface="Arial"/>
                        </a:rPr>
                        <a:t>Item</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200" dirty="0">
                          <a:effectLst/>
                          <a:latin typeface="Times New Roman"/>
                          <a:ea typeface="Times New Roman"/>
                          <a:cs typeface="Arial"/>
                        </a:rPr>
                        <a:t>type</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1528">
                <a:tc>
                  <a:txBody>
                    <a:bodyPr/>
                    <a:lstStyle/>
                    <a:p>
                      <a:pPr marL="0" marR="0" algn="r" rtl="1">
                        <a:lnSpc>
                          <a:spcPct val="115000"/>
                        </a:lnSpc>
                        <a:spcBef>
                          <a:spcPts val="0"/>
                        </a:spcBef>
                        <a:spcAft>
                          <a:spcPts val="0"/>
                        </a:spcAft>
                      </a:pPr>
                      <a:r>
                        <a:rPr lang="en-US" sz="1200" b="1">
                          <a:effectLst/>
                          <a:latin typeface="Times New Roman"/>
                          <a:ea typeface="Times New Roman"/>
                          <a:cs typeface="Arial"/>
                        </a:rPr>
                        <a:t> </a:t>
                      </a:r>
                      <a:endParaRPr lang="en-US" sz="90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en-US" sz="1200" b="1">
                          <a:effectLst/>
                          <a:latin typeface="Times New Roman"/>
                          <a:ea typeface="Times New Roman"/>
                          <a:cs typeface="Arial"/>
                        </a:rPr>
                        <a:t> Individuals working expenses</a:t>
                      </a:r>
                      <a:endParaRPr lang="en-US" sz="90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1200">
                          <a:effectLst/>
                          <a:latin typeface="Times New Roman"/>
                          <a:ea typeface="Times New Roman"/>
                          <a:cs typeface="Arial"/>
                        </a:rPr>
                        <a:t>31</a:t>
                      </a:r>
                      <a:endParaRPr lang="en-US" sz="90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r" rtl="1">
                        <a:lnSpc>
                          <a:spcPct val="115000"/>
                        </a:lnSpc>
                        <a:spcBef>
                          <a:spcPts val="0"/>
                        </a:spcBef>
                        <a:spcAft>
                          <a:spcPts val="0"/>
                        </a:spcAft>
                      </a:pPr>
                      <a:r>
                        <a:rPr lang="ar-IQ" sz="1200">
                          <a:effectLst/>
                          <a:latin typeface="Calibri"/>
                          <a:ea typeface="Times New Roman"/>
                          <a:cs typeface="Times New Roman"/>
                        </a:rPr>
                        <a:t> </a:t>
                      </a:r>
                      <a:endParaRPr lang="en-US" sz="90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10">
                  <a:txBody>
                    <a:bodyPr/>
                    <a:lstStyle/>
                    <a:p>
                      <a:pPr marL="0" marR="0" algn="r" rtl="1">
                        <a:lnSpc>
                          <a:spcPct val="115000"/>
                        </a:lnSpc>
                        <a:spcBef>
                          <a:spcPts val="0"/>
                        </a:spcBef>
                        <a:spcAft>
                          <a:spcPts val="0"/>
                        </a:spcAft>
                      </a:pPr>
                      <a:r>
                        <a:rPr lang="ar-IQ" sz="1200" dirty="0">
                          <a:effectLst/>
                          <a:latin typeface="Calibri"/>
                          <a:ea typeface="Times New Roman"/>
                          <a:cs typeface="Times New Roman"/>
                        </a:rPr>
                        <a:t> </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1528">
                <a:tc>
                  <a:txBody>
                    <a:bodyPr/>
                    <a:lstStyle/>
                    <a:p>
                      <a:pPr marL="0" marR="0" algn="ctr" rtl="1">
                        <a:lnSpc>
                          <a:spcPct val="115000"/>
                        </a:lnSpc>
                        <a:spcBef>
                          <a:spcPts val="0"/>
                        </a:spcBef>
                        <a:spcAft>
                          <a:spcPts val="0"/>
                        </a:spcAft>
                      </a:pPr>
                      <a:r>
                        <a:rPr lang="en-US" sz="1200">
                          <a:effectLst/>
                          <a:latin typeface="Times New Roman"/>
                          <a:ea typeface="Times New Roman"/>
                          <a:cs typeface="Arial"/>
                        </a:rPr>
                        <a:t>1500000</a:t>
                      </a:r>
                      <a:endParaRPr lang="en-US" sz="90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en-US" sz="1200">
                          <a:effectLst/>
                          <a:latin typeface="Times New Roman"/>
                          <a:ea typeface="Times New Roman"/>
                          <a:cs typeface="Arial"/>
                        </a:rPr>
                        <a:t>Staff salaries</a:t>
                      </a:r>
                      <a:endParaRPr lang="en-US" sz="90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IQ" sz="1200">
                          <a:effectLst/>
                          <a:latin typeface="Calibri"/>
                          <a:ea typeface="Times New Roman"/>
                          <a:cs typeface="Times New Roman"/>
                        </a:rPr>
                        <a:t> </a:t>
                      </a:r>
                      <a:endParaRPr lang="en-US" sz="90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1200" dirty="0">
                          <a:effectLst/>
                          <a:latin typeface="Times New Roman"/>
                          <a:ea typeface="Times New Roman"/>
                          <a:cs typeface="Arial"/>
                        </a:rPr>
                        <a:t>01</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41528">
                <a:tc>
                  <a:txBody>
                    <a:bodyPr/>
                    <a:lstStyle/>
                    <a:p>
                      <a:pPr marL="0" marR="0" algn="ctr" rtl="1">
                        <a:lnSpc>
                          <a:spcPct val="115000"/>
                        </a:lnSpc>
                        <a:spcBef>
                          <a:spcPts val="0"/>
                        </a:spcBef>
                        <a:spcAft>
                          <a:spcPts val="0"/>
                        </a:spcAft>
                      </a:pPr>
                      <a:r>
                        <a:rPr lang="ar-IQ" sz="1200">
                          <a:effectLst/>
                          <a:latin typeface="Calibri"/>
                          <a:ea typeface="Times New Roman"/>
                          <a:cs typeface="Times New Roman"/>
                        </a:rPr>
                        <a:t>800000</a:t>
                      </a:r>
                      <a:endParaRPr lang="en-US" sz="90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en-US" sz="1200">
                          <a:effectLst/>
                          <a:latin typeface="Times New Roman"/>
                          <a:ea typeface="Times New Roman"/>
                          <a:cs typeface="Arial"/>
                        </a:rPr>
                        <a:t>Allocations wife and children</a:t>
                      </a:r>
                      <a:endParaRPr lang="en-US" sz="90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IQ" sz="1200">
                          <a:effectLst/>
                          <a:latin typeface="Calibri"/>
                          <a:ea typeface="Times New Roman"/>
                          <a:cs typeface="Times New Roman"/>
                        </a:rPr>
                        <a:t> </a:t>
                      </a:r>
                      <a:endParaRPr lang="en-US" sz="90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1200" dirty="0">
                          <a:effectLst/>
                          <a:latin typeface="Times New Roman"/>
                          <a:ea typeface="Times New Roman"/>
                          <a:cs typeface="Arial"/>
                        </a:rPr>
                        <a:t>04</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41528">
                <a:tc>
                  <a:txBody>
                    <a:bodyPr/>
                    <a:lstStyle/>
                    <a:p>
                      <a:pPr marL="0" marR="0" algn="ctr" rtl="1">
                        <a:lnSpc>
                          <a:spcPct val="115000"/>
                        </a:lnSpc>
                        <a:spcBef>
                          <a:spcPts val="0"/>
                        </a:spcBef>
                        <a:spcAft>
                          <a:spcPts val="0"/>
                        </a:spcAft>
                      </a:pPr>
                      <a:r>
                        <a:rPr lang="ar-IQ" sz="1200">
                          <a:effectLst/>
                          <a:latin typeface="Calibri"/>
                          <a:ea typeface="Times New Roman"/>
                          <a:cs typeface="Times New Roman"/>
                        </a:rPr>
                        <a:t>380000</a:t>
                      </a:r>
                      <a:endParaRPr lang="en-US" sz="90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en-US" sz="1200">
                          <a:effectLst/>
                          <a:latin typeface="Times New Roman"/>
                          <a:ea typeface="Times New Roman"/>
                          <a:cs typeface="Arial"/>
                        </a:rPr>
                        <a:t>Other allocations</a:t>
                      </a:r>
                      <a:endParaRPr lang="en-US" sz="90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IQ" sz="1200">
                          <a:effectLst/>
                          <a:latin typeface="Calibri"/>
                          <a:ea typeface="Times New Roman"/>
                          <a:cs typeface="Times New Roman"/>
                        </a:rPr>
                        <a:t> </a:t>
                      </a:r>
                      <a:endParaRPr lang="en-US" sz="90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1200" dirty="0">
                          <a:effectLst/>
                          <a:latin typeface="Times New Roman"/>
                          <a:ea typeface="Times New Roman"/>
                          <a:cs typeface="Arial"/>
                        </a:rPr>
                        <a:t>09</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41528">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500000</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en-US" sz="1200" b="0">
                          <a:effectLst/>
                          <a:latin typeface="Times New Roman"/>
                          <a:ea typeface="Times New Roman"/>
                          <a:cs typeface="Arial"/>
                        </a:rPr>
                        <a:t>Bonuses</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 </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1200" dirty="0">
                          <a:effectLst/>
                          <a:latin typeface="Times New Roman"/>
                          <a:ea typeface="Times New Roman"/>
                          <a:cs typeface="Arial"/>
                        </a:rPr>
                        <a:t>13</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41528">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40000</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en-US" sz="1200" b="0">
                          <a:effectLst/>
                          <a:latin typeface="Times New Roman"/>
                          <a:ea typeface="Times New Roman"/>
                          <a:cs typeface="Arial"/>
                        </a:rPr>
                        <a:t>Exam fees</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 </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1200" dirty="0">
                          <a:effectLst/>
                          <a:latin typeface="Times New Roman"/>
                          <a:ea typeface="Times New Roman"/>
                          <a:cs typeface="Arial"/>
                        </a:rPr>
                        <a:t>14</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41528">
                <a:tc>
                  <a:txBody>
                    <a:bodyPr/>
                    <a:lstStyle/>
                    <a:p>
                      <a:pPr marL="0" marR="0" algn="ctr" rtl="1">
                        <a:lnSpc>
                          <a:spcPct val="115000"/>
                        </a:lnSpc>
                        <a:spcBef>
                          <a:spcPts val="0"/>
                        </a:spcBef>
                        <a:spcAft>
                          <a:spcPts val="0"/>
                        </a:spcAft>
                      </a:pPr>
                      <a:r>
                        <a:rPr lang="en-US" sz="1200" b="0">
                          <a:effectLst/>
                          <a:latin typeface="Times New Roman"/>
                          <a:ea typeface="Times New Roman"/>
                          <a:cs typeface="Arial"/>
                        </a:rPr>
                        <a:t> </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en-US" sz="1200" b="1" dirty="0">
                          <a:effectLst/>
                          <a:latin typeface="Times New Roman"/>
                          <a:ea typeface="Times New Roman"/>
                          <a:cs typeface="Arial"/>
                        </a:rPr>
                        <a:t>Service requirements</a:t>
                      </a:r>
                      <a:endParaRPr lang="en-US" sz="900" b="1"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200" b="0">
                          <a:effectLst/>
                          <a:latin typeface="Times New Roman"/>
                          <a:ea typeface="Times New Roman"/>
                          <a:cs typeface="Arial"/>
                        </a:rPr>
                        <a:t>32</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IQ" sz="1200" dirty="0">
                          <a:effectLst/>
                          <a:latin typeface="Calibri"/>
                          <a:ea typeface="Times New Roman"/>
                          <a:cs typeface="Times New Roman"/>
                        </a:rPr>
                        <a:t> </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41528">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10000</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en-US" sz="1200" b="0">
                          <a:effectLst/>
                          <a:latin typeface="Times New Roman"/>
                          <a:ea typeface="Times New Roman"/>
                          <a:cs typeface="Arial"/>
                        </a:rPr>
                        <a:t>Travel expenses</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 </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1200" dirty="0">
                          <a:effectLst/>
                          <a:latin typeface="Times New Roman"/>
                          <a:ea typeface="Times New Roman"/>
                          <a:cs typeface="Arial"/>
                        </a:rPr>
                        <a:t>01</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41528">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38000</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en-US" sz="1200" b="0">
                          <a:effectLst/>
                          <a:latin typeface="Times New Roman"/>
                          <a:ea typeface="Times New Roman"/>
                          <a:cs typeface="Arial"/>
                        </a:rPr>
                        <a:t>Staff travel expenses</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 </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1200" dirty="0">
                          <a:effectLst/>
                          <a:latin typeface="Times New Roman"/>
                          <a:ea typeface="Times New Roman"/>
                          <a:cs typeface="Arial"/>
                        </a:rPr>
                        <a:t>02</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41528">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120000</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en-US" sz="1200" b="0">
                          <a:effectLst/>
                          <a:latin typeface="Times New Roman"/>
                          <a:ea typeface="Times New Roman"/>
                          <a:cs typeface="Arial"/>
                        </a:rPr>
                        <a:t>Publishing and media expenses</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 </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1200" dirty="0">
                          <a:effectLst/>
                          <a:latin typeface="Times New Roman"/>
                          <a:ea typeface="Times New Roman"/>
                          <a:cs typeface="Arial"/>
                        </a:rPr>
                        <a:t>04</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41528">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80000</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en-US" sz="1200" b="0" dirty="0">
                          <a:effectLst/>
                          <a:latin typeface="Times New Roman"/>
                          <a:ea typeface="Times New Roman"/>
                          <a:cs typeface="Arial"/>
                        </a:rPr>
                        <a:t>Publishing expenses</a:t>
                      </a:r>
                      <a:endParaRPr lang="en-US" sz="900" b="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 </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1200">
                          <a:effectLst/>
                          <a:latin typeface="Times New Roman"/>
                          <a:ea typeface="Times New Roman"/>
                          <a:cs typeface="Arial"/>
                        </a:rPr>
                        <a:t>04</a:t>
                      </a:r>
                      <a:endParaRPr lang="en-US" sz="90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1200" dirty="0">
                          <a:effectLst/>
                          <a:latin typeface="Times New Roman"/>
                          <a:ea typeface="Times New Roman"/>
                          <a:cs typeface="Arial"/>
                        </a:rPr>
                        <a:t>01</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1528">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10000</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en-US" sz="1200" b="0" dirty="0">
                          <a:effectLst/>
                          <a:latin typeface="Times New Roman"/>
                          <a:ea typeface="Times New Roman"/>
                          <a:cs typeface="Arial"/>
                        </a:rPr>
                        <a:t>Expenses Media</a:t>
                      </a:r>
                      <a:endParaRPr lang="en-US" sz="900" b="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 </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IQ" sz="1200">
                          <a:effectLst/>
                          <a:latin typeface="Calibri"/>
                          <a:ea typeface="Times New Roman"/>
                          <a:cs typeface="Times New Roman"/>
                        </a:rPr>
                        <a:t> </a:t>
                      </a:r>
                      <a:endParaRPr lang="en-US" sz="90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1200" dirty="0">
                          <a:effectLst/>
                          <a:latin typeface="Times New Roman"/>
                          <a:ea typeface="Times New Roman"/>
                          <a:cs typeface="Arial"/>
                        </a:rPr>
                        <a:t>02</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1528">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30000</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en-US" sz="1200" b="0">
                          <a:effectLst/>
                          <a:latin typeface="Times New Roman"/>
                          <a:ea typeface="Times New Roman"/>
                          <a:cs typeface="Arial"/>
                        </a:rPr>
                        <a:t>Newspaper subscriptions</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 </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IQ" sz="1200">
                          <a:effectLst/>
                          <a:latin typeface="Calibri"/>
                          <a:ea typeface="Times New Roman"/>
                          <a:cs typeface="Times New Roman"/>
                        </a:rPr>
                        <a:t> </a:t>
                      </a:r>
                      <a:endParaRPr lang="en-US" sz="90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1200" dirty="0">
                          <a:effectLst/>
                          <a:latin typeface="Times New Roman"/>
                          <a:ea typeface="Times New Roman"/>
                          <a:cs typeface="Arial"/>
                        </a:rPr>
                        <a:t>03</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1528">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325000</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en-US" sz="1200" b="0">
                          <a:effectLst/>
                          <a:latin typeface="Times New Roman"/>
                          <a:ea typeface="Times New Roman"/>
                          <a:cs typeface="Arial"/>
                        </a:rPr>
                        <a:t>Printing expenses</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 </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1200">
                          <a:effectLst/>
                          <a:latin typeface="Times New Roman"/>
                          <a:ea typeface="Times New Roman"/>
                          <a:cs typeface="Arial"/>
                        </a:rPr>
                        <a:t>05</a:t>
                      </a:r>
                      <a:endParaRPr lang="en-US" sz="90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6">
                  <a:txBody>
                    <a:bodyPr/>
                    <a:lstStyle/>
                    <a:p>
                      <a:pPr marL="0" marR="0" algn="r" rtl="1">
                        <a:lnSpc>
                          <a:spcPct val="115000"/>
                        </a:lnSpc>
                        <a:spcBef>
                          <a:spcPts val="0"/>
                        </a:spcBef>
                        <a:spcAft>
                          <a:spcPts val="0"/>
                        </a:spcAft>
                      </a:pPr>
                      <a:r>
                        <a:rPr lang="ar-IQ" sz="1200" dirty="0">
                          <a:effectLst/>
                          <a:latin typeface="Calibri"/>
                          <a:ea typeface="Times New Roman"/>
                          <a:cs typeface="Times New Roman"/>
                        </a:rPr>
                        <a:t> </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1528">
                <a:tc>
                  <a:txBody>
                    <a:bodyPr/>
                    <a:lstStyle/>
                    <a:p>
                      <a:pPr marL="0" marR="0" algn="ctr" rtl="1">
                        <a:lnSpc>
                          <a:spcPct val="115000"/>
                        </a:lnSpc>
                        <a:spcBef>
                          <a:spcPts val="0"/>
                        </a:spcBef>
                        <a:spcAft>
                          <a:spcPts val="0"/>
                        </a:spcAft>
                      </a:pPr>
                      <a:r>
                        <a:rPr lang="en-US" sz="1200" b="0">
                          <a:effectLst/>
                          <a:latin typeface="Times New Roman"/>
                          <a:ea typeface="Times New Roman"/>
                          <a:cs typeface="Arial"/>
                        </a:rPr>
                        <a:t> </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en-US" sz="1200" b="1" dirty="0">
                          <a:effectLst/>
                          <a:latin typeface="Times New Roman"/>
                          <a:ea typeface="Times New Roman"/>
                          <a:cs typeface="Arial"/>
                        </a:rPr>
                        <a:t>Maintenance asset</a:t>
                      </a:r>
                      <a:r>
                        <a:rPr lang="en-US" sz="1200" b="0" dirty="0">
                          <a:effectLst/>
                          <a:latin typeface="Times New Roman"/>
                          <a:ea typeface="Times New Roman"/>
                          <a:cs typeface="Arial"/>
                        </a:rPr>
                        <a:t>s</a:t>
                      </a:r>
                      <a:endParaRPr lang="en-US" sz="900" b="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en-US" sz="1200" b="0">
                          <a:effectLst/>
                          <a:latin typeface="Times New Roman"/>
                          <a:ea typeface="Times New Roman"/>
                          <a:cs typeface="Arial"/>
                        </a:rPr>
                        <a:t>34</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IQ" sz="1200" dirty="0">
                          <a:effectLst/>
                          <a:latin typeface="Calibri"/>
                          <a:ea typeface="Times New Roman"/>
                          <a:cs typeface="Times New Roman"/>
                        </a:rPr>
                        <a:t> </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41528">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88000</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en-US" sz="1200" b="0">
                          <a:effectLst/>
                          <a:latin typeface="Times New Roman"/>
                          <a:ea typeface="Times New Roman"/>
                          <a:cs typeface="Arial"/>
                        </a:rPr>
                        <a:t>Furniture Maintenance</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 </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1200" dirty="0">
                          <a:effectLst/>
                          <a:latin typeface="Times New Roman"/>
                          <a:ea typeface="Times New Roman"/>
                          <a:cs typeface="Arial"/>
                        </a:rPr>
                        <a:t>01</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41528">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290000</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en-US" sz="1200" b="0">
                          <a:effectLst/>
                          <a:latin typeface="Times New Roman"/>
                          <a:ea typeface="Times New Roman"/>
                          <a:cs typeface="Arial"/>
                        </a:rPr>
                        <a:t>Building maintenance</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 </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1200">
                          <a:effectLst/>
                          <a:latin typeface="Times New Roman"/>
                          <a:ea typeface="Times New Roman"/>
                          <a:cs typeface="Arial"/>
                        </a:rPr>
                        <a:t>02</a:t>
                      </a:r>
                      <a:endParaRPr lang="en-US" sz="90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241528">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600000</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en-US" sz="1200" b="0">
                          <a:effectLst/>
                          <a:latin typeface="Times New Roman"/>
                          <a:ea typeface="Times New Roman"/>
                          <a:cs typeface="Arial"/>
                        </a:rPr>
                        <a:t>Maintenance Streets</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IQ" sz="1200" b="0">
                          <a:effectLst/>
                          <a:latin typeface="Calibri"/>
                          <a:ea typeface="Times New Roman"/>
                          <a:cs typeface="Times New Roman"/>
                        </a:rPr>
                        <a:t> </a:t>
                      </a:r>
                      <a:endParaRPr lang="en-US" sz="900" b="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1200">
                          <a:effectLst/>
                          <a:latin typeface="Times New Roman"/>
                          <a:ea typeface="Times New Roman"/>
                          <a:cs typeface="Arial"/>
                        </a:rPr>
                        <a:t>03</a:t>
                      </a:r>
                      <a:endParaRPr lang="en-US" sz="90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r h="592568">
                <a:tc>
                  <a:txBody>
                    <a:bodyPr/>
                    <a:lstStyle/>
                    <a:p>
                      <a:pPr marL="0" marR="0" algn="ctr" rtl="1">
                        <a:lnSpc>
                          <a:spcPct val="115000"/>
                        </a:lnSpc>
                        <a:spcBef>
                          <a:spcPts val="0"/>
                        </a:spcBef>
                        <a:spcAft>
                          <a:spcPts val="0"/>
                        </a:spcAft>
                      </a:pPr>
                      <a:r>
                        <a:rPr lang="ar-IQ" sz="1200" b="0" dirty="0">
                          <a:effectLst/>
                          <a:latin typeface="Calibri"/>
                          <a:ea typeface="Times New Roman"/>
                          <a:cs typeface="Times New Roman"/>
                        </a:rPr>
                        <a:t>40000</a:t>
                      </a:r>
                      <a:endParaRPr lang="en-US" sz="900" b="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l" rtl="1">
                        <a:lnSpc>
                          <a:spcPct val="115000"/>
                        </a:lnSpc>
                        <a:spcBef>
                          <a:spcPts val="0"/>
                        </a:spcBef>
                        <a:spcAft>
                          <a:spcPts val="0"/>
                        </a:spcAft>
                      </a:pPr>
                      <a:r>
                        <a:rPr lang="en-US" sz="1200" b="0" dirty="0">
                          <a:effectLst/>
                          <a:latin typeface="Times New Roman"/>
                          <a:ea typeface="Times New Roman"/>
                          <a:cs typeface="Arial"/>
                        </a:rPr>
                        <a:t>Maintenance of transport equipment</a:t>
                      </a:r>
                      <a:endParaRPr lang="en-US" sz="900" b="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1">
                        <a:lnSpc>
                          <a:spcPct val="115000"/>
                        </a:lnSpc>
                        <a:spcBef>
                          <a:spcPts val="0"/>
                        </a:spcBef>
                        <a:spcAft>
                          <a:spcPts val="0"/>
                        </a:spcAft>
                      </a:pPr>
                      <a:r>
                        <a:rPr lang="ar-IQ" sz="1200" b="0" dirty="0">
                          <a:effectLst/>
                          <a:latin typeface="Calibri"/>
                          <a:ea typeface="Times New Roman"/>
                          <a:cs typeface="Times New Roman"/>
                        </a:rPr>
                        <a:t> </a:t>
                      </a:r>
                      <a:endParaRPr lang="en-US" sz="900" b="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rtl="0">
                        <a:lnSpc>
                          <a:spcPct val="115000"/>
                        </a:lnSpc>
                        <a:spcBef>
                          <a:spcPts val="0"/>
                        </a:spcBef>
                        <a:spcAft>
                          <a:spcPts val="0"/>
                        </a:spcAft>
                      </a:pPr>
                      <a:r>
                        <a:rPr lang="en-US" sz="1200" dirty="0">
                          <a:effectLst/>
                          <a:latin typeface="Times New Roman"/>
                          <a:ea typeface="Times New Roman"/>
                          <a:cs typeface="Arial"/>
                        </a:rPr>
                        <a:t>06</a:t>
                      </a:r>
                      <a:endParaRPr lang="en-US" sz="900" dirty="0">
                        <a:effectLst/>
                        <a:latin typeface="Calibri"/>
                        <a:ea typeface="Times New Roman"/>
                        <a:cs typeface="Arial"/>
                      </a:endParaRPr>
                    </a:p>
                  </a:txBody>
                  <a:tcPr marL="58966" marR="58966"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en-US"/>
                    </a:p>
                  </a:txBody>
                  <a:tcPr/>
                </a:tc>
              </a:tr>
            </a:tbl>
          </a:graphicData>
        </a:graphic>
      </p:graphicFrame>
      <p:sp>
        <p:nvSpPr>
          <p:cNvPr id="4" name="Rectangle 1"/>
          <p:cNvSpPr>
            <a:spLocks noChangeArrowheads="1"/>
          </p:cNvSpPr>
          <p:nvPr/>
        </p:nvSpPr>
        <p:spPr bwMode="auto">
          <a:xfrm>
            <a:off x="125913" y="838902"/>
            <a:ext cx="9002273"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Q/</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The following budget allocations for the</a:t>
            </a:r>
            <a:r>
              <a:rPr kumimoji="0" lang="en-US"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for one of the governmental units</a:t>
            </a:r>
            <a:r>
              <a:rPr kumimoji="0" lang="en-US" sz="1600" b="1"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a:t>
            </a:r>
            <a:r>
              <a:rPr kumimoji="0" lang="en-US" sz="16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within the state budget:</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400189199"/>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457200"/>
            <a:ext cx="7924800" cy="5632311"/>
          </a:xfrm>
          <a:prstGeom prst="rect">
            <a:avLst/>
          </a:prstGeom>
        </p:spPr>
        <p:txBody>
          <a:bodyPr wrap="square">
            <a:spAutoFit/>
          </a:bodyPr>
          <a:lstStyle/>
          <a:p>
            <a:r>
              <a:rPr lang="en-US" sz="2400" b="1" dirty="0">
                <a:latin typeface="Times New Roman" pitchFamily="18" charset="0"/>
                <a:cs typeface="Times New Roman" pitchFamily="18" charset="0"/>
              </a:rPr>
              <a:t>Required</a:t>
            </a:r>
          </a:p>
          <a:p>
            <a:r>
              <a:rPr lang="en-US" sz="2400" dirty="0">
                <a:latin typeface="Times New Roman" pitchFamily="18" charset="0"/>
                <a:cs typeface="Times New Roman" pitchFamily="18" charset="0"/>
              </a:rPr>
              <a:t>Distribution of the appropriations allocated to the department above for the fiscal year on the four sub-units of the department, including the department’s center, according to the following:</a:t>
            </a:r>
          </a:p>
          <a:p>
            <a:pPr marL="457200" indent="-457200">
              <a:buAutoNum type="arabicPeriod"/>
            </a:pPr>
            <a:r>
              <a:rPr lang="en-US" sz="2400" dirty="0" smtClean="0">
                <a:latin typeface="Times New Roman" pitchFamily="18" charset="0"/>
                <a:cs typeface="Times New Roman" pitchFamily="18" charset="0"/>
              </a:rPr>
              <a:t>Restriction </a:t>
            </a:r>
            <a:r>
              <a:rPr lang="en-US" sz="2400" dirty="0">
                <a:latin typeface="Times New Roman" pitchFamily="18" charset="0"/>
                <a:cs typeface="Times New Roman" pitchFamily="18" charset="0"/>
              </a:rPr>
              <a:t>of approved allocations for accounts 3113, 3202, 3403 at the center of the department</a:t>
            </a:r>
            <a:r>
              <a:rPr lang="en-US" sz="2400" dirty="0" smtClean="0">
                <a:latin typeface="Times New Roman" pitchFamily="18" charset="0"/>
                <a:cs typeface="Times New Roman" pitchFamily="18" charset="0"/>
              </a:rPr>
              <a:t>.</a:t>
            </a:r>
          </a:p>
          <a:p>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2. The appropriations for accounts 320402, 3402 are kept in the reserve for undistributed amounts</a:t>
            </a:r>
            <a:r>
              <a:rPr lang="en-US" sz="2400" dirty="0" smtClean="0">
                <a:latin typeface="Times New Roman" pitchFamily="18" charset="0"/>
                <a:cs typeface="Times New Roman" pitchFamily="18" charset="0"/>
              </a:rPr>
              <a:t>.</a:t>
            </a:r>
          </a:p>
          <a:p>
            <a:endParaRPr lang="en-US" sz="2400" dirty="0">
              <a:latin typeface="Times New Roman" pitchFamily="18" charset="0"/>
              <a:cs typeface="Times New Roman" pitchFamily="18" charset="0"/>
            </a:endParaRPr>
          </a:p>
          <a:p>
            <a:r>
              <a:rPr lang="en-US" sz="2400" dirty="0">
                <a:latin typeface="Times New Roman" pitchFamily="18" charset="0"/>
                <a:cs typeface="Times New Roman" pitchFamily="18" charset="0"/>
              </a:rPr>
              <a:t>3. Distribution of the allocations to the rest of the accounts as follows:</a:t>
            </a:r>
          </a:p>
          <a:p>
            <a:r>
              <a:rPr lang="en-US" sz="2400" dirty="0">
                <a:latin typeface="Times New Roman" pitchFamily="18" charset="0"/>
                <a:cs typeface="Times New Roman" pitchFamily="18" charset="0"/>
              </a:rPr>
              <a:t>10% reserve, 20% department center, 15% the first branch, 25% the second branch, 30% the third branch.</a:t>
            </a:r>
          </a:p>
        </p:txBody>
      </p:sp>
    </p:spTree>
    <p:extLst>
      <p:ext uri="{BB962C8B-B14F-4D97-AF65-F5344CB8AC3E}">
        <p14:creationId xmlns:p14="http://schemas.microsoft.com/office/powerpoint/2010/main" val="8243146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457200" y="274638"/>
            <a:ext cx="8229600" cy="1325562"/>
          </a:xfrm>
        </p:spPr>
        <p:txBody>
          <a:bodyPr>
            <a:normAutofit/>
          </a:bodyPr>
          <a:lstStyle/>
          <a:p>
            <a:r>
              <a:rPr lang="en-US" sz="2800" b="1" spc="100" dirty="0">
                <a:solidFill>
                  <a:prstClr val="black"/>
                </a:solidFill>
                <a:latin typeface="Times New Roman" pitchFamily="18" charset="0"/>
                <a:ea typeface="+mn-ea"/>
                <a:cs typeface="Times New Roman" pitchFamily="18" charset="0"/>
              </a:rPr>
              <a:t>The </a:t>
            </a:r>
            <a:r>
              <a:rPr lang="en-US" sz="2800" b="1" spc="100" dirty="0" smtClean="0">
                <a:solidFill>
                  <a:prstClr val="black"/>
                </a:solidFill>
                <a:latin typeface="Times New Roman" pitchFamily="18" charset="0"/>
                <a:ea typeface="+mn-ea"/>
                <a:cs typeface="Times New Roman" pitchFamily="18" charset="0"/>
              </a:rPr>
              <a:t>Objectives </a:t>
            </a:r>
            <a:r>
              <a:rPr lang="en-US" sz="2800" b="1" spc="100" dirty="0">
                <a:solidFill>
                  <a:prstClr val="black"/>
                </a:solidFill>
                <a:latin typeface="Times New Roman" pitchFamily="18" charset="0"/>
                <a:ea typeface="+mn-ea"/>
                <a:cs typeface="Times New Roman" pitchFamily="18" charset="0"/>
              </a:rPr>
              <a:t>of the Government Accounting</a:t>
            </a:r>
            <a:endParaRPr lang="en-US" sz="5400" dirty="0">
              <a:latin typeface="Times New Roman" pitchFamily="18" charset="0"/>
              <a:cs typeface="Times New Roman" pitchFamily="18" charset="0"/>
            </a:endParaRPr>
          </a:p>
        </p:txBody>
      </p:sp>
      <p:sp>
        <p:nvSpPr>
          <p:cNvPr id="2" name="Content Placeholder 1"/>
          <p:cNvSpPr>
            <a:spLocks noGrp="1"/>
          </p:cNvSpPr>
          <p:nvPr>
            <p:ph idx="1"/>
          </p:nvPr>
        </p:nvSpPr>
        <p:spPr>
          <a:xfrm>
            <a:off x="304800" y="1447800"/>
            <a:ext cx="8686800" cy="4724400"/>
          </a:xfrm>
        </p:spPr>
        <p:txBody>
          <a:bodyPr>
            <a:normAutofit fontScale="92500" lnSpcReduction="20000"/>
          </a:bodyPr>
          <a:lstStyle/>
          <a:p>
            <a:pPr marL="114300" indent="0" algn="just">
              <a:buNone/>
            </a:pPr>
            <a:r>
              <a:rPr lang="en-US" sz="2600" dirty="0">
                <a:latin typeface="Times New Roman" pitchFamily="18" charset="0"/>
                <a:cs typeface="Times New Roman" pitchFamily="18" charset="0"/>
              </a:rPr>
              <a:t>Government Accounting aims to achieve a number of objectives including</a:t>
            </a:r>
            <a:r>
              <a:rPr lang="en-US" sz="2600" dirty="0" smtClean="0">
                <a:latin typeface="Times New Roman" pitchFamily="18" charset="0"/>
                <a:cs typeface="Times New Roman" pitchFamily="18" charset="0"/>
              </a:rPr>
              <a:t>:</a:t>
            </a:r>
          </a:p>
          <a:p>
            <a:pPr marL="114300" indent="0" algn="just">
              <a:buNone/>
            </a:pPr>
            <a:endParaRPr lang="en-US" sz="2600" dirty="0" smtClean="0">
              <a:latin typeface="Times New Roman" pitchFamily="18" charset="0"/>
              <a:cs typeface="Times New Roman" pitchFamily="18" charset="0"/>
            </a:endParaRPr>
          </a:p>
          <a:p>
            <a:pPr marL="0" indent="0" algn="just">
              <a:buNone/>
            </a:pPr>
            <a:r>
              <a:rPr lang="en-US" sz="2600" dirty="0">
                <a:latin typeface="Times New Roman" pitchFamily="18" charset="0"/>
                <a:cs typeface="Times New Roman" pitchFamily="18" charset="0"/>
              </a:rPr>
              <a:t>1. Financial activities and it’s relating in government organization (units) should be stabled in a group of accounting books lead to giving unified results.</a:t>
            </a:r>
          </a:p>
          <a:p>
            <a:pPr marL="0" indent="0" algn="just">
              <a:buNone/>
            </a:pPr>
            <a:r>
              <a:rPr lang="en-US" sz="2600" dirty="0">
                <a:latin typeface="Times New Roman" pitchFamily="18" charset="0"/>
                <a:cs typeface="Times New Roman" pitchFamily="18" charset="0"/>
              </a:rPr>
              <a:t/>
            </a:r>
            <a:br>
              <a:rPr lang="en-US" sz="2600" dirty="0">
                <a:latin typeface="Times New Roman" pitchFamily="18" charset="0"/>
                <a:cs typeface="Times New Roman" pitchFamily="18" charset="0"/>
              </a:rPr>
            </a:br>
            <a:r>
              <a:rPr lang="en-US" sz="2600" dirty="0">
                <a:latin typeface="Times New Roman" pitchFamily="18" charset="0"/>
                <a:cs typeface="Times New Roman" pitchFamily="18" charset="0"/>
              </a:rPr>
              <a:t>2. control of public money in the collection and payment as specified according to law and to detect and prevent manipulation of those funds.</a:t>
            </a:r>
          </a:p>
          <a:p>
            <a:pPr marL="0" indent="0" algn="just">
              <a:buNone/>
            </a:pPr>
            <a:r>
              <a:rPr lang="en-US" sz="2600" dirty="0">
                <a:latin typeface="Times New Roman" pitchFamily="18" charset="0"/>
                <a:cs typeface="Times New Roman" pitchFamily="18" charset="0"/>
              </a:rPr>
              <a:t/>
            </a:r>
            <a:br>
              <a:rPr lang="en-US" sz="2600" dirty="0">
                <a:latin typeface="Times New Roman" pitchFamily="18" charset="0"/>
                <a:cs typeface="Times New Roman" pitchFamily="18" charset="0"/>
              </a:rPr>
            </a:br>
            <a:r>
              <a:rPr lang="en-US" sz="2600" dirty="0">
                <a:latin typeface="Times New Roman" pitchFamily="18" charset="0"/>
                <a:cs typeface="Times New Roman" pitchFamily="18" charset="0"/>
              </a:rPr>
              <a:t>3. provide data and information that will help monitoring the implementation of the budget by comparing flows and uses of public funds and identify deviations and make decisions at the right time.</a:t>
            </a:r>
          </a:p>
          <a:p>
            <a:pPr marL="0" indent="0">
              <a:buNone/>
            </a:pPr>
            <a:endParaRPr lang="en-US" dirty="0"/>
          </a:p>
          <a:p>
            <a:endParaRPr lang="en-US" dirty="0"/>
          </a:p>
        </p:txBody>
      </p:sp>
    </p:spTree>
    <p:extLst>
      <p:ext uri="{BB962C8B-B14F-4D97-AF65-F5344CB8AC3E}">
        <p14:creationId xmlns:p14="http://schemas.microsoft.com/office/powerpoint/2010/main" val="426966266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457200" y="990600"/>
            <a:ext cx="8382000" cy="4154984"/>
          </a:xfrm>
          <a:prstGeom prst="rect">
            <a:avLst/>
          </a:prstGeom>
        </p:spPr>
        <p:txBody>
          <a:bodyPr wrap="square">
            <a:spAutoFit/>
          </a:bodyPr>
          <a:lstStyle/>
          <a:p>
            <a:pPr algn="just"/>
            <a:r>
              <a:rPr lang="en-US" sz="2400" dirty="0">
                <a:latin typeface="Times New Roman" pitchFamily="18" charset="0"/>
                <a:cs typeface="Times New Roman" pitchFamily="18" charset="0"/>
              </a:rPr>
              <a:t>4. give a clear picture of the financial position at the end of the financial year and demonstrate of the amount of the deficit (shortage) accumulated or surplus (excess or extra) to the government.</a:t>
            </a:r>
          </a:p>
          <a:p>
            <a:pPr algn="just"/>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5. provide the necessary data for financial planner to draw (put) a future financial policy, including the preparation of the general budget of the next financial year.</a:t>
            </a:r>
          </a:p>
          <a:p>
            <a:pPr algn="just"/>
            <a:r>
              <a:rPr lang="en-US" sz="2400" dirty="0">
                <a:latin typeface="Times New Roman" pitchFamily="18" charset="0"/>
                <a:cs typeface="Times New Roman" pitchFamily="18" charset="0"/>
              </a:rPr>
              <a:t/>
            </a:r>
            <a:br>
              <a:rPr lang="en-US" sz="2400" dirty="0">
                <a:latin typeface="Times New Roman" pitchFamily="18" charset="0"/>
                <a:cs typeface="Times New Roman" pitchFamily="18" charset="0"/>
              </a:rPr>
            </a:br>
            <a:r>
              <a:rPr lang="en-US" sz="2400" dirty="0">
                <a:latin typeface="Times New Roman" pitchFamily="18" charset="0"/>
                <a:cs typeface="Times New Roman" pitchFamily="18" charset="0"/>
              </a:rPr>
              <a:t>6. help economic entities in analyzing data for the redistribution of income for different categories of society.</a:t>
            </a:r>
          </a:p>
        </p:txBody>
      </p:sp>
    </p:spTree>
    <p:extLst>
      <p:ext uri="{BB962C8B-B14F-4D97-AF65-F5344CB8AC3E}">
        <p14:creationId xmlns:p14="http://schemas.microsoft.com/office/powerpoint/2010/main" val="269402094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normAutofit/>
          </a:bodyPr>
          <a:lstStyle/>
          <a:p>
            <a:r>
              <a:rPr lang="en-US" sz="2800" b="1" spc="100" dirty="0">
                <a:solidFill>
                  <a:prstClr val="black"/>
                </a:solidFill>
                <a:latin typeface="Times New Roman" pitchFamily="18" charset="0"/>
                <a:ea typeface="+mn-ea"/>
                <a:cs typeface="Times New Roman" pitchFamily="18" charset="0"/>
              </a:rPr>
              <a:t>The </a:t>
            </a:r>
            <a:r>
              <a:rPr lang="en-US" sz="2800" b="1" spc="100" dirty="0" smtClean="0">
                <a:solidFill>
                  <a:prstClr val="black"/>
                </a:solidFill>
                <a:latin typeface="Times New Roman" pitchFamily="18" charset="0"/>
                <a:ea typeface="+mn-ea"/>
                <a:cs typeface="Times New Roman" pitchFamily="18" charset="0"/>
              </a:rPr>
              <a:t>Importance </a:t>
            </a:r>
            <a:r>
              <a:rPr lang="en-US" sz="2800" b="1" spc="100" dirty="0">
                <a:solidFill>
                  <a:prstClr val="black"/>
                </a:solidFill>
                <a:latin typeface="Times New Roman" pitchFamily="18" charset="0"/>
                <a:ea typeface="+mn-ea"/>
                <a:cs typeface="Times New Roman" pitchFamily="18" charset="0"/>
              </a:rPr>
              <a:t>of </a:t>
            </a:r>
            <a:r>
              <a:rPr lang="en-US" sz="2800" b="1" spc="100" dirty="0" smtClean="0">
                <a:solidFill>
                  <a:prstClr val="black"/>
                </a:solidFill>
                <a:latin typeface="Times New Roman" pitchFamily="18" charset="0"/>
                <a:ea typeface="+mn-ea"/>
                <a:cs typeface="Times New Roman" pitchFamily="18" charset="0"/>
              </a:rPr>
              <a:t>Government Accounting</a:t>
            </a:r>
            <a:endParaRPr lang="en-US" dirty="0">
              <a:latin typeface="Times New Roman" pitchFamily="18" charset="0"/>
              <a:cs typeface="Times New Roman" pitchFamily="18" charset="0"/>
            </a:endParaRPr>
          </a:p>
        </p:txBody>
      </p:sp>
      <p:sp>
        <p:nvSpPr>
          <p:cNvPr id="2" name="Content Placeholder 1"/>
          <p:cNvSpPr>
            <a:spLocks noGrp="1"/>
          </p:cNvSpPr>
          <p:nvPr>
            <p:ph idx="1"/>
          </p:nvPr>
        </p:nvSpPr>
        <p:spPr>
          <a:xfrm>
            <a:off x="457200" y="1447800"/>
            <a:ext cx="8229600" cy="4648200"/>
          </a:xfrm>
        </p:spPr>
        <p:txBody>
          <a:bodyPr>
            <a:normAutofit fontScale="55000" lnSpcReduction="20000"/>
          </a:bodyPr>
          <a:lstStyle/>
          <a:p>
            <a:pPr marL="0" indent="0" algn="just">
              <a:lnSpc>
                <a:spcPct val="120000"/>
              </a:lnSpc>
              <a:buNone/>
            </a:pPr>
            <a:r>
              <a:rPr lang="en-US" sz="4400" dirty="0">
                <a:latin typeface="Times New Roman" pitchFamily="18" charset="0"/>
                <a:cs typeface="Times New Roman" pitchFamily="18" charset="0"/>
              </a:rPr>
              <a:t>1. provide the necessary  financial data to legislative authority (parliament) by the tables of expenses and revenues represented a summary of outcome measurement in addition to the statement of financial position which is needed for the purpose of monitoring the activities of the executive authorities.</a:t>
            </a:r>
          </a:p>
          <a:p>
            <a:pPr marL="0" indent="0" algn="just">
              <a:lnSpc>
                <a:spcPct val="120000"/>
              </a:lnSpc>
              <a:buNone/>
            </a:pPr>
            <a:r>
              <a:rPr lang="en-US" sz="4400" dirty="0">
                <a:latin typeface="Times New Roman" pitchFamily="18" charset="0"/>
                <a:cs typeface="Times New Roman" pitchFamily="18" charset="0"/>
              </a:rPr>
              <a:t/>
            </a:r>
            <a:br>
              <a:rPr lang="en-US" sz="4400" dirty="0">
                <a:latin typeface="Times New Roman" pitchFamily="18" charset="0"/>
                <a:cs typeface="Times New Roman" pitchFamily="18" charset="0"/>
              </a:rPr>
            </a:br>
            <a:r>
              <a:rPr lang="en-US" sz="4400" dirty="0">
                <a:latin typeface="Times New Roman" pitchFamily="18" charset="0"/>
                <a:cs typeface="Times New Roman" pitchFamily="18" charset="0"/>
              </a:rPr>
              <a:t>2. Provide financial data to the executive authorities that is in charge of implementing the law of budget by monitoring and controlling employers and making decision in time to modify deviations.</a:t>
            </a:r>
          </a:p>
          <a:p>
            <a:pPr marL="0" indent="0">
              <a:buNone/>
            </a:pPr>
            <a:endParaRPr lang="en-US" dirty="0"/>
          </a:p>
        </p:txBody>
      </p:sp>
    </p:spTree>
    <p:extLst>
      <p:ext uri="{BB962C8B-B14F-4D97-AF65-F5344CB8AC3E}">
        <p14:creationId xmlns:p14="http://schemas.microsoft.com/office/powerpoint/2010/main" val="427566568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28600" y="671690"/>
            <a:ext cx="8686800" cy="4647426"/>
          </a:xfrm>
          <a:prstGeom prst="rect">
            <a:avLst/>
          </a:prstGeom>
        </p:spPr>
        <p:txBody>
          <a:bodyPr wrap="square">
            <a:spAutoFit/>
          </a:bodyPr>
          <a:lstStyle/>
          <a:p>
            <a:pPr algn="just"/>
            <a:r>
              <a:rPr lang="en-US" sz="2000" dirty="0">
                <a:latin typeface="Times New Roman" pitchFamily="18" charset="0"/>
                <a:cs typeface="Times New Roman" pitchFamily="18" charset="0"/>
              </a:rPr>
              <a:t>3. the figures of government accounting (actual and planning) give image for investors to direct their investments after finding out the financial position of the state and their future depended and implemented plan.</a:t>
            </a:r>
          </a:p>
          <a:p>
            <a:pPr algn="just"/>
            <a:endParaRPr lang="en-US" sz="2000" dirty="0">
              <a:latin typeface="Times New Roman" pitchFamily="18" charset="0"/>
              <a:cs typeface="Times New Roman" pitchFamily="18" charset="0"/>
            </a:endParaRPr>
          </a:p>
          <a:p>
            <a:pPr algn="just"/>
            <a:r>
              <a:rPr lang="en-US" sz="2000" dirty="0">
                <a:latin typeface="Times New Roman" pitchFamily="18" charset="0"/>
                <a:cs typeface="Times New Roman" pitchFamily="18" charset="0"/>
              </a:rPr>
              <a:t>4. government data provide useful information for the analysis of economists in government activity and it’s size compared with the private activity in addition to the possibility of knowledge of the contribution of the various sectors in the composition of capital at the national level</a:t>
            </a:r>
            <a:r>
              <a:rPr lang="en-US" sz="2000" dirty="0" smtClean="0">
                <a:latin typeface="Times New Roman" pitchFamily="18" charset="0"/>
                <a:cs typeface="Times New Roman" pitchFamily="18" charset="0"/>
              </a:rPr>
              <a:t>.</a:t>
            </a:r>
          </a:p>
          <a:p>
            <a:pPr algn="just"/>
            <a:endParaRPr lang="en-US" sz="2000" dirty="0">
              <a:latin typeface="Times New Roman" pitchFamily="18" charset="0"/>
              <a:cs typeface="Times New Roman" pitchFamily="18" charset="0"/>
            </a:endParaRPr>
          </a:p>
          <a:p>
            <a:pPr algn="just"/>
            <a:r>
              <a:rPr lang="en-US" sz="2000" dirty="0">
                <a:latin typeface="Times New Roman" pitchFamily="18" charset="0"/>
                <a:cs typeface="Times New Roman" pitchFamily="18" charset="0"/>
              </a:rPr>
              <a:t>5. serve financial accounting data which is provided by the government accounting system the researchers in the promotion of financial, accounting and economic studies in support of research in this area enables the real figures of the development of </a:t>
            </a:r>
            <a:r>
              <a:rPr lang="en-US" sz="2000" dirty="0" smtClean="0">
                <a:latin typeface="Times New Roman" pitchFamily="18" charset="0"/>
                <a:cs typeface="Times New Roman" pitchFamily="18" charset="0"/>
              </a:rPr>
              <a:t>society.</a:t>
            </a:r>
          </a:p>
          <a:p>
            <a:pPr algn="just"/>
            <a:endParaRPr lang="en-US" dirty="0">
              <a:latin typeface="Times New Roman" pitchFamily="18" charset="0"/>
              <a:cs typeface="Times New Roman" pitchFamily="18" charset="0"/>
            </a:endParaRPr>
          </a:p>
          <a:p>
            <a:pPr algn="just"/>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2604022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2075</TotalTime>
  <Words>4202</Words>
  <Application>Microsoft Office PowerPoint</Application>
  <PresentationFormat>On-screen Show (4:3)</PresentationFormat>
  <Paragraphs>429</Paragraphs>
  <Slides>55</Slides>
  <Notes>1</Notes>
  <HiddenSlides>0</HiddenSlides>
  <MMClips>0</MMClips>
  <ScaleCrop>false</ScaleCrop>
  <HeadingPairs>
    <vt:vector size="4" baseType="variant">
      <vt:variant>
        <vt:lpstr>Theme</vt:lpstr>
      </vt:variant>
      <vt:variant>
        <vt:i4>1</vt:i4>
      </vt:variant>
      <vt:variant>
        <vt:lpstr>Slide Titles</vt:lpstr>
      </vt:variant>
      <vt:variant>
        <vt:i4>55</vt:i4>
      </vt:variant>
    </vt:vector>
  </HeadingPairs>
  <TitlesOfParts>
    <vt:vector size="56" baseType="lpstr">
      <vt:lpstr>Office Theme</vt:lpstr>
      <vt:lpstr>   </vt:lpstr>
      <vt:lpstr>PowerPoint Presentation</vt:lpstr>
      <vt:lpstr>Government Accounting Definition</vt:lpstr>
      <vt:lpstr>By the concept of the above definition we can identify the following points: </vt:lpstr>
      <vt:lpstr>PowerPoint Presentation</vt:lpstr>
      <vt:lpstr>The Objectives of the Government Accounting</vt:lpstr>
      <vt:lpstr>PowerPoint Presentation</vt:lpstr>
      <vt:lpstr>The Importance of Government Accounting</vt:lpstr>
      <vt:lpstr>PowerPoint Presentation</vt:lpstr>
      <vt:lpstr>Government Accounting Characteristics</vt:lpstr>
      <vt:lpstr>PowerPoint Presentation</vt:lpstr>
      <vt:lpstr>Legislation and Government Accounting</vt:lpstr>
      <vt:lpstr>PowerPoint Presentation</vt:lpstr>
      <vt:lpstr>Government Accounting and Financial Accounting</vt:lpstr>
      <vt:lpstr>PowerPoint Presentation</vt:lpstr>
      <vt:lpstr>PowerPoint Presentation</vt:lpstr>
      <vt:lpstr>PowerPoint Presentation</vt:lpstr>
      <vt:lpstr>PowerPoint Presentation</vt:lpstr>
      <vt:lpstr>There are four theories that define the expenditure ability in government units: </vt:lpstr>
      <vt:lpstr>PowerPoint Presentation</vt:lpstr>
      <vt:lpstr>PowerPoint Presentation</vt:lpstr>
      <vt:lpstr>PowerPoint Presentation</vt:lpstr>
      <vt:lpstr>PowerPoint Presentation</vt:lpstr>
      <vt:lpstr>The general budget and the money allocated theory</vt:lpstr>
      <vt:lpstr>PowerPoint Presentation</vt:lpstr>
      <vt:lpstr>PowerPoint Presentation</vt:lpstr>
      <vt:lpstr>The  General Budget of the State</vt:lpstr>
      <vt:lpstr>PowerPoint Presentation</vt:lpstr>
      <vt:lpstr>Types of the State's General Budget</vt:lpstr>
      <vt:lpstr>The Objectives of the General Budget </vt:lpstr>
      <vt:lpstr>Rules or Principles of the Preparation of the State General Budget</vt:lpstr>
      <vt:lpstr>Distributions of the General Budget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Cycle of the State General Budget</vt:lpstr>
      <vt:lpstr>PowerPoint Presentation</vt:lpstr>
      <vt:lpstr>PowerPoint Presentation</vt:lpstr>
      <vt:lpstr>PowerPoint Presentation</vt:lpstr>
      <vt:lpstr>Steps to prepare and Implement of the State General Budget</vt:lpstr>
      <vt:lpstr>PowerPoint Presentation</vt:lpstr>
      <vt:lpstr>PowerPoint Presentation</vt:lpstr>
      <vt:lpstr>Iraqi Legislation and Implementation of the elements of the money allocated theory </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Windows User</cp:lastModifiedBy>
  <cp:revision>193</cp:revision>
  <dcterms:created xsi:type="dcterms:W3CDTF">2022-08-27T12:10:00Z</dcterms:created>
  <dcterms:modified xsi:type="dcterms:W3CDTF">2025-09-13T18:45:57Z</dcterms:modified>
</cp:coreProperties>
</file>