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27"/>
  </p:notesMasterIdLst>
  <p:sldIdLst>
    <p:sldId id="352" r:id="rId2"/>
    <p:sldId id="392" r:id="rId3"/>
    <p:sldId id="363" r:id="rId4"/>
    <p:sldId id="396" r:id="rId5"/>
    <p:sldId id="397" r:id="rId6"/>
    <p:sldId id="383" r:id="rId7"/>
    <p:sldId id="370" r:id="rId8"/>
    <p:sldId id="384" r:id="rId9"/>
    <p:sldId id="257" r:id="rId10"/>
    <p:sldId id="388" r:id="rId11"/>
    <p:sldId id="374" r:id="rId12"/>
    <p:sldId id="373" r:id="rId13"/>
    <p:sldId id="354" r:id="rId14"/>
    <p:sldId id="395" r:id="rId15"/>
    <p:sldId id="355" r:id="rId16"/>
    <p:sldId id="393" r:id="rId17"/>
    <p:sldId id="390" r:id="rId18"/>
    <p:sldId id="394" r:id="rId19"/>
    <p:sldId id="358" r:id="rId20"/>
    <p:sldId id="262" r:id="rId21"/>
    <p:sldId id="398" r:id="rId22"/>
    <p:sldId id="399" r:id="rId23"/>
    <p:sldId id="400" r:id="rId24"/>
    <p:sldId id="403" r:id="rId25"/>
    <p:sldId id="402" r:id="rId26"/>
  </p:sldIdLst>
  <p:sldSz cx="6858000" cy="5143500"/>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46" autoAdjust="0"/>
    <p:restoredTop sz="94872" autoAdjust="0"/>
  </p:normalViewPr>
  <p:slideViewPr>
    <p:cSldViewPr>
      <p:cViewPr varScale="1">
        <p:scale>
          <a:sx n="105" d="100"/>
          <a:sy n="105" d="100"/>
        </p:scale>
        <p:origin x="744" y="51"/>
      </p:cViewPr>
      <p:guideLst>
        <p:guide orient="horz" pos="162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A8ADFD5B-A66C-449C-B6E8-FB716D07777D}" type="datetimeFigureOut">
              <a:rPr lang="en-US" smtClean="0"/>
              <a:pPr/>
              <a:t>9/11/2025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CA5D3BF3-D352-46FC-8343-31F56E6730EA}" type="slidenum">
              <a:rPr lang="en-US" smtClean="0"/>
              <a:pPr/>
              <a:t>‹#›</a:t>
            </a:fld>
            <a:endParaRPr lang="en-US"/>
          </a:p>
        </p:txBody>
      </p:sp>
    </p:spTree>
    <p:extLst>
      <p:ext uri="{BB962C8B-B14F-4D97-AF65-F5344CB8AC3E}">
        <p14:creationId xmlns:p14="http://schemas.microsoft.com/office/powerpoint/2010/main" val="1567377632"/>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Tree>
    <p:extLst>
      <p:ext uri="{BB962C8B-B14F-4D97-AF65-F5344CB8AC3E}">
        <p14:creationId xmlns:p14="http://schemas.microsoft.com/office/powerpoint/2010/main" val="4095640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lIns="90443" tIns="45222" rIns="90443" bIns="45222" numCol="1" anchor="t" anchorCtr="0" compatLnSpc="1">
            <a:prstTxWarp prst="textNoShape">
              <a:avLst/>
            </a:prstTxWarp>
          </a:bodyPr>
          <a:lstStyle/>
          <a:p>
            <a:pPr defTabSz="913854">
              <a:spcBef>
                <a:spcPct val="0"/>
              </a:spcBef>
            </a:pPr>
            <a:r>
              <a:rPr lang="en-US" dirty="0" smtClean="0"/>
              <a:t>We enter the data with labels for each class</a:t>
            </a:r>
          </a:p>
          <a:p>
            <a:pPr defTabSz="913854">
              <a:spcBef>
                <a:spcPct val="0"/>
              </a:spcBef>
            </a:pPr>
            <a:r>
              <a:rPr lang="en-US" dirty="0" smtClean="0"/>
              <a:t>The goal of SVM is to produce a model (based on the training data) which predicts the target values of the test data given only the test data attributes.</a:t>
            </a:r>
          </a:p>
          <a:p>
            <a:pPr defTabSz="913854">
              <a:spcBef>
                <a:spcPct val="0"/>
              </a:spcBef>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wrap="square" lIns="90443" tIns="45222" rIns="90443" bIns="45222" numCol="1" anchorCtr="0" compatLnSpc="1">
            <a:prstTxWarp prst="textNoShape">
              <a:avLst/>
            </a:prstTxWarp>
          </a:bodyPr>
          <a:lstStyle/>
          <a:p>
            <a:pPr fontAlgn="base">
              <a:spcBef>
                <a:spcPct val="0"/>
              </a:spcBef>
              <a:spcAft>
                <a:spcPct val="0"/>
              </a:spcAft>
            </a:pPr>
            <a:fld id="{FA22C00C-776B-4339-858F-5FB8EE9064E2}" type="slidenum">
              <a:rPr lang="en-US" smtClean="0">
                <a:cs typeface="Arial" pitchFamily="34" charset="0"/>
              </a:rPr>
              <a:pPr fontAlgn="base">
                <a:spcBef>
                  <a:spcPct val="0"/>
                </a:spcBef>
                <a:spcAft>
                  <a:spcPct val="0"/>
                </a:spcAft>
              </a:pPr>
              <a:t>9</a:t>
            </a:fld>
            <a:endParaRPr lang="en-US" smtClean="0">
              <a:cs typeface="Arial" pitchFamily="34" charset="0"/>
            </a:endParaRPr>
          </a:p>
        </p:txBody>
      </p:sp>
    </p:spTree>
    <p:extLst>
      <p:ext uri="{BB962C8B-B14F-4D97-AF65-F5344CB8AC3E}">
        <p14:creationId xmlns:p14="http://schemas.microsoft.com/office/powerpoint/2010/main" val="519503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lIns="90443" tIns="45222" rIns="90443" bIns="45222" numCol="1" anchor="t" anchorCtr="0" compatLnSpc="1">
            <a:prstTxWarp prst="textNoShape">
              <a:avLst/>
            </a:prstTxWarp>
          </a:bodyPr>
          <a:lstStyle/>
          <a:p>
            <a:pPr defTabSz="913854">
              <a:spcBef>
                <a:spcPct val="0"/>
              </a:spcBef>
            </a:pPr>
            <a:r>
              <a:rPr lang="en-US" dirty="0" smtClean="0"/>
              <a:t>We enter the data with labels for each class</a:t>
            </a:r>
          </a:p>
          <a:p>
            <a:pPr defTabSz="913854">
              <a:spcBef>
                <a:spcPct val="0"/>
              </a:spcBef>
            </a:pPr>
            <a:r>
              <a:rPr lang="en-US" dirty="0" smtClean="0"/>
              <a:t>The goal of SVM is to produce a model (based on the training data) which predicts the target values of the test data given only the test data attributes.</a:t>
            </a:r>
          </a:p>
          <a:p>
            <a:pPr defTabSz="913854">
              <a:spcBef>
                <a:spcPct val="0"/>
              </a:spcBef>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wrap="square" lIns="90443" tIns="45222" rIns="90443" bIns="45222" numCol="1" anchorCtr="0" compatLnSpc="1">
            <a:prstTxWarp prst="textNoShape">
              <a:avLst/>
            </a:prstTxWarp>
          </a:bodyPr>
          <a:lstStyle/>
          <a:p>
            <a:pPr fontAlgn="base">
              <a:spcBef>
                <a:spcPct val="0"/>
              </a:spcBef>
              <a:spcAft>
                <a:spcPct val="0"/>
              </a:spcAft>
            </a:pPr>
            <a:fld id="{FA22C00C-776B-4339-858F-5FB8EE9064E2}" type="slidenum">
              <a:rPr lang="en-US" smtClean="0">
                <a:cs typeface="Arial" pitchFamily="34" charset="0"/>
              </a:rPr>
              <a:pPr fontAlgn="base">
                <a:spcBef>
                  <a:spcPct val="0"/>
                </a:spcBef>
                <a:spcAft>
                  <a:spcPct val="0"/>
                </a:spcAft>
              </a:pPr>
              <a:t>21</a:t>
            </a:fld>
            <a:endParaRPr lang="en-US" smtClean="0">
              <a:cs typeface="Arial" pitchFamily="34" charset="0"/>
            </a:endParaRPr>
          </a:p>
        </p:txBody>
      </p:sp>
    </p:spTree>
    <p:extLst>
      <p:ext uri="{BB962C8B-B14F-4D97-AF65-F5344CB8AC3E}">
        <p14:creationId xmlns:p14="http://schemas.microsoft.com/office/powerpoint/2010/main" val="2655995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841772"/>
            <a:ext cx="5829300" cy="1790700"/>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2701528"/>
            <a:ext cx="51435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lgn="ctr"/>
            <a:endParaRPr lang="en-US" sz="1500" dirty="0">
              <a:solidFill>
                <a:srgbClr val="FFFFFF"/>
              </a:solidFill>
            </a:endParaRPr>
          </a:p>
        </p:txBody>
      </p:sp>
      <p:sp>
        <p:nvSpPr>
          <p:cNvPr id="5" name="Footer Placeholder 4"/>
          <p:cNvSpPr>
            <a:spLocks noGrp="1"/>
          </p:cNvSpPr>
          <p:nvPr>
            <p:ph type="ftr" sz="quarter" idx="11"/>
          </p:nvPr>
        </p:nvSpPr>
        <p:spPr/>
        <p:txBody>
          <a:bodyPr/>
          <a:lstStyle/>
          <a:p>
            <a:pPr algn="r"/>
            <a:endParaRPr lang="en-US" dirty="0">
              <a:solidFill>
                <a:schemeClr val="tx2"/>
              </a:solidFill>
            </a:endParaRPr>
          </a:p>
        </p:txBody>
      </p:sp>
      <p:sp>
        <p:nvSpPr>
          <p:cNvPr id="6" name="Slide Number Placeholder 5"/>
          <p:cNvSpPr>
            <a:spLocks noGrp="1"/>
          </p:cNvSpPr>
          <p:nvPr>
            <p:ph type="sldNum" sz="quarter" idx="12"/>
          </p:nvPr>
        </p:nvSpPr>
        <p:spPr/>
        <p:txBody>
          <a:bodyPr/>
          <a:lstStyle/>
          <a:p>
            <a:fld id="{8F82E0A0-C266-4798-8C8F-B9F91E9DA37E}" type="slidenum">
              <a:rPr lang="en-US" smtClean="0">
                <a:solidFill>
                  <a:schemeClr val="tx2"/>
                </a:solidFill>
              </a:rPr>
              <a:pPr/>
              <a:t>‹#›</a:t>
            </a:fld>
            <a:endParaRPr lang="en-US" dirty="0">
              <a:solidFill>
                <a:schemeClr val="tx2"/>
              </a:solidFill>
            </a:endParaRPr>
          </a:p>
        </p:txBody>
      </p:sp>
    </p:spTree>
    <p:extLst>
      <p:ext uri="{BB962C8B-B14F-4D97-AF65-F5344CB8AC3E}">
        <p14:creationId xmlns:p14="http://schemas.microsoft.com/office/powerpoint/2010/main" val="2419104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sz="1050" dirty="0">
              <a:solidFill>
                <a:schemeClr val="tx2"/>
              </a:solidFill>
            </a:endParaRPr>
          </a:p>
        </p:txBody>
      </p:sp>
      <p:sp>
        <p:nvSpPr>
          <p:cNvPr id="5" name="Footer Placeholder 4"/>
          <p:cNvSpPr>
            <a:spLocks noGrp="1"/>
          </p:cNvSpPr>
          <p:nvPr>
            <p:ph type="ftr" sz="quarter" idx="11"/>
          </p:nvPr>
        </p:nvSpPr>
        <p:spPr/>
        <p:txBody>
          <a:bodyPr/>
          <a:lstStyle/>
          <a:p>
            <a:pPr algn="r"/>
            <a:endParaRPr lang="en-US" sz="1050" dirty="0">
              <a:solidFill>
                <a:schemeClr val="tx2"/>
              </a:solidFill>
            </a:endParaRPr>
          </a:p>
        </p:txBody>
      </p:sp>
      <p:sp>
        <p:nvSpPr>
          <p:cNvPr id="6" name="Slide Number Placeholder 5"/>
          <p:cNvSpPr>
            <a:spLocks noGrp="1"/>
          </p:cNvSpPr>
          <p:nvPr>
            <p:ph type="sldNum" sz="quarter" idx="12"/>
          </p:nvPr>
        </p:nvSpPr>
        <p:spPr/>
        <p:txBody>
          <a:bodyPr/>
          <a:lstStyle/>
          <a:p>
            <a:pPr algn="ctr"/>
            <a:fld id="{8F82E0A0-C266-4798-8C8F-B9F91E9DA37E}" type="slidenum">
              <a:rPr lang="en-US" sz="1050" b="1" smtClean="0">
                <a:solidFill>
                  <a:srgbClr val="FFFFFF"/>
                </a:solidFill>
              </a:rPr>
              <a:pPr algn="ctr"/>
              <a:t>‹#›</a:t>
            </a:fld>
            <a:endParaRPr lang="en-US" sz="1050" b="1" dirty="0">
              <a:solidFill>
                <a:srgbClr val="FFFFFF"/>
              </a:solidFill>
            </a:endParaRPr>
          </a:p>
        </p:txBody>
      </p:sp>
    </p:spTree>
    <p:extLst>
      <p:ext uri="{BB962C8B-B14F-4D97-AF65-F5344CB8AC3E}">
        <p14:creationId xmlns:p14="http://schemas.microsoft.com/office/powerpoint/2010/main" val="229175545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273844"/>
            <a:ext cx="1478756" cy="435887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273844"/>
            <a:ext cx="4350544"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sz="1050" dirty="0">
              <a:solidFill>
                <a:schemeClr val="tx2"/>
              </a:solidFill>
            </a:endParaRPr>
          </a:p>
        </p:txBody>
      </p:sp>
      <p:sp>
        <p:nvSpPr>
          <p:cNvPr id="5" name="Footer Placeholder 4"/>
          <p:cNvSpPr>
            <a:spLocks noGrp="1"/>
          </p:cNvSpPr>
          <p:nvPr>
            <p:ph type="ftr" sz="quarter" idx="11"/>
          </p:nvPr>
        </p:nvSpPr>
        <p:spPr/>
        <p:txBody>
          <a:bodyPr/>
          <a:lstStyle/>
          <a:p>
            <a:pPr algn="r"/>
            <a:endParaRPr lang="en-US" sz="1050" dirty="0">
              <a:solidFill>
                <a:schemeClr val="tx2"/>
              </a:solidFill>
            </a:endParaRPr>
          </a:p>
        </p:txBody>
      </p:sp>
      <p:sp>
        <p:nvSpPr>
          <p:cNvPr id="6" name="Slide Number Placeholder 5"/>
          <p:cNvSpPr>
            <a:spLocks noGrp="1"/>
          </p:cNvSpPr>
          <p:nvPr>
            <p:ph type="sldNum" sz="quarter" idx="12"/>
          </p:nvPr>
        </p:nvSpPr>
        <p:spPr/>
        <p:txBody>
          <a:bodyPr/>
          <a:lstStyle/>
          <a:p>
            <a:pPr algn="ctr"/>
            <a:fld id="{8F82E0A0-C266-4798-8C8F-B9F91E9DA37E}" type="slidenum">
              <a:rPr lang="en-US" sz="1050" b="1" smtClean="0">
                <a:solidFill>
                  <a:srgbClr val="FFFFFF"/>
                </a:solidFill>
              </a:rPr>
              <a:pPr algn="ctr"/>
              <a:t>‹#›</a:t>
            </a:fld>
            <a:endParaRPr lang="en-US" sz="1050" b="1" dirty="0">
              <a:solidFill>
                <a:srgbClr val="FFFFFF"/>
              </a:solidFill>
            </a:endParaRPr>
          </a:p>
        </p:txBody>
      </p:sp>
    </p:spTree>
    <p:extLst>
      <p:ext uri="{BB962C8B-B14F-4D97-AF65-F5344CB8AC3E}">
        <p14:creationId xmlns:p14="http://schemas.microsoft.com/office/powerpoint/2010/main" val="254893506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sv-SE"/>
          </a:p>
        </p:txBody>
      </p:sp>
      <p:sp>
        <p:nvSpPr>
          <p:cNvPr id="5" name="Footer Placeholder 4"/>
          <p:cNvSpPr>
            <a:spLocks noGrp="1"/>
          </p:cNvSpPr>
          <p:nvPr>
            <p:ph type="ftr" sz="quarter" idx="11"/>
          </p:nvPr>
        </p:nvSpPr>
        <p:spPr/>
        <p:txBody>
          <a:bodyPr/>
          <a:lstStyle/>
          <a:p>
            <a:pPr>
              <a:defRPr/>
            </a:pPr>
            <a:endParaRPr lang="sv-SE"/>
          </a:p>
        </p:txBody>
      </p:sp>
      <p:sp>
        <p:nvSpPr>
          <p:cNvPr id="6" name="Slide Number Placeholder 5"/>
          <p:cNvSpPr>
            <a:spLocks noGrp="1"/>
          </p:cNvSpPr>
          <p:nvPr>
            <p:ph type="sldNum" sz="quarter" idx="12"/>
          </p:nvPr>
        </p:nvSpPr>
        <p:spPr/>
        <p:txBody>
          <a:bodyPr/>
          <a:lstStyle/>
          <a:p>
            <a:pPr>
              <a:defRPr/>
            </a:pPr>
            <a:fld id="{C9402DB8-A96C-4FC3-BE7D-2E683C669E60}" type="slidenum">
              <a:rPr lang="sv-SE" smtClean="0"/>
              <a:pPr>
                <a:defRPr/>
              </a:pPr>
              <a:t>‹#›</a:t>
            </a:fld>
            <a:endParaRPr lang="sv-SE"/>
          </a:p>
        </p:txBody>
      </p:sp>
    </p:spTree>
    <p:extLst>
      <p:ext uri="{BB962C8B-B14F-4D97-AF65-F5344CB8AC3E}">
        <p14:creationId xmlns:p14="http://schemas.microsoft.com/office/powerpoint/2010/main" val="205901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1282305"/>
            <a:ext cx="5915025" cy="2139553"/>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3442099"/>
            <a:ext cx="5915025"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lgn="ctr"/>
            <a:fld id="{8F82E0A0-C266-4798-8C8F-B9F91E9DA37E}" type="slidenum">
              <a:rPr lang="en-US" sz="1800" b="1" smtClean="0">
                <a:solidFill>
                  <a:srgbClr val="FFFFFF"/>
                </a:solidFill>
              </a:rPr>
              <a:pPr algn="ctr"/>
              <a:t>‹#›</a:t>
            </a:fld>
            <a:endParaRPr lang="en-US" sz="1800" dirty="0">
              <a:solidFill>
                <a:srgbClr val="FFFFFF"/>
              </a:solidFill>
            </a:endParaRPr>
          </a:p>
        </p:txBody>
      </p:sp>
    </p:spTree>
    <p:extLst>
      <p:ext uri="{BB962C8B-B14F-4D97-AF65-F5344CB8AC3E}">
        <p14:creationId xmlns:p14="http://schemas.microsoft.com/office/powerpoint/2010/main" val="230262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1369219"/>
            <a:ext cx="291465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1369219"/>
            <a:ext cx="291465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lgn="ctr"/>
            <a:fld id="{8F82E0A0-C266-4798-8C8F-B9F91E9DA37E}" type="slidenum">
              <a:rPr lang="en-US" sz="1050" b="1" smtClean="0">
                <a:solidFill>
                  <a:srgbClr val="FFFFFF"/>
                </a:solidFill>
              </a:rPr>
              <a:pPr algn="ctr"/>
              <a:t>‹#›</a:t>
            </a:fld>
            <a:endParaRPr lang="en-US"/>
          </a:p>
        </p:txBody>
      </p:sp>
    </p:spTree>
    <p:extLst>
      <p:ext uri="{BB962C8B-B14F-4D97-AF65-F5344CB8AC3E}">
        <p14:creationId xmlns:p14="http://schemas.microsoft.com/office/powerpoint/2010/main" val="703916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273845"/>
            <a:ext cx="5915025" cy="99417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1260872"/>
            <a:ext cx="2901255"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1878806"/>
            <a:ext cx="2901255"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1260872"/>
            <a:ext cx="2915543"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1878806"/>
            <a:ext cx="2915543"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lgn="ctr"/>
            <a:fld id="{8F82E0A0-C266-4798-8C8F-B9F91E9DA37E}" type="slidenum">
              <a:rPr lang="en-US" sz="1050" b="1" smtClean="0">
                <a:solidFill>
                  <a:srgbClr val="FFFFFF"/>
                </a:solidFill>
              </a:rPr>
              <a:pPr algn="ctr"/>
              <a:t>‹#›</a:t>
            </a:fld>
            <a:endParaRPr lang="en-US"/>
          </a:p>
        </p:txBody>
      </p:sp>
    </p:spTree>
    <p:extLst>
      <p:ext uri="{BB962C8B-B14F-4D97-AF65-F5344CB8AC3E}">
        <p14:creationId xmlns:p14="http://schemas.microsoft.com/office/powerpoint/2010/main" val="2511182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F7CB7D-F184-43C7-B6FD-03D728E1BBFF}"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724423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F7CB7D-F184-43C7-B6FD-03D728E1BBFF}" type="slidenum">
              <a:rPr lang="en-US" smtClean="0">
                <a:solidFill>
                  <a:schemeClr val="tx2"/>
                </a:solidFill>
              </a:rPr>
              <a:pPr/>
              <a:t>‹#›</a:t>
            </a:fld>
            <a:endParaRPr lang="en-US" dirty="0">
              <a:solidFill>
                <a:schemeClr val="tx2"/>
              </a:solidFill>
            </a:endParaRPr>
          </a:p>
        </p:txBody>
      </p:sp>
    </p:spTree>
    <p:extLst>
      <p:ext uri="{BB962C8B-B14F-4D97-AF65-F5344CB8AC3E}">
        <p14:creationId xmlns:p14="http://schemas.microsoft.com/office/powerpoint/2010/main" val="123519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42900"/>
            <a:ext cx="2211884" cy="120015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740570"/>
            <a:ext cx="3471863"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1543050"/>
            <a:ext cx="2211884"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7CB7D-F184-43C7-B6FD-03D728E1BBFF}"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84463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42900"/>
            <a:ext cx="2211884" cy="120015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740570"/>
            <a:ext cx="3471863"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1543050"/>
            <a:ext cx="2211884"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ctr"/>
            <a:fld id="{8F82E0A0-C266-4798-8C8F-B9F91E9DA37E}" type="slidenum">
              <a:rPr lang="en-US" sz="2100" b="1" smtClean="0">
                <a:solidFill>
                  <a:srgbClr val="FFFFFF"/>
                </a:solidFill>
              </a:rPr>
              <a:pPr algn="ctr"/>
              <a:t>‹#›</a:t>
            </a:fld>
            <a:endParaRPr lang="en-US" sz="2100" dirty="0"/>
          </a:p>
        </p:txBody>
      </p:sp>
    </p:spTree>
    <p:extLst>
      <p:ext uri="{BB962C8B-B14F-4D97-AF65-F5344CB8AC3E}">
        <p14:creationId xmlns:p14="http://schemas.microsoft.com/office/powerpoint/2010/main" val="93877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273845"/>
            <a:ext cx="5915025" cy="99417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1369219"/>
            <a:ext cx="5915025"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4767264"/>
            <a:ext cx="154305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sz="1050" dirty="0">
              <a:solidFill>
                <a:schemeClr val="tx2"/>
              </a:solidFill>
            </a:endParaRPr>
          </a:p>
        </p:txBody>
      </p:sp>
      <p:sp>
        <p:nvSpPr>
          <p:cNvPr id="5" name="Footer Placeholder 4"/>
          <p:cNvSpPr>
            <a:spLocks noGrp="1"/>
          </p:cNvSpPr>
          <p:nvPr>
            <p:ph type="ftr" sz="quarter" idx="3"/>
          </p:nvPr>
        </p:nvSpPr>
        <p:spPr>
          <a:xfrm>
            <a:off x="2271713" y="4767264"/>
            <a:ext cx="2314575"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lgn="r"/>
            <a:endParaRPr lang="en-US" sz="1050" dirty="0">
              <a:solidFill>
                <a:schemeClr val="tx2"/>
              </a:solidFill>
            </a:endParaRPr>
          </a:p>
        </p:txBody>
      </p:sp>
      <p:sp>
        <p:nvSpPr>
          <p:cNvPr id="6" name="Slide Number Placeholder 5"/>
          <p:cNvSpPr>
            <a:spLocks noGrp="1"/>
          </p:cNvSpPr>
          <p:nvPr>
            <p:ph type="sldNum" sz="quarter" idx="4"/>
          </p:nvPr>
        </p:nvSpPr>
        <p:spPr>
          <a:xfrm>
            <a:off x="4843463" y="4767264"/>
            <a:ext cx="154305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a:fld id="{8F82E0A0-C266-4798-8C8F-B9F91E9DA37E}" type="slidenum">
              <a:rPr lang="en-US" sz="1050" b="1" smtClean="0">
                <a:solidFill>
                  <a:srgbClr val="FFFFFF"/>
                </a:solidFill>
              </a:rPr>
              <a:pPr algn="ctr"/>
              <a:t>‹#›</a:t>
            </a:fld>
            <a:endParaRPr lang="en-US" sz="1050" b="1" dirty="0">
              <a:solidFill>
                <a:srgbClr val="FFFFFF"/>
              </a:solidFill>
            </a:endParaRPr>
          </a:p>
        </p:txBody>
      </p:sp>
    </p:spTree>
    <p:extLst>
      <p:ext uri="{BB962C8B-B14F-4D97-AF65-F5344CB8AC3E}">
        <p14:creationId xmlns:p14="http://schemas.microsoft.com/office/powerpoint/2010/main" val="35633393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1450" y="285750"/>
            <a:ext cx="6572250" cy="4457700"/>
          </a:xfrm>
        </p:spPr>
        <p:txBody>
          <a:bodyPr/>
          <a:lstStyle/>
          <a:p>
            <a:endParaRPr lang="en-US" sz="3600" dirty="0" smtClean="0"/>
          </a:p>
          <a:p>
            <a:r>
              <a:rPr lang="en-GB" sz="3600" b="1" dirty="0"/>
              <a:t>Quantitative Method </a:t>
            </a:r>
            <a:endParaRPr lang="en-GB" sz="3600" b="1" dirty="0" smtClean="0"/>
          </a:p>
          <a:p>
            <a:endParaRPr lang="en-US" b="1" dirty="0">
              <a:latin typeface="Arial Rounded MT Bold" pitchFamily="34" charset="0"/>
            </a:endParaRPr>
          </a:p>
          <a:p>
            <a:r>
              <a:rPr lang="en-US" b="1" dirty="0" smtClean="0">
                <a:latin typeface="Arial Rounded MT Bold" pitchFamily="34" charset="0"/>
              </a:rPr>
              <a:t> </a:t>
            </a:r>
          </a:p>
          <a:p>
            <a:r>
              <a:rPr lang="en-US" b="1" dirty="0" err="1" smtClean="0">
                <a:latin typeface="Arial Rounded MT Bold" pitchFamily="34" charset="0"/>
              </a:rPr>
              <a:t>Saya</a:t>
            </a:r>
            <a:r>
              <a:rPr lang="en-US" b="1" dirty="0" smtClean="0">
                <a:latin typeface="Arial Rounded MT Bold" pitchFamily="34" charset="0"/>
              </a:rPr>
              <a:t> Jamal Aziz</a:t>
            </a:r>
          </a:p>
          <a:p>
            <a:r>
              <a:rPr lang="en-US" b="1" dirty="0" smtClean="0">
                <a:latin typeface="Arial Rounded MT Bold" pitchFamily="34" charset="0"/>
              </a:rPr>
              <a:t>Lecturer  </a:t>
            </a:r>
          </a:p>
          <a:p>
            <a:endParaRPr lang="en-US" b="1" dirty="0">
              <a:latin typeface="Arial Rounded MT Bold" pitchFamily="34" charset="0"/>
            </a:endParaRPr>
          </a:p>
          <a:p>
            <a:r>
              <a:rPr lang="en-US" b="1" dirty="0" smtClean="0">
                <a:latin typeface="Arial Rounded MT Bold" pitchFamily="34" charset="0"/>
              </a:rPr>
              <a:t>2025- 2026</a:t>
            </a:r>
            <a:endParaRPr lang="en-US" b="1" dirty="0">
              <a:latin typeface="Arial Rounded MT Bold" pitchFamily="34" charset="0"/>
            </a:endParaRPr>
          </a:p>
          <a:p>
            <a:endParaRPr lang="ar-IQ" b="1" dirty="0">
              <a:latin typeface="Arial Rounded MT Bold" pitchFamily="34" charset="0"/>
            </a:endParaRPr>
          </a:p>
        </p:txBody>
      </p:sp>
    </p:spTree>
    <p:extLst>
      <p:ext uri="{BB962C8B-B14F-4D97-AF65-F5344CB8AC3E}">
        <p14:creationId xmlns:p14="http://schemas.microsoft.com/office/powerpoint/2010/main" val="4064875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10</a:t>
            </a:fld>
            <a:endParaRPr lang="sv-SE"/>
          </a:p>
        </p:txBody>
      </p:sp>
      <p:sp>
        <p:nvSpPr>
          <p:cNvPr id="5" name="Rectangle 4"/>
          <p:cNvSpPr/>
          <p:nvPr/>
        </p:nvSpPr>
        <p:spPr>
          <a:xfrm>
            <a:off x="228600" y="514350"/>
            <a:ext cx="5981700" cy="3149580"/>
          </a:xfrm>
          <a:prstGeom prst="rect">
            <a:avLst/>
          </a:prstGeom>
        </p:spPr>
        <p:txBody>
          <a:bodyPr wrap="square">
            <a:spAutoFit/>
          </a:bodyPr>
          <a:lstStyle/>
          <a:p>
            <a:pPr algn="just" rtl="1">
              <a:lnSpc>
                <a:spcPct val="150000"/>
              </a:lnSpc>
            </a:pPr>
            <a:r>
              <a:rPr lang="ar-SA" dirty="0">
                <a:cs typeface="Ali-A-Samik" pitchFamily="2" charset="-78"/>
              </a:rPr>
              <a:t>تهدف البرمجة </a:t>
            </a:r>
            <a:r>
              <a:rPr lang="ar-SA" dirty="0" smtClean="0">
                <a:cs typeface="Ali-A-Samik" pitchFamily="2" charset="-78"/>
              </a:rPr>
              <a:t>الخطية</a:t>
            </a:r>
            <a:r>
              <a:rPr lang="ar-IQ" dirty="0" smtClean="0">
                <a:cs typeface="Ali-A-Samik" pitchFamily="2" charset="-78"/>
              </a:rPr>
              <a:t> </a:t>
            </a:r>
            <a:r>
              <a:rPr lang="en-US" altLang="en-US" dirty="0">
                <a:cs typeface="Ali-A-Samik" pitchFamily="2" charset="-78"/>
              </a:rPr>
              <a:t>(Linear Programming)</a:t>
            </a:r>
            <a:r>
              <a:rPr lang="ar-SA" dirty="0" smtClean="0">
                <a:cs typeface="Ali-A-Samik" pitchFamily="2" charset="-78"/>
              </a:rPr>
              <a:t> </a:t>
            </a:r>
            <a:r>
              <a:rPr lang="ar-SA" dirty="0">
                <a:cs typeface="Ali-A-Samik" pitchFamily="2" charset="-78"/>
              </a:rPr>
              <a:t>إلى الإجابة بأسلوب التحليل الرياضي على بعض الأسئلة وحل المشاكل بما يحقق اكبر ربح ممكن أو اقل تكلفة ممكنة في ظل القيود والمحددات القائمة. </a:t>
            </a:r>
            <a:endParaRPr lang="en-US" dirty="0">
              <a:cs typeface="Ali-A-Samik" pitchFamily="2" charset="-78"/>
            </a:endParaRPr>
          </a:p>
          <a:p>
            <a:pPr algn="just" rtl="1">
              <a:lnSpc>
                <a:spcPct val="150000"/>
              </a:lnSpc>
            </a:pPr>
            <a:r>
              <a:rPr lang="ar-SA" dirty="0">
                <a:cs typeface="Ali-A-Samik" pitchFamily="2" charset="-78"/>
              </a:rPr>
              <a:t>وعموماُ فان أداء أي عمل بأفضل الوسائل يعني في حد ذاته البحث عن الحدود الدنيا أو القصوى. فعندما تتعلق المشكلة بالتكاليف فان الهدف عادة يكون الوصول إلى الحد الأدنى وإذا تعلق الأمر بالأرباح فان الهدف يكون هو الوصول إلى الحد الأقصى.</a:t>
            </a:r>
            <a:endParaRPr lang="en-US" dirty="0">
              <a:cs typeface="Ali-A-Samik" pitchFamily="2" charset="-78"/>
            </a:endParaRPr>
          </a:p>
          <a:p>
            <a:pPr algn="just" defTabSz="685800">
              <a:lnSpc>
                <a:spcPct val="150000"/>
              </a:lnSpc>
              <a:spcBef>
                <a:spcPts val="750"/>
              </a:spcBef>
              <a:buFont typeface="Arial" panose="020B0604020202020204" pitchFamily="34" charset="0"/>
            </a:pPr>
            <a:endParaRPr lang="en-US" altLang="en-US" sz="2000" dirty="0"/>
          </a:p>
        </p:txBody>
      </p:sp>
    </p:spTree>
    <p:extLst>
      <p:ext uri="{BB962C8B-B14F-4D97-AF65-F5344CB8AC3E}">
        <p14:creationId xmlns:p14="http://schemas.microsoft.com/office/powerpoint/2010/main" val="3543711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11</a:t>
            </a:fld>
            <a:endParaRPr lang="sv-SE"/>
          </a:p>
        </p:txBody>
      </p:sp>
      <p:sp>
        <p:nvSpPr>
          <p:cNvPr id="6" name="Rectangle 1"/>
          <p:cNvSpPr>
            <a:spLocks noChangeArrowheads="1"/>
          </p:cNvSpPr>
          <p:nvPr/>
        </p:nvSpPr>
        <p:spPr bwMode="auto">
          <a:xfrm>
            <a:off x="304800" y="143746"/>
            <a:ext cx="6172200" cy="900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50000"/>
              </a:lnSpc>
              <a:spcBef>
                <a:spcPct val="0"/>
              </a:spcBef>
              <a:spcAft>
                <a:spcPct val="0"/>
              </a:spcAft>
            </a:pPr>
            <a:r>
              <a:rPr lang="en-US" sz="1600" b="1" dirty="0" smtClean="0"/>
              <a:t>Mathematical  </a:t>
            </a:r>
            <a:r>
              <a:rPr lang="en-US" sz="1600" b="1" dirty="0"/>
              <a:t>formulation  of  Linear  Programming   Problem:</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The steps involved in the formation of linear programming problem are </a:t>
            </a:r>
            <a:r>
              <a:rPr lang="en-US" sz="1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as follows: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97837646"/>
              </p:ext>
            </p:extLst>
          </p:nvPr>
        </p:nvGraphicFramePr>
        <p:xfrm>
          <a:off x="457200" y="1123950"/>
          <a:ext cx="5791200" cy="3765133"/>
        </p:xfrm>
        <a:graphic>
          <a:graphicData uri="http://schemas.openxmlformats.org/drawingml/2006/table">
            <a:tbl>
              <a:tblPr firstRow="1" firstCol="1" bandRow="1">
                <a:tableStyleId>{5C22544A-7EE6-4342-B048-85BDC9FD1C3A}</a:tableStyleId>
              </a:tblPr>
              <a:tblGrid>
                <a:gridCol w="700087"/>
                <a:gridCol w="5091113"/>
              </a:tblGrid>
              <a:tr h="677684">
                <a:tc>
                  <a:txBody>
                    <a:bodyPr/>
                    <a:lstStyle/>
                    <a:p>
                      <a:pPr algn="just">
                        <a:lnSpc>
                          <a:spcPts val="1980"/>
                        </a:lnSpc>
                        <a:spcAft>
                          <a:spcPts val="0"/>
                        </a:spcAft>
                      </a:pPr>
                      <a:r>
                        <a:rPr lang="en-US" sz="1050" dirty="0">
                          <a:effectLst/>
                        </a:rPr>
                        <a:t>Step 1→</a:t>
                      </a:r>
                      <a:endParaRPr lang="en-US" sz="1000" dirty="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c>
                  <a:txBody>
                    <a:bodyPr/>
                    <a:lstStyle/>
                    <a:p>
                      <a:pPr algn="just">
                        <a:lnSpc>
                          <a:spcPts val="1980"/>
                        </a:lnSpc>
                        <a:spcAft>
                          <a:spcPts val="0"/>
                        </a:spcAft>
                      </a:pPr>
                      <a:r>
                        <a:rPr lang="en-US" sz="1050" dirty="0">
                          <a:effectLst/>
                        </a:rPr>
                        <a:t>Identify the Decision Variables of interest to the decision maker and express them as x</a:t>
                      </a:r>
                      <a:r>
                        <a:rPr lang="en-US" sz="1000" baseline="-25000" dirty="0">
                          <a:effectLst/>
                        </a:rPr>
                        <a:t>1</a:t>
                      </a:r>
                      <a:r>
                        <a:rPr lang="en-US" sz="1050" dirty="0">
                          <a:effectLst/>
                        </a:rPr>
                        <a:t>, x</a:t>
                      </a:r>
                      <a:r>
                        <a:rPr lang="en-US" sz="1000" baseline="-25000" dirty="0">
                          <a:effectLst/>
                        </a:rPr>
                        <a:t>2</a:t>
                      </a:r>
                      <a:r>
                        <a:rPr lang="en-US" sz="1050" dirty="0">
                          <a:effectLst/>
                        </a:rPr>
                        <a:t>, x</a:t>
                      </a:r>
                      <a:r>
                        <a:rPr lang="en-US" sz="1000" baseline="-25000" dirty="0">
                          <a:effectLst/>
                        </a:rPr>
                        <a:t>3</a:t>
                      </a:r>
                      <a:r>
                        <a:rPr lang="en-US" sz="1050" dirty="0">
                          <a:effectLst/>
                        </a:rPr>
                        <a:t>………</a:t>
                      </a:r>
                      <a:endParaRPr lang="en-US" sz="1000" dirty="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r>
              <a:tr h="677684">
                <a:tc>
                  <a:txBody>
                    <a:bodyPr/>
                    <a:lstStyle/>
                    <a:p>
                      <a:pPr algn="just">
                        <a:lnSpc>
                          <a:spcPts val="1980"/>
                        </a:lnSpc>
                        <a:spcAft>
                          <a:spcPts val="0"/>
                        </a:spcAft>
                      </a:pPr>
                      <a:r>
                        <a:rPr lang="en-US" sz="1050">
                          <a:effectLst/>
                        </a:rPr>
                        <a:t>Step 2→</a:t>
                      </a:r>
                      <a:endParaRPr lang="en-US" sz="100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c>
                  <a:txBody>
                    <a:bodyPr/>
                    <a:lstStyle/>
                    <a:p>
                      <a:pPr algn="just">
                        <a:lnSpc>
                          <a:spcPts val="1980"/>
                        </a:lnSpc>
                        <a:spcAft>
                          <a:spcPts val="0"/>
                        </a:spcAft>
                      </a:pPr>
                      <a:r>
                        <a:rPr lang="en-US" sz="1050" dirty="0">
                          <a:effectLst/>
                        </a:rPr>
                        <a:t>Ascertain the Objective of the decision maker whether he wants to minimize or to maximize.</a:t>
                      </a:r>
                      <a:endParaRPr lang="en-US" sz="1000" dirty="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r>
              <a:tr h="937546">
                <a:tc>
                  <a:txBody>
                    <a:bodyPr/>
                    <a:lstStyle/>
                    <a:p>
                      <a:pPr algn="just">
                        <a:lnSpc>
                          <a:spcPts val="1980"/>
                        </a:lnSpc>
                        <a:spcAft>
                          <a:spcPts val="0"/>
                        </a:spcAft>
                      </a:pPr>
                      <a:r>
                        <a:rPr lang="en-US" sz="1050" dirty="0">
                          <a:effectLst/>
                        </a:rPr>
                        <a:t>Step 3→</a:t>
                      </a:r>
                      <a:endParaRPr lang="en-US" sz="1000" dirty="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c>
                  <a:txBody>
                    <a:bodyPr/>
                    <a:lstStyle/>
                    <a:p>
                      <a:pPr algn="just">
                        <a:lnSpc>
                          <a:spcPts val="1980"/>
                        </a:lnSpc>
                        <a:spcAft>
                          <a:spcPts val="0"/>
                        </a:spcAft>
                      </a:pPr>
                      <a:r>
                        <a:rPr lang="en-US" sz="1050" dirty="0">
                          <a:effectLst/>
                        </a:rPr>
                        <a:t>Ascertain the cost (in case of minimization problem) or the profit (in case of maximization problem) per unit of each of the decision variables.</a:t>
                      </a:r>
                      <a:endParaRPr lang="en-US" sz="1000" dirty="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r>
              <a:tr h="1472219">
                <a:tc>
                  <a:txBody>
                    <a:bodyPr/>
                    <a:lstStyle/>
                    <a:p>
                      <a:pPr algn="just">
                        <a:lnSpc>
                          <a:spcPts val="1980"/>
                        </a:lnSpc>
                        <a:spcAft>
                          <a:spcPts val="0"/>
                        </a:spcAft>
                      </a:pPr>
                      <a:r>
                        <a:rPr lang="en-US" sz="1050">
                          <a:effectLst/>
                        </a:rPr>
                        <a:t>Step 4→</a:t>
                      </a:r>
                      <a:endParaRPr lang="en-US" sz="100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c>
                  <a:txBody>
                    <a:bodyPr/>
                    <a:lstStyle/>
                    <a:p>
                      <a:pPr algn="just">
                        <a:lnSpc>
                          <a:spcPts val="1980"/>
                        </a:lnSpc>
                        <a:spcAft>
                          <a:spcPts val="0"/>
                        </a:spcAft>
                      </a:pPr>
                      <a:r>
                        <a:rPr lang="en-US" sz="1050" dirty="0">
                          <a:effectLst/>
                        </a:rPr>
                        <a:t>Ascertain the constraints representing the maximum availability or minimum commitment or equality and represent them as less than or equal to (≤) type inequality or greater than or equal to (≥) type inequality or 'equal to' (=) type equality respectively. ...</a:t>
                      </a:r>
                      <a:endParaRPr lang="en-US" sz="1000" dirty="0">
                        <a:effectLst/>
                        <a:latin typeface="Calibri" panose="020F0502020204030204" pitchFamily="34" charset="0"/>
                        <a:ea typeface="Times New Roman" panose="02020603050405020304" pitchFamily="18" charset="0"/>
                        <a:cs typeface="Arial" panose="020B0604020202020204" pitchFamily="34" charset="0"/>
                      </a:endParaRPr>
                    </a:p>
                  </a:txBody>
                  <a:tcPr marL="64388" marR="64388" marT="64388" marB="64388"/>
                </a:tc>
              </a:tr>
            </a:tbl>
          </a:graphicData>
        </a:graphic>
      </p:graphicFrame>
    </p:spTree>
    <p:extLst>
      <p:ext uri="{BB962C8B-B14F-4D97-AF65-F5344CB8AC3E}">
        <p14:creationId xmlns:p14="http://schemas.microsoft.com/office/powerpoint/2010/main" val="2053641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7150"/>
            <a:ext cx="6538912" cy="5181599"/>
          </a:xfrm>
        </p:spPr>
        <p:txBody>
          <a:bodyPr>
            <a:normAutofit fontScale="62500" lnSpcReduction="20000"/>
          </a:bodyPr>
          <a:lstStyle/>
          <a:p>
            <a:pPr marL="38100">
              <a:lnSpc>
                <a:spcPct val="100000"/>
              </a:lnSpc>
              <a:spcBef>
                <a:spcPts val="270"/>
              </a:spcBef>
            </a:pPr>
            <a:endParaRPr lang="en-GB" sz="1600" b="1" u="sng" dirty="0" smtClean="0">
              <a:uFill>
                <a:solidFill>
                  <a:srgbClr val="000000"/>
                </a:solidFill>
              </a:uFill>
              <a:latin typeface="Times New Roman"/>
              <a:cs typeface="Times New Roman"/>
            </a:endParaRPr>
          </a:p>
          <a:p>
            <a:pPr marL="0" indent="0">
              <a:lnSpc>
                <a:spcPct val="100000"/>
              </a:lnSpc>
              <a:spcBef>
                <a:spcPts val="270"/>
              </a:spcBef>
              <a:buNone/>
            </a:pPr>
            <a:r>
              <a:rPr lang="en-GB" sz="2300" b="1" dirty="0"/>
              <a:t>General form of (L.P.P):-</a:t>
            </a:r>
          </a:p>
          <a:p>
            <a:pPr marL="0" indent="0" algn="r" rtl="1">
              <a:buNone/>
            </a:pPr>
            <a:r>
              <a:rPr lang="ar-SA" sz="1900" dirty="0"/>
              <a:t>ويمكن إتباع الخطوا</a:t>
            </a:r>
            <a:r>
              <a:rPr lang="ar-IQ" sz="1900" dirty="0"/>
              <a:t>ت</a:t>
            </a:r>
            <a:r>
              <a:rPr lang="ar-SA" sz="1900" dirty="0"/>
              <a:t> التالية في بناء النموذج الرياضي.</a:t>
            </a:r>
            <a:endParaRPr lang="en-US" sz="1900" dirty="0"/>
          </a:p>
          <a:p>
            <a:pPr marL="457200" lvl="0" indent="-457200" algn="r" rtl="1">
              <a:buFont typeface="+mj-lt"/>
              <a:buAutoNum type="arabicPeriod"/>
            </a:pPr>
            <a:r>
              <a:rPr lang="ar-SA" sz="1900" dirty="0"/>
              <a:t>دالة الهدف </a:t>
            </a:r>
            <a:r>
              <a:rPr lang="en-US" sz="1900" dirty="0"/>
              <a:t>Objective function </a:t>
            </a:r>
            <a:r>
              <a:rPr lang="en-US" sz="1900" dirty="0" smtClean="0"/>
              <a:t>(</a:t>
            </a:r>
            <a:r>
              <a:rPr lang="en-US" sz="1900" dirty="0" err="1" smtClean="0"/>
              <a:t>Obj</a:t>
            </a:r>
            <a:r>
              <a:rPr lang="en-US" sz="1900" dirty="0" smtClean="0"/>
              <a:t>-fun</a:t>
            </a:r>
            <a:r>
              <a:rPr lang="en-US" sz="1900" dirty="0"/>
              <a:t>) </a:t>
            </a:r>
          </a:p>
          <a:p>
            <a:pPr marL="457200" lvl="0" indent="-457200" algn="r" rtl="1">
              <a:buFont typeface="+mj-lt"/>
              <a:buAutoNum type="arabicPeriod"/>
            </a:pPr>
            <a:r>
              <a:rPr lang="en-US" sz="1900" dirty="0"/>
              <a:t> </a:t>
            </a:r>
            <a:r>
              <a:rPr lang="ar-IQ" sz="1900" dirty="0"/>
              <a:t>مجموعة من القيود </a:t>
            </a:r>
            <a:r>
              <a:rPr lang="en-US" sz="1900" dirty="0"/>
              <a:t>Constraints  </a:t>
            </a:r>
            <a:endParaRPr lang="en-US" sz="1900" dirty="0" smtClean="0"/>
          </a:p>
          <a:p>
            <a:pPr marL="457200" indent="-457200" algn="r" rtl="1">
              <a:buFont typeface="+mj-lt"/>
              <a:buAutoNum type="arabicPeriod"/>
            </a:pPr>
            <a:r>
              <a:rPr lang="ar-IQ" sz="1900" dirty="0" smtClean="0"/>
              <a:t> شرط عدم </a:t>
            </a:r>
            <a:r>
              <a:rPr lang="ar-IQ" sz="1900" dirty="0"/>
              <a:t>السالبية </a:t>
            </a:r>
            <a:r>
              <a:rPr lang="en-US" sz="1900" dirty="0"/>
              <a:t> non-negativity </a:t>
            </a:r>
            <a:endParaRPr lang="en-US" sz="2000" b="1" dirty="0" smtClean="0"/>
          </a:p>
          <a:p>
            <a:pPr marL="38100">
              <a:lnSpc>
                <a:spcPct val="100000"/>
              </a:lnSpc>
              <a:spcBef>
                <a:spcPts val="170"/>
              </a:spcBef>
            </a:pPr>
            <a:r>
              <a:rPr lang="en-GB" sz="2000" b="1" dirty="0" smtClean="0"/>
              <a:t>The </a:t>
            </a:r>
            <a:r>
              <a:rPr lang="en-GB" sz="2000" b="1" dirty="0"/>
              <a:t>general form of L.P.P is:</a:t>
            </a:r>
          </a:p>
          <a:p>
            <a:pPr marL="494665" marR="30480" indent="0">
              <a:lnSpc>
                <a:spcPct val="110000"/>
              </a:lnSpc>
              <a:buNone/>
            </a:pPr>
            <a:r>
              <a:rPr lang="en-GB" sz="2000" dirty="0">
                <a:cs typeface="Times New Roman"/>
              </a:rPr>
              <a:t>Max</a:t>
            </a:r>
            <a:r>
              <a:rPr lang="en-GB" sz="2000" spc="-30" dirty="0">
                <a:cs typeface="Times New Roman"/>
              </a:rPr>
              <a:t> </a:t>
            </a:r>
            <a:r>
              <a:rPr lang="en-GB" sz="2000" dirty="0">
                <a:cs typeface="Times New Roman"/>
              </a:rPr>
              <a:t>(or</a:t>
            </a:r>
            <a:r>
              <a:rPr lang="en-GB" sz="2000" spc="-5" dirty="0">
                <a:cs typeface="Times New Roman"/>
              </a:rPr>
              <a:t> </a:t>
            </a:r>
            <a:r>
              <a:rPr lang="en-GB" sz="2000" dirty="0">
                <a:cs typeface="Times New Roman"/>
              </a:rPr>
              <a:t>min)</a:t>
            </a:r>
            <a:r>
              <a:rPr lang="en-GB" sz="2000" spc="-15" dirty="0">
                <a:cs typeface="Times New Roman"/>
              </a:rPr>
              <a:t> </a:t>
            </a:r>
            <a:r>
              <a:rPr lang="en-GB" sz="2000" dirty="0">
                <a:cs typeface="Times New Roman"/>
              </a:rPr>
              <a:t>Z</a:t>
            </a:r>
            <a:r>
              <a:rPr lang="en-GB" sz="2000" spc="-25" dirty="0">
                <a:cs typeface="Times New Roman"/>
              </a:rPr>
              <a:t> </a:t>
            </a:r>
            <a:r>
              <a:rPr lang="en-GB" sz="2000" dirty="0">
                <a:cs typeface="Times New Roman"/>
              </a:rPr>
              <a:t>=</a:t>
            </a:r>
            <a:r>
              <a:rPr lang="en-GB" sz="2000" spc="-10" dirty="0">
                <a:cs typeface="Times New Roman"/>
              </a:rPr>
              <a:t> </a:t>
            </a:r>
            <a:r>
              <a:rPr lang="en-GB" sz="2000" dirty="0">
                <a:cs typeface="Times New Roman"/>
              </a:rPr>
              <a:t>c</a:t>
            </a:r>
            <a:r>
              <a:rPr lang="en-GB" sz="2000" baseline="-13227" dirty="0">
                <a:cs typeface="Times New Roman"/>
              </a:rPr>
              <a:t>1</a:t>
            </a:r>
            <a:r>
              <a:rPr lang="en-GB" sz="2000" dirty="0">
                <a:cs typeface="Times New Roman"/>
              </a:rPr>
              <a:t>x</a:t>
            </a:r>
            <a:r>
              <a:rPr lang="en-GB" sz="2000" baseline="-13227" dirty="0">
                <a:cs typeface="Times New Roman"/>
              </a:rPr>
              <a:t>1</a:t>
            </a:r>
            <a:r>
              <a:rPr lang="en-GB" sz="2000" dirty="0">
                <a:cs typeface="Times New Roman"/>
              </a:rPr>
              <a:t>+c</a:t>
            </a:r>
            <a:r>
              <a:rPr lang="en-GB" sz="2000" baseline="-13227" dirty="0">
                <a:cs typeface="Times New Roman"/>
              </a:rPr>
              <a:t>2</a:t>
            </a:r>
            <a:r>
              <a:rPr lang="en-GB" sz="2000" dirty="0">
                <a:cs typeface="Times New Roman"/>
              </a:rPr>
              <a:t>x</a:t>
            </a:r>
            <a:r>
              <a:rPr lang="en-GB" sz="2000" baseline="-13227" dirty="0">
                <a:cs typeface="Times New Roman"/>
              </a:rPr>
              <a:t>2</a:t>
            </a:r>
            <a:r>
              <a:rPr lang="en-GB" sz="2000" spc="165" baseline="-13227" dirty="0">
                <a:cs typeface="Times New Roman"/>
              </a:rPr>
              <a:t> </a:t>
            </a:r>
            <a:r>
              <a:rPr lang="en-GB" sz="2000" dirty="0">
                <a:cs typeface="Times New Roman"/>
              </a:rPr>
              <a:t>+</a:t>
            </a:r>
            <a:r>
              <a:rPr lang="en-GB" sz="2000" spc="-25" dirty="0">
                <a:cs typeface="Times New Roman"/>
              </a:rPr>
              <a:t> </a:t>
            </a:r>
            <a:r>
              <a:rPr lang="en-GB" sz="2000" spc="-10" dirty="0">
                <a:cs typeface="Times New Roman"/>
              </a:rPr>
              <a:t>…+</a:t>
            </a:r>
            <a:r>
              <a:rPr lang="en-GB" sz="2000" spc="-10" dirty="0" err="1">
                <a:cs typeface="Times New Roman"/>
              </a:rPr>
              <a:t>c</a:t>
            </a:r>
            <a:r>
              <a:rPr lang="en-GB" sz="2000" spc="-15" baseline="-13227" dirty="0" err="1">
                <a:cs typeface="Times New Roman"/>
              </a:rPr>
              <a:t>n</a:t>
            </a:r>
            <a:r>
              <a:rPr lang="en-GB" sz="2000" spc="-10" dirty="0" err="1">
                <a:cs typeface="Times New Roman"/>
              </a:rPr>
              <a:t>x</a:t>
            </a:r>
            <a:r>
              <a:rPr lang="en-GB" sz="2000" spc="-15" baseline="-13227" dirty="0" err="1">
                <a:cs typeface="Times New Roman"/>
              </a:rPr>
              <a:t>n</a:t>
            </a:r>
            <a:r>
              <a:rPr lang="en-GB" sz="2000" spc="-15" baseline="-13227" dirty="0">
                <a:cs typeface="Times New Roman"/>
              </a:rPr>
              <a:t> </a:t>
            </a:r>
            <a:r>
              <a:rPr lang="en-GB" sz="2000" spc="-10" dirty="0">
                <a:cs typeface="Times New Roman"/>
              </a:rPr>
              <a:t>Sub.to  </a:t>
            </a:r>
            <a:r>
              <a:rPr lang="en-GB" sz="2000" spc="-10" dirty="0" smtClean="0">
                <a:cs typeface="Times New Roman"/>
              </a:rPr>
              <a:t>           </a:t>
            </a:r>
            <a:r>
              <a:rPr lang="en-US" sz="2000" b="1" dirty="0">
                <a:cs typeface="Times New Roman"/>
              </a:rPr>
              <a:t>(objective</a:t>
            </a:r>
            <a:r>
              <a:rPr lang="en-US" sz="2000" b="1" spc="-65" dirty="0">
                <a:cs typeface="Times New Roman"/>
              </a:rPr>
              <a:t> </a:t>
            </a:r>
            <a:r>
              <a:rPr lang="en-US" sz="2000" b="1" spc="-10" dirty="0">
                <a:cs typeface="Times New Roman"/>
              </a:rPr>
              <a:t>function)</a:t>
            </a:r>
            <a:endParaRPr lang="en-US" sz="2000" b="1" dirty="0">
              <a:cs typeface="Times New Roman"/>
            </a:endParaRPr>
          </a:p>
          <a:p>
            <a:pPr marL="494665" marR="30480" indent="0">
              <a:lnSpc>
                <a:spcPct val="110000"/>
              </a:lnSpc>
              <a:buNone/>
            </a:pPr>
            <a:r>
              <a:rPr lang="pt-BR" sz="2000" dirty="0" smtClean="0">
                <a:cs typeface="Times New Roman"/>
              </a:rPr>
              <a:t>a</a:t>
            </a:r>
            <a:r>
              <a:rPr lang="pt-BR" sz="2000" baseline="-13227" dirty="0" smtClean="0">
                <a:cs typeface="Times New Roman"/>
              </a:rPr>
              <a:t>11</a:t>
            </a:r>
            <a:r>
              <a:rPr lang="pt-BR" sz="2000" dirty="0" smtClean="0">
                <a:cs typeface="Times New Roman"/>
              </a:rPr>
              <a:t>x</a:t>
            </a:r>
            <a:r>
              <a:rPr lang="pt-BR" sz="2000" baseline="-13227" dirty="0" smtClean="0">
                <a:cs typeface="Times New Roman"/>
              </a:rPr>
              <a:t>1</a:t>
            </a:r>
            <a:r>
              <a:rPr lang="pt-BR" sz="2000" spc="179" baseline="-13227" dirty="0" smtClean="0">
                <a:cs typeface="Times New Roman"/>
              </a:rPr>
              <a:t> </a:t>
            </a:r>
            <a:r>
              <a:rPr lang="pt-BR" sz="2000" dirty="0">
                <a:cs typeface="Times New Roman"/>
              </a:rPr>
              <a:t>+</a:t>
            </a:r>
            <a:r>
              <a:rPr lang="pt-BR" sz="2000" spc="-10" dirty="0">
                <a:cs typeface="Times New Roman"/>
              </a:rPr>
              <a:t> </a:t>
            </a:r>
            <a:r>
              <a:rPr lang="pt-BR" sz="2000" dirty="0">
                <a:cs typeface="Times New Roman"/>
              </a:rPr>
              <a:t>a</a:t>
            </a:r>
            <a:r>
              <a:rPr lang="pt-BR" sz="2000" baseline="-13227" dirty="0">
                <a:cs typeface="Times New Roman"/>
              </a:rPr>
              <a:t>12</a:t>
            </a:r>
            <a:r>
              <a:rPr lang="pt-BR" sz="2000" dirty="0">
                <a:cs typeface="Times New Roman"/>
              </a:rPr>
              <a:t>x</a:t>
            </a:r>
            <a:r>
              <a:rPr lang="pt-BR" sz="2000" baseline="-13227" dirty="0">
                <a:cs typeface="Times New Roman"/>
              </a:rPr>
              <a:t>2</a:t>
            </a:r>
            <a:r>
              <a:rPr lang="pt-BR" sz="2000" spc="187" baseline="-13227" dirty="0">
                <a:cs typeface="Times New Roman"/>
              </a:rPr>
              <a:t> </a:t>
            </a:r>
            <a:r>
              <a:rPr lang="pt-BR" sz="2000" dirty="0">
                <a:cs typeface="Times New Roman"/>
              </a:rPr>
              <a:t>+</a:t>
            </a:r>
            <a:r>
              <a:rPr lang="pt-BR" sz="2000" spc="-15" dirty="0">
                <a:cs typeface="Times New Roman"/>
              </a:rPr>
              <a:t> </a:t>
            </a:r>
            <a:r>
              <a:rPr lang="pt-BR" sz="2000" dirty="0">
                <a:cs typeface="Times New Roman"/>
              </a:rPr>
              <a:t>…</a:t>
            </a:r>
            <a:r>
              <a:rPr lang="pt-BR" sz="2000" spc="-15" dirty="0">
                <a:cs typeface="Times New Roman"/>
              </a:rPr>
              <a:t> </a:t>
            </a:r>
            <a:r>
              <a:rPr lang="pt-BR" sz="2000" dirty="0">
                <a:cs typeface="Times New Roman"/>
              </a:rPr>
              <a:t>+</a:t>
            </a:r>
            <a:r>
              <a:rPr lang="pt-BR" sz="2000" spc="-10" dirty="0">
                <a:cs typeface="Times New Roman"/>
              </a:rPr>
              <a:t> </a:t>
            </a:r>
            <a:r>
              <a:rPr lang="pt-BR" sz="2000" dirty="0">
                <a:cs typeface="Times New Roman"/>
              </a:rPr>
              <a:t>a</a:t>
            </a:r>
            <a:r>
              <a:rPr lang="pt-BR" sz="2000" baseline="-13227" dirty="0">
                <a:cs typeface="Times New Roman"/>
              </a:rPr>
              <a:t>1n</a:t>
            </a:r>
            <a:r>
              <a:rPr lang="pt-BR" sz="2000" dirty="0">
                <a:cs typeface="Times New Roman"/>
              </a:rPr>
              <a:t>x</a:t>
            </a:r>
            <a:r>
              <a:rPr lang="pt-BR" sz="2000" baseline="-13227" dirty="0">
                <a:cs typeface="Times New Roman"/>
              </a:rPr>
              <a:t>n</a:t>
            </a:r>
            <a:r>
              <a:rPr lang="pt-BR" sz="2000" spc="179" baseline="-13227" dirty="0">
                <a:cs typeface="Times New Roman"/>
              </a:rPr>
              <a:t> </a:t>
            </a:r>
            <a:r>
              <a:rPr lang="pt-BR" sz="2000" dirty="0">
                <a:cs typeface="Times New Roman"/>
              </a:rPr>
              <a:t>(≥ ,</a:t>
            </a:r>
            <a:r>
              <a:rPr lang="pt-BR" sz="2000" spc="-15" dirty="0">
                <a:cs typeface="Times New Roman"/>
              </a:rPr>
              <a:t> </a:t>
            </a:r>
            <a:r>
              <a:rPr lang="pt-BR" sz="2000" dirty="0">
                <a:cs typeface="Times New Roman"/>
              </a:rPr>
              <a:t>=</a:t>
            </a:r>
            <a:r>
              <a:rPr lang="pt-BR" sz="2000" spc="-5" dirty="0">
                <a:cs typeface="Times New Roman"/>
              </a:rPr>
              <a:t> </a:t>
            </a:r>
            <a:r>
              <a:rPr lang="pt-BR" sz="2000" dirty="0">
                <a:cs typeface="Times New Roman"/>
              </a:rPr>
              <a:t>,</a:t>
            </a:r>
            <a:r>
              <a:rPr lang="pt-BR" sz="2000" spc="-15" dirty="0">
                <a:cs typeface="Times New Roman"/>
              </a:rPr>
              <a:t> </a:t>
            </a:r>
            <a:r>
              <a:rPr lang="pt-BR" sz="2000" dirty="0">
                <a:cs typeface="Times New Roman"/>
              </a:rPr>
              <a:t>≤)</a:t>
            </a:r>
            <a:r>
              <a:rPr lang="pt-BR" sz="2000" spc="-15" dirty="0">
                <a:cs typeface="Times New Roman"/>
              </a:rPr>
              <a:t> </a:t>
            </a:r>
            <a:r>
              <a:rPr lang="pt-BR" sz="2000" spc="-25" dirty="0">
                <a:cs typeface="Times New Roman"/>
              </a:rPr>
              <a:t>b</a:t>
            </a:r>
            <a:r>
              <a:rPr lang="pt-BR" sz="2000" spc="-37" baseline="-13227" dirty="0">
                <a:cs typeface="Times New Roman"/>
              </a:rPr>
              <a:t>1 </a:t>
            </a:r>
            <a:r>
              <a:rPr lang="pt-BR" sz="2000" spc="-37" baseline="-13227" dirty="0" smtClean="0">
                <a:cs typeface="Times New Roman"/>
              </a:rPr>
              <a:t>                                         </a:t>
            </a:r>
            <a:r>
              <a:rPr lang="en-US" sz="2000" b="1" dirty="0" smtClean="0">
                <a:cs typeface="Times New Roman"/>
              </a:rPr>
              <a:t>(</a:t>
            </a:r>
            <a:r>
              <a:rPr lang="en-US" sz="2000" b="1" dirty="0">
                <a:cs typeface="Times New Roman"/>
              </a:rPr>
              <a:t>constant</a:t>
            </a:r>
            <a:r>
              <a:rPr lang="en-US" sz="2000" b="1" spc="-75" dirty="0">
                <a:cs typeface="Times New Roman"/>
              </a:rPr>
              <a:t> </a:t>
            </a:r>
            <a:r>
              <a:rPr lang="en-US" sz="2000" b="1" spc="-10" dirty="0">
                <a:cs typeface="Times New Roman"/>
              </a:rPr>
              <a:t>number</a:t>
            </a:r>
            <a:r>
              <a:rPr lang="en-US" sz="2000" b="1" spc="-10" dirty="0" smtClean="0">
                <a:cs typeface="Times New Roman"/>
              </a:rPr>
              <a:t>)</a:t>
            </a:r>
            <a:endParaRPr lang="pt-BR" sz="2000" b="1" spc="-37" baseline="-13227" dirty="0">
              <a:cs typeface="Times New Roman"/>
            </a:endParaRPr>
          </a:p>
          <a:p>
            <a:pPr marL="494665" marR="30480" indent="0">
              <a:lnSpc>
                <a:spcPct val="110000"/>
              </a:lnSpc>
              <a:buNone/>
            </a:pPr>
            <a:r>
              <a:rPr lang="pt-BR" sz="2000" dirty="0">
                <a:cs typeface="Times New Roman"/>
              </a:rPr>
              <a:t>a</a:t>
            </a:r>
            <a:r>
              <a:rPr lang="pt-BR" sz="2000" baseline="-13227" dirty="0">
                <a:cs typeface="Times New Roman"/>
              </a:rPr>
              <a:t>21</a:t>
            </a:r>
            <a:r>
              <a:rPr lang="pt-BR" sz="2000" dirty="0">
                <a:cs typeface="Times New Roman"/>
              </a:rPr>
              <a:t>x</a:t>
            </a:r>
            <a:r>
              <a:rPr lang="pt-BR" sz="2000" baseline="-13227" dirty="0">
                <a:cs typeface="Times New Roman"/>
              </a:rPr>
              <a:t>1</a:t>
            </a:r>
            <a:r>
              <a:rPr lang="pt-BR" sz="2000" spc="179" baseline="-13227" dirty="0">
                <a:cs typeface="Times New Roman"/>
              </a:rPr>
              <a:t> </a:t>
            </a:r>
            <a:r>
              <a:rPr lang="pt-BR" sz="2000" dirty="0">
                <a:cs typeface="Times New Roman"/>
              </a:rPr>
              <a:t>+</a:t>
            </a:r>
            <a:r>
              <a:rPr lang="pt-BR" sz="2000" spc="-10" dirty="0">
                <a:cs typeface="Times New Roman"/>
              </a:rPr>
              <a:t> </a:t>
            </a:r>
            <a:r>
              <a:rPr lang="pt-BR" sz="2000" dirty="0">
                <a:cs typeface="Times New Roman"/>
              </a:rPr>
              <a:t>a</a:t>
            </a:r>
            <a:r>
              <a:rPr lang="pt-BR" sz="2000" baseline="-13227" dirty="0">
                <a:cs typeface="Times New Roman"/>
              </a:rPr>
              <a:t>22</a:t>
            </a:r>
            <a:r>
              <a:rPr lang="pt-BR" sz="2000" dirty="0">
                <a:cs typeface="Times New Roman"/>
              </a:rPr>
              <a:t>x</a:t>
            </a:r>
            <a:r>
              <a:rPr lang="pt-BR" sz="2000" baseline="-13227" dirty="0">
                <a:cs typeface="Times New Roman"/>
              </a:rPr>
              <a:t>2</a:t>
            </a:r>
            <a:r>
              <a:rPr lang="pt-BR" sz="2000" spc="187" baseline="-13227" dirty="0">
                <a:cs typeface="Times New Roman"/>
              </a:rPr>
              <a:t> </a:t>
            </a:r>
            <a:r>
              <a:rPr lang="pt-BR" sz="2000" dirty="0">
                <a:cs typeface="Times New Roman"/>
              </a:rPr>
              <a:t>+</a:t>
            </a:r>
            <a:r>
              <a:rPr lang="pt-BR" sz="2000" spc="-15" dirty="0">
                <a:cs typeface="Times New Roman"/>
              </a:rPr>
              <a:t> </a:t>
            </a:r>
            <a:r>
              <a:rPr lang="pt-BR" sz="2000" dirty="0">
                <a:cs typeface="Times New Roman"/>
              </a:rPr>
              <a:t>…</a:t>
            </a:r>
            <a:r>
              <a:rPr lang="pt-BR" sz="2000" spc="-15" dirty="0">
                <a:cs typeface="Times New Roman"/>
              </a:rPr>
              <a:t> </a:t>
            </a:r>
            <a:r>
              <a:rPr lang="pt-BR" sz="2000" dirty="0">
                <a:cs typeface="Times New Roman"/>
              </a:rPr>
              <a:t>+</a:t>
            </a:r>
            <a:r>
              <a:rPr lang="pt-BR" sz="2000" spc="-10" dirty="0">
                <a:cs typeface="Times New Roman"/>
              </a:rPr>
              <a:t> </a:t>
            </a:r>
            <a:r>
              <a:rPr lang="pt-BR" sz="2000" dirty="0">
                <a:cs typeface="Times New Roman"/>
              </a:rPr>
              <a:t>a</a:t>
            </a:r>
            <a:r>
              <a:rPr lang="pt-BR" sz="2000" baseline="-13227" dirty="0">
                <a:cs typeface="Times New Roman"/>
              </a:rPr>
              <a:t>2n</a:t>
            </a:r>
            <a:r>
              <a:rPr lang="pt-BR" sz="2000" dirty="0">
                <a:cs typeface="Times New Roman"/>
              </a:rPr>
              <a:t>x</a:t>
            </a:r>
            <a:r>
              <a:rPr lang="pt-BR" sz="2000" baseline="-13227" dirty="0">
                <a:cs typeface="Times New Roman"/>
              </a:rPr>
              <a:t>n</a:t>
            </a:r>
            <a:r>
              <a:rPr lang="pt-BR" sz="2000" spc="179" baseline="-13227" dirty="0">
                <a:cs typeface="Times New Roman"/>
              </a:rPr>
              <a:t> </a:t>
            </a:r>
            <a:r>
              <a:rPr lang="pt-BR" sz="2000" dirty="0">
                <a:cs typeface="Times New Roman"/>
              </a:rPr>
              <a:t>(≥ ,</a:t>
            </a:r>
            <a:r>
              <a:rPr lang="pt-BR" sz="2000" spc="-15" dirty="0">
                <a:cs typeface="Times New Roman"/>
              </a:rPr>
              <a:t> </a:t>
            </a:r>
            <a:r>
              <a:rPr lang="pt-BR" sz="2000" dirty="0">
                <a:cs typeface="Times New Roman"/>
              </a:rPr>
              <a:t>=</a:t>
            </a:r>
            <a:r>
              <a:rPr lang="pt-BR" sz="2000" spc="-5" dirty="0">
                <a:cs typeface="Times New Roman"/>
              </a:rPr>
              <a:t> </a:t>
            </a:r>
            <a:r>
              <a:rPr lang="pt-BR" sz="2000" dirty="0">
                <a:cs typeface="Times New Roman"/>
              </a:rPr>
              <a:t>,</a:t>
            </a:r>
            <a:r>
              <a:rPr lang="pt-BR" sz="2000" spc="-15" dirty="0">
                <a:cs typeface="Times New Roman"/>
              </a:rPr>
              <a:t> </a:t>
            </a:r>
            <a:r>
              <a:rPr lang="pt-BR" sz="2000" dirty="0">
                <a:cs typeface="Times New Roman"/>
              </a:rPr>
              <a:t>≤)</a:t>
            </a:r>
            <a:r>
              <a:rPr lang="pt-BR" sz="2000" spc="-15" dirty="0">
                <a:cs typeface="Times New Roman"/>
              </a:rPr>
              <a:t> </a:t>
            </a:r>
            <a:r>
              <a:rPr lang="pt-BR" sz="2000" spc="-25" dirty="0" smtClean="0">
                <a:cs typeface="Times New Roman"/>
              </a:rPr>
              <a:t>b</a:t>
            </a:r>
            <a:r>
              <a:rPr lang="pt-BR" sz="2000" spc="-37" baseline="-13227" dirty="0" smtClean="0">
                <a:cs typeface="Times New Roman"/>
              </a:rPr>
              <a:t>2</a:t>
            </a:r>
            <a:endParaRPr lang="pt-BR" sz="2000" dirty="0"/>
          </a:p>
          <a:p>
            <a:pPr marL="494665" marR="30480" indent="0">
              <a:lnSpc>
                <a:spcPct val="110000"/>
              </a:lnSpc>
              <a:buNone/>
            </a:pPr>
            <a:r>
              <a:rPr lang="en-US" sz="2000" dirty="0" smtClean="0">
                <a:cs typeface="Times New Roman"/>
              </a:rPr>
              <a:t>a</a:t>
            </a:r>
            <a:r>
              <a:rPr lang="en-US" sz="2000" baseline="-13227" dirty="0" smtClean="0">
                <a:cs typeface="Times New Roman"/>
              </a:rPr>
              <a:t>m1</a:t>
            </a:r>
            <a:r>
              <a:rPr lang="en-US" sz="2000" dirty="0" smtClean="0">
                <a:cs typeface="Times New Roman"/>
              </a:rPr>
              <a:t>x</a:t>
            </a:r>
            <a:r>
              <a:rPr lang="en-US" sz="2000" baseline="-13227" dirty="0" smtClean="0">
                <a:cs typeface="Times New Roman"/>
              </a:rPr>
              <a:t>1</a:t>
            </a:r>
            <a:r>
              <a:rPr lang="en-US" sz="2000" spc="179" baseline="-13227" dirty="0" smtClean="0">
                <a:cs typeface="Times New Roman"/>
              </a:rPr>
              <a:t> </a:t>
            </a:r>
            <a:r>
              <a:rPr lang="en-US" sz="2000" dirty="0">
                <a:cs typeface="Times New Roman"/>
              </a:rPr>
              <a:t>+</a:t>
            </a:r>
            <a:r>
              <a:rPr lang="en-US" sz="2000" spc="-15" dirty="0">
                <a:cs typeface="Times New Roman"/>
              </a:rPr>
              <a:t> </a:t>
            </a:r>
            <a:r>
              <a:rPr lang="en-US" sz="2000" dirty="0">
                <a:cs typeface="Times New Roman"/>
              </a:rPr>
              <a:t>a</a:t>
            </a:r>
            <a:r>
              <a:rPr lang="en-US" sz="2000" baseline="-13227" dirty="0">
                <a:cs typeface="Times New Roman"/>
              </a:rPr>
              <a:t>m2</a:t>
            </a:r>
            <a:r>
              <a:rPr lang="en-US" sz="2000" dirty="0">
                <a:cs typeface="Times New Roman"/>
              </a:rPr>
              <a:t>x</a:t>
            </a:r>
            <a:r>
              <a:rPr lang="en-US" sz="2000" baseline="-13227" dirty="0">
                <a:cs typeface="Times New Roman"/>
              </a:rPr>
              <a:t>2</a:t>
            </a:r>
            <a:r>
              <a:rPr lang="en-US" sz="2000" spc="179" baseline="-13227" dirty="0">
                <a:cs typeface="Times New Roman"/>
              </a:rPr>
              <a:t> </a:t>
            </a:r>
            <a:r>
              <a:rPr lang="en-US" sz="2000" dirty="0">
                <a:cs typeface="Times New Roman"/>
              </a:rPr>
              <a:t>+</a:t>
            </a:r>
            <a:r>
              <a:rPr lang="en-US" sz="2000" spc="-15" dirty="0">
                <a:cs typeface="Times New Roman"/>
              </a:rPr>
              <a:t> </a:t>
            </a:r>
            <a:r>
              <a:rPr lang="en-US" sz="2000" dirty="0">
                <a:cs typeface="Times New Roman"/>
              </a:rPr>
              <a:t>…</a:t>
            </a:r>
            <a:r>
              <a:rPr lang="en-US" sz="2000" spc="-5" dirty="0">
                <a:cs typeface="Times New Roman"/>
              </a:rPr>
              <a:t> </a:t>
            </a:r>
            <a:r>
              <a:rPr lang="en-US" sz="2000" dirty="0">
                <a:cs typeface="Times New Roman"/>
              </a:rPr>
              <a:t>+</a:t>
            </a:r>
            <a:r>
              <a:rPr lang="en-US" sz="2000" spc="-5" dirty="0">
                <a:cs typeface="Times New Roman"/>
              </a:rPr>
              <a:t> </a:t>
            </a:r>
            <a:r>
              <a:rPr lang="en-US" sz="2000" dirty="0" err="1">
                <a:cs typeface="Times New Roman"/>
              </a:rPr>
              <a:t>a</a:t>
            </a:r>
            <a:r>
              <a:rPr lang="en-US" sz="2000" baseline="-13227" dirty="0" err="1">
                <a:cs typeface="Times New Roman"/>
              </a:rPr>
              <a:t>mn</a:t>
            </a:r>
            <a:r>
              <a:rPr lang="en-US" sz="2000" dirty="0" err="1">
                <a:cs typeface="Times New Roman"/>
              </a:rPr>
              <a:t>x</a:t>
            </a:r>
            <a:r>
              <a:rPr lang="en-US" sz="2000" baseline="-13227" dirty="0" err="1">
                <a:cs typeface="Times New Roman"/>
              </a:rPr>
              <a:t>n</a:t>
            </a:r>
            <a:r>
              <a:rPr lang="en-US" sz="2000" spc="179" baseline="-13227" dirty="0">
                <a:cs typeface="Times New Roman"/>
              </a:rPr>
              <a:t> </a:t>
            </a:r>
            <a:r>
              <a:rPr lang="en-US" sz="2000" dirty="0">
                <a:cs typeface="Times New Roman"/>
              </a:rPr>
              <a:t>(≥</a:t>
            </a:r>
            <a:r>
              <a:rPr lang="en-US" sz="2000" spc="-15" dirty="0">
                <a:cs typeface="Times New Roman"/>
              </a:rPr>
              <a:t> </a:t>
            </a:r>
            <a:r>
              <a:rPr lang="en-US" sz="2000" dirty="0">
                <a:cs typeface="Times New Roman"/>
              </a:rPr>
              <a:t>,</a:t>
            </a:r>
            <a:r>
              <a:rPr lang="en-US" sz="2000" spc="-20" dirty="0">
                <a:cs typeface="Times New Roman"/>
              </a:rPr>
              <a:t> </a:t>
            </a:r>
            <a:r>
              <a:rPr lang="en-US" sz="2000" dirty="0">
                <a:cs typeface="Times New Roman"/>
              </a:rPr>
              <a:t>=</a:t>
            </a:r>
            <a:r>
              <a:rPr lang="en-US" sz="2000" spc="-5" dirty="0">
                <a:cs typeface="Times New Roman"/>
              </a:rPr>
              <a:t> </a:t>
            </a:r>
            <a:r>
              <a:rPr lang="en-US" sz="2000" dirty="0">
                <a:cs typeface="Times New Roman"/>
              </a:rPr>
              <a:t>,</a:t>
            </a:r>
            <a:r>
              <a:rPr lang="en-US" sz="2000" spc="-10" dirty="0">
                <a:cs typeface="Times New Roman"/>
              </a:rPr>
              <a:t> </a:t>
            </a:r>
            <a:r>
              <a:rPr lang="en-US" sz="2000" dirty="0">
                <a:cs typeface="Times New Roman"/>
              </a:rPr>
              <a:t>≤)</a:t>
            </a:r>
            <a:r>
              <a:rPr lang="en-US" sz="2000" spc="-15" dirty="0">
                <a:cs typeface="Times New Roman"/>
              </a:rPr>
              <a:t> </a:t>
            </a:r>
            <a:r>
              <a:rPr lang="en-US" sz="2000" spc="-25" dirty="0" err="1">
                <a:cs typeface="Times New Roman"/>
              </a:rPr>
              <a:t>b</a:t>
            </a:r>
            <a:r>
              <a:rPr lang="en-US" sz="2000" spc="-37" baseline="-13227" dirty="0" err="1">
                <a:cs typeface="Times New Roman"/>
              </a:rPr>
              <a:t>m</a:t>
            </a:r>
            <a:r>
              <a:rPr lang="en-US" sz="2000" spc="-37" baseline="-13227" dirty="0">
                <a:cs typeface="Times New Roman"/>
              </a:rPr>
              <a:t>  </a:t>
            </a:r>
            <a:endParaRPr lang="en-US" sz="2300" dirty="0" smtClean="0"/>
          </a:p>
          <a:p>
            <a:pPr marL="494665" marR="30480" indent="0">
              <a:lnSpc>
                <a:spcPct val="170000"/>
              </a:lnSpc>
              <a:buNone/>
            </a:pPr>
            <a:r>
              <a:rPr lang="en-US" sz="2000" dirty="0">
                <a:cs typeface="Times New Roman"/>
              </a:rPr>
              <a:t>x</a:t>
            </a:r>
            <a:r>
              <a:rPr lang="en-US" sz="2000" baseline="-13227" dirty="0">
                <a:cs typeface="Times New Roman"/>
              </a:rPr>
              <a:t>1</a:t>
            </a:r>
            <a:r>
              <a:rPr lang="en-US" sz="2000" dirty="0">
                <a:cs typeface="Times New Roman"/>
              </a:rPr>
              <a:t>,x</a:t>
            </a:r>
            <a:r>
              <a:rPr lang="en-US" sz="2000" baseline="-13227" dirty="0">
                <a:cs typeface="Times New Roman"/>
              </a:rPr>
              <a:t>2</a:t>
            </a:r>
            <a:r>
              <a:rPr lang="en-US" sz="2000" dirty="0">
                <a:cs typeface="Times New Roman"/>
              </a:rPr>
              <a:t>,</a:t>
            </a:r>
            <a:r>
              <a:rPr lang="en-US" sz="2000" spc="-10" dirty="0">
                <a:cs typeface="Times New Roman"/>
              </a:rPr>
              <a:t> </a:t>
            </a:r>
            <a:r>
              <a:rPr lang="en-US" sz="2000" dirty="0">
                <a:cs typeface="Times New Roman"/>
              </a:rPr>
              <a:t>...</a:t>
            </a:r>
            <a:r>
              <a:rPr lang="en-US" sz="2000" spc="-20" dirty="0">
                <a:cs typeface="Times New Roman"/>
              </a:rPr>
              <a:t> </a:t>
            </a:r>
            <a:r>
              <a:rPr lang="en-US" sz="2000" dirty="0">
                <a:cs typeface="Times New Roman"/>
              </a:rPr>
              <a:t>,</a:t>
            </a:r>
            <a:r>
              <a:rPr lang="en-US" sz="2000" dirty="0" err="1">
                <a:cs typeface="Times New Roman"/>
              </a:rPr>
              <a:t>x</a:t>
            </a:r>
            <a:r>
              <a:rPr lang="en-US" sz="2000" baseline="-13227" dirty="0" err="1">
                <a:cs typeface="Times New Roman"/>
              </a:rPr>
              <a:t>n</a:t>
            </a:r>
            <a:r>
              <a:rPr lang="en-US" sz="2000" spc="179" baseline="-13227" dirty="0">
                <a:cs typeface="Times New Roman"/>
              </a:rPr>
              <a:t> </a:t>
            </a:r>
            <a:r>
              <a:rPr lang="en-US" sz="2000" dirty="0">
                <a:cs typeface="Times New Roman"/>
              </a:rPr>
              <a:t>≥</a:t>
            </a:r>
            <a:r>
              <a:rPr lang="en-US" sz="2000" spc="-15" dirty="0">
                <a:cs typeface="Times New Roman"/>
              </a:rPr>
              <a:t> </a:t>
            </a:r>
            <a:r>
              <a:rPr lang="en-US" sz="2000" spc="-50" dirty="0" smtClean="0">
                <a:cs typeface="Times New Roman"/>
              </a:rPr>
              <a:t>0</a:t>
            </a:r>
            <a:r>
              <a:rPr lang="en-US" sz="2000" dirty="0" smtClean="0">
                <a:cs typeface="Times New Roman"/>
              </a:rPr>
              <a:t>                                                              </a:t>
            </a:r>
            <a:r>
              <a:rPr lang="en-US" sz="2000" b="1" dirty="0" smtClean="0"/>
              <a:t>(non-negative </a:t>
            </a:r>
            <a:r>
              <a:rPr lang="en-US" sz="2000" b="1" dirty="0"/>
              <a:t>const.) </a:t>
            </a:r>
          </a:p>
          <a:p>
            <a:pPr marL="0" indent="0">
              <a:lnSpc>
                <a:spcPct val="170000"/>
              </a:lnSpc>
              <a:spcBef>
                <a:spcPts val="105"/>
              </a:spcBef>
              <a:buNone/>
            </a:pPr>
            <a:r>
              <a:rPr lang="en-US" sz="2000" dirty="0">
                <a:cs typeface="Times New Roman" panose="02020603050405020304" pitchFamily="18" charset="0"/>
              </a:rPr>
              <a:t> </a:t>
            </a:r>
            <a:r>
              <a:rPr lang="en-US" sz="2000" dirty="0" smtClean="0">
                <a:cs typeface="Times New Roman" panose="02020603050405020304" pitchFamily="18" charset="0"/>
              </a:rPr>
              <a:t>          </a:t>
            </a:r>
            <a:r>
              <a:rPr lang="en-US" sz="2000" dirty="0" err="1" smtClean="0">
                <a:cs typeface="Times New Roman" panose="02020603050405020304" pitchFamily="18" charset="0"/>
              </a:rPr>
              <a:t>a</a:t>
            </a:r>
            <a:r>
              <a:rPr lang="en-US" sz="2000" baseline="-13227" dirty="0" err="1" smtClean="0">
                <a:cs typeface="Times New Roman" panose="02020603050405020304" pitchFamily="18" charset="0"/>
              </a:rPr>
              <a:t>ij</a:t>
            </a:r>
            <a:r>
              <a:rPr lang="en-US" sz="2000" spc="202" baseline="-13227" dirty="0" smtClean="0">
                <a:cs typeface="Times New Roman" panose="02020603050405020304" pitchFamily="18" charset="0"/>
              </a:rPr>
              <a:t> </a:t>
            </a:r>
            <a:r>
              <a:rPr lang="en-US" sz="2000" dirty="0">
                <a:cs typeface="Times New Roman" panose="02020603050405020304" pitchFamily="18" charset="0"/>
              </a:rPr>
              <a:t>,</a:t>
            </a:r>
            <a:r>
              <a:rPr lang="en-US" sz="2000" spc="-15" dirty="0">
                <a:cs typeface="Times New Roman" panose="02020603050405020304" pitchFamily="18" charset="0"/>
              </a:rPr>
              <a:t> </a:t>
            </a:r>
            <a:r>
              <a:rPr lang="en-US" sz="2000" dirty="0">
                <a:cs typeface="Times New Roman" panose="02020603050405020304" pitchFamily="18" charset="0"/>
              </a:rPr>
              <a:t>b</a:t>
            </a:r>
            <a:r>
              <a:rPr lang="en-US" sz="2000" baseline="-13227" dirty="0">
                <a:cs typeface="Times New Roman" panose="02020603050405020304" pitchFamily="18" charset="0"/>
              </a:rPr>
              <a:t>i</a:t>
            </a:r>
            <a:r>
              <a:rPr lang="en-US" sz="2000" spc="195" baseline="-13227" dirty="0">
                <a:cs typeface="Times New Roman" panose="02020603050405020304" pitchFamily="18" charset="0"/>
              </a:rPr>
              <a:t> </a:t>
            </a:r>
            <a:r>
              <a:rPr lang="en-US" sz="2000" dirty="0">
                <a:cs typeface="Times New Roman" panose="02020603050405020304" pitchFamily="18" charset="0"/>
              </a:rPr>
              <a:t>, </a:t>
            </a:r>
            <a:r>
              <a:rPr lang="en-US" sz="2000" spc="-25" dirty="0" err="1">
                <a:cs typeface="Times New Roman" panose="02020603050405020304" pitchFamily="18" charset="0"/>
              </a:rPr>
              <a:t>c</a:t>
            </a:r>
            <a:r>
              <a:rPr lang="en-US" sz="2000" spc="-37" baseline="-13227" dirty="0" err="1">
                <a:cs typeface="Times New Roman" panose="02020603050405020304" pitchFamily="18" charset="0"/>
              </a:rPr>
              <a:t>j</a:t>
            </a:r>
            <a:r>
              <a:rPr lang="en-US" sz="2000" spc="-37" baseline="-13227" dirty="0">
                <a:cs typeface="Times New Roman" panose="02020603050405020304" pitchFamily="18" charset="0"/>
              </a:rPr>
              <a:t> </a:t>
            </a:r>
            <a:r>
              <a:rPr lang="en-US" sz="2000" spc="-37" baseline="-13227" dirty="0" smtClean="0">
                <a:cs typeface="Times New Roman" panose="02020603050405020304" pitchFamily="18" charset="0"/>
              </a:rPr>
              <a:t>                                              </a:t>
            </a:r>
            <a:r>
              <a:rPr lang="en-US" sz="2000" dirty="0" err="1" smtClean="0"/>
              <a:t>i</a:t>
            </a:r>
            <a:r>
              <a:rPr lang="en-US" sz="2000" dirty="0" smtClean="0"/>
              <a:t> </a:t>
            </a:r>
            <a:r>
              <a:rPr lang="en-US" sz="2000" dirty="0"/>
              <a:t>= 1 , 2 , …, m             </a:t>
            </a:r>
            <a:r>
              <a:rPr lang="en-US" sz="2000" dirty="0" smtClean="0"/>
              <a:t>        </a:t>
            </a:r>
            <a:r>
              <a:rPr lang="en-US" sz="2000" b="1" dirty="0" smtClean="0"/>
              <a:t>(</a:t>
            </a:r>
            <a:r>
              <a:rPr lang="en-US" sz="2000" b="1" dirty="0"/>
              <a:t>constant number</a:t>
            </a:r>
            <a:r>
              <a:rPr lang="en-US" sz="2000" b="1" dirty="0" smtClean="0"/>
              <a:t>)</a:t>
            </a:r>
            <a:endParaRPr lang="en-US" sz="2000" dirty="0"/>
          </a:p>
          <a:p>
            <a:pPr marL="0" indent="0">
              <a:lnSpc>
                <a:spcPct val="100000"/>
              </a:lnSpc>
              <a:spcBef>
                <a:spcPts val="850"/>
              </a:spcBef>
              <a:buNone/>
            </a:pPr>
            <a:r>
              <a:rPr lang="en-US" sz="2000" dirty="0"/>
              <a:t>                                                  </a:t>
            </a:r>
            <a:r>
              <a:rPr lang="en-US" sz="2000" dirty="0" smtClean="0"/>
              <a:t>     </a:t>
            </a:r>
            <a:r>
              <a:rPr lang="en-US" sz="2000" dirty="0"/>
              <a:t>j = 1 , 2 , … , m</a:t>
            </a:r>
          </a:p>
          <a:p>
            <a:pPr marL="457200" indent="-457200" algn="r" rtl="1">
              <a:buFont typeface="+mj-lt"/>
              <a:buAutoNum type="arabicPeriod"/>
            </a:pPr>
            <a:r>
              <a:rPr lang="ar-SA" sz="1900" dirty="0"/>
              <a:t>ان </a:t>
            </a:r>
            <a:r>
              <a:rPr lang="en-US" sz="1900" dirty="0"/>
              <a:t>( </a:t>
            </a:r>
            <a:r>
              <a:rPr lang="en-US" sz="1900" dirty="0" err="1"/>
              <a:t>aij</a:t>
            </a:r>
            <a:r>
              <a:rPr lang="en-US" sz="1900" dirty="0"/>
              <a:t> ,bi , </a:t>
            </a:r>
            <a:r>
              <a:rPr lang="en-US" sz="1900" dirty="0" err="1"/>
              <a:t>Cj</a:t>
            </a:r>
            <a:r>
              <a:rPr lang="en-US" sz="1900" dirty="0"/>
              <a:t> )</a:t>
            </a:r>
            <a:r>
              <a:rPr lang="ar-IQ" sz="1900" dirty="0"/>
              <a:t> ثوابت تحدد من سياق المشكلة</a:t>
            </a:r>
            <a:endParaRPr lang="en-US" sz="1900" dirty="0"/>
          </a:p>
          <a:p>
            <a:pPr marL="457200" indent="-457200" algn="r" rtl="1">
              <a:buFont typeface="+mj-lt"/>
              <a:buAutoNum type="arabicPeriod"/>
            </a:pPr>
            <a:r>
              <a:rPr lang="en-US" sz="1900" dirty="0"/>
              <a:t>Z</a:t>
            </a:r>
            <a:r>
              <a:rPr lang="ar-IQ" sz="1900" dirty="0"/>
              <a:t>: تمثل دالة الهدف.</a:t>
            </a:r>
            <a:endParaRPr lang="en-US" sz="1900" dirty="0"/>
          </a:p>
          <a:p>
            <a:pPr marL="457200" indent="-457200" algn="r" rtl="1">
              <a:buFont typeface="+mj-lt"/>
              <a:buAutoNum type="arabicPeriod"/>
            </a:pPr>
            <a:r>
              <a:rPr lang="en-US" sz="1900" dirty="0" err="1"/>
              <a:t>Xj</a:t>
            </a:r>
            <a:r>
              <a:rPr lang="ar-IQ" sz="1900" dirty="0"/>
              <a:t>: المتغيرات المطلوب اتخاذ القرار بحقها.</a:t>
            </a:r>
            <a:endParaRPr lang="en-US" sz="1900" dirty="0"/>
          </a:p>
          <a:p>
            <a:pPr marL="457200" indent="-457200" algn="r" rtl="1">
              <a:buFont typeface="+mj-lt"/>
              <a:buAutoNum type="arabicPeriod"/>
            </a:pPr>
            <a:r>
              <a:rPr lang="en-US" sz="1900" dirty="0"/>
              <a:t>bi</a:t>
            </a:r>
            <a:r>
              <a:rPr lang="ar-IQ" sz="1900" dirty="0"/>
              <a:t>: تمثل الموارد المحددة.</a:t>
            </a:r>
            <a:endParaRPr lang="en-US" sz="1900" dirty="0"/>
          </a:p>
          <a:p>
            <a:pPr marL="457200" indent="-457200" algn="r" rtl="1">
              <a:buFont typeface="+mj-lt"/>
              <a:buAutoNum type="arabicPeriod"/>
            </a:pPr>
            <a:r>
              <a:rPr lang="en-US" sz="1900" dirty="0" err="1"/>
              <a:t>aij</a:t>
            </a:r>
            <a:r>
              <a:rPr lang="ar-IQ" sz="1900" dirty="0"/>
              <a:t>: كمية الموارد المحددة من النوع </a:t>
            </a:r>
            <a:r>
              <a:rPr lang="en-US" sz="1900" dirty="0" err="1"/>
              <a:t>i</a:t>
            </a:r>
            <a:r>
              <a:rPr lang="ar-IQ" sz="1900" dirty="0"/>
              <a:t> لإنتاج وحدة واحدة من النشاط </a:t>
            </a:r>
            <a:r>
              <a:rPr lang="en-US" sz="1900" dirty="0"/>
              <a:t>j</a:t>
            </a:r>
            <a:r>
              <a:rPr lang="ar-IQ" sz="1900" dirty="0"/>
              <a:t>.</a:t>
            </a:r>
            <a:endParaRPr lang="en-US" sz="1900" dirty="0"/>
          </a:p>
          <a:p>
            <a:pPr marL="457200" indent="-457200" algn="r" rtl="1">
              <a:buFont typeface="+mj-lt"/>
              <a:buAutoNum type="arabicPeriod"/>
            </a:pPr>
            <a:r>
              <a:rPr lang="en-US" sz="1900" dirty="0" err="1"/>
              <a:t>Cj</a:t>
            </a:r>
            <a:r>
              <a:rPr lang="ar-IQ" sz="1900" dirty="0"/>
              <a:t>: تمثل الربح أو الكلفة نتيجة تخصيص الموارد </a:t>
            </a:r>
            <a:r>
              <a:rPr lang="en-US" sz="1900" dirty="0" err="1"/>
              <a:t>i</a:t>
            </a:r>
            <a:r>
              <a:rPr lang="en-US" sz="1900" dirty="0"/>
              <a:t> </a:t>
            </a:r>
            <a:r>
              <a:rPr lang="ar-IQ" sz="1900" dirty="0"/>
              <a:t>لإنتاج وحدة واحدة من النشاط </a:t>
            </a:r>
            <a:r>
              <a:rPr lang="en-US" sz="1900" dirty="0" smtClean="0"/>
              <a:t>j</a:t>
            </a:r>
            <a:endParaRPr lang="en-GB" sz="1600" dirty="0">
              <a:latin typeface="Times New Roman"/>
              <a:cs typeface="Times New Roman"/>
            </a:endParaRPr>
          </a:p>
          <a:p>
            <a:endParaRPr lang="en-US" sz="1600" dirty="0"/>
          </a:p>
        </p:txBody>
      </p:sp>
    </p:spTree>
    <p:extLst>
      <p:ext uri="{BB962C8B-B14F-4D97-AF65-F5344CB8AC3E}">
        <p14:creationId xmlns:p14="http://schemas.microsoft.com/office/powerpoint/2010/main" val="34824503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09550"/>
            <a:ext cx="6400800" cy="4724400"/>
          </a:xfrm>
        </p:spPr>
        <p:txBody>
          <a:bodyPr>
            <a:normAutofit/>
          </a:bodyPr>
          <a:lstStyle/>
          <a:p>
            <a:pPr marL="0" indent="0" algn="just">
              <a:lnSpc>
                <a:spcPct val="150000"/>
              </a:lnSpc>
              <a:buNone/>
            </a:pPr>
            <a:r>
              <a:rPr lang="en-US" sz="1600" b="1" dirty="0" smtClean="0">
                <a:cs typeface="Times New Roman" panose="02020603050405020304" pitchFamily="18" charset="0"/>
              </a:rPr>
              <a:t>Example 1</a:t>
            </a:r>
            <a:r>
              <a:rPr lang="en-US" sz="1600" b="1" dirty="0">
                <a:cs typeface="Times New Roman" panose="02020603050405020304" pitchFamily="18" charset="0"/>
              </a:rPr>
              <a:t>: </a:t>
            </a:r>
            <a:endParaRPr lang="en-US" sz="1600" b="1" dirty="0" smtClean="0">
              <a:cs typeface="Times New Roman" panose="02020603050405020304" pitchFamily="18" charset="0"/>
            </a:endParaRPr>
          </a:p>
          <a:p>
            <a:pPr marL="0" indent="0" algn="just">
              <a:lnSpc>
                <a:spcPct val="150000"/>
              </a:lnSpc>
              <a:buNone/>
            </a:pPr>
            <a:r>
              <a:rPr lang="en-US" sz="1400" dirty="0" smtClean="0">
                <a:cs typeface="Times New Roman" panose="02020603050405020304" pitchFamily="18" charset="0"/>
              </a:rPr>
              <a:t>Consider </a:t>
            </a:r>
            <a:r>
              <a:rPr lang="en-US" sz="1400" dirty="0">
                <a:cs typeface="Times New Roman" panose="02020603050405020304" pitchFamily="18" charset="0"/>
              </a:rPr>
              <a:t>a chocolate manufacturing company </a:t>
            </a:r>
            <a:r>
              <a:rPr lang="en-US" sz="1400" dirty="0" smtClean="0">
                <a:cs typeface="Times New Roman" panose="02020603050405020304" pitchFamily="18" charset="0"/>
              </a:rPr>
              <a:t>produces </a:t>
            </a:r>
            <a:r>
              <a:rPr lang="en-US" sz="1400" dirty="0">
                <a:cs typeface="Times New Roman" panose="02020603050405020304" pitchFamily="18" charset="0"/>
              </a:rPr>
              <a:t>only </a:t>
            </a:r>
            <a:r>
              <a:rPr lang="en-US" sz="1400" b="1" dirty="0">
                <a:cs typeface="Times New Roman" panose="02020603050405020304" pitchFamily="18" charset="0"/>
              </a:rPr>
              <a:t>two types of chocolate </a:t>
            </a:r>
            <a:r>
              <a:rPr lang="en-US" sz="1400" b="1" dirty="0" smtClean="0">
                <a:cs typeface="Times New Roman" panose="02020603050405020304" pitchFamily="18" charset="0"/>
              </a:rPr>
              <a:t> </a:t>
            </a:r>
            <a:r>
              <a:rPr lang="en-US" sz="1400" b="1" dirty="0">
                <a:cs typeface="Times New Roman" panose="02020603050405020304" pitchFamily="18" charset="0"/>
              </a:rPr>
              <a:t>A </a:t>
            </a:r>
            <a:r>
              <a:rPr lang="en-US" sz="1400" dirty="0">
                <a:cs typeface="Times New Roman" panose="02020603050405020304" pitchFamily="18" charset="0"/>
              </a:rPr>
              <a:t>and </a:t>
            </a:r>
            <a:r>
              <a:rPr lang="en-US" sz="1400" b="1" dirty="0">
                <a:cs typeface="Times New Roman" panose="02020603050405020304" pitchFamily="18" charset="0"/>
              </a:rPr>
              <a:t>B</a:t>
            </a:r>
            <a:r>
              <a:rPr lang="en-US" sz="1400" dirty="0">
                <a:cs typeface="Times New Roman" panose="02020603050405020304" pitchFamily="18" charset="0"/>
              </a:rPr>
              <a:t>. Both the chocolates require </a:t>
            </a:r>
            <a:r>
              <a:rPr lang="en-US" sz="1400" b="1" dirty="0">
                <a:cs typeface="Times New Roman" panose="02020603050405020304" pitchFamily="18" charset="0"/>
              </a:rPr>
              <a:t>Milk</a:t>
            </a:r>
            <a:r>
              <a:rPr lang="en-US" sz="1400" dirty="0">
                <a:cs typeface="Times New Roman" panose="02020603050405020304" pitchFamily="18" charset="0"/>
              </a:rPr>
              <a:t> and </a:t>
            </a:r>
            <a:r>
              <a:rPr lang="en-US" sz="1400" b="1" dirty="0">
                <a:cs typeface="Times New Roman" panose="02020603050405020304" pitchFamily="18" charset="0"/>
              </a:rPr>
              <a:t>Choco</a:t>
            </a:r>
            <a:r>
              <a:rPr lang="en-US" sz="1400" dirty="0">
                <a:cs typeface="Times New Roman" panose="02020603050405020304" pitchFamily="18" charset="0"/>
              </a:rPr>
              <a:t> only.  To manufacture each unit of A and B, the following quantities are required</a:t>
            </a:r>
            <a:r>
              <a:rPr lang="en-US" sz="1400" dirty="0" smtClean="0">
                <a:cs typeface="Times New Roman" panose="02020603050405020304" pitchFamily="18" charset="0"/>
              </a:rPr>
              <a:t>:</a:t>
            </a:r>
          </a:p>
          <a:p>
            <a:pPr algn="just">
              <a:lnSpc>
                <a:spcPct val="150000"/>
              </a:lnSpc>
            </a:pPr>
            <a:r>
              <a:rPr lang="en-US" sz="1400" dirty="0">
                <a:cs typeface="Times New Roman" panose="02020603050405020304" pitchFamily="18" charset="0"/>
              </a:rPr>
              <a:t>Each unit of </a:t>
            </a:r>
            <a:r>
              <a:rPr lang="en-US" sz="1400" b="1" dirty="0">
                <a:cs typeface="Times New Roman" panose="02020603050405020304" pitchFamily="18" charset="0"/>
              </a:rPr>
              <a:t>A </a:t>
            </a:r>
            <a:r>
              <a:rPr lang="en-US" sz="1400" dirty="0">
                <a:cs typeface="Times New Roman" panose="02020603050405020304" pitchFamily="18" charset="0"/>
              </a:rPr>
              <a:t>requires </a:t>
            </a:r>
            <a:r>
              <a:rPr lang="en-US" sz="1400" b="1" dirty="0">
                <a:cs typeface="Times New Roman" panose="02020603050405020304" pitchFamily="18" charset="0"/>
              </a:rPr>
              <a:t>1</a:t>
            </a:r>
            <a:r>
              <a:rPr lang="en-US" sz="1400" dirty="0">
                <a:cs typeface="Times New Roman" panose="02020603050405020304" pitchFamily="18" charset="0"/>
              </a:rPr>
              <a:t> unit of </a:t>
            </a:r>
            <a:r>
              <a:rPr lang="en-US" sz="1400" b="1" dirty="0">
                <a:cs typeface="Times New Roman" panose="02020603050405020304" pitchFamily="18" charset="0"/>
              </a:rPr>
              <a:t>Milk</a:t>
            </a:r>
            <a:r>
              <a:rPr lang="en-US" sz="1400" dirty="0">
                <a:cs typeface="Times New Roman" panose="02020603050405020304" pitchFamily="18" charset="0"/>
              </a:rPr>
              <a:t> and </a:t>
            </a:r>
            <a:r>
              <a:rPr lang="en-US" sz="1400" b="1" dirty="0">
                <a:cs typeface="Times New Roman" panose="02020603050405020304" pitchFamily="18" charset="0"/>
              </a:rPr>
              <a:t>3</a:t>
            </a:r>
            <a:r>
              <a:rPr lang="en-US" sz="1400" dirty="0">
                <a:cs typeface="Times New Roman" panose="02020603050405020304" pitchFamily="18" charset="0"/>
              </a:rPr>
              <a:t> units of </a:t>
            </a:r>
            <a:r>
              <a:rPr lang="en-US" sz="1400" b="1" dirty="0">
                <a:cs typeface="Times New Roman" panose="02020603050405020304" pitchFamily="18" charset="0"/>
              </a:rPr>
              <a:t>Choco</a:t>
            </a:r>
          </a:p>
          <a:p>
            <a:pPr algn="just">
              <a:lnSpc>
                <a:spcPct val="150000"/>
              </a:lnSpc>
            </a:pPr>
            <a:r>
              <a:rPr lang="en-US" sz="1400" dirty="0">
                <a:cs typeface="Times New Roman" panose="02020603050405020304" pitchFamily="18" charset="0"/>
              </a:rPr>
              <a:t>Each unit of </a:t>
            </a:r>
            <a:r>
              <a:rPr lang="en-US" sz="1400" b="1" dirty="0" smtClean="0">
                <a:cs typeface="Times New Roman" panose="02020603050405020304" pitchFamily="18" charset="0"/>
              </a:rPr>
              <a:t>B</a:t>
            </a:r>
            <a:r>
              <a:rPr lang="en-US" sz="1400" dirty="0" smtClean="0">
                <a:cs typeface="Times New Roman" panose="02020603050405020304" pitchFamily="18" charset="0"/>
              </a:rPr>
              <a:t> </a:t>
            </a:r>
            <a:r>
              <a:rPr lang="en-US" sz="1400" dirty="0">
                <a:cs typeface="Times New Roman" panose="02020603050405020304" pitchFamily="18" charset="0"/>
              </a:rPr>
              <a:t>requires </a:t>
            </a:r>
            <a:r>
              <a:rPr lang="en-US" sz="1400" b="1" dirty="0">
                <a:cs typeface="Times New Roman" panose="02020603050405020304" pitchFamily="18" charset="0"/>
              </a:rPr>
              <a:t>1</a:t>
            </a:r>
            <a:r>
              <a:rPr lang="en-US" sz="1400" dirty="0">
                <a:cs typeface="Times New Roman" panose="02020603050405020304" pitchFamily="18" charset="0"/>
              </a:rPr>
              <a:t> unit of </a:t>
            </a:r>
            <a:r>
              <a:rPr lang="en-US" sz="1400" b="1" dirty="0">
                <a:cs typeface="Times New Roman" panose="02020603050405020304" pitchFamily="18" charset="0"/>
              </a:rPr>
              <a:t>Milk</a:t>
            </a:r>
            <a:r>
              <a:rPr lang="en-US" sz="1400" dirty="0">
                <a:cs typeface="Times New Roman" panose="02020603050405020304" pitchFamily="18" charset="0"/>
              </a:rPr>
              <a:t> and </a:t>
            </a:r>
            <a:r>
              <a:rPr lang="en-US" sz="1400" b="1" dirty="0">
                <a:cs typeface="Times New Roman" panose="02020603050405020304" pitchFamily="18" charset="0"/>
              </a:rPr>
              <a:t>2</a:t>
            </a:r>
            <a:r>
              <a:rPr lang="en-US" sz="1400" dirty="0">
                <a:cs typeface="Times New Roman" panose="02020603050405020304" pitchFamily="18" charset="0"/>
              </a:rPr>
              <a:t> units of </a:t>
            </a:r>
            <a:r>
              <a:rPr lang="en-US" sz="1400" b="1" dirty="0" smtClean="0">
                <a:cs typeface="Times New Roman" panose="02020603050405020304" pitchFamily="18" charset="0"/>
              </a:rPr>
              <a:t>Choco</a:t>
            </a:r>
          </a:p>
          <a:p>
            <a:pPr marL="0" indent="0" algn="just">
              <a:lnSpc>
                <a:spcPct val="150000"/>
              </a:lnSpc>
              <a:buNone/>
            </a:pPr>
            <a:r>
              <a:rPr lang="en-US" sz="1400" dirty="0">
                <a:cs typeface="Times New Roman" panose="02020603050405020304" pitchFamily="18" charset="0"/>
              </a:rPr>
              <a:t>The company kitchen has a </a:t>
            </a:r>
            <a:r>
              <a:rPr lang="en-US" sz="1400" b="1" dirty="0">
                <a:cs typeface="Times New Roman" panose="02020603050405020304" pitchFamily="18" charset="0"/>
              </a:rPr>
              <a:t>total </a:t>
            </a:r>
            <a:r>
              <a:rPr lang="en-US" sz="1400" dirty="0">
                <a:cs typeface="Times New Roman" panose="02020603050405020304" pitchFamily="18" charset="0"/>
              </a:rPr>
              <a:t>of </a:t>
            </a:r>
            <a:r>
              <a:rPr lang="en-US" sz="1400" b="1" dirty="0">
                <a:cs typeface="Times New Roman" panose="02020603050405020304" pitchFamily="18" charset="0"/>
              </a:rPr>
              <a:t>5 units of Milk </a:t>
            </a:r>
            <a:r>
              <a:rPr lang="en-US" sz="1400" dirty="0">
                <a:cs typeface="Times New Roman" panose="02020603050405020304" pitchFamily="18" charset="0"/>
              </a:rPr>
              <a:t>and </a:t>
            </a:r>
            <a:r>
              <a:rPr lang="en-US" sz="1400" b="1" dirty="0">
                <a:cs typeface="Times New Roman" panose="02020603050405020304" pitchFamily="18" charset="0"/>
              </a:rPr>
              <a:t>12 units of Choco</a:t>
            </a:r>
            <a:r>
              <a:rPr lang="en-US" sz="1400" dirty="0">
                <a:cs typeface="Times New Roman" panose="02020603050405020304" pitchFamily="18" charset="0"/>
              </a:rPr>
              <a:t>. On each sale, the company makes a </a:t>
            </a:r>
            <a:r>
              <a:rPr lang="en-US" sz="1400" b="1" dirty="0">
                <a:cs typeface="Times New Roman" panose="02020603050405020304" pitchFamily="18" charset="0"/>
              </a:rPr>
              <a:t>profit of </a:t>
            </a:r>
            <a:r>
              <a:rPr lang="en-US" sz="1400" b="1" dirty="0" smtClean="0">
                <a:cs typeface="Times New Roman" panose="02020603050405020304" pitchFamily="18" charset="0"/>
              </a:rPr>
              <a:t>$ </a:t>
            </a:r>
            <a:r>
              <a:rPr lang="en-US" sz="1400" b="1" dirty="0">
                <a:cs typeface="Times New Roman" panose="02020603050405020304" pitchFamily="18" charset="0"/>
              </a:rPr>
              <a:t>6</a:t>
            </a:r>
            <a:r>
              <a:rPr lang="en-US" sz="1400" dirty="0">
                <a:cs typeface="Times New Roman" panose="02020603050405020304" pitchFamily="18" charset="0"/>
              </a:rPr>
              <a:t> per unit </a:t>
            </a:r>
            <a:r>
              <a:rPr lang="en-US" sz="1400" b="1" dirty="0">
                <a:cs typeface="Times New Roman" panose="02020603050405020304" pitchFamily="18" charset="0"/>
              </a:rPr>
              <a:t>A</a:t>
            </a:r>
            <a:r>
              <a:rPr lang="en-US" sz="1400" dirty="0">
                <a:cs typeface="Times New Roman" panose="02020603050405020304" pitchFamily="18" charset="0"/>
              </a:rPr>
              <a:t> </a:t>
            </a:r>
            <a:r>
              <a:rPr lang="en-US" sz="1400" dirty="0" smtClean="0">
                <a:cs typeface="Times New Roman" panose="02020603050405020304" pitchFamily="18" charset="0"/>
              </a:rPr>
              <a:t>sold </a:t>
            </a:r>
            <a:r>
              <a:rPr lang="en-US" sz="1400" b="1" dirty="0" smtClean="0">
                <a:cs typeface="Times New Roman" panose="02020603050405020304" pitchFamily="18" charset="0"/>
              </a:rPr>
              <a:t>$ </a:t>
            </a:r>
            <a:r>
              <a:rPr lang="en-US" sz="1400" b="1" dirty="0">
                <a:cs typeface="Times New Roman" panose="02020603050405020304" pitchFamily="18" charset="0"/>
              </a:rPr>
              <a:t>5 </a:t>
            </a:r>
            <a:r>
              <a:rPr lang="en-US" sz="1400" dirty="0">
                <a:cs typeface="Times New Roman" panose="02020603050405020304" pitchFamily="18" charset="0"/>
              </a:rPr>
              <a:t>per</a:t>
            </a:r>
            <a:r>
              <a:rPr lang="en-US" sz="1400" b="1" dirty="0">
                <a:cs typeface="Times New Roman" panose="02020603050405020304" pitchFamily="18" charset="0"/>
              </a:rPr>
              <a:t> </a:t>
            </a:r>
            <a:r>
              <a:rPr lang="en-US" sz="1400" dirty="0">
                <a:cs typeface="Times New Roman" panose="02020603050405020304" pitchFamily="18" charset="0"/>
              </a:rPr>
              <a:t>unit </a:t>
            </a:r>
            <a:r>
              <a:rPr lang="en-US" sz="1400" b="1" dirty="0">
                <a:cs typeface="Times New Roman" panose="02020603050405020304" pitchFamily="18" charset="0"/>
              </a:rPr>
              <a:t>B</a:t>
            </a:r>
            <a:r>
              <a:rPr lang="en-US" sz="1400" dirty="0">
                <a:cs typeface="Times New Roman" panose="02020603050405020304" pitchFamily="18" charset="0"/>
              </a:rPr>
              <a:t> sold</a:t>
            </a:r>
            <a:r>
              <a:rPr lang="en-US" sz="1400" dirty="0" smtClean="0">
                <a:cs typeface="Times New Roman" panose="02020603050405020304" pitchFamily="18" charset="0"/>
              </a:rPr>
              <a:t>.</a:t>
            </a:r>
          </a:p>
          <a:p>
            <a:pPr marL="0" indent="0" algn="just">
              <a:lnSpc>
                <a:spcPct val="150000"/>
              </a:lnSpc>
              <a:buNone/>
            </a:pPr>
            <a:r>
              <a:rPr lang="en-US" sz="1400" dirty="0">
                <a:cs typeface="Times New Roman" panose="02020603050405020304" pitchFamily="18" charset="0"/>
              </a:rPr>
              <a:t>Now, the company wishes to </a:t>
            </a:r>
            <a:r>
              <a:rPr lang="en-US" sz="1400" b="1" dirty="0">
                <a:cs typeface="Times New Roman" panose="02020603050405020304" pitchFamily="18" charset="0"/>
              </a:rPr>
              <a:t>maximize its profit</a:t>
            </a:r>
            <a:r>
              <a:rPr lang="en-US" sz="1400" dirty="0">
                <a:cs typeface="Times New Roman" panose="02020603050405020304" pitchFamily="18" charset="0"/>
              </a:rPr>
              <a:t>. How many units of A and B should it produce respectively?</a:t>
            </a:r>
            <a:endParaRPr lang="ar-IQ" sz="14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13</a:t>
            </a:fld>
            <a:endParaRPr lang="sv-SE"/>
          </a:p>
        </p:txBody>
      </p:sp>
    </p:spTree>
    <p:extLst>
      <p:ext uri="{BB962C8B-B14F-4D97-AF65-F5344CB8AC3E}">
        <p14:creationId xmlns:p14="http://schemas.microsoft.com/office/powerpoint/2010/main" val="3539533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14</a:t>
            </a:fld>
            <a:endParaRPr lang="sv-SE"/>
          </a:p>
        </p:txBody>
      </p:sp>
    </p:spTree>
    <p:extLst>
      <p:ext uri="{BB962C8B-B14F-4D97-AF65-F5344CB8AC3E}">
        <p14:creationId xmlns:p14="http://schemas.microsoft.com/office/powerpoint/2010/main" val="428484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85750"/>
            <a:ext cx="6157913" cy="4346973"/>
          </a:xfrm>
        </p:spPr>
        <p:txBody>
          <a:bodyPr>
            <a:normAutofit/>
          </a:bodyPr>
          <a:lstStyle/>
          <a:p>
            <a:pPr marL="0" indent="0" algn="just">
              <a:lnSpc>
                <a:spcPct val="150000"/>
              </a:lnSpc>
              <a:buNone/>
            </a:pPr>
            <a:r>
              <a:rPr lang="en-US" sz="1600" b="1" dirty="0">
                <a:latin typeface="Times New Roman" panose="02020603050405020304" pitchFamily="18" charset="0"/>
                <a:cs typeface="Times New Roman" panose="02020603050405020304" pitchFamily="18" charset="0"/>
              </a:rPr>
              <a:t>Example </a:t>
            </a:r>
            <a:r>
              <a:rPr lang="en-US" sz="1600" b="1" dirty="0" smtClean="0">
                <a:latin typeface="Times New Roman" panose="02020603050405020304" pitchFamily="18" charset="0"/>
                <a:cs typeface="Times New Roman" panose="02020603050405020304" pitchFamily="18" charset="0"/>
              </a:rPr>
              <a:t>2: </a:t>
            </a:r>
            <a:endParaRPr lang="en-US" sz="16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1400" dirty="0" smtClean="0">
                <a:latin typeface="Times New Roman" panose="02020603050405020304" pitchFamily="18" charset="0"/>
                <a:cs typeface="Times New Roman" panose="02020603050405020304" pitchFamily="18" charset="0"/>
              </a:rPr>
              <a:t>A </a:t>
            </a:r>
            <a:r>
              <a:rPr lang="en-US" sz="1400" dirty="0">
                <a:latin typeface="Times New Roman" panose="02020603050405020304" pitchFamily="18" charset="0"/>
                <a:cs typeface="Times New Roman" panose="02020603050405020304" pitchFamily="18" charset="0"/>
              </a:rPr>
              <a:t>candy manufacturer has </a:t>
            </a:r>
            <a:r>
              <a:rPr lang="en-US" sz="1400" b="1" dirty="0">
                <a:latin typeface="Times New Roman" panose="02020603050405020304" pitchFamily="18" charset="0"/>
                <a:cs typeface="Times New Roman" panose="02020603050405020304" pitchFamily="18" charset="0"/>
              </a:rPr>
              <a:t>130 pounds of chocolate-covered cherries </a:t>
            </a:r>
            <a:r>
              <a:rPr lang="en-US" sz="1400" dirty="0">
                <a:latin typeface="Times New Roman" panose="02020603050405020304" pitchFamily="18" charset="0"/>
                <a:cs typeface="Times New Roman" panose="02020603050405020304" pitchFamily="18" charset="0"/>
              </a:rPr>
              <a:t>and </a:t>
            </a:r>
            <a:r>
              <a:rPr lang="en-US" sz="1400" b="1" dirty="0">
                <a:latin typeface="Times New Roman" panose="02020603050405020304" pitchFamily="18" charset="0"/>
                <a:cs typeface="Times New Roman" panose="02020603050405020304" pitchFamily="18" charset="0"/>
              </a:rPr>
              <a:t>170 pounds of chocolate-covered mints </a:t>
            </a:r>
            <a:r>
              <a:rPr lang="en-US" sz="1400" dirty="0">
                <a:latin typeface="Times New Roman" panose="02020603050405020304" pitchFamily="18" charset="0"/>
                <a:cs typeface="Times New Roman" panose="02020603050405020304" pitchFamily="18" charset="0"/>
              </a:rPr>
              <a:t>in stock. He decides to sell them in the form of two different mixtures. One mixture will contain </a:t>
            </a:r>
            <a:r>
              <a:rPr lang="en-US" sz="1400" b="1" dirty="0">
                <a:latin typeface="Times New Roman" panose="02020603050405020304" pitchFamily="18" charset="0"/>
                <a:cs typeface="Times New Roman" panose="02020603050405020304" pitchFamily="18" charset="0"/>
              </a:rPr>
              <a:t>half cherries </a:t>
            </a:r>
            <a:r>
              <a:rPr lang="en-US" sz="1400" dirty="0">
                <a:latin typeface="Times New Roman" panose="02020603050405020304" pitchFamily="18" charset="0"/>
                <a:cs typeface="Times New Roman" panose="02020603050405020304" pitchFamily="18" charset="0"/>
              </a:rPr>
              <a:t>and </a:t>
            </a:r>
            <a:r>
              <a:rPr lang="en-US" sz="1400" b="1" dirty="0">
                <a:latin typeface="Times New Roman" panose="02020603050405020304" pitchFamily="18" charset="0"/>
                <a:cs typeface="Times New Roman" panose="02020603050405020304" pitchFamily="18" charset="0"/>
              </a:rPr>
              <a:t>half mints </a:t>
            </a:r>
            <a:r>
              <a:rPr lang="en-US" sz="1400" dirty="0">
                <a:latin typeface="Times New Roman" panose="02020603050405020304" pitchFamily="18" charset="0"/>
                <a:cs typeface="Times New Roman" panose="02020603050405020304" pitchFamily="18" charset="0"/>
              </a:rPr>
              <a:t>by weight and </a:t>
            </a:r>
            <a:r>
              <a:rPr lang="en-US" sz="1400" b="1" dirty="0">
                <a:latin typeface="Times New Roman" panose="02020603050405020304" pitchFamily="18" charset="0"/>
                <a:cs typeface="Times New Roman" panose="02020603050405020304" pitchFamily="18" charset="0"/>
              </a:rPr>
              <a:t>will sell for $2.00 </a:t>
            </a:r>
            <a:r>
              <a:rPr lang="en-US" sz="1400" dirty="0">
                <a:latin typeface="Times New Roman" panose="02020603050405020304" pitchFamily="18" charset="0"/>
                <a:cs typeface="Times New Roman" panose="02020603050405020304" pitchFamily="18" charset="0"/>
              </a:rPr>
              <a:t>per pound. The other mixture will contain </a:t>
            </a:r>
            <a:r>
              <a:rPr lang="en-US" sz="1400" b="1" dirty="0">
                <a:latin typeface="Times New Roman" panose="02020603050405020304" pitchFamily="18" charset="0"/>
                <a:cs typeface="Times New Roman" panose="02020603050405020304" pitchFamily="18" charset="0"/>
              </a:rPr>
              <a:t>one-third cherries </a:t>
            </a:r>
            <a:r>
              <a:rPr lang="en-US" sz="1400" dirty="0">
                <a:latin typeface="Times New Roman" panose="02020603050405020304" pitchFamily="18" charset="0"/>
                <a:cs typeface="Times New Roman" panose="02020603050405020304" pitchFamily="18" charset="0"/>
              </a:rPr>
              <a:t>and </a:t>
            </a:r>
            <a:r>
              <a:rPr lang="en-US" sz="1400" b="1" dirty="0">
                <a:latin typeface="Times New Roman" panose="02020603050405020304" pitchFamily="18" charset="0"/>
                <a:cs typeface="Times New Roman" panose="02020603050405020304" pitchFamily="18" charset="0"/>
              </a:rPr>
              <a:t>two-thirds mints </a:t>
            </a:r>
            <a:r>
              <a:rPr lang="en-US" sz="1400" dirty="0">
                <a:latin typeface="Times New Roman" panose="02020603050405020304" pitchFamily="18" charset="0"/>
                <a:cs typeface="Times New Roman" panose="02020603050405020304" pitchFamily="18" charset="0"/>
              </a:rPr>
              <a:t>by weight and </a:t>
            </a:r>
            <a:r>
              <a:rPr lang="en-US" sz="1400" b="1" dirty="0">
                <a:latin typeface="Times New Roman" panose="02020603050405020304" pitchFamily="18" charset="0"/>
                <a:cs typeface="Times New Roman" panose="02020603050405020304" pitchFamily="18" charset="0"/>
              </a:rPr>
              <a:t>will sell for $1.25 </a:t>
            </a:r>
            <a:r>
              <a:rPr lang="en-US" sz="1400" dirty="0">
                <a:latin typeface="Times New Roman" panose="02020603050405020304" pitchFamily="18" charset="0"/>
                <a:cs typeface="Times New Roman" panose="02020603050405020304" pitchFamily="18" charset="0"/>
              </a:rPr>
              <a:t>per pound. </a:t>
            </a:r>
            <a:r>
              <a:rPr lang="en-US" sz="1400" dirty="0" smtClean="0">
                <a:latin typeface="Times New Roman" panose="02020603050405020304" pitchFamily="18" charset="0"/>
                <a:cs typeface="Times New Roman" panose="02020603050405020304" pitchFamily="18" charset="0"/>
              </a:rPr>
              <a:t>Formulate linear programming model to determine the number of pounds </a:t>
            </a:r>
            <a:r>
              <a:rPr lang="en-US" sz="1400" dirty="0">
                <a:latin typeface="Times New Roman" panose="02020603050405020304" pitchFamily="18" charset="0"/>
                <a:cs typeface="Times New Roman" panose="02020603050405020304" pitchFamily="18" charset="0"/>
              </a:rPr>
              <a:t>of each mixture should the candy manufacturer prepare in order to maximize his sales </a:t>
            </a:r>
            <a:r>
              <a:rPr lang="en-US" sz="1400" dirty="0" smtClean="0">
                <a:latin typeface="Times New Roman" panose="02020603050405020304" pitchFamily="18" charset="0"/>
                <a:cs typeface="Times New Roman" panose="02020603050405020304" pitchFamily="18" charset="0"/>
              </a:rPr>
              <a:t>revenue.</a:t>
            </a:r>
            <a:endParaRPr lang="en-US" sz="1400" dirty="0">
              <a:latin typeface="Times New Roman" panose="02020603050405020304" pitchFamily="18" charset="0"/>
              <a:cs typeface="Times New Roman" panose="02020603050405020304" pitchFamily="18" charset="0"/>
            </a:endParaRPr>
          </a:p>
          <a:p>
            <a:pPr marL="0" indent="0" algn="just">
              <a:lnSpc>
                <a:spcPct val="150000"/>
              </a:lnSpc>
              <a:buNone/>
            </a:pPr>
            <a:endParaRPr lang="ar-IQ"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15</a:t>
            </a:fld>
            <a:endParaRPr lang="sv-SE"/>
          </a:p>
        </p:txBody>
      </p:sp>
    </p:spTree>
    <p:extLst>
      <p:ext uri="{BB962C8B-B14F-4D97-AF65-F5344CB8AC3E}">
        <p14:creationId xmlns:p14="http://schemas.microsoft.com/office/powerpoint/2010/main" val="22058318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16</a:t>
            </a:fld>
            <a:endParaRPr lang="sv-SE"/>
          </a:p>
        </p:txBody>
      </p:sp>
    </p:spTree>
    <p:extLst>
      <p:ext uri="{BB962C8B-B14F-4D97-AF65-F5344CB8AC3E}">
        <p14:creationId xmlns:p14="http://schemas.microsoft.com/office/powerpoint/2010/main" val="33783634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61950"/>
            <a:ext cx="6324600" cy="4267200"/>
          </a:xfrm>
        </p:spPr>
        <p:txBody>
          <a:bodyPr>
            <a:noAutofit/>
          </a:bodyPr>
          <a:lstStyle/>
          <a:p>
            <a:pPr marL="0" indent="0" algn="just">
              <a:lnSpc>
                <a:spcPct val="200000"/>
              </a:lnSpc>
              <a:buNone/>
            </a:pPr>
            <a:r>
              <a:rPr lang="en-US" altLang="en-US" sz="1800" b="1" dirty="0">
                <a:cs typeface="Times New Roman" panose="02020603050405020304" pitchFamily="18" charset="0"/>
              </a:rPr>
              <a:t>Example 3</a:t>
            </a:r>
            <a:r>
              <a:rPr lang="en-US" altLang="en-US" sz="1600" b="1" dirty="0">
                <a:cs typeface="Times New Roman" panose="02020603050405020304" pitchFamily="18" charset="0"/>
              </a:rPr>
              <a:t>: </a:t>
            </a:r>
            <a:endParaRPr lang="en-GB" sz="1800" dirty="0" smtClean="0"/>
          </a:p>
          <a:p>
            <a:pPr marL="0" indent="0" algn="just">
              <a:lnSpc>
                <a:spcPct val="150000"/>
              </a:lnSpc>
              <a:buNone/>
            </a:pPr>
            <a:r>
              <a:rPr lang="en-US" sz="1400" dirty="0"/>
              <a:t>Supplementary food stuffs say F</a:t>
            </a:r>
            <a:r>
              <a:rPr lang="en-US" sz="1400" baseline="-25000" dirty="0"/>
              <a:t>1</a:t>
            </a:r>
            <a:r>
              <a:rPr lang="en-US" sz="1400" dirty="0"/>
              <a:t>, and F</a:t>
            </a:r>
            <a:r>
              <a:rPr lang="en-US" sz="1400" baseline="-25000" dirty="0"/>
              <a:t>2</a:t>
            </a:r>
            <a:r>
              <a:rPr lang="en-US" sz="1400" dirty="0"/>
              <a:t>. Assume that these Supplementary food stuffs contain vitamin A and B. Minimum daily requirements of vitamin A and Bare 40mg and 50mg respectively. Suppose food stuff F</a:t>
            </a:r>
            <a:r>
              <a:rPr lang="en-US" sz="1400" baseline="-25000" dirty="0"/>
              <a:t>1</a:t>
            </a:r>
            <a:r>
              <a:rPr lang="en-US" sz="1400" dirty="0"/>
              <a:t>, contains 2 mg of vitamin A and 5mg of vitamin B while F</a:t>
            </a:r>
            <a:r>
              <a:rPr lang="en-US" sz="1400" baseline="-25000" dirty="0"/>
              <a:t>2</a:t>
            </a:r>
            <a:r>
              <a:rPr lang="en-US" sz="1400" dirty="0"/>
              <a:t>, contains 4mg of vitamin A and 2mg of vitamin B. Cost per unit of F</a:t>
            </a:r>
            <a:r>
              <a:rPr lang="en-US" sz="1400" baseline="-25000" dirty="0"/>
              <a:t>1</a:t>
            </a:r>
            <a:r>
              <a:rPr lang="en-US" sz="1400" dirty="0"/>
              <a:t>, is </a:t>
            </a:r>
            <a:r>
              <a:rPr lang="en-US" sz="1400" dirty="0" err="1"/>
              <a:t>Rs</a:t>
            </a:r>
            <a:r>
              <a:rPr lang="en-US" sz="1400" dirty="0"/>
              <a:t>. 3 and that of F</a:t>
            </a:r>
            <a:r>
              <a:rPr lang="en-US" sz="1400" baseline="-25000" dirty="0"/>
              <a:t>2</a:t>
            </a:r>
            <a:r>
              <a:rPr lang="en-US" sz="1400" dirty="0"/>
              <a:t> is </a:t>
            </a:r>
            <a:r>
              <a:rPr lang="en-US" sz="1400" dirty="0" err="1"/>
              <a:t>Rs</a:t>
            </a:r>
            <a:r>
              <a:rPr lang="en-US" sz="1400" dirty="0"/>
              <a:t>. 2.5.</a:t>
            </a:r>
          </a:p>
          <a:p>
            <a:pPr marL="0" indent="0" algn="just">
              <a:lnSpc>
                <a:spcPct val="150000"/>
              </a:lnSpc>
              <a:buNone/>
            </a:pPr>
            <a:r>
              <a:rPr lang="en-US" sz="1400" dirty="0"/>
              <a:t>Formulate the </a:t>
            </a:r>
            <a:r>
              <a:rPr lang="en-US" sz="1400" b="1" dirty="0"/>
              <a:t>minimum cost</a:t>
            </a:r>
            <a:r>
              <a:rPr lang="en-US" sz="1400" dirty="0"/>
              <a:t> diet that would supply the body at least the minimum requirements of each vitamin.</a:t>
            </a:r>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17</a:t>
            </a:fld>
            <a:endParaRPr lang="sv-SE"/>
          </a:p>
        </p:txBody>
      </p:sp>
    </p:spTree>
    <p:extLst>
      <p:ext uri="{BB962C8B-B14F-4D97-AF65-F5344CB8AC3E}">
        <p14:creationId xmlns:p14="http://schemas.microsoft.com/office/powerpoint/2010/main" val="2650086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18</a:t>
            </a:fld>
            <a:endParaRPr lang="sv-SE"/>
          </a:p>
        </p:txBody>
      </p:sp>
    </p:spTree>
    <p:extLst>
      <p:ext uri="{BB962C8B-B14F-4D97-AF65-F5344CB8AC3E}">
        <p14:creationId xmlns:p14="http://schemas.microsoft.com/office/powerpoint/2010/main" val="36078726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209550"/>
            <a:ext cx="6157913" cy="3962400"/>
          </a:xfrm>
        </p:spPr>
        <p:txBody>
          <a:bodyPr>
            <a:normAutofit fontScale="85000" lnSpcReduction="10000"/>
          </a:bodyPr>
          <a:lstStyle/>
          <a:p>
            <a:pPr marL="0" indent="0" algn="just">
              <a:lnSpc>
                <a:spcPct val="160000"/>
              </a:lnSpc>
              <a:buNone/>
            </a:pPr>
            <a:r>
              <a:rPr lang="en-US" altLang="en-US" b="1" dirty="0" smtClean="0">
                <a:cs typeface="Times New Roman" panose="02020603050405020304" pitchFamily="18" charset="0"/>
              </a:rPr>
              <a:t>H.W1</a:t>
            </a:r>
            <a:r>
              <a:rPr lang="en-US" altLang="en-US" sz="1900" b="1" dirty="0" smtClean="0">
                <a:cs typeface="Times New Roman" panose="02020603050405020304" pitchFamily="18" charset="0"/>
              </a:rPr>
              <a:t>: </a:t>
            </a:r>
          </a:p>
          <a:p>
            <a:pPr marL="0" indent="0" algn="just">
              <a:lnSpc>
                <a:spcPct val="160000"/>
              </a:lnSpc>
              <a:buNone/>
            </a:pPr>
            <a:r>
              <a:rPr lang="en-US" sz="1700" dirty="0" smtClean="0">
                <a:cs typeface="Times New Roman" panose="02020603050405020304" pitchFamily="18" charset="0"/>
              </a:rPr>
              <a:t>The </a:t>
            </a:r>
            <a:r>
              <a:rPr lang="en-US" sz="1700" dirty="0">
                <a:cs typeface="Times New Roman" panose="02020603050405020304" pitchFamily="18" charset="0"/>
              </a:rPr>
              <a:t>Osgood County refuse department runs two recycling centers. </a:t>
            </a:r>
            <a:r>
              <a:rPr lang="en-US" sz="1700" b="1" dirty="0">
                <a:cs typeface="Times New Roman" panose="02020603050405020304" pitchFamily="18" charset="0"/>
              </a:rPr>
              <a:t>Center 1 costs $40</a:t>
            </a:r>
            <a:r>
              <a:rPr lang="en-US" sz="1700" dirty="0">
                <a:cs typeface="Times New Roman" panose="02020603050405020304" pitchFamily="18" charset="0"/>
              </a:rPr>
              <a:t> to run for an eight hour day. In a typical day </a:t>
            </a:r>
            <a:r>
              <a:rPr lang="en-US" sz="1700" b="1" dirty="0">
                <a:cs typeface="Times New Roman" panose="02020603050405020304" pitchFamily="18" charset="0"/>
              </a:rPr>
              <a:t>140 pounds of glass </a:t>
            </a:r>
            <a:r>
              <a:rPr lang="en-US" sz="1700" dirty="0">
                <a:cs typeface="Times New Roman" panose="02020603050405020304" pitchFamily="18" charset="0"/>
              </a:rPr>
              <a:t>and </a:t>
            </a:r>
            <a:r>
              <a:rPr lang="en-US" sz="1700" b="1" dirty="0">
                <a:cs typeface="Times New Roman" panose="02020603050405020304" pitchFamily="18" charset="0"/>
              </a:rPr>
              <a:t>60 pounds of aluminum </a:t>
            </a:r>
            <a:r>
              <a:rPr lang="en-US" sz="1700" dirty="0">
                <a:cs typeface="Times New Roman" panose="02020603050405020304" pitchFamily="18" charset="0"/>
              </a:rPr>
              <a:t>are deposited at Center 1. </a:t>
            </a:r>
            <a:r>
              <a:rPr lang="en-US" sz="1700" b="1" dirty="0">
                <a:cs typeface="Times New Roman" panose="02020603050405020304" pitchFamily="18" charset="0"/>
              </a:rPr>
              <a:t>Center 2 costs $50 </a:t>
            </a:r>
            <a:r>
              <a:rPr lang="en-US" sz="1700" dirty="0">
                <a:cs typeface="Times New Roman" panose="02020603050405020304" pitchFamily="18" charset="0"/>
              </a:rPr>
              <a:t>for an eight-hour day, with </a:t>
            </a:r>
            <a:r>
              <a:rPr lang="en-US" sz="1700" b="1" dirty="0">
                <a:cs typeface="Times New Roman" panose="02020603050405020304" pitchFamily="18" charset="0"/>
              </a:rPr>
              <a:t>100 pounds of glass </a:t>
            </a:r>
            <a:r>
              <a:rPr lang="en-US" sz="1700" dirty="0">
                <a:cs typeface="Times New Roman" panose="02020603050405020304" pitchFamily="18" charset="0"/>
              </a:rPr>
              <a:t>and </a:t>
            </a:r>
            <a:r>
              <a:rPr lang="en-US" sz="1700" b="1" dirty="0">
                <a:cs typeface="Times New Roman" panose="02020603050405020304" pitchFamily="18" charset="0"/>
              </a:rPr>
              <a:t>180 pounds of aluminum </a:t>
            </a:r>
            <a:r>
              <a:rPr lang="en-US" sz="1700" dirty="0">
                <a:cs typeface="Times New Roman" panose="02020603050405020304" pitchFamily="18" charset="0"/>
              </a:rPr>
              <a:t>deposited per day. The county has a commitment to deliver </a:t>
            </a:r>
            <a:r>
              <a:rPr lang="en-US" sz="1700" dirty="0">
                <a:solidFill>
                  <a:srgbClr val="FF0000"/>
                </a:solidFill>
                <a:cs typeface="Times New Roman" panose="02020603050405020304" pitchFamily="18" charset="0"/>
              </a:rPr>
              <a:t>at least </a:t>
            </a:r>
            <a:r>
              <a:rPr lang="en-US" sz="1700" dirty="0">
                <a:cs typeface="Times New Roman" panose="02020603050405020304" pitchFamily="18" charset="0"/>
              </a:rPr>
              <a:t>1540 pounds of glass and 1440 pounds of aluminum per week to encourage a recycler to open up a plant in town. Formulate the problem as a LP </a:t>
            </a:r>
            <a:r>
              <a:rPr lang="en-US" sz="1700" dirty="0" smtClean="0">
                <a:cs typeface="Times New Roman" panose="02020603050405020304" pitchFamily="18" charset="0"/>
              </a:rPr>
              <a:t>model to </a:t>
            </a:r>
            <a:r>
              <a:rPr lang="en-US" sz="1700" dirty="0">
                <a:cs typeface="Times New Roman" panose="02020603050405020304" pitchFamily="18" charset="0"/>
              </a:rPr>
              <a:t>determine the number of </a:t>
            </a:r>
            <a:r>
              <a:rPr lang="en-US" sz="1700" dirty="0" smtClean="0">
                <a:cs typeface="Times New Roman" panose="02020603050405020304" pitchFamily="18" charset="0"/>
              </a:rPr>
              <a:t>days </a:t>
            </a:r>
            <a:r>
              <a:rPr lang="en-US" sz="1700" dirty="0">
                <a:cs typeface="Times New Roman" panose="02020603050405020304" pitchFamily="18" charset="0"/>
              </a:rPr>
              <a:t>per week should the county open each center to </a:t>
            </a:r>
            <a:r>
              <a:rPr lang="en-US" sz="1700" b="1" dirty="0">
                <a:cs typeface="Times New Roman" panose="02020603050405020304" pitchFamily="18" charset="0"/>
              </a:rPr>
              <a:t>minimize its cost </a:t>
            </a:r>
            <a:r>
              <a:rPr lang="en-US" sz="1700" dirty="0">
                <a:cs typeface="Times New Roman" panose="02020603050405020304" pitchFamily="18" charset="0"/>
              </a:rPr>
              <a:t>and still meet the recycler’s </a:t>
            </a:r>
            <a:r>
              <a:rPr lang="en-US" sz="1700" dirty="0" smtClean="0">
                <a:cs typeface="Times New Roman" panose="02020603050405020304" pitchFamily="18" charset="0"/>
              </a:rPr>
              <a:t>needs.</a:t>
            </a:r>
            <a:endParaRPr lang="en-US" sz="1700" dirty="0">
              <a:cs typeface="Times New Roman" panose="02020603050405020304" pitchFamily="18" charset="0"/>
            </a:endParaRPr>
          </a:p>
          <a:p>
            <a:pPr marL="0" indent="0">
              <a:lnSpc>
                <a:spcPct val="150000"/>
              </a:lnSpc>
              <a:buNone/>
            </a:pPr>
            <a:endParaRPr lang="ar-IQ"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19</a:t>
            </a:fld>
            <a:endParaRPr lang="sv-SE"/>
          </a:p>
        </p:txBody>
      </p:sp>
    </p:spTree>
    <p:extLst>
      <p:ext uri="{BB962C8B-B14F-4D97-AF65-F5344CB8AC3E}">
        <p14:creationId xmlns:p14="http://schemas.microsoft.com/office/powerpoint/2010/main" val="1726641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110"/>
            <a:ext cx="5915025" cy="994172"/>
          </a:xfrm>
        </p:spPr>
        <p:txBody>
          <a:bodyPr>
            <a:normAutofit/>
          </a:bodyPr>
          <a:lstStyle/>
          <a:p>
            <a:pPr algn="ctr"/>
            <a:r>
              <a:rPr lang="en-US" sz="2000" b="1" dirty="0">
                <a:latin typeface="+mn-lt"/>
                <a:ea typeface="+mn-ea"/>
                <a:cs typeface="+mn-cs"/>
              </a:rPr>
              <a:t>Chapter one</a:t>
            </a:r>
          </a:p>
        </p:txBody>
      </p:sp>
      <p:sp>
        <p:nvSpPr>
          <p:cNvPr id="3" name="Content Placeholder 2"/>
          <p:cNvSpPr>
            <a:spLocks noGrp="1"/>
          </p:cNvSpPr>
          <p:nvPr>
            <p:ph idx="1"/>
          </p:nvPr>
        </p:nvSpPr>
        <p:spPr>
          <a:xfrm>
            <a:off x="304800" y="1369219"/>
            <a:ext cx="6248400" cy="3263504"/>
          </a:xfrm>
        </p:spPr>
        <p:txBody>
          <a:bodyPr>
            <a:noAutofit/>
          </a:bodyPr>
          <a:lstStyle/>
          <a:p>
            <a:pPr marL="0" indent="0" algn="just">
              <a:lnSpc>
                <a:spcPct val="150000"/>
              </a:lnSpc>
              <a:buNone/>
            </a:pPr>
            <a:r>
              <a:rPr lang="en-GB" sz="1600" dirty="0"/>
              <a:t>Operations research (OR) is an analytical method of problem-solving and decision-making that is useful in the management of organizations. In operations research, problems are broken down into basic components and then solved in defined</a:t>
            </a:r>
            <a:r>
              <a:rPr lang="ar-IQ" sz="1600" dirty="0"/>
              <a:t> </a:t>
            </a:r>
            <a:r>
              <a:rPr lang="en-GB" sz="1600" dirty="0"/>
              <a:t>steps by mathematical analysis.</a:t>
            </a:r>
            <a:r>
              <a:rPr lang="ar-IQ" sz="1600" dirty="0"/>
              <a:t> </a:t>
            </a:r>
            <a:r>
              <a:rPr lang="en-GB" sz="1600" dirty="0"/>
              <a:t>The science consists in the derivation of computational methods for solving such models.</a:t>
            </a:r>
          </a:p>
          <a:p>
            <a:pPr marL="0" indent="0" algn="r">
              <a:lnSpc>
                <a:spcPct val="150000"/>
              </a:lnSpc>
              <a:buNone/>
            </a:pPr>
            <a:r>
              <a:rPr lang="ar-IQ" sz="1600" dirty="0"/>
              <a:t>وهو عبارة عن مجموعة من الأساليب الكمية التي تستخدم بشكل واسع في المساعدة في عملية اتخاذ القرار</a:t>
            </a:r>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2</a:t>
            </a:fld>
            <a:endParaRPr lang="sv-SE"/>
          </a:p>
        </p:txBody>
      </p:sp>
      <p:sp>
        <p:nvSpPr>
          <p:cNvPr id="5" name="TextBox 4"/>
          <p:cNvSpPr txBox="1"/>
          <p:nvPr/>
        </p:nvSpPr>
        <p:spPr>
          <a:xfrm>
            <a:off x="270850" y="868986"/>
            <a:ext cx="3505200" cy="646331"/>
          </a:xfrm>
          <a:prstGeom prst="rect">
            <a:avLst/>
          </a:prstGeom>
          <a:noFill/>
        </p:spPr>
        <p:txBody>
          <a:bodyPr wrap="square" rtlCol="0">
            <a:spAutoFit/>
          </a:bodyPr>
          <a:lstStyle/>
          <a:p>
            <a:r>
              <a:rPr lang="en-GB" b="1" dirty="0"/>
              <a:t>What is Quantitative Method?</a:t>
            </a:r>
          </a:p>
          <a:p>
            <a:endParaRPr lang="en-US" b="1" dirty="0"/>
          </a:p>
        </p:txBody>
      </p:sp>
    </p:spTree>
    <p:extLst>
      <p:ext uri="{BB962C8B-B14F-4D97-AF65-F5344CB8AC3E}">
        <p14:creationId xmlns:p14="http://schemas.microsoft.com/office/powerpoint/2010/main" val="462785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228600" y="438150"/>
            <a:ext cx="6438900" cy="4114800"/>
          </a:xfrm>
        </p:spPr>
        <p:txBody>
          <a:bodyPr>
            <a:noAutofit/>
          </a:bodyPr>
          <a:lstStyle/>
          <a:p>
            <a:pPr marL="0" indent="0">
              <a:buNone/>
            </a:pPr>
            <a:r>
              <a:rPr lang="en-US" altLang="en-US" sz="1600" b="1" dirty="0" smtClean="0">
                <a:cs typeface="Times New Roman" panose="02020603050405020304" pitchFamily="18" charset="0"/>
              </a:rPr>
              <a:t>H.W 2:</a:t>
            </a:r>
            <a:endParaRPr lang="en-US" altLang="en-US" sz="1600" dirty="0" smtClean="0">
              <a:cs typeface="Times New Roman" panose="02020603050405020304" pitchFamily="18" charset="0"/>
            </a:endParaRPr>
          </a:p>
          <a:p>
            <a:pPr marL="0" indent="0">
              <a:buNone/>
            </a:pPr>
            <a:r>
              <a:rPr lang="en-US" altLang="en-US" sz="1400" dirty="0" smtClean="0">
                <a:cs typeface="Times New Roman" panose="02020603050405020304" pitchFamily="18" charset="0"/>
              </a:rPr>
              <a:t>Reddy </a:t>
            </a:r>
            <a:r>
              <a:rPr lang="en-US" altLang="en-US" sz="1400" dirty="0" err="1">
                <a:cs typeface="Times New Roman" panose="02020603050405020304" pitchFamily="18" charset="0"/>
              </a:rPr>
              <a:t>Mikks</a:t>
            </a:r>
            <a:r>
              <a:rPr lang="en-US" altLang="en-US" sz="1400" dirty="0">
                <a:cs typeface="Times New Roman" panose="02020603050405020304" pitchFamily="18" charset="0"/>
              </a:rPr>
              <a:t> produces both interior and exterior paints from two raw materials M1 and M2.         </a:t>
            </a:r>
            <a:endParaRPr lang="en-US" altLang="en-US" sz="1400" dirty="0" smtClean="0">
              <a:cs typeface="Times New Roman" panose="02020603050405020304" pitchFamily="18" charset="0"/>
            </a:endParaRPr>
          </a:p>
          <a:p>
            <a:pPr marL="0" indent="0" algn="ctr">
              <a:buNone/>
            </a:pPr>
            <a:r>
              <a:rPr lang="en-US" altLang="en-US" sz="1400" dirty="0" smtClean="0">
                <a:cs typeface="Times New Roman" panose="02020603050405020304" pitchFamily="18" charset="0"/>
              </a:rPr>
              <a:t>   </a:t>
            </a:r>
            <a:r>
              <a:rPr lang="en-US" altLang="en-US" sz="1400" u="sng" dirty="0">
                <a:cs typeface="Times New Roman" panose="02020603050405020304" pitchFamily="18" charset="0"/>
              </a:rPr>
              <a:t>Tons of raw material per ton of</a:t>
            </a:r>
          </a:p>
          <a:p>
            <a:pPr eaLnBrk="1" hangingPunct="1">
              <a:lnSpc>
                <a:spcPct val="90000"/>
              </a:lnSpc>
              <a:buFontTx/>
              <a:buNone/>
            </a:pPr>
            <a:r>
              <a:rPr lang="en-US" altLang="en-US" sz="1400" u="sng" dirty="0">
                <a:cs typeface="Times New Roman" panose="02020603050405020304" pitchFamily="18" charset="0"/>
              </a:rPr>
              <a:t>                          </a:t>
            </a:r>
            <a:r>
              <a:rPr lang="en-US" altLang="en-US" sz="1400" u="sng" dirty="0" smtClean="0">
                <a:cs typeface="Times New Roman" panose="02020603050405020304" pitchFamily="18" charset="0"/>
              </a:rPr>
              <a:t>        </a:t>
            </a:r>
            <a:r>
              <a:rPr lang="en-US" altLang="en-US" sz="1200" u="sng" dirty="0">
                <a:cs typeface="Times New Roman" panose="02020603050405020304" pitchFamily="18" charset="0"/>
              </a:rPr>
              <a:t>Exterior paint </a:t>
            </a:r>
            <a:r>
              <a:rPr lang="en-US" altLang="en-US" sz="1200" u="sng" dirty="0" smtClean="0">
                <a:cs typeface="Times New Roman" panose="02020603050405020304" pitchFamily="18" charset="0"/>
              </a:rPr>
              <a:t> </a:t>
            </a:r>
            <a:r>
              <a:rPr lang="en-US" altLang="en-US" sz="1200" u="sng" dirty="0">
                <a:cs typeface="Times New Roman" panose="02020603050405020304" pitchFamily="18" charset="0"/>
              </a:rPr>
              <a:t>Interior paint       Maximum daily availability (tons) </a:t>
            </a:r>
          </a:p>
          <a:p>
            <a:pPr eaLnBrk="1" hangingPunct="1">
              <a:lnSpc>
                <a:spcPct val="90000"/>
              </a:lnSpc>
              <a:buFontTx/>
              <a:buNone/>
            </a:pPr>
            <a:r>
              <a:rPr lang="en-US" altLang="en-US" sz="1400" dirty="0">
                <a:cs typeface="Times New Roman" panose="02020603050405020304" pitchFamily="18" charset="0"/>
              </a:rPr>
              <a:t>Raw material M1            6                      4                                 24</a:t>
            </a:r>
          </a:p>
          <a:p>
            <a:pPr eaLnBrk="1" hangingPunct="1">
              <a:lnSpc>
                <a:spcPct val="90000"/>
              </a:lnSpc>
              <a:buFontTx/>
              <a:buNone/>
            </a:pPr>
            <a:r>
              <a:rPr lang="en-US" altLang="en-US" sz="1400" u="sng" dirty="0">
                <a:cs typeface="Times New Roman" panose="02020603050405020304" pitchFamily="18" charset="0"/>
              </a:rPr>
              <a:t>Raw material M2            1                      2                                  6________</a:t>
            </a:r>
          </a:p>
          <a:p>
            <a:pPr eaLnBrk="1" hangingPunct="1">
              <a:lnSpc>
                <a:spcPct val="90000"/>
              </a:lnSpc>
              <a:buFontTx/>
              <a:buNone/>
            </a:pPr>
            <a:r>
              <a:rPr lang="en-US" altLang="en-US" sz="1400" dirty="0">
                <a:cs typeface="Times New Roman" panose="02020603050405020304" pitchFamily="18" charset="0"/>
              </a:rPr>
              <a:t>Profit  per ton ($1000)    5                      4</a:t>
            </a:r>
          </a:p>
          <a:p>
            <a:pPr eaLnBrk="1" hangingPunct="1">
              <a:lnSpc>
                <a:spcPct val="90000"/>
              </a:lnSpc>
              <a:buFont typeface="Wingdings" pitchFamily="2" charset="2"/>
              <a:buChar char="ü"/>
            </a:pPr>
            <a:r>
              <a:rPr lang="en-US" altLang="en-US" sz="1400" dirty="0" smtClean="0">
                <a:cs typeface="Times New Roman" panose="02020603050405020304" pitchFamily="18" charset="0"/>
              </a:rPr>
              <a:t>Daily </a:t>
            </a:r>
            <a:r>
              <a:rPr lang="en-US" altLang="en-US" sz="1400" dirty="0">
                <a:cs typeface="Times New Roman" panose="02020603050405020304" pitchFamily="18" charset="0"/>
              </a:rPr>
              <a:t>demand for interior paint cannot exceed that of exterior paint by more than 1 ton </a:t>
            </a:r>
          </a:p>
          <a:p>
            <a:pPr>
              <a:buFont typeface="Wingdings" pitchFamily="2" charset="2"/>
              <a:buChar char="ü"/>
            </a:pPr>
            <a:r>
              <a:rPr lang="en-US" altLang="en-US" sz="1400" dirty="0" smtClean="0">
                <a:cs typeface="Times New Roman" panose="02020603050405020304" pitchFamily="18" charset="0"/>
              </a:rPr>
              <a:t>Maximum </a:t>
            </a:r>
            <a:r>
              <a:rPr lang="en-US" altLang="en-US" sz="1400" dirty="0">
                <a:cs typeface="Times New Roman" panose="02020603050405020304" pitchFamily="18" charset="0"/>
              </a:rPr>
              <a:t>daily demand of interior paint is 2 tons</a:t>
            </a:r>
          </a:p>
          <a:p>
            <a:pPr>
              <a:lnSpc>
                <a:spcPct val="90000"/>
              </a:lnSpc>
              <a:buFont typeface="Wingdings" pitchFamily="2" charset="2"/>
              <a:buChar char="ü"/>
            </a:pPr>
            <a:r>
              <a:rPr lang="en-US" altLang="en-US" sz="1400" dirty="0" smtClean="0">
                <a:cs typeface="Times New Roman" panose="02020603050405020304" pitchFamily="18" charset="0"/>
              </a:rPr>
              <a:t>Reddy  </a:t>
            </a:r>
            <a:r>
              <a:rPr lang="en-US" altLang="en-US" sz="1400" dirty="0" err="1">
                <a:cs typeface="Times New Roman" panose="02020603050405020304" pitchFamily="18" charset="0"/>
              </a:rPr>
              <a:t>Mikks</a:t>
            </a:r>
            <a:r>
              <a:rPr lang="en-US" altLang="en-US" sz="1400" dirty="0">
                <a:cs typeface="Times New Roman" panose="02020603050405020304" pitchFamily="18" charset="0"/>
              </a:rPr>
              <a:t>  wants to determine the optimum product mix of interior and exterior paints that maximizes the total daily profit. </a:t>
            </a:r>
          </a:p>
          <a:p>
            <a:pPr>
              <a:lnSpc>
                <a:spcPct val="90000"/>
              </a:lnSpc>
              <a:buNone/>
            </a:pPr>
            <a:r>
              <a:rPr lang="en-US" altLang="en-US" sz="1400" b="1" dirty="0">
                <a:cs typeface="Times New Roman" panose="02020603050405020304" pitchFamily="18" charset="0"/>
              </a:rPr>
              <a:t>Formulate the problem as a LP problem</a:t>
            </a:r>
            <a:r>
              <a:rPr lang="en-US" altLang="en-US" sz="1400" b="1" dirty="0"/>
              <a:t>.</a:t>
            </a:r>
          </a:p>
          <a:p>
            <a:pPr eaLnBrk="1" hangingPunct="1">
              <a:lnSpc>
                <a:spcPct val="90000"/>
              </a:lnSpc>
              <a:buFontTx/>
              <a:buNone/>
            </a:pPr>
            <a:endParaRPr lang="en-US" altLang="en-US" sz="1500" dirty="0"/>
          </a:p>
        </p:txBody>
      </p:sp>
    </p:spTree>
    <p:extLst>
      <p:ext uri="{BB962C8B-B14F-4D97-AF65-F5344CB8AC3E}">
        <p14:creationId xmlns:p14="http://schemas.microsoft.com/office/powerpoint/2010/main" val="19975439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normAutofit/>
          </a:bodyPr>
          <a:lstStyle/>
          <a:p>
            <a:pPr>
              <a:defRPr/>
            </a:pPr>
            <a:fld id="{C9402DB8-A96C-4FC3-BE7D-2E683C669E60}" type="slidenum">
              <a:rPr lang="sv-SE" smtClean="0"/>
              <a:pPr>
                <a:defRPr/>
              </a:pPr>
              <a:t>21</a:t>
            </a:fld>
            <a:endParaRPr lang="sv-SE"/>
          </a:p>
        </p:txBody>
      </p:sp>
      <p:sp>
        <p:nvSpPr>
          <p:cNvPr id="3" name="Rectangle 2"/>
          <p:cNvSpPr/>
          <p:nvPr/>
        </p:nvSpPr>
        <p:spPr>
          <a:xfrm>
            <a:off x="457200" y="666750"/>
            <a:ext cx="6172200" cy="2631490"/>
          </a:xfrm>
          <a:prstGeom prst="rect">
            <a:avLst/>
          </a:prstGeom>
        </p:spPr>
        <p:txBody>
          <a:bodyPr wrap="square">
            <a:spAutoFit/>
          </a:bodyPr>
          <a:lstStyle/>
          <a:p>
            <a:pPr algn="just">
              <a:lnSpc>
                <a:spcPct val="150000"/>
              </a:lnSpc>
            </a:pPr>
            <a:r>
              <a:rPr lang="en-US" altLang="en-US" sz="2000" b="1" dirty="0" smtClean="0"/>
              <a:t>Methods </a:t>
            </a:r>
            <a:r>
              <a:rPr lang="en-US" altLang="en-US" sz="2000" b="1" dirty="0"/>
              <a:t>for Solving Linear Programming (LP</a:t>
            </a:r>
            <a:r>
              <a:rPr lang="en-US" altLang="en-US" b="1" dirty="0"/>
              <a:t>)</a:t>
            </a:r>
            <a:endParaRPr lang="en-US" altLang="en-US" b="1" dirty="0">
              <a:cs typeface="Times New Roman" panose="02020603050405020304" pitchFamily="18" charset="0"/>
            </a:endParaRPr>
          </a:p>
          <a:p>
            <a:pPr marL="514350" indent="-514350" algn="just">
              <a:lnSpc>
                <a:spcPct val="150000"/>
              </a:lnSpc>
              <a:buFont typeface="+mj-lt"/>
              <a:buAutoNum type="arabicPeriod"/>
            </a:pPr>
            <a:r>
              <a:rPr lang="en-US" altLang="en-US" dirty="0">
                <a:cs typeface="Times New Roman" panose="02020603050405020304" pitchFamily="18" charset="0"/>
              </a:rPr>
              <a:t>Graphical Method</a:t>
            </a:r>
          </a:p>
          <a:p>
            <a:pPr marL="514350" indent="-514350" algn="just">
              <a:lnSpc>
                <a:spcPct val="150000"/>
              </a:lnSpc>
              <a:buFont typeface="+mj-lt"/>
              <a:buAutoNum type="arabicPeriod" startAt="2"/>
            </a:pPr>
            <a:r>
              <a:rPr lang="en-US" altLang="en-US" dirty="0">
                <a:cs typeface="Times New Roman" panose="02020603050405020304" pitchFamily="18" charset="0"/>
              </a:rPr>
              <a:t>Simplex Method</a:t>
            </a:r>
          </a:p>
          <a:p>
            <a:pPr marL="514350" indent="-514350" algn="just">
              <a:lnSpc>
                <a:spcPct val="150000"/>
              </a:lnSpc>
              <a:buFont typeface="+mj-lt"/>
              <a:buAutoNum type="arabicPeriod" startAt="2"/>
            </a:pPr>
            <a:r>
              <a:rPr lang="en-US" altLang="en-US" dirty="0">
                <a:cs typeface="Times New Roman" panose="02020603050405020304" pitchFamily="18" charset="0"/>
              </a:rPr>
              <a:t>Big-M Method</a:t>
            </a:r>
          </a:p>
          <a:p>
            <a:pPr marL="514350" indent="-514350" algn="just">
              <a:lnSpc>
                <a:spcPct val="150000"/>
              </a:lnSpc>
              <a:buFont typeface="+mj-lt"/>
              <a:buAutoNum type="arabicPeriod" startAt="4"/>
            </a:pPr>
            <a:r>
              <a:rPr lang="en-US" altLang="en-US" dirty="0">
                <a:cs typeface="Times New Roman" panose="02020603050405020304" pitchFamily="18" charset="0"/>
              </a:rPr>
              <a:t>Two – Phase Method</a:t>
            </a:r>
            <a:endParaRPr lang="en-US" altLang="en-US" dirty="0"/>
          </a:p>
          <a:p>
            <a:pPr algn="just">
              <a:lnSpc>
                <a:spcPct val="150000"/>
              </a:lnSpc>
            </a:pPr>
            <a:endParaRPr lang="en-US" dirty="0" smtClean="0"/>
          </a:p>
        </p:txBody>
      </p:sp>
    </p:spTree>
    <p:extLst>
      <p:ext uri="{BB962C8B-B14F-4D97-AF65-F5344CB8AC3E}">
        <p14:creationId xmlns:p14="http://schemas.microsoft.com/office/powerpoint/2010/main" val="21304382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22</a:t>
            </a:fld>
            <a:endParaRPr lang="sv-SE"/>
          </a:p>
        </p:txBody>
      </p:sp>
      <p:sp>
        <p:nvSpPr>
          <p:cNvPr id="5" name="Rectangle 4"/>
          <p:cNvSpPr/>
          <p:nvPr/>
        </p:nvSpPr>
        <p:spPr>
          <a:xfrm>
            <a:off x="228600" y="0"/>
            <a:ext cx="6172200" cy="4374531"/>
          </a:xfrm>
          <a:prstGeom prst="rect">
            <a:avLst/>
          </a:prstGeom>
        </p:spPr>
        <p:txBody>
          <a:bodyPr wrap="square">
            <a:spAutoFit/>
          </a:bodyPr>
          <a:lstStyle/>
          <a:p>
            <a:pPr marL="228600" indent="-228600" algn="just">
              <a:lnSpc>
                <a:spcPct val="115000"/>
              </a:lnSpc>
              <a:spcAft>
                <a:spcPts val="1000"/>
              </a:spcAft>
              <a:buFont typeface="+mj-lt"/>
              <a:buAutoNum type="arabicPeriod"/>
            </a:pPr>
            <a:endParaRPr lang="en-US" sz="1200" b="1" dirty="0">
              <a:latin typeface="Times New Roman" panose="02020603050405020304" pitchFamily="18" charset="0"/>
              <a:ea typeface="Times New Roman" panose="02020603050405020304" pitchFamily="18" charset="0"/>
              <a:cs typeface="Arial" panose="020B0604020202020204" pitchFamily="34" charset="0"/>
            </a:endParaRPr>
          </a:p>
          <a:p>
            <a:pPr marL="342900" indent="-342900" algn="just">
              <a:lnSpc>
                <a:spcPct val="115000"/>
              </a:lnSpc>
              <a:spcAft>
                <a:spcPts val="1000"/>
              </a:spcAft>
              <a:buFont typeface="+mj-lt"/>
              <a:buAutoNum type="arabicPeriod"/>
            </a:pPr>
            <a:r>
              <a:rPr lang="en-US" b="1" dirty="0" smtClean="0">
                <a:ea typeface="Times New Roman" panose="02020603050405020304" pitchFamily="18" charset="0"/>
                <a:cs typeface="Arial" panose="020B0604020202020204" pitchFamily="34" charset="0"/>
              </a:rPr>
              <a:t>Graphical </a:t>
            </a:r>
            <a:r>
              <a:rPr lang="en-US" b="1" dirty="0">
                <a:ea typeface="Times New Roman" panose="02020603050405020304" pitchFamily="18" charset="0"/>
                <a:cs typeface="Arial" panose="020B0604020202020204" pitchFamily="34" charset="0"/>
              </a:rPr>
              <a:t>method for solving LP problem</a:t>
            </a:r>
            <a:endParaRPr lang="en-US" dirty="0">
              <a:ea typeface="Times New Roman" panose="02020603050405020304" pitchFamily="18" charset="0"/>
              <a:cs typeface="Arial" panose="020B0604020202020204" pitchFamily="34" charset="0"/>
            </a:endParaRPr>
          </a:p>
          <a:p>
            <a:pPr algn="just">
              <a:lnSpc>
                <a:spcPct val="115000"/>
              </a:lnSpc>
              <a:spcAft>
                <a:spcPts val="1000"/>
              </a:spcAft>
            </a:pPr>
            <a:r>
              <a:rPr lang="en-US" sz="1400" dirty="0">
                <a:ea typeface="Times New Roman" panose="02020603050405020304" pitchFamily="18" charset="0"/>
                <a:cs typeface="Arial" panose="020B0604020202020204" pitchFamily="34" charset="0"/>
              </a:rPr>
              <a:t>The practical steps involved in solving linear programming problems by Graphical Method are given below:</a:t>
            </a:r>
          </a:p>
          <a:p>
            <a:pPr algn="just">
              <a:lnSpc>
                <a:spcPct val="115000"/>
              </a:lnSpc>
              <a:spcAft>
                <a:spcPts val="1000"/>
              </a:spcAft>
            </a:pPr>
            <a:r>
              <a:rPr lang="en-US" sz="1400" b="1" dirty="0">
                <a:ea typeface="Times New Roman" panose="02020603050405020304" pitchFamily="18" charset="0"/>
                <a:cs typeface="Arial" panose="020B0604020202020204" pitchFamily="34" charset="0"/>
              </a:rPr>
              <a:t>Step 1</a:t>
            </a:r>
            <a:r>
              <a:rPr lang="en-US" sz="1400" dirty="0">
                <a:ea typeface="Times New Roman" panose="02020603050405020304" pitchFamily="18" charset="0"/>
                <a:cs typeface="Arial" panose="020B0604020202020204" pitchFamily="34" charset="0"/>
              </a:rPr>
              <a:t>: Consider each inequality constraint as equation. </a:t>
            </a:r>
          </a:p>
          <a:p>
            <a:pPr algn="just">
              <a:lnSpc>
                <a:spcPct val="115000"/>
              </a:lnSpc>
              <a:spcAft>
                <a:spcPts val="1000"/>
              </a:spcAft>
            </a:pPr>
            <a:r>
              <a:rPr lang="en-US" sz="1400" b="1" dirty="0">
                <a:ea typeface="Times New Roman" panose="02020603050405020304" pitchFamily="18" charset="0"/>
                <a:cs typeface="Arial" panose="020B0604020202020204" pitchFamily="34" charset="0"/>
              </a:rPr>
              <a:t>Step 2</a:t>
            </a:r>
            <a:r>
              <a:rPr lang="en-US" sz="1400" dirty="0">
                <a:ea typeface="Times New Roman" panose="02020603050405020304" pitchFamily="18" charset="0"/>
                <a:cs typeface="Arial" panose="020B0604020202020204" pitchFamily="34" charset="0"/>
              </a:rPr>
              <a:t>: Take one variable ( x</a:t>
            </a:r>
            <a:r>
              <a:rPr lang="en-US" sz="1400" baseline="-25000" dirty="0">
                <a:ea typeface="Times New Roman" panose="02020603050405020304" pitchFamily="18" charset="0"/>
                <a:cs typeface="Arial" panose="020B0604020202020204" pitchFamily="34" charset="0"/>
              </a:rPr>
              <a:t>1</a:t>
            </a:r>
            <a:r>
              <a:rPr lang="en-US" sz="1400" dirty="0">
                <a:ea typeface="Times New Roman" panose="02020603050405020304" pitchFamily="18" charset="0"/>
                <a:cs typeface="Arial" panose="020B0604020202020204" pitchFamily="34" charset="0"/>
              </a:rPr>
              <a:t>) in a given equation equal to zero and find the value of other variable (x</a:t>
            </a:r>
            <a:r>
              <a:rPr lang="en-US" sz="1400" baseline="-25000" dirty="0">
                <a:ea typeface="Times New Roman" panose="02020603050405020304" pitchFamily="18" charset="0"/>
                <a:cs typeface="Arial" panose="020B0604020202020204" pitchFamily="34" charset="0"/>
              </a:rPr>
              <a:t>2</a:t>
            </a:r>
            <a:r>
              <a:rPr lang="en-US" sz="1400" dirty="0">
                <a:ea typeface="Times New Roman" panose="02020603050405020304" pitchFamily="18" charset="0"/>
                <a:cs typeface="Arial" panose="020B0604020202020204" pitchFamily="34" charset="0"/>
              </a:rPr>
              <a:t>) by solving that equation to get one co-ordinate [say (0, x</a:t>
            </a:r>
            <a:r>
              <a:rPr lang="en-US" sz="1400" baseline="-25000" dirty="0">
                <a:ea typeface="Times New Roman" panose="02020603050405020304" pitchFamily="18" charset="0"/>
                <a:cs typeface="Arial" panose="020B0604020202020204" pitchFamily="34" charset="0"/>
              </a:rPr>
              <a:t>2</a:t>
            </a:r>
            <a:r>
              <a:rPr lang="en-US" sz="1400" dirty="0">
                <a:ea typeface="Times New Roman" panose="02020603050405020304" pitchFamily="18" charset="0"/>
                <a:cs typeface="Arial" panose="020B0604020202020204" pitchFamily="34" charset="0"/>
              </a:rPr>
              <a:t>)] for that equation, and also for the other variable.</a:t>
            </a:r>
          </a:p>
          <a:p>
            <a:pPr algn="just">
              <a:lnSpc>
                <a:spcPct val="115000"/>
              </a:lnSpc>
              <a:spcAft>
                <a:spcPts val="1000"/>
              </a:spcAft>
            </a:pPr>
            <a:r>
              <a:rPr lang="en-US" sz="1400" b="1" dirty="0">
                <a:ea typeface="Times New Roman" panose="02020603050405020304" pitchFamily="18" charset="0"/>
                <a:cs typeface="Arial" panose="020B0604020202020204" pitchFamily="34" charset="0"/>
              </a:rPr>
              <a:t>Step 3</a:t>
            </a:r>
            <a:r>
              <a:rPr lang="en-US" sz="1400" dirty="0">
                <a:ea typeface="Times New Roman" panose="02020603050405020304" pitchFamily="18" charset="0"/>
                <a:cs typeface="Arial" panose="020B0604020202020204" pitchFamily="34" charset="0"/>
              </a:rPr>
              <a:t>: Plot both the co- ordinates so obtained on the graph and join them by straight line  </a:t>
            </a:r>
          </a:p>
          <a:p>
            <a:pPr algn="just">
              <a:lnSpc>
                <a:spcPct val="115000"/>
              </a:lnSpc>
              <a:spcAft>
                <a:spcPts val="1000"/>
              </a:spcAft>
            </a:pPr>
            <a:r>
              <a:rPr lang="en-US" sz="1400" b="1" dirty="0">
                <a:ea typeface="Times New Roman" panose="02020603050405020304" pitchFamily="18" charset="0"/>
                <a:cs typeface="Arial" panose="020B0604020202020204" pitchFamily="34" charset="0"/>
              </a:rPr>
              <a:t>Step 4</a:t>
            </a:r>
            <a:r>
              <a:rPr lang="en-US" sz="1400" dirty="0">
                <a:ea typeface="Times New Roman" panose="02020603050405020304" pitchFamily="18" charset="0"/>
                <a:cs typeface="Arial" panose="020B0604020202020204" pitchFamily="34" charset="0"/>
              </a:rPr>
              <a:t>: Highlight the feasible region on the graph</a:t>
            </a:r>
          </a:p>
          <a:p>
            <a:pPr algn="just">
              <a:lnSpc>
                <a:spcPct val="115000"/>
              </a:lnSpc>
              <a:spcAft>
                <a:spcPts val="1000"/>
              </a:spcAft>
            </a:pPr>
            <a:r>
              <a:rPr lang="en-US" sz="1400" b="1" dirty="0">
                <a:ea typeface="Times New Roman" panose="02020603050405020304" pitchFamily="18" charset="0"/>
                <a:cs typeface="Arial" panose="020B0604020202020204" pitchFamily="34" charset="0"/>
              </a:rPr>
              <a:t>Step 5</a:t>
            </a:r>
            <a:r>
              <a:rPr lang="en-US" sz="1400" dirty="0">
                <a:ea typeface="Times New Roman" panose="02020603050405020304" pitchFamily="18" charset="0"/>
                <a:cs typeface="Arial" panose="020B0604020202020204" pitchFamily="34" charset="0"/>
              </a:rPr>
              <a:t>:</a:t>
            </a:r>
            <a:r>
              <a:rPr lang="en-US" sz="1400" dirty="0">
                <a:solidFill>
                  <a:srgbClr val="10B4EF"/>
                </a:solidFill>
                <a:ea typeface="Times New Roman" panose="02020603050405020304" pitchFamily="18" charset="0"/>
                <a:cs typeface="Arial" panose="020B0604020202020204" pitchFamily="34" charset="0"/>
              </a:rPr>
              <a:t> </a:t>
            </a:r>
            <a:r>
              <a:rPr lang="en-US" sz="1400" dirty="0">
                <a:ea typeface="Times New Roman" panose="02020603050405020304" pitchFamily="18" charset="0"/>
                <a:cs typeface="Arial" panose="020B0604020202020204" pitchFamily="34" charset="0"/>
              </a:rPr>
              <a:t>Find the optimum point (Z) from the output solution area</a:t>
            </a:r>
          </a:p>
          <a:p>
            <a:pPr algn="just">
              <a:lnSpc>
                <a:spcPct val="115000"/>
              </a:lnSpc>
              <a:spcAft>
                <a:spcPts val="1000"/>
              </a:spcAft>
            </a:pPr>
            <a:r>
              <a:rPr lang="en-US" sz="1400" b="1" u="sng" dirty="0">
                <a:ea typeface="Times New Roman" panose="02020603050405020304" pitchFamily="18" charset="0"/>
                <a:cs typeface="Arial" panose="020B0604020202020204" pitchFamily="34" charset="0"/>
              </a:rPr>
              <a:t>Note</a:t>
            </a:r>
            <a:r>
              <a:rPr lang="en-US" sz="1400" u="sng" dirty="0">
                <a:ea typeface="Times New Roman" panose="02020603050405020304" pitchFamily="18" charset="0"/>
                <a:cs typeface="Arial" panose="020B0604020202020204" pitchFamily="34" charset="0"/>
              </a:rPr>
              <a:t>:  this method used when the model contain only two </a:t>
            </a:r>
            <a:r>
              <a:rPr lang="en-US" sz="1400" u="sng" dirty="0" smtClean="0">
                <a:ea typeface="Times New Roman" panose="02020603050405020304" pitchFamily="18" charset="0"/>
                <a:cs typeface="Arial" panose="020B0604020202020204" pitchFamily="34" charset="0"/>
              </a:rPr>
              <a:t>variables(</a:t>
            </a:r>
            <a:r>
              <a:rPr lang="en-US" sz="1400" dirty="0" smtClean="0">
                <a:ea typeface="Times New Roman" panose="02020603050405020304" pitchFamily="18" charset="0"/>
                <a:cs typeface="Arial" panose="020B0604020202020204" pitchFamily="34" charset="0"/>
              </a:rPr>
              <a:t>x</a:t>
            </a:r>
            <a:r>
              <a:rPr lang="en-US" sz="1400" baseline="-25000" dirty="0" smtClean="0">
                <a:ea typeface="Times New Roman" panose="02020603050405020304" pitchFamily="18" charset="0"/>
                <a:cs typeface="Arial" panose="020B0604020202020204" pitchFamily="34" charset="0"/>
              </a:rPr>
              <a:t>1,</a:t>
            </a:r>
            <a:r>
              <a:rPr lang="en-US" sz="1400" dirty="0">
                <a:ea typeface="Times New Roman" panose="02020603050405020304" pitchFamily="18" charset="0"/>
                <a:cs typeface="Arial" panose="020B0604020202020204" pitchFamily="34" charset="0"/>
              </a:rPr>
              <a:t> </a:t>
            </a:r>
            <a:r>
              <a:rPr lang="en-US" sz="1400" dirty="0" smtClean="0">
                <a:ea typeface="Times New Roman" panose="02020603050405020304" pitchFamily="18" charset="0"/>
                <a:cs typeface="Arial" panose="020B0604020202020204" pitchFamily="34" charset="0"/>
              </a:rPr>
              <a:t>x</a:t>
            </a:r>
            <a:r>
              <a:rPr lang="en-US" sz="1400" baseline="-25000" dirty="0" smtClean="0">
                <a:ea typeface="Times New Roman" panose="02020603050405020304" pitchFamily="18" charset="0"/>
                <a:cs typeface="Arial" panose="020B0604020202020204" pitchFamily="34" charset="0"/>
              </a:rPr>
              <a:t>2)</a:t>
            </a:r>
            <a:r>
              <a:rPr lang="en-US" sz="1400" dirty="0" smtClean="0">
                <a:ea typeface="Times New Roman" panose="02020603050405020304" pitchFamily="18" charset="0"/>
                <a:cs typeface="Arial" panose="020B0604020202020204" pitchFamily="34" charset="0"/>
              </a:rPr>
              <a:t> or (</a:t>
            </a:r>
            <a:r>
              <a:rPr lang="en-US" sz="1400" dirty="0" err="1" smtClean="0">
                <a:ea typeface="Times New Roman" panose="02020603050405020304" pitchFamily="18" charset="0"/>
                <a:cs typeface="Arial" panose="020B0604020202020204" pitchFamily="34" charset="0"/>
              </a:rPr>
              <a:t>x,y</a:t>
            </a:r>
            <a:r>
              <a:rPr lang="en-US" sz="1400" dirty="0" smtClean="0">
                <a:ea typeface="Times New Roman" panose="02020603050405020304" pitchFamily="18" charset="0"/>
                <a:cs typeface="Arial" panose="020B0604020202020204" pitchFamily="34" charset="0"/>
              </a:rPr>
              <a:t>).</a:t>
            </a:r>
            <a:endParaRPr lang="en-US" sz="14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324829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defRPr sz="1350">
                <a:solidFill>
                  <a:schemeClr val="tx1"/>
                </a:solidFill>
                <a:latin typeface="Times New Roman" panose="02020603050405020304" pitchFamily="18" charset="0"/>
              </a:defRPr>
            </a:lvl1pPr>
            <a:lvl2pPr marL="417910" indent="-160735">
              <a:defRPr sz="1350">
                <a:solidFill>
                  <a:schemeClr val="tx1"/>
                </a:solidFill>
                <a:latin typeface="Times New Roman" panose="02020603050405020304" pitchFamily="18" charset="0"/>
              </a:defRPr>
            </a:lvl2pPr>
            <a:lvl3pPr marL="642938" indent="-128588">
              <a:defRPr sz="1350">
                <a:solidFill>
                  <a:schemeClr val="tx1"/>
                </a:solidFill>
                <a:latin typeface="Times New Roman" panose="02020603050405020304" pitchFamily="18" charset="0"/>
              </a:defRPr>
            </a:lvl3pPr>
            <a:lvl4pPr marL="900113" indent="-128588">
              <a:defRPr sz="1350">
                <a:solidFill>
                  <a:schemeClr val="tx1"/>
                </a:solidFill>
                <a:latin typeface="Times New Roman" panose="02020603050405020304" pitchFamily="18" charset="0"/>
              </a:defRPr>
            </a:lvl4pPr>
            <a:lvl5pPr marL="1157288" indent="-128588">
              <a:defRPr sz="1350">
                <a:solidFill>
                  <a:schemeClr val="tx1"/>
                </a:solidFill>
                <a:latin typeface="Times New Roman" panose="02020603050405020304" pitchFamily="18" charset="0"/>
              </a:defRPr>
            </a:lvl5pPr>
            <a:lvl6pPr marL="1414463" indent="-128588" algn="ctr" eaLnBrk="0" fontAlgn="base" hangingPunct="0">
              <a:spcBef>
                <a:spcPct val="0"/>
              </a:spcBef>
              <a:spcAft>
                <a:spcPct val="0"/>
              </a:spcAft>
              <a:defRPr sz="1350">
                <a:solidFill>
                  <a:schemeClr val="tx1"/>
                </a:solidFill>
                <a:latin typeface="Times New Roman" panose="02020603050405020304" pitchFamily="18" charset="0"/>
              </a:defRPr>
            </a:lvl6pPr>
            <a:lvl7pPr marL="1671638" indent="-128588" algn="ctr" eaLnBrk="0" fontAlgn="base" hangingPunct="0">
              <a:spcBef>
                <a:spcPct val="0"/>
              </a:spcBef>
              <a:spcAft>
                <a:spcPct val="0"/>
              </a:spcAft>
              <a:defRPr sz="1350">
                <a:solidFill>
                  <a:schemeClr val="tx1"/>
                </a:solidFill>
                <a:latin typeface="Times New Roman" panose="02020603050405020304" pitchFamily="18" charset="0"/>
              </a:defRPr>
            </a:lvl7pPr>
            <a:lvl8pPr marL="1928813" indent="-128588" algn="ctr" eaLnBrk="0" fontAlgn="base" hangingPunct="0">
              <a:spcBef>
                <a:spcPct val="0"/>
              </a:spcBef>
              <a:spcAft>
                <a:spcPct val="0"/>
              </a:spcAft>
              <a:defRPr sz="1350">
                <a:solidFill>
                  <a:schemeClr val="tx1"/>
                </a:solidFill>
                <a:latin typeface="Times New Roman" panose="02020603050405020304" pitchFamily="18" charset="0"/>
              </a:defRPr>
            </a:lvl8pPr>
            <a:lvl9pPr marL="2185988" indent="-128588" algn="ctr" eaLnBrk="0" fontAlgn="base" hangingPunct="0">
              <a:spcBef>
                <a:spcPct val="0"/>
              </a:spcBef>
              <a:spcAft>
                <a:spcPct val="0"/>
              </a:spcAft>
              <a:defRPr sz="1350">
                <a:solidFill>
                  <a:schemeClr val="tx1"/>
                </a:solidFill>
                <a:latin typeface="Times New Roman" panose="02020603050405020304" pitchFamily="18" charset="0"/>
              </a:defRPr>
            </a:lvl9pPr>
          </a:lstStyle>
          <a:p>
            <a:fld id="{045312DC-24C4-4C7F-97F8-583E8188B216}" type="slidenum">
              <a:rPr lang="ar-SA" altLang="en-US" sz="788"/>
              <a:pPr/>
              <a:t>23</a:t>
            </a:fld>
            <a:endParaRPr lang="en-US" altLang="en-US" sz="788"/>
          </a:p>
        </p:txBody>
      </p:sp>
      <p:sp>
        <p:nvSpPr>
          <p:cNvPr id="23555" name="Rectangle 4"/>
          <p:cNvSpPr>
            <a:spLocks noChangeArrowheads="1"/>
          </p:cNvSpPr>
          <p:nvPr/>
        </p:nvSpPr>
        <p:spPr bwMode="auto">
          <a:xfrm>
            <a:off x="857251" y="621485"/>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350"/>
          </a:p>
        </p:txBody>
      </p:sp>
      <p:sp>
        <p:nvSpPr>
          <p:cNvPr id="23558" name="Rectangle 2"/>
          <p:cNvSpPr>
            <a:spLocks noChangeArrowheads="1"/>
          </p:cNvSpPr>
          <p:nvPr/>
        </p:nvSpPr>
        <p:spPr bwMode="auto">
          <a:xfrm>
            <a:off x="381000" y="146355"/>
            <a:ext cx="6096000" cy="1550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endParaRPr lang="en-US" altLang="en-US" sz="1575" b="1" i="1" u="sng" dirty="0" smtClean="0">
              <a:solidFill>
                <a:srgbClr val="FFFF00"/>
              </a:solidFill>
              <a:cs typeface="Times New Roman" panose="02020603050405020304" pitchFamily="18" charset="0"/>
            </a:endParaRPr>
          </a:p>
          <a:p>
            <a:r>
              <a:rPr lang="en-US" altLang="en-US" sz="1600" b="1" dirty="0">
                <a:solidFill>
                  <a:srgbClr val="030119"/>
                </a:solidFill>
                <a:cs typeface="Times New Roman" panose="02020603050405020304" pitchFamily="18" charset="0"/>
              </a:rPr>
              <a:t>Multiple Solution </a:t>
            </a:r>
          </a:p>
          <a:p>
            <a:pPr algn="l"/>
            <a:endParaRPr lang="en-US" altLang="en-US" sz="1575" b="1" u="sng" dirty="0">
              <a:cs typeface="Times New Roman" panose="02020603050405020304" pitchFamily="18" charset="0"/>
            </a:endParaRPr>
          </a:p>
          <a:p>
            <a:pPr algn="l">
              <a:lnSpc>
                <a:spcPct val="150000"/>
              </a:lnSpc>
            </a:pPr>
            <a:r>
              <a:rPr lang="en-US" altLang="en-US" sz="1575" b="1" u="sng" dirty="0" smtClean="0">
                <a:latin typeface="+mn-lt"/>
                <a:cs typeface="Times New Roman" panose="02020603050405020304" pitchFamily="18" charset="0"/>
              </a:rPr>
              <a:t>Ex </a:t>
            </a:r>
            <a:r>
              <a:rPr lang="en-US" altLang="en-US" sz="1575" dirty="0">
                <a:latin typeface="+mn-lt"/>
                <a:cs typeface="Times New Roman" panose="02020603050405020304" pitchFamily="18" charset="0"/>
              </a:rPr>
              <a:t>: </a:t>
            </a:r>
            <a:r>
              <a:rPr lang="en-US" altLang="en-US" sz="1575" dirty="0" smtClean="0">
                <a:latin typeface="+mn-lt"/>
                <a:cs typeface="Times New Roman" panose="02020603050405020304" pitchFamily="18" charset="0"/>
              </a:rPr>
              <a:t>If you have the </a:t>
            </a:r>
            <a:r>
              <a:rPr lang="en-US" altLang="en-US" sz="1575" dirty="0">
                <a:latin typeface="+mn-lt"/>
                <a:cs typeface="Times New Roman" panose="02020603050405020304" pitchFamily="18" charset="0"/>
              </a:rPr>
              <a:t>following L.P. </a:t>
            </a:r>
            <a:r>
              <a:rPr lang="en-US" altLang="en-US" sz="1575" dirty="0" smtClean="0">
                <a:latin typeface="+mn-lt"/>
                <a:cs typeface="Times New Roman" panose="02020603050405020304" pitchFamily="18" charset="0"/>
              </a:rPr>
              <a:t>problem find the optimal solution by using graphical method. </a:t>
            </a:r>
            <a:endParaRPr lang="en-US" altLang="en-US" sz="1575" dirty="0">
              <a:latin typeface="+mn-lt"/>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4240908416"/>
              </p:ext>
            </p:extLst>
          </p:nvPr>
        </p:nvGraphicFramePr>
        <p:xfrm>
          <a:off x="1447800" y="1885950"/>
          <a:ext cx="3606800" cy="1905000"/>
        </p:xfrm>
        <a:graphic>
          <a:graphicData uri="http://schemas.openxmlformats.org/presentationml/2006/ole">
            <mc:AlternateContent xmlns:mc="http://schemas.openxmlformats.org/markup-compatibility/2006">
              <mc:Choice xmlns:v="urn:schemas-microsoft-com:vml" Requires="v">
                <p:oleObj spid="_x0000_s1033" name="Equation" r:id="rId3" imgW="1803240" imgH="1701720" progId="Equation.3">
                  <p:embed/>
                </p:oleObj>
              </mc:Choice>
              <mc:Fallback>
                <p:oleObj name="Equation" r:id="rId3" imgW="1803240" imgH="1701720" progId="Equation.3">
                  <p:embed/>
                  <p:pic>
                    <p:nvPicPr>
                      <p:cNvPr id="0" name=""/>
                      <p:cNvPicPr>
                        <a:picLocks noChangeAspect="1" noChangeArrowheads="1"/>
                      </p:cNvPicPr>
                      <p:nvPr/>
                    </p:nvPicPr>
                    <p:blipFill>
                      <a:blip r:embed="rId4"/>
                      <a:srcRect/>
                      <a:stretch>
                        <a:fillRect/>
                      </a:stretch>
                    </p:blipFill>
                    <p:spPr bwMode="auto">
                      <a:xfrm>
                        <a:off x="1447800" y="1885950"/>
                        <a:ext cx="3606800" cy="1905000"/>
                      </a:xfrm>
                      <a:prstGeom prst="rect">
                        <a:avLst/>
                      </a:prstGeom>
                      <a:noFill/>
                      <a:extLst/>
                    </p:spPr>
                  </p:pic>
                </p:oleObj>
              </mc:Fallback>
            </mc:AlternateContent>
          </a:graphicData>
        </a:graphic>
      </p:graphicFrame>
    </p:spTree>
    <p:extLst>
      <p:ext uri="{BB962C8B-B14F-4D97-AF65-F5344CB8AC3E}">
        <p14:creationId xmlns:p14="http://schemas.microsoft.com/office/powerpoint/2010/main" val="2802248941"/>
      </p:ext>
    </p:extLst>
  </p:cSld>
  <p:clrMapOvr>
    <a:masterClrMapping/>
  </p:clrMapOvr>
  <p:transition spd="slow">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defRPr sz="1350">
                <a:solidFill>
                  <a:schemeClr val="tx1"/>
                </a:solidFill>
                <a:latin typeface="Times New Roman" panose="02020603050405020304" pitchFamily="18" charset="0"/>
              </a:defRPr>
            </a:lvl1pPr>
            <a:lvl2pPr marL="417910" indent="-160735">
              <a:defRPr sz="1350">
                <a:solidFill>
                  <a:schemeClr val="tx1"/>
                </a:solidFill>
                <a:latin typeface="Times New Roman" panose="02020603050405020304" pitchFamily="18" charset="0"/>
              </a:defRPr>
            </a:lvl2pPr>
            <a:lvl3pPr marL="642938" indent="-128588">
              <a:defRPr sz="1350">
                <a:solidFill>
                  <a:schemeClr val="tx1"/>
                </a:solidFill>
                <a:latin typeface="Times New Roman" panose="02020603050405020304" pitchFamily="18" charset="0"/>
              </a:defRPr>
            </a:lvl3pPr>
            <a:lvl4pPr marL="900113" indent="-128588">
              <a:defRPr sz="1350">
                <a:solidFill>
                  <a:schemeClr val="tx1"/>
                </a:solidFill>
                <a:latin typeface="Times New Roman" panose="02020603050405020304" pitchFamily="18" charset="0"/>
              </a:defRPr>
            </a:lvl4pPr>
            <a:lvl5pPr marL="1157288" indent="-128588">
              <a:defRPr sz="1350">
                <a:solidFill>
                  <a:schemeClr val="tx1"/>
                </a:solidFill>
                <a:latin typeface="Times New Roman" panose="02020603050405020304" pitchFamily="18" charset="0"/>
              </a:defRPr>
            </a:lvl5pPr>
            <a:lvl6pPr marL="1414463" indent="-128588" algn="ctr" eaLnBrk="0" fontAlgn="base" hangingPunct="0">
              <a:spcBef>
                <a:spcPct val="0"/>
              </a:spcBef>
              <a:spcAft>
                <a:spcPct val="0"/>
              </a:spcAft>
              <a:defRPr sz="1350">
                <a:solidFill>
                  <a:schemeClr val="tx1"/>
                </a:solidFill>
                <a:latin typeface="Times New Roman" panose="02020603050405020304" pitchFamily="18" charset="0"/>
              </a:defRPr>
            </a:lvl6pPr>
            <a:lvl7pPr marL="1671638" indent="-128588" algn="ctr" eaLnBrk="0" fontAlgn="base" hangingPunct="0">
              <a:spcBef>
                <a:spcPct val="0"/>
              </a:spcBef>
              <a:spcAft>
                <a:spcPct val="0"/>
              </a:spcAft>
              <a:defRPr sz="1350">
                <a:solidFill>
                  <a:schemeClr val="tx1"/>
                </a:solidFill>
                <a:latin typeface="Times New Roman" panose="02020603050405020304" pitchFamily="18" charset="0"/>
              </a:defRPr>
            </a:lvl7pPr>
            <a:lvl8pPr marL="1928813" indent="-128588" algn="ctr" eaLnBrk="0" fontAlgn="base" hangingPunct="0">
              <a:spcBef>
                <a:spcPct val="0"/>
              </a:spcBef>
              <a:spcAft>
                <a:spcPct val="0"/>
              </a:spcAft>
              <a:defRPr sz="1350">
                <a:solidFill>
                  <a:schemeClr val="tx1"/>
                </a:solidFill>
                <a:latin typeface="Times New Roman" panose="02020603050405020304" pitchFamily="18" charset="0"/>
              </a:defRPr>
            </a:lvl8pPr>
            <a:lvl9pPr marL="2185988" indent="-128588" algn="ctr" eaLnBrk="0" fontAlgn="base" hangingPunct="0">
              <a:spcBef>
                <a:spcPct val="0"/>
              </a:spcBef>
              <a:spcAft>
                <a:spcPct val="0"/>
              </a:spcAft>
              <a:defRPr sz="1350">
                <a:solidFill>
                  <a:schemeClr val="tx1"/>
                </a:solidFill>
                <a:latin typeface="Times New Roman" panose="02020603050405020304" pitchFamily="18" charset="0"/>
              </a:defRPr>
            </a:lvl9pPr>
          </a:lstStyle>
          <a:p>
            <a:fld id="{045312DC-24C4-4C7F-97F8-583E8188B216}" type="slidenum">
              <a:rPr lang="ar-SA" altLang="en-US" sz="788"/>
              <a:pPr/>
              <a:t>24</a:t>
            </a:fld>
            <a:endParaRPr lang="en-US" altLang="en-US" sz="788"/>
          </a:p>
        </p:txBody>
      </p:sp>
      <p:sp>
        <p:nvSpPr>
          <p:cNvPr id="23555" name="Rectangle 4"/>
          <p:cNvSpPr>
            <a:spLocks noChangeArrowheads="1"/>
          </p:cNvSpPr>
          <p:nvPr/>
        </p:nvSpPr>
        <p:spPr bwMode="auto">
          <a:xfrm>
            <a:off x="857251" y="621485"/>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350"/>
          </a:p>
        </p:txBody>
      </p:sp>
      <p:sp>
        <p:nvSpPr>
          <p:cNvPr id="23558" name="Rectangle 2"/>
          <p:cNvSpPr>
            <a:spLocks noChangeArrowheads="1"/>
          </p:cNvSpPr>
          <p:nvPr/>
        </p:nvSpPr>
        <p:spPr bwMode="auto">
          <a:xfrm>
            <a:off x="304800" y="209550"/>
            <a:ext cx="4114800" cy="1096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endParaRPr lang="en-US" altLang="en-US" sz="1575" b="1" i="1" u="sng" dirty="0" smtClean="0">
              <a:solidFill>
                <a:srgbClr val="FFFF00"/>
              </a:solidFill>
              <a:cs typeface="Times New Roman" panose="02020603050405020304" pitchFamily="18" charset="0"/>
            </a:endParaRPr>
          </a:p>
          <a:p>
            <a:r>
              <a:rPr lang="en-US" altLang="en-US" sz="1600" b="1" dirty="0">
                <a:solidFill>
                  <a:srgbClr val="030119"/>
                </a:solidFill>
                <a:cs typeface="Times New Roman" panose="02020603050405020304" pitchFamily="18" charset="0"/>
              </a:rPr>
              <a:t>Multiple Solution </a:t>
            </a:r>
          </a:p>
          <a:p>
            <a:pPr algn="l"/>
            <a:endParaRPr lang="en-US" altLang="en-US" sz="1575" b="1" u="sng" dirty="0">
              <a:cs typeface="Times New Roman" panose="02020603050405020304" pitchFamily="18" charset="0"/>
            </a:endParaRPr>
          </a:p>
          <a:p>
            <a:pPr algn="l"/>
            <a:r>
              <a:rPr lang="en-US" altLang="en-US" sz="1575" b="1" u="sng" dirty="0" smtClean="0">
                <a:cs typeface="Times New Roman" panose="02020603050405020304" pitchFamily="18" charset="0"/>
              </a:rPr>
              <a:t>Ex </a:t>
            </a:r>
            <a:r>
              <a:rPr lang="en-US" altLang="en-US" sz="1575" dirty="0">
                <a:cs typeface="Times New Roman" panose="02020603050405020304" pitchFamily="18" charset="0"/>
              </a:rPr>
              <a:t>: Solve the following L.P. model graphically</a:t>
            </a:r>
            <a:endParaRPr lang="en-US" altLang="en-US" sz="1575" dirty="0"/>
          </a:p>
        </p:txBody>
      </p:sp>
      <p:graphicFrame>
        <p:nvGraphicFramePr>
          <p:cNvPr id="7" name="Object 6"/>
          <p:cNvGraphicFramePr>
            <a:graphicFrameLocks noChangeAspect="1"/>
          </p:cNvGraphicFramePr>
          <p:nvPr>
            <p:extLst>
              <p:ext uri="{D42A27DB-BD31-4B8C-83A1-F6EECF244321}">
                <p14:modId xmlns:p14="http://schemas.microsoft.com/office/powerpoint/2010/main" val="3431929533"/>
              </p:ext>
            </p:extLst>
          </p:nvPr>
        </p:nvGraphicFramePr>
        <p:xfrm>
          <a:off x="2019300" y="1733550"/>
          <a:ext cx="2438400" cy="1905000"/>
        </p:xfrm>
        <a:graphic>
          <a:graphicData uri="http://schemas.openxmlformats.org/presentationml/2006/ole">
            <mc:AlternateContent xmlns:mc="http://schemas.openxmlformats.org/markup-compatibility/2006">
              <mc:Choice xmlns:v="urn:schemas-microsoft-com:vml" Requires="v">
                <p:oleObj spid="_x0000_s4103" name="Equation" r:id="rId3" imgW="1218960" imgH="1701720" progId="Equation.3">
                  <p:embed/>
                </p:oleObj>
              </mc:Choice>
              <mc:Fallback>
                <p:oleObj name="Equation" r:id="rId3" imgW="1218960" imgH="1701720" progId="Equation.3">
                  <p:embed/>
                  <p:pic>
                    <p:nvPicPr>
                      <p:cNvPr id="0" name=""/>
                      <p:cNvPicPr>
                        <a:picLocks noChangeAspect="1" noChangeArrowheads="1"/>
                      </p:cNvPicPr>
                      <p:nvPr/>
                    </p:nvPicPr>
                    <p:blipFill>
                      <a:blip r:embed="rId4"/>
                      <a:srcRect/>
                      <a:stretch>
                        <a:fillRect/>
                      </a:stretch>
                    </p:blipFill>
                    <p:spPr bwMode="auto">
                      <a:xfrm>
                        <a:off x="2019300" y="1733550"/>
                        <a:ext cx="2438400" cy="1905000"/>
                      </a:xfrm>
                      <a:prstGeom prst="rect">
                        <a:avLst/>
                      </a:prstGeom>
                      <a:noFill/>
                      <a:extLst/>
                    </p:spPr>
                  </p:pic>
                </p:oleObj>
              </mc:Fallback>
            </mc:AlternateContent>
          </a:graphicData>
        </a:graphic>
      </p:graphicFrame>
    </p:spTree>
    <p:extLst>
      <p:ext uri="{BB962C8B-B14F-4D97-AF65-F5344CB8AC3E}">
        <p14:creationId xmlns:p14="http://schemas.microsoft.com/office/powerpoint/2010/main" val="551861575"/>
      </p:ext>
    </p:extLst>
  </p:cSld>
  <p:clrMapOvr>
    <a:masterClrMapping/>
  </p:clrMapOvr>
  <p:transition spd="slow">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defRPr sz="1350">
                <a:solidFill>
                  <a:schemeClr val="tx1"/>
                </a:solidFill>
                <a:latin typeface="Times New Roman" panose="02020603050405020304" pitchFamily="18" charset="0"/>
              </a:defRPr>
            </a:lvl1pPr>
            <a:lvl2pPr marL="417910" indent="-160735">
              <a:defRPr sz="1350">
                <a:solidFill>
                  <a:schemeClr val="tx1"/>
                </a:solidFill>
                <a:latin typeface="Times New Roman" panose="02020603050405020304" pitchFamily="18" charset="0"/>
              </a:defRPr>
            </a:lvl2pPr>
            <a:lvl3pPr marL="642938" indent="-128588">
              <a:defRPr sz="1350">
                <a:solidFill>
                  <a:schemeClr val="tx1"/>
                </a:solidFill>
                <a:latin typeface="Times New Roman" panose="02020603050405020304" pitchFamily="18" charset="0"/>
              </a:defRPr>
            </a:lvl3pPr>
            <a:lvl4pPr marL="900113" indent="-128588">
              <a:defRPr sz="1350">
                <a:solidFill>
                  <a:schemeClr val="tx1"/>
                </a:solidFill>
                <a:latin typeface="Times New Roman" panose="02020603050405020304" pitchFamily="18" charset="0"/>
              </a:defRPr>
            </a:lvl4pPr>
            <a:lvl5pPr marL="1157288" indent="-128588">
              <a:defRPr sz="1350">
                <a:solidFill>
                  <a:schemeClr val="tx1"/>
                </a:solidFill>
                <a:latin typeface="Times New Roman" panose="02020603050405020304" pitchFamily="18" charset="0"/>
              </a:defRPr>
            </a:lvl5pPr>
            <a:lvl6pPr marL="1414463" indent="-128588" algn="ctr" eaLnBrk="0" fontAlgn="base" hangingPunct="0">
              <a:spcBef>
                <a:spcPct val="0"/>
              </a:spcBef>
              <a:spcAft>
                <a:spcPct val="0"/>
              </a:spcAft>
              <a:defRPr sz="1350">
                <a:solidFill>
                  <a:schemeClr val="tx1"/>
                </a:solidFill>
                <a:latin typeface="Times New Roman" panose="02020603050405020304" pitchFamily="18" charset="0"/>
              </a:defRPr>
            </a:lvl6pPr>
            <a:lvl7pPr marL="1671638" indent="-128588" algn="ctr" eaLnBrk="0" fontAlgn="base" hangingPunct="0">
              <a:spcBef>
                <a:spcPct val="0"/>
              </a:spcBef>
              <a:spcAft>
                <a:spcPct val="0"/>
              </a:spcAft>
              <a:defRPr sz="1350">
                <a:solidFill>
                  <a:schemeClr val="tx1"/>
                </a:solidFill>
                <a:latin typeface="Times New Roman" panose="02020603050405020304" pitchFamily="18" charset="0"/>
              </a:defRPr>
            </a:lvl7pPr>
            <a:lvl8pPr marL="1928813" indent="-128588" algn="ctr" eaLnBrk="0" fontAlgn="base" hangingPunct="0">
              <a:spcBef>
                <a:spcPct val="0"/>
              </a:spcBef>
              <a:spcAft>
                <a:spcPct val="0"/>
              </a:spcAft>
              <a:defRPr sz="1350">
                <a:solidFill>
                  <a:schemeClr val="tx1"/>
                </a:solidFill>
                <a:latin typeface="Times New Roman" panose="02020603050405020304" pitchFamily="18" charset="0"/>
              </a:defRPr>
            </a:lvl8pPr>
            <a:lvl9pPr marL="2185988" indent="-128588" algn="ctr" eaLnBrk="0" fontAlgn="base" hangingPunct="0">
              <a:spcBef>
                <a:spcPct val="0"/>
              </a:spcBef>
              <a:spcAft>
                <a:spcPct val="0"/>
              </a:spcAft>
              <a:defRPr sz="1350">
                <a:solidFill>
                  <a:schemeClr val="tx1"/>
                </a:solidFill>
                <a:latin typeface="Times New Roman" panose="02020603050405020304" pitchFamily="18" charset="0"/>
              </a:defRPr>
            </a:lvl9pPr>
          </a:lstStyle>
          <a:p>
            <a:fld id="{191C962C-7685-462A-A26F-119F45E0D284}" type="slidenum">
              <a:rPr lang="ar-SA" altLang="en-US" sz="788"/>
              <a:pPr/>
              <a:t>25</a:t>
            </a:fld>
            <a:endParaRPr lang="en-US" altLang="en-US" sz="788"/>
          </a:p>
        </p:txBody>
      </p:sp>
      <p:sp>
        <p:nvSpPr>
          <p:cNvPr id="29699" name="Rectangle 4"/>
          <p:cNvSpPr>
            <a:spLocks noChangeArrowheads="1"/>
          </p:cNvSpPr>
          <p:nvPr/>
        </p:nvSpPr>
        <p:spPr bwMode="auto">
          <a:xfrm>
            <a:off x="857251" y="621485"/>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350"/>
          </a:p>
        </p:txBody>
      </p:sp>
      <p:sp>
        <p:nvSpPr>
          <p:cNvPr id="29701" name="Rectangle 4"/>
          <p:cNvSpPr>
            <a:spLocks noChangeArrowheads="1"/>
          </p:cNvSpPr>
          <p:nvPr/>
        </p:nvSpPr>
        <p:spPr bwMode="auto">
          <a:xfrm>
            <a:off x="152400" y="436819"/>
            <a:ext cx="4114800" cy="334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n-US" altLang="en-US" sz="1575" b="1" u="sng" dirty="0">
                <a:latin typeface="+mn-lt"/>
                <a:cs typeface="Times New Roman" panose="02020603050405020304" pitchFamily="18" charset="0"/>
              </a:rPr>
              <a:t>Ex </a:t>
            </a:r>
            <a:r>
              <a:rPr lang="en-US" altLang="en-US" sz="1575" dirty="0">
                <a:latin typeface="+mn-lt"/>
                <a:cs typeface="Times New Roman" panose="02020603050405020304" pitchFamily="18" charset="0"/>
              </a:rPr>
              <a:t>: Solve the following L.P. model graphically</a:t>
            </a:r>
            <a:endParaRPr lang="en-US" altLang="en-US" sz="1575" dirty="0">
              <a:latin typeface="+mn-lt"/>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529254885"/>
              </p:ext>
            </p:extLst>
          </p:nvPr>
        </p:nvGraphicFramePr>
        <p:xfrm>
          <a:off x="1632642" y="1276350"/>
          <a:ext cx="2667000" cy="1634728"/>
        </p:xfrm>
        <a:graphic>
          <a:graphicData uri="http://schemas.openxmlformats.org/presentationml/2006/ole">
            <mc:AlternateContent xmlns:mc="http://schemas.openxmlformats.org/markup-compatibility/2006">
              <mc:Choice xmlns:v="urn:schemas-microsoft-com:vml" Requires="v">
                <p:oleObj spid="_x0000_s5127" name="Equation" r:id="rId3" imgW="1549080" imgH="1460160" progId="Equation.3">
                  <p:embed/>
                </p:oleObj>
              </mc:Choice>
              <mc:Fallback>
                <p:oleObj name="Equation" r:id="rId3" imgW="1549080" imgH="1460160" progId="Equation.3">
                  <p:embed/>
                  <p:pic>
                    <p:nvPicPr>
                      <p:cNvPr id="0" name=""/>
                      <p:cNvPicPr>
                        <a:picLocks noChangeAspect="1" noChangeArrowheads="1"/>
                      </p:cNvPicPr>
                      <p:nvPr/>
                    </p:nvPicPr>
                    <p:blipFill>
                      <a:blip r:embed="rId4"/>
                      <a:srcRect/>
                      <a:stretch>
                        <a:fillRect/>
                      </a:stretch>
                    </p:blipFill>
                    <p:spPr bwMode="auto">
                      <a:xfrm>
                        <a:off x="1632642" y="1276350"/>
                        <a:ext cx="2667000" cy="1634728"/>
                      </a:xfrm>
                      <a:prstGeom prst="rect">
                        <a:avLst/>
                      </a:prstGeom>
                      <a:noFill/>
                      <a:extLst/>
                    </p:spPr>
                  </p:pic>
                </p:oleObj>
              </mc:Fallback>
            </mc:AlternateContent>
          </a:graphicData>
        </a:graphic>
      </p:graphicFrame>
    </p:spTree>
    <p:extLst>
      <p:ext uri="{BB962C8B-B14F-4D97-AF65-F5344CB8AC3E}">
        <p14:creationId xmlns:p14="http://schemas.microsoft.com/office/powerpoint/2010/main" val="1547040744"/>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3</a:t>
            </a:fld>
            <a:endParaRPr lang="sv-SE"/>
          </a:p>
        </p:txBody>
      </p:sp>
      <p:sp>
        <p:nvSpPr>
          <p:cNvPr id="5" name="Rectangle 4"/>
          <p:cNvSpPr/>
          <p:nvPr/>
        </p:nvSpPr>
        <p:spPr>
          <a:xfrm>
            <a:off x="129012" y="441318"/>
            <a:ext cx="6500388" cy="2516073"/>
          </a:xfrm>
          <a:prstGeom prst="rect">
            <a:avLst/>
          </a:prstGeom>
        </p:spPr>
        <p:txBody>
          <a:bodyPr wrap="square">
            <a:spAutoFit/>
          </a:bodyPr>
          <a:lstStyle/>
          <a:p>
            <a:pPr algn="r">
              <a:lnSpc>
                <a:spcPct val="150000"/>
              </a:lnSpc>
            </a:pPr>
            <a:endParaRPr lang="en-GB" sz="1500" dirty="0" smtClean="0"/>
          </a:p>
          <a:p>
            <a:pPr algn="just">
              <a:lnSpc>
                <a:spcPct val="150000"/>
              </a:lnSpc>
            </a:pPr>
            <a:r>
              <a:rPr lang="en-GB" sz="1500" dirty="0" smtClean="0"/>
              <a:t>Because </a:t>
            </a:r>
            <a:r>
              <a:rPr lang="en-GB" sz="1500" dirty="0"/>
              <a:t>it makes sense to make the best use of </a:t>
            </a:r>
            <a:r>
              <a:rPr lang="en-GB" sz="1500" dirty="0" smtClean="0"/>
              <a:t>available resources</a:t>
            </a:r>
            <a:r>
              <a:rPr lang="en-GB" sz="1500" dirty="0"/>
              <a:t>. Today's</a:t>
            </a:r>
            <a:br>
              <a:rPr lang="en-GB" sz="1500" dirty="0"/>
            </a:br>
            <a:r>
              <a:rPr lang="en-GB" sz="1500" dirty="0"/>
              <a:t>global markets and </a:t>
            </a:r>
            <a:r>
              <a:rPr lang="en-GB" sz="1500" dirty="0" smtClean="0"/>
              <a:t>instant communications </a:t>
            </a:r>
            <a:r>
              <a:rPr lang="en-GB" sz="1500" dirty="0"/>
              <a:t>mean that customers expect high-quality products and services when they need them, where they need them. Organizations, whether public or private, need to provide these products and services as effectively and efficiently as possible. This requires careful planning and analysis.</a:t>
            </a:r>
          </a:p>
        </p:txBody>
      </p:sp>
      <p:sp>
        <p:nvSpPr>
          <p:cNvPr id="3" name="TextBox 2"/>
          <p:cNvSpPr txBox="1"/>
          <p:nvPr/>
        </p:nvSpPr>
        <p:spPr>
          <a:xfrm>
            <a:off x="129012" y="361950"/>
            <a:ext cx="5257800" cy="369332"/>
          </a:xfrm>
          <a:prstGeom prst="rect">
            <a:avLst/>
          </a:prstGeom>
          <a:noFill/>
        </p:spPr>
        <p:txBody>
          <a:bodyPr wrap="square" rtlCol="0">
            <a:spAutoFit/>
          </a:bodyPr>
          <a:lstStyle/>
          <a:p>
            <a:r>
              <a:rPr lang="en-GB" b="1" dirty="0"/>
              <a:t>Why is Quantitative Method needed?</a:t>
            </a:r>
            <a:endParaRPr lang="en-US" dirty="0"/>
          </a:p>
        </p:txBody>
      </p:sp>
    </p:spTree>
    <p:extLst>
      <p:ext uri="{BB962C8B-B14F-4D97-AF65-F5344CB8AC3E}">
        <p14:creationId xmlns:p14="http://schemas.microsoft.com/office/powerpoint/2010/main" val="4047511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242"/>
            <a:ext cx="5853113" cy="685800"/>
          </a:xfrm>
        </p:spPr>
        <p:txBody>
          <a:bodyPr>
            <a:normAutofit/>
          </a:bodyPr>
          <a:lstStyle/>
          <a:p>
            <a:pPr lvl="1" algn="l" rtl="0">
              <a:lnSpc>
                <a:spcPct val="85000"/>
              </a:lnSpc>
              <a:spcBef>
                <a:spcPct val="0"/>
              </a:spcBef>
            </a:pPr>
            <a:r>
              <a:rPr lang="en-US" b="1" dirty="0">
                <a:latin typeface="+mn-lt"/>
              </a:rPr>
              <a:t> An introduction to </a:t>
            </a:r>
            <a:r>
              <a:rPr lang="en-GB" b="1" dirty="0" smtClean="0">
                <a:latin typeface="+mn-lt"/>
              </a:rPr>
              <a:t>Quantitative</a:t>
            </a:r>
            <a:r>
              <a:rPr lang="ar-IQ" b="1" dirty="0" smtClean="0">
                <a:latin typeface="+mn-lt"/>
              </a:rPr>
              <a:t> </a:t>
            </a:r>
            <a:r>
              <a:rPr lang="en-GB" b="1" dirty="0" smtClean="0">
                <a:latin typeface="+mn-lt"/>
              </a:rPr>
              <a:t>Method </a:t>
            </a:r>
            <a:r>
              <a:rPr lang="en-US" b="1" dirty="0" smtClean="0">
                <a:latin typeface="+mn-lt"/>
              </a:rPr>
              <a:t>(</a:t>
            </a:r>
            <a:r>
              <a:rPr lang="en-US" dirty="0" smtClean="0"/>
              <a:t>QM </a:t>
            </a:r>
            <a:r>
              <a:rPr lang="en-US" b="1" dirty="0" smtClean="0">
                <a:latin typeface="+mn-lt"/>
              </a:rPr>
              <a:t>)</a:t>
            </a:r>
            <a:endParaRPr lang="en-US" dirty="0">
              <a:latin typeface="+mn-lt"/>
            </a:endParaRPr>
          </a:p>
        </p:txBody>
      </p:sp>
      <p:sp>
        <p:nvSpPr>
          <p:cNvPr id="3" name="TextBox 2"/>
          <p:cNvSpPr txBox="1"/>
          <p:nvPr/>
        </p:nvSpPr>
        <p:spPr>
          <a:xfrm>
            <a:off x="152400" y="514350"/>
            <a:ext cx="6553200" cy="4558171"/>
          </a:xfrm>
          <a:prstGeom prst="rect">
            <a:avLst/>
          </a:prstGeom>
          <a:noFill/>
        </p:spPr>
        <p:txBody>
          <a:bodyPr wrap="square" rtlCol="0">
            <a:spAutoFit/>
          </a:bodyPr>
          <a:lstStyle/>
          <a:p>
            <a:pPr algn="just">
              <a:lnSpc>
                <a:spcPct val="170000"/>
              </a:lnSpc>
            </a:pPr>
            <a:r>
              <a:rPr lang="en-US" sz="1400" dirty="0" smtClean="0"/>
              <a:t>The QM is a scientific method for making better decision by using analytical and mathematical technique . It aims to find the best or “optimal” solution to complex problems, especially those involving the allocation of limited resources. QM draws on various fields , including applied mathematics ,statistics, computer science, and engineering, to help organizations improve efficiency, reduce costs, and enhance performance.</a:t>
            </a:r>
            <a:r>
              <a:rPr lang="ar-IQ" sz="1400" dirty="0"/>
              <a:t> </a:t>
            </a:r>
            <a:r>
              <a:rPr lang="ar-IQ" sz="1400" dirty="0" smtClean="0"/>
              <a:t>    </a:t>
            </a:r>
          </a:p>
          <a:p>
            <a:pPr algn="r">
              <a:lnSpc>
                <a:spcPct val="170000"/>
              </a:lnSpc>
            </a:pPr>
            <a:r>
              <a:rPr lang="ar-IQ" sz="1400" b="1" dirty="0" smtClean="0"/>
              <a:t>التعريف</a:t>
            </a:r>
            <a:r>
              <a:rPr lang="ar-IQ" sz="1400" b="1" dirty="0"/>
              <a:t>:</a:t>
            </a:r>
            <a:endParaRPr lang="ar-IQ" sz="1400" dirty="0"/>
          </a:p>
          <a:p>
            <a:pPr algn="just" rtl="1">
              <a:lnSpc>
                <a:spcPct val="170000"/>
              </a:lnSpc>
            </a:pPr>
            <a:r>
              <a:rPr lang="ar-IQ" sz="1400" dirty="0"/>
              <a:t>هو علم يستخدم أساليب و طرق علمية لدراسة مشكلات واقعية ثم توفير أكثر حل </a:t>
            </a:r>
            <a:r>
              <a:rPr lang="ar-IQ" sz="1400" dirty="0" smtClean="0"/>
              <a:t>لها,وأختيار </a:t>
            </a:r>
            <a:r>
              <a:rPr lang="ar-IQ" sz="1400" dirty="0"/>
              <a:t>الحل الأمثل ضمن أمكانيات المتاحة بأقل وقت و جهد و تكلفة مع تحقيق أكبر ربح. </a:t>
            </a:r>
          </a:p>
          <a:p>
            <a:pPr algn="just" rtl="1"/>
            <a:r>
              <a:rPr lang="ar-IQ" sz="1400" b="1" dirty="0"/>
              <a:t>الهدف:</a:t>
            </a:r>
            <a:endParaRPr lang="ar-IQ" sz="1400" dirty="0"/>
          </a:p>
          <a:p>
            <a:pPr algn="just" rtl="1"/>
            <a:r>
              <a:rPr lang="ar-IQ" sz="1400" dirty="0"/>
              <a:t>هو مساعدة الإدارة في اتخاذ قرارات موضوعية وعلمية، بدلاً من الاعتماد على التخمين أو التجربة والخطأ</a:t>
            </a:r>
            <a:r>
              <a:rPr lang="ar-IQ" sz="1100" dirty="0"/>
              <a:t>.</a:t>
            </a:r>
            <a:endParaRPr lang="en-US" sz="1100" dirty="0"/>
          </a:p>
          <a:p>
            <a:pPr algn="just" rtl="1" fontAlgn="ctr"/>
            <a:r>
              <a:rPr lang="ar-IQ" sz="1400" dirty="0"/>
              <a:t>تُستخدم بحوث العمليات على نطاق واسع في مجالات متعددة مثل</a:t>
            </a:r>
            <a:r>
              <a:rPr lang="ar-IQ" sz="2000" dirty="0"/>
              <a:t> </a:t>
            </a:r>
            <a:r>
              <a:rPr lang="ar-IQ" sz="1400" b="1" dirty="0" smtClean="0"/>
              <a:t>(</a:t>
            </a:r>
            <a:r>
              <a:rPr lang="ar-IQ" sz="1400" b="1" dirty="0"/>
              <a:t>الإدارة ، الصناعة والتجارة ، المالية، المواصلات و النقل ، الإنشاءات و الهندسية، القطاع العسكري و العديد من مجالات الأخرى).</a:t>
            </a:r>
            <a:endParaRPr lang="ar-IQ" sz="1400" dirty="0"/>
          </a:p>
          <a:p>
            <a:pPr algn="just"/>
            <a:endParaRPr lang="en-US" sz="1400" dirty="0" smtClean="0"/>
          </a:p>
        </p:txBody>
      </p:sp>
    </p:spTree>
    <p:extLst>
      <p:ext uri="{BB962C8B-B14F-4D97-AF65-F5344CB8AC3E}">
        <p14:creationId xmlns:p14="http://schemas.microsoft.com/office/powerpoint/2010/main" val="3025778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5</a:t>
            </a:fld>
            <a:endParaRPr lang="sv-SE"/>
          </a:p>
        </p:txBody>
      </p:sp>
      <p:sp>
        <p:nvSpPr>
          <p:cNvPr id="2" name="Rectangle 1"/>
          <p:cNvSpPr/>
          <p:nvPr/>
        </p:nvSpPr>
        <p:spPr>
          <a:xfrm>
            <a:off x="304800" y="514351"/>
            <a:ext cx="6248400" cy="3330142"/>
          </a:xfrm>
          <a:prstGeom prst="rect">
            <a:avLst/>
          </a:prstGeom>
        </p:spPr>
        <p:txBody>
          <a:bodyPr wrap="square">
            <a:spAutoFit/>
          </a:bodyPr>
          <a:lstStyle/>
          <a:p>
            <a:pPr algn="just">
              <a:lnSpc>
                <a:spcPct val="170000"/>
              </a:lnSpc>
            </a:pPr>
            <a:r>
              <a:rPr lang="en-US" sz="1600" dirty="0"/>
              <a:t>QM is applied to problems that concern how to conduct and coordinate operations (i.e. activities) within an organization. </a:t>
            </a:r>
            <a:r>
              <a:rPr lang="en-US" sz="1600" b="1" dirty="0"/>
              <a:t>The major phases of a typical QM study are the following:</a:t>
            </a:r>
          </a:p>
          <a:p>
            <a:pPr indent="-342900" algn="just">
              <a:lnSpc>
                <a:spcPct val="170000"/>
              </a:lnSpc>
              <a:buFont typeface="+mj-lt"/>
              <a:buAutoNum type="arabicPeriod"/>
            </a:pPr>
            <a:r>
              <a:rPr lang="en-US" sz="1600" dirty="0"/>
              <a:t>Define the problem and gather relevant data.</a:t>
            </a:r>
          </a:p>
          <a:p>
            <a:pPr indent="-342900" algn="just">
              <a:lnSpc>
                <a:spcPct val="170000"/>
              </a:lnSpc>
              <a:buFont typeface="+mj-lt"/>
              <a:buAutoNum type="arabicPeriod"/>
            </a:pPr>
            <a:r>
              <a:rPr lang="en-US" sz="1600" dirty="0"/>
              <a:t>Formulate a mathematical model to represent the problem</a:t>
            </a:r>
          </a:p>
          <a:p>
            <a:pPr indent="-342900" algn="just">
              <a:lnSpc>
                <a:spcPct val="170000"/>
              </a:lnSpc>
              <a:buFont typeface="+mj-lt"/>
              <a:buAutoNum type="arabicPeriod"/>
            </a:pPr>
            <a:r>
              <a:rPr lang="en-US" sz="1600" dirty="0"/>
              <a:t>Select a Suitable Alternative and Present the Results and Conclusions of the Study </a:t>
            </a:r>
          </a:p>
          <a:p>
            <a:endParaRPr lang="en-US" dirty="0"/>
          </a:p>
        </p:txBody>
      </p:sp>
    </p:spTree>
    <p:extLst>
      <p:ext uri="{BB962C8B-B14F-4D97-AF65-F5344CB8AC3E}">
        <p14:creationId xmlns:p14="http://schemas.microsoft.com/office/powerpoint/2010/main" val="42172450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85750"/>
            <a:ext cx="6096000" cy="4724400"/>
          </a:xfrm>
        </p:spPr>
        <p:txBody>
          <a:bodyPr>
            <a:normAutofit/>
          </a:bodyPr>
          <a:lstStyle/>
          <a:p>
            <a:r>
              <a:rPr lang="en-US" sz="1800" b="1" dirty="0"/>
              <a:t>The Model</a:t>
            </a:r>
            <a:endParaRPr lang="en-US" sz="1800" dirty="0"/>
          </a:p>
          <a:p>
            <a:pPr algn="just">
              <a:lnSpc>
                <a:spcPct val="150000"/>
              </a:lnSpc>
            </a:pPr>
            <a:r>
              <a:rPr lang="en-US" sz="1600" dirty="0"/>
              <a:t>Using quantitative methods requires building </a:t>
            </a:r>
            <a:r>
              <a:rPr lang="en-US" sz="1600" b="1" dirty="0"/>
              <a:t>models</a:t>
            </a:r>
            <a:r>
              <a:rPr lang="en-US" sz="1600" dirty="0"/>
              <a:t>, which are considered useful tools in problem-solving.</a:t>
            </a:r>
          </a:p>
          <a:p>
            <a:pPr algn="just">
              <a:lnSpc>
                <a:spcPct val="150000"/>
              </a:lnSpc>
            </a:pPr>
            <a:r>
              <a:rPr lang="en-US" sz="1600" dirty="0"/>
              <a:t>A </a:t>
            </a:r>
            <a:r>
              <a:rPr lang="en-US" sz="1600" b="1" dirty="0"/>
              <a:t>model</a:t>
            </a:r>
            <a:r>
              <a:rPr lang="en-US" sz="1600" dirty="0"/>
              <a:t> can be defined as a </a:t>
            </a:r>
            <a:r>
              <a:rPr lang="en-US" sz="1600" b="1" dirty="0"/>
              <a:t>simulation or approximation of reality</a:t>
            </a:r>
            <a:r>
              <a:rPr lang="en-US" sz="1600" dirty="0"/>
              <a:t>, represented through assumed and observed relationships. Thus, models provide a simplified representation or summary of reality</a:t>
            </a:r>
            <a:r>
              <a:rPr lang="en-US" sz="1600" dirty="0" smtClean="0"/>
              <a:t>.</a:t>
            </a:r>
          </a:p>
          <a:p>
            <a:pPr marL="12700" algn="just">
              <a:lnSpc>
                <a:spcPct val="100000"/>
              </a:lnSpc>
              <a:spcBef>
                <a:spcPts val="1235"/>
              </a:spcBef>
            </a:pPr>
            <a:r>
              <a:rPr lang="en-US" sz="1800" b="1" u="sng" dirty="0">
                <a:uFill>
                  <a:solidFill>
                    <a:srgbClr val="000000"/>
                  </a:solidFill>
                </a:uFill>
                <a:latin typeface="Times New Roman"/>
                <a:cs typeface="Times New Roman"/>
              </a:rPr>
              <a:t>Types</a:t>
            </a:r>
            <a:r>
              <a:rPr lang="en-US" sz="1800" b="1" u="sng" spc="-25" dirty="0">
                <a:uFill>
                  <a:solidFill>
                    <a:srgbClr val="000000"/>
                  </a:solidFill>
                </a:uFill>
                <a:latin typeface="Times New Roman"/>
                <a:cs typeface="Times New Roman"/>
              </a:rPr>
              <a:t> </a:t>
            </a:r>
            <a:r>
              <a:rPr lang="en-US" sz="1800" b="1" u="sng" dirty="0">
                <a:uFill>
                  <a:solidFill>
                    <a:srgbClr val="000000"/>
                  </a:solidFill>
                </a:uFill>
                <a:latin typeface="Times New Roman"/>
                <a:cs typeface="Times New Roman"/>
              </a:rPr>
              <a:t>of</a:t>
            </a:r>
            <a:r>
              <a:rPr lang="en-US" sz="1800" b="1" u="sng" spc="-25" dirty="0">
                <a:uFill>
                  <a:solidFill>
                    <a:srgbClr val="000000"/>
                  </a:solidFill>
                </a:uFill>
                <a:latin typeface="Times New Roman"/>
                <a:cs typeface="Times New Roman"/>
              </a:rPr>
              <a:t> </a:t>
            </a:r>
            <a:r>
              <a:rPr lang="en-US" sz="1800" b="1" u="sng" dirty="0">
                <a:uFill>
                  <a:solidFill>
                    <a:srgbClr val="000000"/>
                  </a:solidFill>
                </a:uFill>
                <a:latin typeface="Times New Roman"/>
                <a:cs typeface="Times New Roman"/>
              </a:rPr>
              <a:t>QM</a:t>
            </a:r>
            <a:r>
              <a:rPr lang="en-US" sz="1800" b="1" u="sng" spc="-10" dirty="0">
                <a:uFill>
                  <a:solidFill>
                    <a:srgbClr val="000000"/>
                  </a:solidFill>
                </a:uFill>
                <a:latin typeface="Times New Roman"/>
                <a:cs typeface="Times New Roman"/>
              </a:rPr>
              <a:t> models</a:t>
            </a:r>
            <a:endParaRPr lang="en-US" sz="1800" dirty="0">
              <a:latin typeface="Times New Roman"/>
              <a:cs typeface="Times New Roman"/>
            </a:endParaRPr>
          </a:p>
          <a:p>
            <a:pPr marL="0" indent="0">
              <a:lnSpc>
                <a:spcPct val="100000"/>
              </a:lnSpc>
              <a:spcBef>
                <a:spcPts val="1165"/>
              </a:spcBef>
              <a:buNone/>
            </a:pPr>
            <a:r>
              <a:rPr lang="en-US" sz="1700" dirty="0">
                <a:latin typeface="Times New Roman"/>
                <a:cs typeface="Times New Roman"/>
              </a:rPr>
              <a:t>The</a:t>
            </a:r>
            <a:r>
              <a:rPr lang="en-US" sz="1700" spc="-45" dirty="0">
                <a:latin typeface="Times New Roman"/>
                <a:cs typeface="Times New Roman"/>
              </a:rPr>
              <a:t> </a:t>
            </a:r>
            <a:r>
              <a:rPr lang="en-US" sz="1700" dirty="0">
                <a:latin typeface="Times New Roman"/>
                <a:cs typeface="Times New Roman"/>
              </a:rPr>
              <a:t>general</a:t>
            </a:r>
            <a:r>
              <a:rPr lang="en-US" sz="1700" spc="-30" dirty="0">
                <a:latin typeface="Times New Roman"/>
                <a:cs typeface="Times New Roman"/>
              </a:rPr>
              <a:t> </a:t>
            </a:r>
            <a:r>
              <a:rPr lang="en-US" sz="1700" dirty="0">
                <a:latin typeface="Times New Roman"/>
                <a:cs typeface="Times New Roman"/>
              </a:rPr>
              <a:t>mathematical</a:t>
            </a:r>
            <a:r>
              <a:rPr lang="en-US" sz="1700" spc="-25" dirty="0">
                <a:latin typeface="Times New Roman"/>
                <a:cs typeface="Times New Roman"/>
              </a:rPr>
              <a:t> </a:t>
            </a:r>
            <a:r>
              <a:rPr lang="en-US" sz="1700" dirty="0">
                <a:latin typeface="Times New Roman"/>
                <a:cs typeface="Times New Roman"/>
              </a:rPr>
              <a:t>models</a:t>
            </a:r>
            <a:r>
              <a:rPr lang="en-US" sz="1700" spc="-35" dirty="0">
                <a:latin typeface="Times New Roman"/>
                <a:cs typeface="Times New Roman"/>
              </a:rPr>
              <a:t> </a:t>
            </a:r>
            <a:r>
              <a:rPr lang="en-US" sz="1700" dirty="0">
                <a:latin typeface="Times New Roman"/>
                <a:cs typeface="Times New Roman"/>
              </a:rPr>
              <a:t>can</a:t>
            </a:r>
            <a:r>
              <a:rPr lang="en-US" sz="1700" spc="-40" dirty="0">
                <a:latin typeface="Times New Roman"/>
                <a:cs typeface="Times New Roman"/>
              </a:rPr>
              <a:t> </a:t>
            </a:r>
            <a:r>
              <a:rPr lang="en-US" sz="1700" dirty="0">
                <a:latin typeface="Times New Roman"/>
                <a:cs typeface="Times New Roman"/>
              </a:rPr>
              <a:t>be</a:t>
            </a:r>
            <a:r>
              <a:rPr lang="en-US" sz="1700" spc="-45" dirty="0">
                <a:latin typeface="Times New Roman"/>
                <a:cs typeface="Times New Roman"/>
              </a:rPr>
              <a:t> </a:t>
            </a:r>
            <a:r>
              <a:rPr lang="en-US" sz="1700" dirty="0">
                <a:latin typeface="Times New Roman"/>
                <a:cs typeface="Times New Roman"/>
              </a:rPr>
              <a:t>written</a:t>
            </a:r>
            <a:r>
              <a:rPr lang="en-US" sz="1700" spc="-40" dirty="0">
                <a:latin typeface="Times New Roman"/>
                <a:cs typeface="Times New Roman"/>
              </a:rPr>
              <a:t> </a:t>
            </a:r>
            <a:r>
              <a:rPr lang="en-US" sz="1700" dirty="0">
                <a:latin typeface="Times New Roman"/>
                <a:cs typeface="Times New Roman"/>
              </a:rPr>
              <a:t>in</a:t>
            </a:r>
            <a:r>
              <a:rPr lang="en-US" sz="1700" spc="-40" dirty="0">
                <a:latin typeface="Times New Roman"/>
                <a:cs typeface="Times New Roman"/>
              </a:rPr>
              <a:t> </a:t>
            </a:r>
            <a:r>
              <a:rPr lang="en-US" sz="1700" dirty="0">
                <a:latin typeface="Times New Roman"/>
                <a:cs typeface="Times New Roman"/>
              </a:rPr>
              <a:t>the</a:t>
            </a:r>
            <a:r>
              <a:rPr lang="en-US" sz="1700" spc="-30" dirty="0">
                <a:latin typeface="Times New Roman"/>
                <a:cs typeface="Times New Roman"/>
              </a:rPr>
              <a:t> </a:t>
            </a:r>
            <a:r>
              <a:rPr lang="en-US" sz="1700" spc="-10" dirty="0">
                <a:latin typeface="Times New Roman"/>
                <a:cs typeface="Times New Roman"/>
              </a:rPr>
              <a:t>form</a:t>
            </a:r>
            <a:r>
              <a:rPr lang="en-US" sz="2400" spc="-10" dirty="0" smtClean="0">
                <a:latin typeface="Times New Roman"/>
                <a:cs typeface="Times New Roman"/>
              </a:rPr>
              <a:t>:</a:t>
            </a:r>
            <a:endParaRPr lang="en-US" sz="2400" spc="-10" dirty="0">
              <a:latin typeface="Times New Roman"/>
              <a:cs typeface="Times New Roman"/>
            </a:endParaRPr>
          </a:p>
          <a:p>
            <a:pPr marL="63500">
              <a:lnSpc>
                <a:spcPct val="100000"/>
              </a:lnSpc>
              <a:spcBef>
                <a:spcPts val="95"/>
              </a:spcBef>
              <a:tabLst>
                <a:tab pos="3035300" algn="l"/>
              </a:tabLst>
            </a:pPr>
            <a:r>
              <a:rPr lang="en-GB" sz="1800" dirty="0">
                <a:cs typeface="Times New Roman"/>
              </a:rPr>
              <a:t>Optimize</a:t>
            </a:r>
            <a:r>
              <a:rPr lang="en-GB" sz="1800" spc="-15" dirty="0">
                <a:cs typeface="Times New Roman"/>
              </a:rPr>
              <a:t> </a:t>
            </a:r>
            <a:r>
              <a:rPr lang="en-GB" sz="1800" dirty="0">
                <a:cs typeface="Times New Roman"/>
              </a:rPr>
              <a:t>Z</a:t>
            </a:r>
            <a:r>
              <a:rPr lang="en-GB" sz="1800" spc="-20" dirty="0">
                <a:cs typeface="Times New Roman"/>
              </a:rPr>
              <a:t> </a:t>
            </a:r>
            <a:r>
              <a:rPr lang="en-GB" sz="1800" dirty="0">
                <a:cs typeface="Times New Roman"/>
              </a:rPr>
              <a:t>=</a:t>
            </a:r>
            <a:r>
              <a:rPr lang="en-GB" sz="1800" spc="-25" dirty="0">
                <a:cs typeface="Times New Roman"/>
              </a:rPr>
              <a:t> </a:t>
            </a:r>
            <a:r>
              <a:rPr lang="en-GB" sz="1800" dirty="0">
                <a:cs typeface="Times New Roman"/>
              </a:rPr>
              <a:t>f</a:t>
            </a:r>
            <a:r>
              <a:rPr lang="en-GB" sz="1800" spc="-5" dirty="0">
                <a:cs typeface="Times New Roman"/>
              </a:rPr>
              <a:t> </a:t>
            </a:r>
            <a:r>
              <a:rPr lang="en-GB" sz="1800" spc="-10" dirty="0">
                <a:cs typeface="Times New Roman"/>
              </a:rPr>
              <a:t>(x</a:t>
            </a:r>
            <a:r>
              <a:rPr lang="en-GB" sz="1800" spc="-15" baseline="-13227" dirty="0">
                <a:cs typeface="Times New Roman"/>
              </a:rPr>
              <a:t>1</a:t>
            </a:r>
            <a:r>
              <a:rPr lang="en-GB" sz="1800" spc="-10" dirty="0">
                <a:cs typeface="Times New Roman"/>
              </a:rPr>
              <a:t>,x</a:t>
            </a:r>
            <a:r>
              <a:rPr lang="en-GB" sz="1800" spc="-15" baseline="-13227" dirty="0">
                <a:cs typeface="Times New Roman"/>
              </a:rPr>
              <a:t>2</a:t>
            </a:r>
            <a:r>
              <a:rPr lang="en-GB" sz="1800" spc="-10" dirty="0">
                <a:cs typeface="Times New Roman"/>
              </a:rPr>
              <a:t>,…,</a:t>
            </a:r>
            <a:r>
              <a:rPr lang="en-GB" sz="1800" spc="-10" dirty="0" err="1">
                <a:cs typeface="Times New Roman"/>
              </a:rPr>
              <a:t>x</a:t>
            </a:r>
            <a:r>
              <a:rPr lang="en-GB" sz="1800" spc="-15" baseline="-13227" dirty="0" err="1">
                <a:cs typeface="Times New Roman"/>
              </a:rPr>
              <a:t>n</a:t>
            </a:r>
            <a:r>
              <a:rPr lang="en-GB" sz="1800" spc="-10" dirty="0">
                <a:cs typeface="Times New Roman"/>
              </a:rPr>
              <a:t>)</a:t>
            </a:r>
            <a:r>
              <a:rPr lang="en-GB" sz="1800" dirty="0">
                <a:cs typeface="Times New Roman"/>
              </a:rPr>
              <a:t>	      </a:t>
            </a:r>
            <a:r>
              <a:rPr lang="en-GB" sz="1800" dirty="0" smtClean="0">
                <a:cs typeface="Times New Roman"/>
              </a:rPr>
              <a:t>   </a:t>
            </a:r>
            <a:r>
              <a:rPr lang="en-GB" sz="1800" dirty="0">
                <a:cs typeface="Times New Roman"/>
              </a:rPr>
              <a:t>(objective</a:t>
            </a:r>
            <a:r>
              <a:rPr lang="en-GB" sz="1800" spc="-65" dirty="0">
                <a:cs typeface="Times New Roman"/>
              </a:rPr>
              <a:t> </a:t>
            </a:r>
            <a:r>
              <a:rPr lang="en-GB" sz="1800" spc="-10" dirty="0">
                <a:cs typeface="Times New Roman"/>
              </a:rPr>
              <a:t>function)</a:t>
            </a:r>
            <a:endParaRPr lang="en-GB" sz="1800" dirty="0">
              <a:cs typeface="Times New Roman"/>
            </a:endParaRPr>
          </a:p>
          <a:p>
            <a:pPr marL="63500">
              <a:lnSpc>
                <a:spcPct val="100000"/>
              </a:lnSpc>
              <a:spcBef>
                <a:spcPts val="1200"/>
              </a:spcBef>
              <a:tabLst>
                <a:tab pos="1186815" algn="l"/>
                <a:tab pos="3662045" algn="l"/>
              </a:tabLst>
            </a:pPr>
            <a:r>
              <a:rPr lang="en-GB" sz="1800" dirty="0">
                <a:cs typeface="Times New Roman"/>
              </a:rPr>
              <a:t>Subject</a:t>
            </a:r>
            <a:r>
              <a:rPr lang="en-GB" sz="1800" spc="-55" dirty="0">
                <a:cs typeface="Times New Roman"/>
              </a:rPr>
              <a:t> </a:t>
            </a:r>
            <a:r>
              <a:rPr lang="en-GB" sz="1800" spc="-25" dirty="0">
                <a:cs typeface="Times New Roman"/>
              </a:rPr>
              <a:t>to</a:t>
            </a:r>
            <a:r>
              <a:rPr lang="en-GB" sz="1800" dirty="0">
                <a:cs typeface="Times New Roman"/>
              </a:rPr>
              <a:t>	</a:t>
            </a:r>
            <a:r>
              <a:rPr lang="en-GB" sz="1800" dirty="0" err="1">
                <a:cs typeface="Times New Roman"/>
              </a:rPr>
              <a:t>g</a:t>
            </a:r>
            <a:r>
              <a:rPr lang="en-GB" sz="1800" baseline="-13227" dirty="0" err="1">
                <a:cs typeface="Times New Roman"/>
              </a:rPr>
              <a:t>i</a:t>
            </a:r>
            <a:r>
              <a:rPr lang="en-GB" sz="1800" spc="165" baseline="-13227" dirty="0">
                <a:cs typeface="Times New Roman"/>
              </a:rPr>
              <a:t> </a:t>
            </a:r>
            <a:r>
              <a:rPr lang="en-GB" sz="1800" dirty="0">
                <a:cs typeface="Times New Roman"/>
              </a:rPr>
              <a:t>(x</a:t>
            </a:r>
            <a:r>
              <a:rPr lang="en-GB" sz="1800" baseline="-13227" dirty="0">
                <a:cs typeface="Times New Roman"/>
              </a:rPr>
              <a:t>1</a:t>
            </a:r>
            <a:r>
              <a:rPr lang="en-GB" sz="1800" dirty="0">
                <a:cs typeface="Times New Roman"/>
              </a:rPr>
              <a:t>,x</a:t>
            </a:r>
            <a:r>
              <a:rPr lang="en-GB" sz="1800" baseline="-13227" dirty="0">
                <a:cs typeface="Times New Roman"/>
              </a:rPr>
              <a:t>2</a:t>
            </a:r>
            <a:r>
              <a:rPr lang="en-GB" sz="1800" dirty="0">
                <a:cs typeface="Times New Roman"/>
              </a:rPr>
              <a:t>,…,</a:t>
            </a:r>
            <a:r>
              <a:rPr lang="en-GB" sz="1800" dirty="0" err="1">
                <a:cs typeface="Times New Roman"/>
              </a:rPr>
              <a:t>x</a:t>
            </a:r>
            <a:r>
              <a:rPr lang="en-GB" sz="1800" baseline="-13227" dirty="0" err="1">
                <a:cs typeface="Times New Roman"/>
              </a:rPr>
              <a:t>n</a:t>
            </a:r>
            <a:r>
              <a:rPr lang="en-GB" sz="1800" dirty="0">
                <a:cs typeface="Times New Roman"/>
              </a:rPr>
              <a:t>)</a:t>
            </a:r>
            <a:r>
              <a:rPr lang="en-GB" sz="1800" spc="-35" dirty="0">
                <a:cs typeface="Times New Roman"/>
              </a:rPr>
              <a:t> </a:t>
            </a:r>
            <a:r>
              <a:rPr lang="en-GB" sz="1800" dirty="0">
                <a:cs typeface="Times New Roman"/>
              </a:rPr>
              <a:t>≤</a:t>
            </a:r>
            <a:r>
              <a:rPr lang="en-GB" sz="1800" spc="-10" dirty="0">
                <a:cs typeface="Times New Roman"/>
              </a:rPr>
              <a:t> </a:t>
            </a:r>
            <a:r>
              <a:rPr lang="en-GB" sz="1800" spc="-25" dirty="0" smtClean="0">
                <a:cs typeface="Times New Roman"/>
              </a:rPr>
              <a:t>b</a:t>
            </a:r>
            <a:r>
              <a:rPr lang="en-GB" sz="1800" spc="-37" baseline="-13227" dirty="0" smtClean="0">
                <a:cs typeface="Times New Roman"/>
              </a:rPr>
              <a:t>i</a:t>
            </a:r>
            <a:r>
              <a:rPr lang="en-GB" sz="1800" baseline="-13227" dirty="0" smtClean="0">
                <a:cs typeface="Times New Roman"/>
              </a:rPr>
              <a:t> </a:t>
            </a:r>
            <a:r>
              <a:rPr lang="en-GB" sz="1800" dirty="0" smtClean="0">
                <a:cs typeface="Times New Roman"/>
              </a:rPr>
              <a:t>              </a:t>
            </a:r>
            <a:r>
              <a:rPr lang="en-GB" sz="1800" spc="-10" dirty="0" smtClean="0">
                <a:cs typeface="Times New Roman"/>
              </a:rPr>
              <a:t>(constraints</a:t>
            </a:r>
            <a:r>
              <a:rPr lang="en-GB" sz="1800" spc="-10" dirty="0">
                <a:cs typeface="Times New Roman"/>
              </a:rPr>
              <a:t>)</a:t>
            </a:r>
            <a:endParaRPr lang="en-GB" sz="1800" dirty="0">
              <a:cs typeface="Times New Roman"/>
            </a:endParaRPr>
          </a:p>
          <a:p>
            <a:pPr marL="113030">
              <a:lnSpc>
                <a:spcPct val="100000"/>
              </a:lnSpc>
              <a:spcBef>
                <a:spcPts val="1165"/>
              </a:spcBef>
            </a:pPr>
            <a:r>
              <a:rPr lang="en-US" sz="1800" dirty="0">
                <a:cs typeface="Times New Roman"/>
              </a:rPr>
              <a:t>x</a:t>
            </a:r>
            <a:r>
              <a:rPr lang="en-US" sz="1800" baseline="-13227" dirty="0">
                <a:cs typeface="Times New Roman"/>
              </a:rPr>
              <a:t>1</a:t>
            </a:r>
            <a:r>
              <a:rPr lang="en-US" sz="1800" dirty="0">
                <a:cs typeface="Times New Roman"/>
              </a:rPr>
              <a:t>,x</a:t>
            </a:r>
            <a:r>
              <a:rPr lang="en-US" sz="1800" baseline="-13227" dirty="0">
                <a:cs typeface="Times New Roman"/>
              </a:rPr>
              <a:t>2</a:t>
            </a:r>
            <a:r>
              <a:rPr lang="en-US" sz="1800" dirty="0">
                <a:cs typeface="Times New Roman"/>
              </a:rPr>
              <a:t>,…,</a:t>
            </a:r>
            <a:r>
              <a:rPr lang="en-US" sz="1800" dirty="0" err="1">
                <a:cs typeface="Times New Roman"/>
              </a:rPr>
              <a:t>x</a:t>
            </a:r>
            <a:r>
              <a:rPr lang="en-US" sz="1800" baseline="-13227" dirty="0" err="1">
                <a:cs typeface="Times New Roman"/>
              </a:rPr>
              <a:t>n</a:t>
            </a:r>
            <a:r>
              <a:rPr lang="en-US" sz="1800" spc="150" baseline="-13227" dirty="0">
                <a:cs typeface="Times New Roman"/>
              </a:rPr>
              <a:t> </a:t>
            </a:r>
            <a:r>
              <a:rPr lang="en-US" sz="1800" dirty="0">
                <a:cs typeface="Times New Roman"/>
              </a:rPr>
              <a:t>≥</a:t>
            </a:r>
            <a:r>
              <a:rPr lang="en-US" sz="1800" spc="-30" dirty="0">
                <a:cs typeface="Times New Roman"/>
              </a:rPr>
              <a:t> </a:t>
            </a:r>
            <a:r>
              <a:rPr lang="en-US" sz="1800" spc="-50" dirty="0">
                <a:cs typeface="Times New Roman"/>
              </a:rPr>
              <a:t>0</a:t>
            </a:r>
            <a:r>
              <a:rPr lang="en-US" sz="1800" dirty="0">
                <a:cs typeface="Times New Roman"/>
              </a:rPr>
              <a:t>	                                 </a:t>
            </a:r>
            <a:r>
              <a:rPr lang="en-US" sz="1800" dirty="0" smtClean="0">
                <a:cs typeface="Times New Roman"/>
              </a:rPr>
              <a:t>        </a:t>
            </a:r>
            <a:r>
              <a:rPr lang="en-US" sz="1800" dirty="0">
                <a:cs typeface="Times New Roman"/>
              </a:rPr>
              <a:t>(non-negative</a:t>
            </a:r>
            <a:r>
              <a:rPr lang="en-US" sz="1800" spc="-95" dirty="0">
                <a:cs typeface="Times New Roman"/>
              </a:rPr>
              <a:t> </a:t>
            </a:r>
            <a:r>
              <a:rPr lang="en-US" sz="1800" spc="-10" dirty="0">
                <a:cs typeface="Times New Roman"/>
              </a:rPr>
              <a:t>restriction)</a:t>
            </a:r>
            <a:endParaRPr lang="en-US" sz="1800" dirty="0">
              <a:cs typeface="Times New Roman"/>
            </a:endParaRP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6</a:t>
            </a:fld>
            <a:endParaRPr lang="sv-SE"/>
          </a:p>
        </p:txBody>
      </p:sp>
    </p:spTree>
    <p:extLst>
      <p:ext uri="{BB962C8B-B14F-4D97-AF65-F5344CB8AC3E}">
        <p14:creationId xmlns:p14="http://schemas.microsoft.com/office/powerpoint/2010/main" val="4056042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7</a:t>
            </a:fld>
            <a:endParaRPr lang="sv-SE"/>
          </a:p>
        </p:txBody>
      </p:sp>
      <p:sp>
        <p:nvSpPr>
          <p:cNvPr id="2" name="Rectangle 1"/>
          <p:cNvSpPr/>
          <p:nvPr/>
        </p:nvSpPr>
        <p:spPr>
          <a:xfrm>
            <a:off x="152400" y="487077"/>
            <a:ext cx="6400800" cy="3254994"/>
          </a:xfrm>
          <a:prstGeom prst="rect">
            <a:avLst/>
          </a:prstGeom>
        </p:spPr>
        <p:txBody>
          <a:bodyPr wrap="square">
            <a:spAutoFit/>
          </a:bodyPr>
          <a:lstStyle/>
          <a:p>
            <a:pPr>
              <a:lnSpc>
                <a:spcPct val="150000"/>
              </a:lnSpc>
              <a:spcAft>
                <a:spcPts val="800"/>
              </a:spcAft>
            </a:pPr>
            <a:r>
              <a:rPr lang="en-US" sz="1600" b="1" dirty="0">
                <a:ea typeface="Times New Roman" panose="02020603050405020304" pitchFamily="18" charset="0"/>
                <a:cs typeface="Arial" panose="020B0604020202020204" pitchFamily="34" charset="0"/>
              </a:rPr>
              <a:t>Types of Mathematical Models in Quantitative </a:t>
            </a:r>
            <a:r>
              <a:rPr lang="en-US" sz="1600" b="1" dirty="0" smtClean="0">
                <a:ea typeface="Times New Roman" panose="02020603050405020304" pitchFamily="18" charset="0"/>
                <a:cs typeface="Arial" panose="020B0604020202020204" pitchFamily="34" charset="0"/>
              </a:rPr>
              <a:t>Methods</a:t>
            </a:r>
            <a:endParaRPr lang="en-US" sz="1600" dirty="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en-US" sz="1600" dirty="0">
                <a:ea typeface="Times New Roman" panose="02020603050405020304" pitchFamily="18" charset="0"/>
                <a:cs typeface="Arial" panose="020B0604020202020204" pitchFamily="34" charset="0"/>
              </a:rPr>
              <a:t>Linear Programming Model</a:t>
            </a:r>
            <a:endParaRPr lang="en-US" sz="1600" dirty="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en-US" sz="1600" dirty="0" smtClean="0">
                <a:ea typeface="Times New Roman" panose="02020603050405020304" pitchFamily="18" charset="0"/>
                <a:cs typeface="Arial" panose="020B0604020202020204" pitchFamily="34" charset="0"/>
              </a:rPr>
              <a:t>Transportation </a:t>
            </a:r>
            <a:r>
              <a:rPr lang="en-US" sz="1600" dirty="0">
                <a:ea typeface="Times New Roman" panose="02020603050405020304" pitchFamily="18" charset="0"/>
                <a:cs typeface="Arial" panose="020B0604020202020204" pitchFamily="34" charset="0"/>
              </a:rPr>
              <a:t>Model</a:t>
            </a:r>
            <a:endParaRPr lang="en-US" sz="1600" dirty="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en-US" sz="1600" dirty="0">
                <a:ea typeface="Times New Roman" panose="02020603050405020304" pitchFamily="18" charset="0"/>
                <a:cs typeface="Arial" panose="020B0604020202020204" pitchFamily="34" charset="0"/>
              </a:rPr>
              <a:t>Inventory Model</a:t>
            </a:r>
            <a:endParaRPr lang="en-US" sz="1600" dirty="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en-US" sz="1600" dirty="0">
                <a:ea typeface="Times New Roman" panose="02020603050405020304" pitchFamily="18" charset="0"/>
                <a:cs typeface="Arial" panose="020B0604020202020204" pitchFamily="34" charset="0"/>
              </a:rPr>
              <a:t>Network Analysis Model</a:t>
            </a:r>
            <a:endParaRPr lang="en-US" sz="1600" dirty="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en-US" sz="1600" dirty="0">
                <a:ea typeface="Times New Roman" panose="02020603050405020304" pitchFamily="18" charset="0"/>
                <a:cs typeface="Arial" panose="020B0604020202020204" pitchFamily="34" charset="0"/>
              </a:rPr>
              <a:t>Simulation Model</a:t>
            </a:r>
            <a:endParaRPr lang="en-US" sz="1600" dirty="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en-US" sz="1600" dirty="0">
                <a:ea typeface="Times New Roman" panose="02020603050405020304" pitchFamily="18" charset="0"/>
                <a:cs typeface="Arial" panose="020B0604020202020204" pitchFamily="34" charset="0"/>
              </a:rPr>
              <a:t>Queuing Theory Model</a:t>
            </a:r>
            <a:endParaRPr lang="en-US" sz="1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497638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3350"/>
            <a:ext cx="6477000" cy="5010150"/>
          </a:xfrm>
        </p:spPr>
        <p:txBody>
          <a:bodyPr>
            <a:normAutofit fontScale="40000" lnSpcReduction="20000"/>
          </a:bodyPr>
          <a:lstStyle/>
          <a:p>
            <a:pPr marL="0" indent="0">
              <a:lnSpc>
                <a:spcPct val="170000"/>
              </a:lnSpc>
              <a:buNone/>
            </a:pPr>
            <a:r>
              <a:rPr lang="en-US" sz="4000" b="1" dirty="0"/>
              <a:t>Types of Decisions</a:t>
            </a:r>
          </a:p>
          <a:p>
            <a:pPr marL="0" indent="0">
              <a:lnSpc>
                <a:spcPct val="170000"/>
              </a:lnSpc>
              <a:buNone/>
            </a:pPr>
            <a:r>
              <a:rPr lang="en-US" sz="3500" dirty="0"/>
              <a:t>There are different types of decisions made by managers or decision-makers. These can be classified as follows:</a:t>
            </a:r>
          </a:p>
          <a:p>
            <a:pPr marL="0" indent="0">
              <a:lnSpc>
                <a:spcPct val="170000"/>
              </a:lnSpc>
              <a:buNone/>
            </a:pPr>
            <a:r>
              <a:rPr lang="en-US" sz="3400" b="1" dirty="0"/>
              <a:t>First: Decisions based on achieving objectives or results:</a:t>
            </a:r>
            <a:endParaRPr lang="en-US" sz="3400" dirty="0"/>
          </a:p>
          <a:p>
            <a:pPr marL="457200" indent="-457200">
              <a:lnSpc>
                <a:spcPct val="170000"/>
              </a:lnSpc>
              <a:buFont typeface="+mj-lt"/>
              <a:buAutoNum type="arabicPeriod"/>
            </a:pPr>
            <a:r>
              <a:rPr lang="en-US" sz="3500" dirty="0"/>
              <a:t>Optimal Decision</a:t>
            </a:r>
          </a:p>
          <a:p>
            <a:pPr marL="457200" lvl="0" indent="-457200">
              <a:lnSpc>
                <a:spcPct val="170000"/>
              </a:lnSpc>
              <a:buFont typeface="+mj-lt"/>
              <a:buAutoNum type="arabicPeriod"/>
            </a:pPr>
            <a:r>
              <a:rPr lang="en-US" sz="3500" dirty="0"/>
              <a:t>Best Decision</a:t>
            </a:r>
          </a:p>
          <a:p>
            <a:pPr marL="457200" lvl="0" indent="-457200">
              <a:lnSpc>
                <a:spcPct val="170000"/>
              </a:lnSpc>
              <a:buFont typeface="+mj-lt"/>
              <a:buAutoNum type="arabicPeriod"/>
            </a:pPr>
            <a:r>
              <a:rPr lang="en-US" sz="3500" dirty="0"/>
              <a:t>Feasibility Decision</a:t>
            </a:r>
          </a:p>
          <a:p>
            <a:pPr marL="0" indent="0">
              <a:lnSpc>
                <a:spcPct val="170000"/>
              </a:lnSpc>
              <a:buNone/>
            </a:pPr>
            <a:r>
              <a:rPr lang="en-US" sz="3400" b="1" dirty="0"/>
              <a:t>Second: Decisions based on certainty or uncertainty in achieving objectives:</a:t>
            </a:r>
            <a:endParaRPr lang="en-US" sz="3400" dirty="0"/>
          </a:p>
          <a:p>
            <a:pPr marL="457200" lvl="0" indent="-457200">
              <a:lnSpc>
                <a:spcPct val="170000"/>
              </a:lnSpc>
              <a:buFont typeface="+mj-lt"/>
              <a:buAutoNum type="arabicPeriod"/>
            </a:pPr>
            <a:r>
              <a:rPr lang="en-US" sz="3500" dirty="0"/>
              <a:t>Decision-making under </a:t>
            </a:r>
            <a:r>
              <a:rPr lang="en-US" sz="3500" b="1" dirty="0"/>
              <a:t>complete certainty</a:t>
            </a:r>
            <a:r>
              <a:rPr lang="en-US" sz="2900" dirty="0"/>
              <a:t>.</a:t>
            </a:r>
          </a:p>
          <a:p>
            <a:pPr marL="457200" lvl="0" indent="-457200">
              <a:lnSpc>
                <a:spcPct val="170000"/>
              </a:lnSpc>
              <a:buFont typeface="+mj-lt"/>
              <a:buAutoNum type="arabicPeriod"/>
            </a:pPr>
            <a:r>
              <a:rPr lang="en-US" sz="3500" dirty="0"/>
              <a:t>Decision-making under </a:t>
            </a:r>
            <a:r>
              <a:rPr lang="en-US" sz="3500" b="1" dirty="0"/>
              <a:t>risk (partial uncertainty).</a:t>
            </a:r>
          </a:p>
          <a:p>
            <a:pPr marL="457200" indent="-457200">
              <a:lnSpc>
                <a:spcPct val="170000"/>
              </a:lnSpc>
              <a:buFont typeface="+mj-lt"/>
              <a:buAutoNum type="arabicPeriod"/>
            </a:pPr>
            <a:r>
              <a:rPr lang="en-US" sz="3500" dirty="0"/>
              <a:t>Decision-making under </a:t>
            </a:r>
            <a:r>
              <a:rPr lang="en-US" sz="3500" b="1" dirty="0"/>
              <a:t>complete uncertainty.</a:t>
            </a:r>
          </a:p>
        </p:txBody>
      </p:sp>
      <p:sp>
        <p:nvSpPr>
          <p:cNvPr id="4" name="Slide Number Placeholder 3"/>
          <p:cNvSpPr>
            <a:spLocks noGrp="1"/>
          </p:cNvSpPr>
          <p:nvPr>
            <p:ph type="sldNum" sz="quarter" idx="12"/>
          </p:nvPr>
        </p:nvSpPr>
        <p:spPr/>
        <p:txBody>
          <a:bodyPr/>
          <a:lstStyle/>
          <a:p>
            <a:pPr>
              <a:defRPr/>
            </a:pPr>
            <a:fld id="{C9402DB8-A96C-4FC3-BE7D-2E683C669E60}" type="slidenum">
              <a:rPr lang="sv-SE" smtClean="0"/>
              <a:pPr>
                <a:defRPr/>
              </a:pPr>
              <a:t>8</a:t>
            </a:fld>
            <a:endParaRPr lang="sv-SE"/>
          </a:p>
        </p:txBody>
      </p:sp>
    </p:spTree>
    <p:extLst>
      <p:ext uri="{BB962C8B-B14F-4D97-AF65-F5344CB8AC3E}">
        <p14:creationId xmlns:p14="http://schemas.microsoft.com/office/powerpoint/2010/main" val="416608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normAutofit/>
          </a:bodyPr>
          <a:lstStyle/>
          <a:p>
            <a:pPr>
              <a:defRPr/>
            </a:pPr>
            <a:fld id="{C9402DB8-A96C-4FC3-BE7D-2E683C669E60}" type="slidenum">
              <a:rPr lang="sv-SE" smtClean="0"/>
              <a:pPr>
                <a:defRPr/>
              </a:pPr>
              <a:t>9</a:t>
            </a:fld>
            <a:endParaRPr lang="sv-SE"/>
          </a:p>
        </p:txBody>
      </p:sp>
      <p:sp>
        <p:nvSpPr>
          <p:cNvPr id="3" name="Rectangle 2"/>
          <p:cNvSpPr/>
          <p:nvPr/>
        </p:nvSpPr>
        <p:spPr>
          <a:xfrm>
            <a:off x="152400" y="133350"/>
            <a:ext cx="6400800" cy="4729500"/>
          </a:xfrm>
          <a:prstGeom prst="rect">
            <a:avLst/>
          </a:prstGeom>
        </p:spPr>
        <p:txBody>
          <a:bodyPr wrap="square">
            <a:spAutoFit/>
          </a:bodyPr>
          <a:lstStyle/>
          <a:p>
            <a:pPr defTabSz="685800">
              <a:lnSpc>
                <a:spcPct val="90000"/>
              </a:lnSpc>
              <a:spcBef>
                <a:spcPts val="750"/>
              </a:spcBef>
              <a:buFont typeface="Arial" panose="020B0604020202020204" pitchFamily="34" charset="0"/>
            </a:pPr>
            <a:r>
              <a:rPr lang="en-US" b="1" dirty="0"/>
              <a:t> </a:t>
            </a:r>
            <a:r>
              <a:rPr lang="en-US" b="1" dirty="0" smtClean="0"/>
              <a:t>                                          Chapter two</a:t>
            </a:r>
            <a:r>
              <a:rPr lang="en-US" sz="1400" b="1" dirty="0" smtClean="0"/>
              <a:t/>
            </a:r>
            <a:br>
              <a:rPr lang="en-US" sz="1400" b="1" dirty="0" smtClean="0"/>
            </a:br>
            <a:r>
              <a:rPr lang="en-US" sz="1400" b="1" dirty="0" smtClean="0"/>
              <a:t/>
            </a:r>
            <a:br>
              <a:rPr lang="en-US" sz="1400" b="1" dirty="0" smtClean="0"/>
            </a:br>
            <a:r>
              <a:rPr lang="en-US" sz="1400" b="1" dirty="0" smtClean="0"/>
              <a:t>                       </a:t>
            </a:r>
            <a:r>
              <a:rPr lang="en-US" sz="1600" b="1" dirty="0" smtClean="0"/>
              <a:t>Types of Mathematical Models in Quantitative Methods</a:t>
            </a:r>
            <a:r>
              <a:rPr lang="en-US" sz="1400" dirty="0" smtClean="0"/>
              <a:t/>
            </a:r>
            <a:br>
              <a:rPr lang="en-US" sz="1400" dirty="0" smtClean="0"/>
            </a:br>
            <a:r>
              <a:rPr lang="en-US" sz="1600" dirty="0" smtClean="0"/>
              <a:t> </a:t>
            </a:r>
            <a:br>
              <a:rPr lang="en-US" sz="1600" dirty="0" smtClean="0"/>
            </a:br>
            <a:r>
              <a:rPr lang="en-US" sz="1600" b="1" dirty="0" smtClean="0"/>
              <a:t>2.1  </a:t>
            </a:r>
            <a:r>
              <a:rPr lang="en-US" altLang="en-US" sz="1600" b="1" dirty="0" smtClean="0"/>
              <a:t>linear Programming Problem (LPP) </a:t>
            </a:r>
            <a:r>
              <a:rPr lang="ar-IQ" sz="1600" b="1" u="sng" dirty="0"/>
              <a:t>البرمجة الخطية </a:t>
            </a:r>
            <a:endParaRPr lang="en-US" altLang="en-US" sz="1600" b="1" dirty="0" smtClean="0"/>
          </a:p>
          <a:p>
            <a:pPr algn="just" defTabSz="685800">
              <a:lnSpc>
                <a:spcPct val="150000"/>
              </a:lnSpc>
              <a:spcBef>
                <a:spcPts val="750"/>
              </a:spcBef>
              <a:buFont typeface="Arial" panose="020B0604020202020204" pitchFamily="34" charset="0"/>
            </a:pPr>
            <a:r>
              <a:rPr lang="en-GB" altLang="en-US" sz="1600" dirty="0"/>
              <a:t>Mathematical method used to determine the best allocation of rare or limited resources. Such as workers, raw materials, and crude and hours of work at the facility that would help the administration achieve its goal either reduce the cost or profit maximization, that there are some constraint</a:t>
            </a:r>
            <a:r>
              <a:rPr lang="en-GB" altLang="en-US" sz="1600" dirty="0" smtClean="0"/>
              <a:t>.</a:t>
            </a:r>
          </a:p>
          <a:p>
            <a:pPr algn="just" defTabSz="685800">
              <a:lnSpc>
                <a:spcPct val="150000"/>
              </a:lnSpc>
              <a:spcBef>
                <a:spcPts val="750"/>
              </a:spcBef>
              <a:buFont typeface="Arial" panose="020B0604020202020204" pitchFamily="34" charset="0"/>
            </a:pPr>
            <a:r>
              <a:rPr lang="en-US" altLang="en-US" sz="1600" dirty="0" smtClean="0"/>
              <a:t>Linear programming </a:t>
            </a:r>
            <a:r>
              <a:rPr lang="en-US" altLang="en-US" sz="1600" b="1" dirty="0" smtClean="0"/>
              <a:t>(LPP), </a:t>
            </a:r>
            <a:r>
              <a:rPr lang="en-US" altLang="en-US" sz="1600" dirty="0" smtClean="0"/>
              <a:t>also called </a:t>
            </a:r>
            <a:r>
              <a:rPr lang="en-US" altLang="en-US" sz="1600" b="1" dirty="0" smtClean="0"/>
              <a:t>(linear optimization ) </a:t>
            </a:r>
            <a:r>
              <a:rPr lang="en-US" altLang="en-US" sz="1600" dirty="0" smtClean="0"/>
              <a:t>is a method to achieve the best outcome (</a:t>
            </a:r>
            <a:r>
              <a:rPr lang="en-US" altLang="en-US" sz="1600" b="1" dirty="0" smtClean="0"/>
              <a:t>such as maximum profit or lowest cost</a:t>
            </a:r>
            <a:r>
              <a:rPr lang="en-US" altLang="en-US" sz="1600" dirty="0" smtClean="0"/>
              <a:t>) in a </a:t>
            </a:r>
            <a:r>
              <a:rPr lang="en-US" altLang="en-US" sz="1600" b="1" dirty="0" smtClean="0"/>
              <a:t>mathematical model </a:t>
            </a:r>
            <a:r>
              <a:rPr lang="en-US" altLang="en-US" sz="1600" dirty="0" smtClean="0"/>
              <a:t>whose requirements are represented by </a:t>
            </a:r>
            <a:r>
              <a:rPr lang="en-US" altLang="en-US" sz="1600" b="1" dirty="0" smtClean="0"/>
              <a:t>linear </a:t>
            </a:r>
            <a:r>
              <a:rPr lang="en-US" altLang="en-US" sz="1600" b="1" dirty="0" err="1" smtClean="0"/>
              <a:t>relasionships</a:t>
            </a:r>
            <a:r>
              <a:rPr lang="en-US" altLang="en-US" sz="1600" dirty="0" smtClean="0"/>
              <a:t> .</a:t>
            </a:r>
          </a:p>
        </p:txBody>
      </p:sp>
    </p:spTree>
    <p:extLst>
      <p:ext uri="{BB962C8B-B14F-4D97-AF65-F5344CB8AC3E}">
        <p14:creationId xmlns:p14="http://schemas.microsoft.com/office/powerpoint/2010/main" val="1452619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1590</Words>
  <Application>Microsoft Office PowerPoint</Application>
  <PresentationFormat>Custom</PresentationFormat>
  <Paragraphs>161</Paragraphs>
  <Slides>25</Slides>
  <Notes>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4" baseType="lpstr">
      <vt:lpstr>Ali-A-Samik</vt:lpstr>
      <vt:lpstr>Arial</vt:lpstr>
      <vt:lpstr>Arial Rounded MT Bold</vt:lpstr>
      <vt:lpstr>Calibri</vt:lpstr>
      <vt:lpstr>Calibri Light</vt:lpstr>
      <vt:lpstr>Times New Roman</vt:lpstr>
      <vt:lpstr>Wingdings</vt:lpstr>
      <vt:lpstr>Office Theme</vt:lpstr>
      <vt:lpstr>Equation</vt:lpstr>
      <vt:lpstr>PowerPoint Presentation</vt:lpstr>
      <vt:lpstr>Chapter one</vt:lpstr>
      <vt:lpstr>PowerPoint Presentation</vt:lpstr>
      <vt:lpstr> An introduction to Quantitative Method (QM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2013-10-04T12:13:38Z</dcterms:created>
  <dcterms:modified xsi:type="dcterms:W3CDTF">2025-09-11T09:15:47Z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