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68" r:id="rId4"/>
    <p:sldId id="259" r:id="rId5"/>
    <p:sldId id="270" r:id="rId6"/>
    <p:sldId id="267" r:id="rId7"/>
    <p:sldId id="260" r:id="rId8"/>
    <p:sldId id="265" r:id="rId9"/>
    <p:sldId id="263" r:id="rId10"/>
    <p:sldId id="264"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50" d="100"/>
          <a:sy n="150" d="100"/>
        </p:scale>
        <p:origin x="-954" y="-9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2FBDB1-0A00-44CD-9DAB-AC5AA9C860D6}" type="datetimeFigureOut">
              <a:rPr lang="en-GB" smtClean="0"/>
              <a:t>25/03/2024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BA01AF-9692-4659-BD5B-2748695798A2}" type="slidenum">
              <a:rPr lang="en-GB" smtClean="0"/>
              <a:t>‹#›</a:t>
            </a:fld>
            <a:endParaRPr lang="en-GB"/>
          </a:p>
        </p:txBody>
      </p:sp>
    </p:spTree>
    <p:extLst>
      <p:ext uri="{BB962C8B-B14F-4D97-AF65-F5344CB8AC3E}">
        <p14:creationId xmlns:p14="http://schemas.microsoft.com/office/powerpoint/2010/main" val="621592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7" name="Footer Placeholder 4"/>
          <p:cNvSpPr txBox="1">
            <a:spLocks/>
          </p:cNvSpPr>
          <p:nvPr userDrawn="1"/>
        </p:nvSpPr>
        <p:spPr>
          <a:xfrm>
            <a:off x="9991859" y="6479996"/>
            <a:ext cx="2185115"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tx1"/>
                </a:solidFill>
                <a:latin typeface="Times New Roman" panose="02020603050405020304" pitchFamily="18" charset="0"/>
                <a:ea typeface="+mn-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err="1"/>
              <a:t>Cihan</a:t>
            </a:r>
            <a:r>
              <a:rPr lang="en-GB" dirty="0"/>
              <a:t> University-</a:t>
            </a:r>
            <a:r>
              <a:rPr lang="en-GB" dirty="0" err="1"/>
              <a:t>Sulaimanya</a:t>
            </a:r>
            <a:endParaRPr lang="en-GB" dirty="0"/>
          </a:p>
        </p:txBody>
      </p:sp>
    </p:spTree>
    <p:extLst>
      <p:ext uri="{BB962C8B-B14F-4D97-AF65-F5344CB8AC3E}">
        <p14:creationId xmlns:p14="http://schemas.microsoft.com/office/powerpoint/2010/main" val="519639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Cihan University-Sulaimaniya</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311028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Cihan University-Sulaimaniya</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65252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Cihan University-Sulaimaniya</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173633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p:cNvSpPr>
            <a:spLocks noGrp="1"/>
          </p:cNvSpPr>
          <p:nvPr>
            <p:ph type="ftr" sz="quarter" idx="11"/>
          </p:nvPr>
        </p:nvSpPr>
        <p:spPr/>
        <p:txBody>
          <a:bodyPr/>
          <a:lstStyle/>
          <a:p>
            <a:r>
              <a:rPr lang="en-GB"/>
              <a:t>Cihan University-Sulaimaniya</a:t>
            </a: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2498032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a:p>
        </p:txBody>
      </p:sp>
      <p:sp>
        <p:nvSpPr>
          <p:cNvPr id="6" name="Footer Placeholder 5"/>
          <p:cNvSpPr>
            <a:spLocks noGrp="1"/>
          </p:cNvSpPr>
          <p:nvPr>
            <p:ph type="ftr" sz="quarter" idx="11"/>
          </p:nvPr>
        </p:nvSpPr>
        <p:spPr/>
        <p:txBody>
          <a:bodyPr/>
          <a:lstStyle/>
          <a:p>
            <a:r>
              <a:rPr lang="en-GB"/>
              <a:t>Cihan University-Sulaimaniya</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3621117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GB"/>
          </a:p>
        </p:txBody>
      </p:sp>
      <p:sp>
        <p:nvSpPr>
          <p:cNvPr id="8" name="Footer Placeholder 7"/>
          <p:cNvSpPr>
            <a:spLocks noGrp="1"/>
          </p:cNvSpPr>
          <p:nvPr>
            <p:ph type="ftr" sz="quarter" idx="11"/>
          </p:nvPr>
        </p:nvSpPr>
        <p:spPr/>
        <p:txBody>
          <a:bodyPr/>
          <a:lstStyle/>
          <a:p>
            <a:r>
              <a:rPr lang="en-GB"/>
              <a:t>Cihan University-Sulaimaniya</a:t>
            </a:r>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2024329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GB"/>
          </a:p>
        </p:txBody>
      </p:sp>
      <p:sp>
        <p:nvSpPr>
          <p:cNvPr id="4" name="Footer Placeholder 3"/>
          <p:cNvSpPr>
            <a:spLocks noGrp="1"/>
          </p:cNvSpPr>
          <p:nvPr>
            <p:ph type="ftr" sz="quarter" idx="11"/>
          </p:nvPr>
        </p:nvSpPr>
        <p:spPr/>
        <p:txBody>
          <a:bodyPr/>
          <a:lstStyle/>
          <a:p>
            <a:r>
              <a:rPr lang="en-GB"/>
              <a:t>Cihan University-Sulaimaniya</a:t>
            </a:r>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2398274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endParaRPr lang="en-GB"/>
          </a:p>
        </p:txBody>
      </p:sp>
      <p:sp>
        <p:nvSpPr>
          <p:cNvPr id="3" name="Footer Placeholder 2"/>
          <p:cNvSpPr>
            <a:spLocks noGrp="1"/>
          </p:cNvSpPr>
          <p:nvPr>
            <p:ph type="ftr" sz="quarter" idx="11"/>
          </p:nvPr>
        </p:nvSpPr>
        <p:spPr/>
        <p:txBody>
          <a:bodyPr/>
          <a:lstStyle/>
          <a:p>
            <a:r>
              <a:rPr lang="en-GB"/>
              <a:t>Cihan University-Sulaimaniya</a:t>
            </a:r>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2427357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a:p>
        </p:txBody>
      </p:sp>
      <p:sp>
        <p:nvSpPr>
          <p:cNvPr id="6" name="Footer Placeholder 5"/>
          <p:cNvSpPr>
            <a:spLocks noGrp="1"/>
          </p:cNvSpPr>
          <p:nvPr>
            <p:ph type="ftr" sz="quarter" idx="11"/>
          </p:nvPr>
        </p:nvSpPr>
        <p:spPr/>
        <p:txBody>
          <a:bodyPr/>
          <a:lstStyle/>
          <a:p>
            <a:r>
              <a:rPr lang="en-GB"/>
              <a:t>Cihan University-Sulaimaniya</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1017328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GB"/>
          </a:p>
        </p:txBody>
      </p:sp>
      <p:sp>
        <p:nvSpPr>
          <p:cNvPr id="6" name="Footer Placeholder 5"/>
          <p:cNvSpPr>
            <a:spLocks noGrp="1"/>
          </p:cNvSpPr>
          <p:nvPr>
            <p:ph type="ftr" sz="quarter" idx="11"/>
          </p:nvPr>
        </p:nvSpPr>
        <p:spPr/>
        <p:txBody>
          <a:bodyPr/>
          <a:lstStyle/>
          <a:p>
            <a:r>
              <a:rPr lang="en-GB"/>
              <a:t>Cihan University-Sulaimaniya</a:t>
            </a:r>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AE01A2F-3068-426F-8532-1D3CC1AFAF53}" type="slidenum">
              <a:rPr lang="en-GB" smtClean="0"/>
              <a:t>‹#›</a:t>
            </a:fld>
            <a:endParaRPr lang="en-GB"/>
          </a:p>
        </p:txBody>
      </p:sp>
    </p:spTree>
    <p:extLst>
      <p:ext uri="{BB962C8B-B14F-4D97-AF65-F5344CB8AC3E}">
        <p14:creationId xmlns:p14="http://schemas.microsoft.com/office/powerpoint/2010/main" val="3884670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3841" y="180305"/>
            <a:ext cx="10515600" cy="142574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3639" y="1825625"/>
            <a:ext cx="11436440" cy="481279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10006884" y="6492875"/>
            <a:ext cx="2185115" cy="365125"/>
          </a:xfrm>
          <a:prstGeom prst="rect">
            <a:avLst/>
          </a:prstGeom>
        </p:spPr>
        <p:txBody>
          <a:bodyPr vert="horz" lIns="91440" tIns="45720" rIns="91440" bIns="45720" rtlCol="0" anchor="ctr"/>
          <a:lstStyle>
            <a:lvl1pPr algn="ctr">
              <a:defRPr sz="1200" b="1">
                <a:solidFill>
                  <a:schemeClr val="tx1"/>
                </a:solidFill>
                <a:latin typeface="Times New Roman" panose="02020603050405020304" pitchFamily="18" charset="0"/>
                <a:cs typeface="Times New Roman" panose="02020603050405020304" pitchFamily="18" charset="0"/>
              </a:defRPr>
            </a:lvl1pPr>
          </a:lstStyle>
          <a:p>
            <a:r>
              <a:rPr lang="en-GB"/>
              <a:t>Cihan University-Sulaimaniya</a:t>
            </a:r>
            <a:endParaRPr lang="en-GB" dirty="0"/>
          </a:p>
        </p:txBody>
      </p:sp>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l="13708" t="9680" r="13184" b="11227"/>
          <a:stretch/>
        </p:blipFill>
        <p:spPr>
          <a:xfrm>
            <a:off x="10586434" y="0"/>
            <a:ext cx="1605565" cy="1545140"/>
          </a:xfrm>
          <a:prstGeom prst="rect">
            <a:avLst/>
          </a:prstGeom>
        </p:spPr>
      </p:pic>
    </p:spTree>
    <p:extLst>
      <p:ext uri="{BB962C8B-B14F-4D97-AF65-F5344CB8AC3E}">
        <p14:creationId xmlns:p14="http://schemas.microsoft.com/office/powerpoint/2010/main" val="1489601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444444"/>
                </a:solidFill>
                <a:effectLst/>
                <a:latin typeface="Open Sans" panose="020B0606030504020204" pitchFamily="34" charset="0"/>
                <a:ea typeface="Calibri" panose="020F0502020204030204" pitchFamily="34" charset="0"/>
              </a:rPr>
              <a:t>Psychoanalytic criticism</a:t>
            </a:r>
            <a:endParaRPr lang="en-GB" sz="3200" dirty="0"/>
          </a:p>
        </p:txBody>
      </p:sp>
      <p:sp>
        <p:nvSpPr>
          <p:cNvPr id="3" name="Content Placeholder 2"/>
          <p:cNvSpPr>
            <a:spLocks noGrp="1"/>
          </p:cNvSpPr>
          <p:nvPr>
            <p:ph idx="1"/>
          </p:nvPr>
        </p:nvSpPr>
        <p:spPr/>
        <p:txBody>
          <a:bodyPr>
            <a:normAutofit/>
          </a:bodyPr>
          <a:lstStyle/>
          <a:p>
            <a:r>
              <a:rPr lang="en-US" kern="0" dirty="0">
                <a:solidFill>
                  <a:srgbClr val="212529"/>
                </a:solidFill>
                <a:effectLst/>
                <a:latin typeface="Open Sans" panose="020B0606030504020204" pitchFamily="34" charset="0"/>
                <a:ea typeface="Times New Roman" panose="02020603050405020304" pitchFamily="18" charset="0"/>
                <a:cs typeface="Arial" panose="020B0604020202020204" pitchFamily="34" charset="0"/>
              </a:rPr>
              <a:t>Form of literary criticism which uses some of the techniques of psychoanalysis in the interpretation of literature.</a:t>
            </a:r>
          </a:p>
          <a:p>
            <a:pPr marL="0" indent="0">
              <a:buNone/>
            </a:pPr>
            <a:endParaRPr lang="en-US" kern="0" dirty="0">
              <a:solidFill>
                <a:srgbClr val="212529"/>
              </a:solidFill>
              <a:effectLst/>
              <a:latin typeface="Open Sans" panose="020B0606030504020204" pitchFamily="34" charset="0"/>
              <a:ea typeface="Times New Roman" panose="02020603050405020304" pitchFamily="18" charset="0"/>
              <a:cs typeface="Arial" panose="020B0604020202020204" pitchFamily="34" charset="0"/>
            </a:endParaRPr>
          </a:p>
          <a:p>
            <a:r>
              <a:rPr lang="en-US" kern="0" dirty="0">
                <a:solidFill>
                  <a:srgbClr val="212529"/>
                </a:solidFill>
                <a:effectLst/>
                <a:latin typeface="Open Sans" panose="020B0606030504020204" pitchFamily="34" charset="0"/>
                <a:ea typeface="Times New Roman" panose="02020603050405020304" pitchFamily="18" charset="0"/>
                <a:cs typeface="Arial" panose="020B0604020202020204" pitchFamily="34" charset="0"/>
              </a:rPr>
              <a:t> Psychoanalysis investigates the interaction of conscious and unconscious elements in the mind.</a:t>
            </a:r>
          </a:p>
          <a:p>
            <a:pPr marL="0" indent="0">
              <a:buNone/>
            </a:pPr>
            <a:endParaRPr lang="en-US" dirty="0">
              <a:solidFill>
                <a:srgbClr val="444444"/>
              </a:solidFill>
              <a:effectLst/>
              <a:latin typeface="Open Sans" panose="020B0606030504020204" pitchFamily="34" charset="0"/>
              <a:ea typeface="Calibri" panose="020F0502020204030204" pitchFamily="34" charset="0"/>
            </a:endParaRPr>
          </a:p>
          <a:p>
            <a:r>
              <a:rPr lang="en-US" dirty="0">
                <a:solidFill>
                  <a:srgbClr val="444444"/>
                </a:solidFill>
                <a:latin typeface="Open Sans" panose="020B0606030504020204" pitchFamily="34" charset="0"/>
                <a:ea typeface="Calibri" panose="020F0502020204030204" pitchFamily="34" charset="0"/>
              </a:rPr>
              <a:t>It</a:t>
            </a:r>
            <a:r>
              <a:rPr lang="en-US" dirty="0">
                <a:solidFill>
                  <a:srgbClr val="444444"/>
                </a:solidFill>
                <a:effectLst/>
                <a:latin typeface="Open Sans" panose="020B0606030504020204" pitchFamily="34" charset="0"/>
                <a:ea typeface="Calibri" panose="020F0502020204030204" pitchFamily="34" charset="0"/>
              </a:rPr>
              <a:t> refers to literary criticism which, in method, concept, theory, or form, is influenced by the tradition of psychoanalysis begun by Sigmund Freud. </a:t>
            </a:r>
          </a:p>
          <a:p>
            <a:pPr marL="0" indent="0">
              <a:buNone/>
            </a:pPr>
            <a:endParaRPr lang="en-US" dirty="0">
              <a:solidFill>
                <a:srgbClr val="444444"/>
              </a:solidFill>
              <a:effectLst/>
              <a:latin typeface="Open Sans" panose="020B0606030504020204" pitchFamily="34" charset="0"/>
              <a:ea typeface="Calibri" panose="020F0502020204030204" pitchFamily="34" charset="0"/>
            </a:endParaRPr>
          </a:p>
          <a:p>
            <a:r>
              <a:rPr lang="en-US" dirty="0">
                <a:solidFill>
                  <a:srgbClr val="444444"/>
                </a:solidFill>
                <a:effectLst/>
                <a:latin typeface="Open Sans" panose="020B0606030504020204" pitchFamily="34" charset="0"/>
                <a:ea typeface="Calibri" panose="020F0502020204030204" pitchFamily="34" charset="0"/>
              </a:rPr>
              <a:t>Psychoanalytic reading has been practiced since the early development of psychoanalysis itself, and has developed into a rich and diverse interpretive tradition.</a:t>
            </a:r>
          </a:p>
        </p:txBody>
      </p:sp>
      <p:sp>
        <p:nvSpPr>
          <p:cNvPr id="4" name="Footer Placeholder 3"/>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618103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BD0DD-3805-1643-E824-D59AF900F9B3}"/>
              </a:ext>
            </a:extLst>
          </p:cNvPr>
          <p:cNvSpPr>
            <a:spLocks noGrp="1"/>
          </p:cNvSpPr>
          <p:nvPr>
            <p:ph type="title"/>
          </p:nvPr>
        </p:nvSpPr>
        <p:spPr/>
        <p:txBody>
          <a:bodyPr/>
          <a:lstStyle/>
          <a:p>
            <a:r>
              <a:rPr lang="en-US" sz="3600" b="1" dirty="0">
                <a:solidFill>
                  <a:srgbClr val="444444"/>
                </a:solidFill>
                <a:effectLst/>
                <a:latin typeface="Open Sans" panose="020B0606030504020204" pitchFamily="34" charset="0"/>
                <a:ea typeface="Times New Roman" panose="02020603050405020304" pitchFamily="18" charset="0"/>
              </a:rPr>
              <a:t>How to Read a Text using Psychoanalysis</a:t>
            </a:r>
            <a:endParaRPr lang="en-US" dirty="0"/>
          </a:p>
        </p:txBody>
      </p:sp>
      <p:sp>
        <p:nvSpPr>
          <p:cNvPr id="3" name="Content Placeholder 2">
            <a:extLst>
              <a:ext uri="{FF2B5EF4-FFF2-40B4-BE49-F238E27FC236}">
                <a16:creationId xmlns:a16="http://schemas.microsoft.com/office/drawing/2014/main" id="{F78C9BB1-D406-343E-F765-6325FD30CDC2}"/>
              </a:ext>
            </a:extLst>
          </p:cNvPr>
          <p:cNvSpPr>
            <a:spLocks noGrp="1"/>
          </p:cNvSpPr>
          <p:nvPr>
            <p:ph idx="1"/>
          </p:nvPr>
        </p:nvSpPr>
        <p:spPr/>
        <p:txBody>
          <a:bodyPr/>
          <a:lstStyle/>
          <a:p>
            <a:pPr>
              <a:spcBef>
                <a:spcPts val="1125"/>
              </a:spcBef>
              <a:spcAft>
                <a:spcPts val="1125"/>
              </a:spcAft>
            </a:pPr>
            <a:r>
              <a:rPr lang="en-US" sz="2400" dirty="0">
                <a:solidFill>
                  <a:srgbClr val="444444"/>
                </a:solidFill>
                <a:effectLst/>
                <a:latin typeface="Open Sans" panose="020B0606030504020204" pitchFamily="34" charset="0"/>
                <a:ea typeface="Times New Roman" panose="02020603050405020304" pitchFamily="18" charset="0"/>
              </a:rPr>
              <a:t>A great way to practice psychoanalytical criticism is to read and analyze the behavior of the characters in the text. </a:t>
            </a:r>
          </a:p>
          <a:p>
            <a:pPr>
              <a:spcBef>
                <a:spcPts val="1125"/>
              </a:spcBef>
              <a:spcAft>
                <a:spcPts val="1125"/>
              </a:spcAft>
            </a:pPr>
            <a:r>
              <a:rPr lang="en-US" sz="2400" dirty="0">
                <a:solidFill>
                  <a:srgbClr val="444444"/>
                </a:solidFill>
                <a:effectLst/>
                <a:latin typeface="Open Sans" panose="020B0606030504020204" pitchFamily="34" charset="0"/>
                <a:ea typeface="Times New Roman" panose="02020603050405020304" pitchFamily="18" charset="0"/>
              </a:rPr>
              <a:t>Often the characters’ behavior represents the psychological experience of the author or of human beings in general.</a:t>
            </a:r>
          </a:p>
          <a:p>
            <a:pPr>
              <a:spcBef>
                <a:spcPts val="1125"/>
              </a:spcBef>
              <a:spcAft>
                <a:spcPts val="1125"/>
              </a:spcAft>
            </a:pPr>
            <a:r>
              <a:rPr lang="en-US" sz="2400" dirty="0">
                <a:solidFill>
                  <a:srgbClr val="444444"/>
                </a:solidFill>
                <a:effectLst/>
                <a:latin typeface="Open Sans" panose="020B0606030504020204" pitchFamily="34" charset="0"/>
                <a:ea typeface="Times New Roman" panose="02020603050405020304" pitchFamily="18" charset="0"/>
              </a:rPr>
              <a:t>To some extent, all creative works are a product of the author’s conscious and/or unconscious mind.</a:t>
            </a:r>
          </a:p>
          <a:p>
            <a:pPr>
              <a:spcBef>
                <a:spcPts val="1125"/>
              </a:spcBef>
              <a:spcAft>
                <a:spcPts val="1125"/>
              </a:spcAft>
            </a:pPr>
            <a:r>
              <a:rPr lang="en-US" sz="2400" dirty="0">
                <a:solidFill>
                  <a:srgbClr val="444444"/>
                </a:solidFill>
                <a:effectLst/>
                <a:latin typeface="Open Sans" panose="020B0606030504020204" pitchFamily="34" charset="0"/>
                <a:ea typeface="Times New Roman" panose="02020603050405020304" pitchFamily="18" charset="0"/>
              </a:rPr>
              <a:t>Any human production that involves images, that seems to have narrative content, or relates for the psychology of those who produce or use it can be interpreted using psychoanalytic tools</a:t>
            </a:r>
            <a:endParaRPr lang="en-US" sz="2400" dirty="0">
              <a:effectLst/>
              <a:latin typeface="Times New Roman" panose="02020603050405020304" pitchFamily="18" charset="0"/>
              <a:ea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B53184BD-B709-92EC-1770-27124443861C}"/>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3736740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66901-4128-0B01-4C12-2A7B6EA285A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D7B10C7-143C-F8AF-B1A6-697BB38B6B57}"/>
              </a:ext>
            </a:extLst>
          </p:cNvPr>
          <p:cNvSpPr>
            <a:spLocks noGrp="1"/>
          </p:cNvSpPr>
          <p:nvPr>
            <p:ph idx="1"/>
          </p:nvPr>
        </p:nvSpPr>
        <p:spPr/>
        <p:txBody>
          <a:bodyPr/>
          <a:lstStyle/>
          <a:p>
            <a:pPr algn="ctr"/>
            <a:endParaRPr lang="en-US" dirty="0"/>
          </a:p>
          <a:p>
            <a:pPr algn="ctr"/>
            <a:endParaRPr lang="en-US" dirty="0"/>
          </a:p>
          <a:p>
            <a:pPr algn="ctr"/>
            <a:endParaRPr lang="en-US" dirty="0"/>
          </a:p>
          <a:p>
            <a:pPr algn="ctr"/>
            <a:endParaRPr lang="en-US" dirty="0"/>
          </a:p>
          <a:p>
            <a:pPr marL="0" indent="0" algn="ctr">
              <a:buNone/>
            </a:pPr>
            <a:r>
              <a:rPr lang="en-US" sz="4000" dirty="0"/>
              <a:t>THANK YOU</a:t>
            </a:r>
          </a:p>
        </p:txBody>
      </p:sp>
      <p:sp>
        <p:nvSpPr>
          <p:cNvPr id="4" name="Footer Placeholder 3">
            <a:extLst>
              <a:ext uri="{FF2B5EF4-FFF2-40B4-BE49-F238E27FC236}">
                <a16:creationId xmlns:a16="http://schemas.microsoft.com/office/drawing/2014/main" id="{4093F271-937F-301B-D5FC-67F5514B29E2}"/>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1300212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841" y="180305"/>
            <a:ext cx="10515600" cy="559924"/>
          </a:xfrm>
        </p:spPr>
        <p:txBody>
          <a:bodyPr>
            <a:normAutofit fontScale="90000"/>
          </a:bodyPr>
          <a:lstStyle/>
          <a:p>
            <a:r>
              <a:rPr lang="en-US" sz="3600" b="1" dirty="0">
                <a:solidFill>
                  <a:srgbClr val="444444"/>
                </a:solidFill>
                <a:effectLst/>
                <a:latin typeface="Open Sans" panose="020B0606030504020204" pitchFamily="34" charset="0"/>
                <a:ea typeface="Times New Roman" panose="02020603050405020304" pitchFamily="18" charset="0"/>
              </a:rPr>
              <a:t>Three main schools of psychoanalysis</a:t>
            </a:r>
            <a:endParaRPr lang="en-GB" dirty="0"/>
          </a:p>
        </p:txBody>
      </p:sp>
      <p:sp>
        <p:nvSpPr>
          <p:cNvPr id="3" name="Content Placeholder 2"/>
          <p:cNvSpPr>
            <a:spLocks noGrp="1"/>
          </p:cNvSpPr>
          <p:nvPr>
            <p:ph idx="1"/>
          </p:nvPr>
        </p:nvSpPr>
        <p:spPr>
          <a:xfrm>
            <a:off x="463639" y="1557738"/>
            <a:ext cx="11436440" cy="5080685"/>
          </a:xfrm>
        </p:spPr>
        <p:txBody>
          <a:bodyPr>
            <a:normAutofit/>
          </a:bodyPr>
          <a:lstStyle/>
          <a:p>
            <a:pPr marL="0" marR="0" indent="0" algn="just">
              <a:spcBef>
                <a:spcPts val="1125"/>
              </a:spcBef>
              <a:spcAft>
                <a:spcPts val="1125"/>
              </a:spcAft>
              <a:buNone/>
            </a:pPr>
            <a:br>
              <a:rPr lang="en-US" sz="1800" dirty="0">
                <a:solidFill>
                  <a:srgbClr val="444444"/>
                </a:solidFill>
                <a:effectLst/>
                <a:latin typeface="Open Sans" panose="020B0606030504020204" pitchFamily="34" charset="0"/>
                <a:ea typeface="Times New Roman" panose="02020603050405020304" pitchFamily="18" charset="0"/>
              </a:rPr>
            </a:br>
            <a:r>
              <a:rPr lang="en-US" sz="1800" dirty="0">
                <a:solidFill>
                  <a:srgbClr val="444444"/>
                </a:solidFill>
                <a:effectLst/>
                <a:latin typeface="Open Sans" panose="020B0606030504020204" pitchFamily="34" charset="0"/>
                <a:ea typeface="Times New Roman" panose="02020603050405020304" pitchFamily="18" charset="0"/>
              </a:rPr>
              <a:t>1- </a:t>
            </a:r>
            <a:r>
              <a:rPr lang="en-US" sz="2800" dirty="0">
                <a:solidFill>
                  <a:srgbClr val="444444"/>
                </a:solidFill>
                <a:effectLst/>
                <a:latin typeface="Open Sans" panose="020B0606030504020204" pitchFamily="34" charset="0"/>
                <a:ea typeface="Times New Roman" panose="02020603050405020304" pitchFamily="18" charset="0"/>
              </a:rPr>
              <a:t>Freudian criticism. </a:t>
            </a:r>
          </a:p>
          <a:p>
            <a:pPr marL="0" marR="0" indent="0" algn="just">
              <a:spcBef>
                <a:spcPts val="1125"/>
              </a:spcBef>
              <a:spcAft>
                <a:spcPts val="1125"/>
              </a:spcAft>
              <a:buNone/>
            </a:pPr>
            <a:r>
              <a:rPr lang="en-US" sz="2800" dirty="0">
                <a:solidFill>
                  <a:srgbClr val="444444"/>
                </a:solidFill>
                <a:latin typeface="Open Sans" panose="020B0606030504020204" pitchFamily="34" charset="0"/>
                <a:ea typeface="Times New Roman" panose="02020603050405020304" pitchFamily="18" charset="0"/>
              </a:rPr>
              <a:t>2- </a:t>
            </a:r>
            <a:r>
              <a:rPr lang="en-US" sz="2800" dirty="0">
                <a:solidFill>
                  <a:srgbClr val="444444"/>
                </a:solidFill>
                <a:effectLst/>
                <a:latin typeface="Open Sans" panose="020B0606030504020204" pitchFamily="34" charset="0"/>
                <a:ea typeface="Times New Roman" panose="02020603050405020304" pitchFamily="18" charset="0"/>
              </a:rPr>
              <a:t>Jungian criticism.</a:t>
            </a:r>
          </a:p>
          <a:p>
            <a:pPr marL="0" marR="0" indent="0" algn="just">
              <a:spcBef>
                <a:spcPts val="1125"/>
              </a:spcBef>
              <a:spcAft>
                <a:spcPts val="1125"/>
              </a:spcAft>
              <a:buNone/>
            </a:pPr>
            <a:r>
              <a:rPr lang="en-US" sz="2800" dirty="0">
                <a:solidFill>
                  <a:srgbClr val="444444"/>
                </a:solidFill>
                <a:latin typeface="Open Sans" panose="020B0606030504020204" pitchFamily="34" charset="0"/>
                <a:ea typeface="Times New Roman" panose="02020603050405020304" pitchFamily="18" charset="0"/>
              </a:rPr>
              <a:t>3-</a:t>
            </a:r>
            <a:r>
              <a:rPr lang="en-US" sz="2800" dirty="0">
                <a:solidFill>
                  <a:srgbClr val="444444"/>
                </a:solidFill>
                <a:effectLst/>
                <a:latin typeface="Open Sans" panose="020B0606030504020204" pitchFamily="34" charset="0"/>
                <a:ea typeface="Times New Roman" panose="02020603050405020304" pitchFamily="18" charset="0"/>
              </a:rPr>
              <a:t> Lacanian criticism.</a:t>
            </a:r>
            <a:endParaRPr lang="en-US" sz="2800" dirty="0">
              <a:effectLst/>
              <a:latin typeface="Times New Roman" panose="02020603050405020304" pitchFamily="18" charset="0"/>
              <a:ea typeface="Times New Roman" panose="02020603050405020304" pitchFamily="18" charset="0"/>
            </a:endParaRPr>
          </a:p>
          <a:p>
            <a:pPr marL="0" indent="0" algn="l">
              <a:buNone/>
            </a:pPr>
            <a:endParaRPr lang="en-GB" dirty="0"/>
          </a:p>
        </p:txBody>
      </p:sp>
      <p:sp>
        <p:nvSpPr>
          <p:cNvPr id="4" name="Footer Placeholder 3"/>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2785623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6E3AB-1D28-0FD4-417D-61A1AE56E054}"/>
              </a:ext>
            </a:extLst>
          </p:cNvPr>
          <p:cNvSpPr>
            <a:spLocks noGrp="1"/>
          </p:cNvSpPr>
          <p:nvPr>
            <p:ph type="title"/>
          </p:nvPr>
        </p:nvSpPr>
        <p:spPr/>
        <p:txBody>
          <a:bodyPr/>
          <a:lstStyle/>
          <a:p>
            <a:r>
              <a:rPr lang="en-US" sz="3600" dirty="0">
                <a:solidFill>
                  <a:srgbClr val="444444"/>
                </a:solidFill>
                <a:effectLst/>
                <a:latin typeface="Open Sans" panose="020B0606030504020204" pitchFamily="34" charset="0"/>
                <a:ea typeface="Times New Roman" panose="02020603050405020304" pitchFamily="18" charset="0"/>
              </a:rPr>
              <a:t>Freudian criticism</a:t>
            </a:r>
            <a:endParaRPr lang="en-US" dirty="0"/>
          </a:p>
        </p:txBody>
      </p:sp>
      <p:sp>
        <p:nvSpPr>
          <p:cNvPr id="3" name="Content Placeholder 2">
            <a:extLst>
              <a:ext uri="{FF2B5EF4-FFF2-40B4-BE49-F238E27FC236}">
                <a16:creationId xmlns:a16="http://schemas.microsoft.com/office/drawing/2014/main" id="{7C7AD7F6-F780-DA6E-202F-23743719DC03}"/>
              </a:ext>
            </a:extLst>
          </p:cNvPr>
          <p:cNvSpPr>
            <a:spLocks noGrp="1"/>
          </p:cNvSpPr>
          <p:nvPr>
            <p:ph idx="1"/>
          </p:nvPr>
        </p:nvSpPr>
        <p:spPr/>
        <p:txBody>
          <a:bodyPr>
            <a:normAutofit/>
          </a:bodyPr>
          <a:lstStyle/>
          <a:p>
            <a:r>
              <a:rPr lang="en-US" sz="2800" dirty="0">
                <a:solidFill>
                  <a:srgbClr val="444444"/>
                </a:solidFill>
                <a:effectLst/>
                <a:latin typeface="Open Sans" panose="020B0606030504020204" pitchFamily="34" charset="0"/>
                <a:ea typeface="Times New Roman" panose="02020603050405020304" pitchFamily="18" charset="0"/>
              </a:rPr>
              <a:t>The view of art as the imagined fulfillment of wishes that reality denies.</a:t>
            </a:r>
          </a:p>
          <a:p>
            <a:r>
              <a:rPr lang="en-US" sz="2800" dirty="0">
                <a:solidFill>
                  <a:srgbClr val="444444"/>
                </a:solidFill>
                <a:effectLst/>
                <a:latin typeface="Open Sans" panose="020B0606030504020204" pitchFamily="34" charset="0"/>
                <a:ea typeface="Times New Roman" panose="02020603050405020304" pitchFamily="18" charset="0"/>
              </a:rPr>
              <a:t> According to Freud, artists transfer their desires and translate their imagined wishes into art. </a:t>
            </a:r>
          </a:p>
          <a:p>
            <a:r>
              <a:rPr lang="en-US" sz="2800" dirty="0">
                <a:solidFill>
                  <a:srgbClr val="444444"/>
                </a:solidFill>
                <a:effectLst/>
                <a:latin typeface="Open Sans" panose="020B0606030504020204" pitchFamily="34" charset="0"/>
                <a:ea typeface="Times New Roman" panose="02020603050405020304" pitchFamily="18" charset="0"/>
              </a:rPr>
              <a:t>We, as an audience, respond to the transferred wishes that we share with the artist.</a:t>
            </a:r>
          </a:p>
          <a:p>
            <a:r>
              <a:rPr lang="en-US" sz="2800" dirty="0">
                <a:solidFill>
                  <a:srgbClr val="444444"/>
                </a:solidFill>
                <a:effectLst/>
                <a:latin typeface="Open Sans" panose="020B0606030504020204" pitchFamily="34" charset="0"/>
                <a:ea typeface="Times New Roman" panose="02020603050405020304" pitchFamily="18" charset="0"/>
              </a:rPr>
              <a:t> Working from this view, an artist’s biography becomes a useful tool in interpreting his or her work. </a:t>
            </a:r>
          </a:p>
          <a:p>
            <a:r>
              <a:rPr lang="en-US" sz="2800" dirty="0">
                <a:solidFill>
                  <a:srgbClr val="444444"/>
                </a:solidFill>
                <a:effectLst/>
                <a:latin typeface="Open Sans" panose="020B0606030504020204" pitchFamily="34" charset="0"/>
                <a:ea typeface="Times New Roman" panose="02020603050405020304" pitchFamily="18" charset="0"/>
              </a:rPr>
              <a:t>“Freudian criticism” is also used as a term to describe the analysis of Freudian images within a work of art.</a:t>
            </a:r>
          </a:p>
        </p:txBody>
      </p:sp>
      <p:sp>
        <p:nvSpPr>
          <p:cNvPr id="4" name="Footer Placeholder 3">
            <a:extLst>
              <a:ext uri="{FF2B5EF4-FFF2-40B4-BE49-F238E27FC236}">
                <a16:creationId xmlns:a16="http://schemas.microsoft.com/office/drawing/2014/main" id="{1753C625-FF35-10B3-37D1-11E57E898DEF}"/>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1974542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28AF5-1BBC-48AE-31FD-87F83B346FFF}"/>
              </a:ext>
            </a:extLst>
          </p:cNvPr>
          <p:cNvSpPr>
            <a:spLocks noGrp="1"/>
          </p:cNvSpPr>
          <p:nvPr>
            <p:ph type="title"/>
          </p:nvPr>
        </p:nvSpPr>
        <p:spPr>
          <a:xfrm>
            <a:off x="583841" y="180306"/>
            <a:ext cx="10515600" cy="620884"/>
          </a:xfrm>
        </p:spPr>
        <p:txBody>
          <a:bodyPr/>
          <a:lstStyle/>
          <a:p>
            <a:r>
              <a:rPr lang="en-US" sz="3600" b="1" dirty="0">
                <a:solidFill>
                  <a:srgbClr val="444444"/>
                </a:solidFill>
                <a:effectLst/>
                <a:latin typeface="Open Sans" panose="020B0606030504020204" pitchFamily="34" charset="0"/>
                <a:ea typeface="Calibri" panose="020F0502020204030204" pitchFamily="34" charset="0"/>
              </a:rPr>
              <a:t>Freud's model of the psyche</a:t>
            </a:r>
            <a:endParaRPr lang="en-US" dirty="0"/>
          </a:p>
        </p:txBody>
      </p:sp>
      <p:sp>
        <p:nvSpPr>
          <p:cNvPr id="3" name="Content Placeholder 2">
            <a:extLst>
              <a:ext uri="{FF2B5EF4-FFF2-40B4-BE49-F238E27FC236}">
                <a16:creationId xmlns:a16="http://schemas.microsoft.com/office/drawing/2014/main" id="{8894EA2F-AD1D-98A6-97D6-592FA1C8CBAA}"/>
              </a:ext>
            </a:extLst>
          </p:cNvPr>
          <p:cNvSpPr>
            <a:spLocks noGrp="1"/>
          </p:cNvSpPr>
          <p:nvPr>
            <p:ph idx="1"/>
          </p:nvPr>
        </p:nvSpPr>
        <p:spPr>
          <a:xfrm>
            <a:off x="463639" y="740230"/>
            <a:ext cx="11436440" cy="5898194"/>
          </a:xfrm>
        </p:spPr>
        <p:txBody>
          <a:bodyPr>
            <a:normAutofit/>
          </a:bodyPr>
          <a:lstStyle/>
          <a:p>
            <a:r>
              <a:rPr lang="en-US" sz="2800" b="1" dirty="0">
                <a:solidFill>
                  <a:srgbClr val="444444"/>
                </a:solidFill>
                <a:effectLst/>
                <a:latin typeface="Open Sans" panose="020B0606030504020204" pitchFamily="34" charset="0"/>
                <a:ea typeface="Calibri" panose="020F0502020204030204" pitchFamily="34" charset="0"/>
              </a:rPr>
              <a:t>The mind is divided into three parts:</a:t>
            </a:r>
          </a:p>
          <a:p>
            <a:r>
              <a:rPr lang="en-US" sz="2800" kern="0"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Psychoanalytic Criticism Sigmund Freud Interpretation of Dreams. Tripartite structure of the human mind</a:t>
            </a:r>
            <a:r>
              <a:rPr lang="en-US" sz="2800" kern="0" dirty="0">
                <a:solidFill>
                  <a:srgbClr val="444444"/>
                </a:solidFill>
                <a:latin typeface="Open Sans" panose="020B0606030504020204" pitchFamily="34" charset="0"/>
                <a:ea typeface="Times New Roman" panose="02020603050405020304" pitchFamily="18" charset="0"/>
                <a:cs typeface="Arial" panose="020B0604020202020204" pitchFamily="34" charset="0"/>
              </a:rPr>
              <a:t>.</a:t>
            </a:r>
            <a:endParaRPr lang="en-US" sz="2800" b="1" dirty="0">
              <a:solidFill>
                <a:srgbClr val="444444"/>
              </a:solidFill>
              <a:effectLst/>
              <a:latin typeface="Open Sans" panose="020B0606030504020204" pitchFamily="34" charset="0"/>
              <a:ea typeface="Calibri" panose="020F0502020204030204" pitchFamily="34" charset="0"/>
            </a:endParaRPr>
          </a:p>
          <a:p>
            <a:r>
              <a:rPr lang="en-US" sz="2800" dirty="0">
                <a:solidFill>
                  <a:srgbClr val="444444"/>
                </a:solidFill>
                <a:effectLst/>
                <a:latin typeface="Open Sans" panose="020B0606030504020204" pitchFamily="34" charset="0"/>
                <a:ea typeface="Times New Roman" panose="02020603050405020304" pitchFamily="18" charset="0"/>
              </a:rPr>
              <a:t>Freud maintained that our desires and our unconscious conflicts give rise to three areas of the mind that struggle for dominance as we grow from infancy, to childhood, to adulthood</a:t>
            </a:r>
            <a:endParaRPr lang="en-US" sz="2800" b="1" dirty="0">
              <a:solidFill>
                <a:srgbClr val="444444"/>
              </a:solidFill>
              <a:latin typeface="Open Sans" panose="020B0606030504020204" pitchFamily="34" charset="0"/>
              <a:ea typeface="Calibri" panose="020F0502020204030204" pitchFamily="34" charset="0"/>
            </a:endParaRPr>
          </a:p>
          <a:p>
            <a:r>
              <a:rPr lang="en-US" sz="2800" b="1" dirty="0">
                <a:solidFill>
                  <a:srgbClr val="444444"/>
                </a:solidFill>
                <a:effectLst/>
                <a:latin typeface="Open Sans" panose="020B0606030504020204" pitchFamily="34" charset="0"/>
                <a:ea typeface="Calibri" panose="020F0502020204030204" pitchFamily="34" charset="0"/>
              </a:rPr>
              <a:t>Id </a:t>
            </a:r>
            <a:r>
              <a:rPr lang="en-US" sz="2800" dirty="0">
                <a:solidFill>
                  <a:srgbClr val="444444"/>
                </a:solidFill>
                <a:effectLst/>
                <a:latin typeface="Open Sans" panose="020B0606030504020204" pitchFamily="34" charset="0"/>
                <a:ea typeface="Calibri" panose="020F0502020204030204" pitchFamily="34" charset="0"/>
              </a:rPr>
              <a:t>- completely unconscious part of the psyche that serves as a storehouse of our desires, wishes, and fears. The id houses the libido, the source of psychosexual energy. </a:t>
            </a:r>
          </a:p>
          <a:p>
            <a:r>
              <a:rPr lang="en-US" sz="2800" dirty="0">
                <a:solidFill>
                  <a:srgbClr val="444444"/>
                </a:solidFill>
                <a:effectLst/>
                <a:latin typeface="Open Sans" panose="020B0606030504020204" pitchFamily="34" charset="0"/>
                <a:ea typeface="Times New Roman" panose="02020603050405020304" pitchFamily="18" charset="0"/>
              </a:rPr>
              <a:t>the location of the drives" or </a:t>
            </a:r>
            <a:r>
              <a:rPr lang="en-US" sz="2800" dirty="0" err="1">
                <a:solidFill>
                  <a:srgbClr val="444444"/>
                </a:solidFill>
                <a:effectLst/>
                <a:latin typeface="Open Sans" panose="020B0606030504020204" pitchFamily="34" charset="0"/>
                <a:ea typeface="Times New Roman" panose="02020603050405020304" pitchFamily="18" charset="0"/>
              </a:rPr>
              <a:t>libidoego</a:t>
            </a:r>
            <a:r>
              <a:rPr lang="en-US" sz="2800" dirty="0">
                <a:solidFill>
                  <a:srgbClr val="444444"/>
                </a:solidFill>
                <a:latin typeface="Open Sans" panose="020B0606030504020204" pitchFamily="34" charset="0"/>
                <a:ea typeface="Times New Roman" panose="02020603050405020304" pitchFamily="18" charset="0"/>
              </a:rPr>
              <a:t>, </a:t>
            </a:r>
            <a:r>
              <a:rPr lang="en-US" sz="2800" dirty="0">
                <a:solidFill>
                  <a:srgbClr val="444444"/>
                </a:solidFill>
                <a:effectLst/>
                <a:latin typeface="Open Sans" panose="020B0606030504020204" pitchFamily="34" charset="0"/>
                <a:ea typeface="Times New Roman" panose="02020603050405020304" pitchFamily="18" charset="0"/>
              </a:rPr>
              <a:t>"...one of the major defenses against the power of the drives..."</a:t>
            </a:r>
            <a:endParaRPr lang="en-US" sz="2800" dirty="0">
              <a:solidFill>
                <a:srgbClr val="444444"/>
              </a:solidFill>
              <a:effectLst/>
              <a:latin typeface="Open Sans" panose="020B0606030504020204" pitchFamily="34" charset="0"/>
              <a:ea typeface="Calibri" panose="020F0502020204030204" pitchFamily="34" charset="0"/>
            </a:endParaRPr>
          </a:p>
          <a:p>
            <a:pPr marL="0" indent="0">
              <a:buNone/>
            </a:pPr>
            <a:endParaRPr lang="en-US" dirty="0"/>
          </a:p>
        </p:txBody>
      </p:sp>
      <p:sp>
        <p:nvSpPr>
          <p:cNvPr id="4" name="Footer Placeholder 3">
            <a:extLst>
              <a:ext uri="{FF2B5EF4-FFF2-40B4-BE49-F238E27FC236}">
                <a16:creationId xmlns:a16="http://schemas.microsoft.com/office/drawing/2014/main" id="{AED8E5F7-BE8A-FE41-4F63-99337FDE68C4}"/>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700130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E8521-6289-6D60-3A1A-1447B9AA90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E350D35-FB2A-E236-1A8B-06F69F74E3F9}"/>
              </a:ext>
            </a:extLst>
          </p:cNvPr>
          <p:cNvSpPr>
            <a:spLocks noGrp="1"/>
          </p:cNvSpPr>
          <p:nvPr>
            <p:ph idx="1"/>
          </p:nvPr>
        </p:nvSpPr>
        <p:spPr/>
        <p:txBody>
          <a:bodyPr/>
          <a:lstStyle/>
          <a:p>
            <a:r>
              <a:rPr lang="en-US" sz="2400" b="1" dirty="0">
                <a:solidFill>
                  <a:srgbClr val="444444"/>
                </a:solidFill>
                <a:effectLst/>
                <a:latin typeface="Open Sans" panose="020B0606030504020204" pitchFamily="34" charset="0"/>
                <a:ea typeface="Calibri" panose="020F0502020204030204" pitchFamily="34" charset="0"/>
              </a:rPr>
              <a:t>Ego</a:t>
            </a:r>
            <a:r>
              <a:rPr lang="en-US" sz="2400" dirty="0">
                <a:solidFill>
                  <a:srgbClr val="444444"/>
                </a:solidFill>
                <a:effectLst/>
                <a:latin typeface="Open Sans" panose="020B0606030504020204" pitchFamily="34" charset="0"/>
                <a:ea typeface="Calibri" panose="020F0502020204030204" pitchFamily="34" charset="0"/>
              </a:rPr>
              <a:t> - mostly to partially conscious part of the psyche that processes experiences and operates as a referee or mediator between the id and superego.</a:t>
            </a:r>
          </a:p>
          <a:p>
            <a:r>
              <a:rPr lang="en-US" sz="2400" dirty="0">
                <a:solidFill>
                  <a:srgbClr val="444444"/>
                </a:solidFill>
                <a:effectLst/>
                <a:latin typeface="Open Sans" panose="020B0606030504020204" pitchFamily="34" charset="0"/>
                <a:ea typeface="Times New Roman" panose="02020603050405020304" pitchFamily="18" charset="0"/>
              </a:rPr>
              <a:t> It is home of the defenses listed above superego </a:t>
            </a:r>
            <a:endParaRPr lang="en-US" sz="2400" dirty="0">
              <a:solidFill>
                <a:srgbClr val="444444"/>
              </a:solidFill>
              <a:effectLst/>
              <a:latin typeface="Open Sans" panose="020B0606030504020204" pitchFamily="34" charset="0"/>
              <a:ea typeface="Calibri" panose="020F0502020204030204" pitchFamily="34" charset="0"/>
            </a:endParaRPr>
          </a:p>
          <a:p>
            <a:r>
              <a:rPr lang="en-US" sz="2400" b="1" dirty="0">
                <a:solidFill>
                  <a:srgbClr val="444444"/>
                </a:solidFill>
                <a:effectLst/>
                <a:latin typeface="Open Sans" panose="020B0606030504020204" pitchFamily="34" charset="0"/>
                <a:ea typeface="Calibri" panose="020F0502020204030204" pitchFamily="34" charset="0"/>
              </a:rPr>
              <a:t>Superego</a:t>
            </a:r>
            <a:r>
              <a:rPr lang="en-US" sz="2400" dirty="0">
                <a:solidFill>
                  <a:srgbClr val="444444"/>
                </a:solidFill>
                <a:effectLst/>
                <a:latin typeface="Open Sans" panose="020B0606030504020204" pitchFamily="34" charset="0"/>
                <a:ea typeface="Calibri" panose="020F0502020204030204" pitchFamily="34" charset="0"/>
              </a:rPr>
              <a:t> - often thought of as one's "conscience"; the superego operates "like an internal censor [encouraging] moral judgments in light of social pressures“. </a:t>
            </a:r>
          </a:p>
          <a:p>
            <a:r>
              <a:rPr lang="en-US" sz="2400" kern="0"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the external gaze of the other/culture Development of the human mind throughout childhood (Oedipus complex, </a:t>
            </a:r>
            <a:r>
              <a:rPr lang="en-US" sz="2400" kern="0" dirty="0" err="1">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etc</a:t>
            </a:r>
            <a:r>
              <a:rPr lang="en-US" sz="2400" kern="0" dirty="0">
                <a:solidFill>
                  <a:srgbClr val="444444"/>
                </a:solidFill>
                <a:effectLst/>
                <a:latin typeface="Open Sans" panose="020B0606030504020204" pitchFamily="34" charset="0"/>
                <a:ea typeface="Times New Roman" panose="02020603050405020304" pitchFamily="18" charset="0"/>
                <a:cs typeface="Arial" panose="020B0604020202020204" pitchFamily="34" charset="0"/>
              </a:rPr>
              <a:t>) How “the mind reworks repressed urges into acceptable forms.</a:t>
            </a:r>
            <a:endParaRPr lang="en-US" sz="2400" dirty="0">
              <a:solidFill>
                <a:srgbClr val="444444"/>
              </a:solidFill>
              <a:latin typeface="Open Sans" panose="020B0606030504020204" pitchFamily="34" charset="0"/>
              <a:ea typeface="Calibri" panose="020F0502020204030204" pitchFamily="34" charset="0"/>
            </a:endParaRPr>
          </a:p>
          <a:p>
            <a:r>
              <a:rPr lang="en-US" sz="2400" dirty="0">
                <a:solidFill>
                  <a:srgbClr val="444444"/>
                </a:solidFill>
                <a:effectLst/>
                <a:latin typeface="Open Sans" panose="020B0606030504020204" pitchFamily="34" charset="0"/>
                <a:ea typeface="Times New Roman" panose="02020603050405020304" pitchFamily="18" charset="0"/>
              </a:rPr>
              <a:t>The area of the unconscious that houses judgement (of self and others) and "...which begins to form during childhood as a result of the Oedipus complex.</a:t>
            </a:r>
            <a:endParaRPr lang="en-US" sz="2400" dirty="0">
              <a:solidFill>
                <a:srgbClr val="444444"/>
              </a:solidFill>
              <a:effectLst/>
              <a:latin typeface="Open Sans" panose="020B0606030504020204" pitchFamily="34" charset="0"/>
              <a:ea typeface="Calibri" panose="020F0502020204030204" pitchFamily="34" charset="0"/>
            </a:endParaRPr>
          </a:p>
          <a:p>
            <a:endParaRPr lang="en-US" dirty="0"/>
          </a:p>
        </p:txBody>
      </p:sp>
      <p:sp>
        <p:nvSpPr>
          <p:cNvPr id="4" name="Footer Placeholder 3">
            <a:extLst>
              <a:ext uri="{FF2B5EF4-FFF2-40B4-BE49-F238E27FC236}">
                <a16:creationId xmlns:a16="http://schemas.microsoft.com/office/drawing/2014/main" id="{1629E457-1AFD-5B30-6FA5-3FACDCC90499}"/>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250138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B537A-4BC5-E393-0C30-F94C5464E015}"/>
              </a:ext>
            </a:extLst>
          </p:cNvPr>
          <p:cNvSpPr>
            <a:spLocks noGrp="1"/>
          </p:cNvSpPr>
          <p:nvPr>
            <p:ph type="title"/>
          </p:nvPr>
        </p:nvSpPr>
        <p:spPr>
          <a:xfrm>
            <a:off x="583841" y="180305"/>
            <a:ext cx="10515600" cy="707969"/>
          </a:xfrm>
        </p:spPr>
        <p:txBody>
          <a:bodyPr/>
          <a:lstStyle/>
          <a:p>
            <a:r>
              <a:rPr lang="en-US" sz="3600" dirty="0">
                <a:solidFill>
                  <a:srgbClr val="444444"/>
                </a:solidFill>
                <a:effectLst/>
                <a:latin typeface="Open Sans" panose="020B0606030504020204" pitchFamily="34" charset="0"/>
                <a:ea typeface="Times New Roman" panose="02020603050405020304" pitchFamily="18" charset="0"/>
              </a:rPr>
              <a:t>Oedipus Complex</a:t>
            </a:r>
            <a:endParaRPr lang="en-US" dirty="0"/>
          </a:p>
        </p:txBody>
      </p:sp>
      <p:sp>
        <p:nvSpPr>
          <p:cNvPr id="3" name="Content Placeholder 2">
            <a:extLst>
              <a:ext uri="{FF2B5EF4-FFF2-40B4-BE49-F238E27FC236}">
                <a16:creationId xmlns:a16="http://schemas.microsoft.com/office/drawing/2014/main" id="{EC11FCF9-1541-2FBF-AE93-76A095E97AAB}"/>
              </a:ext>
            </a:extLst>
          </p:cNvPr>
          <p:cNvSpPr>
            <a:spLocks noGrp="1"/>
          </p:cNvSpPr>
          <p:nvPr>
            <p:ph idx="1"/>
          </p:nvPr>
        </p:nvSpPr>
        <p:spPr>
          <a:xfrm>
            <a:off x="463639" y="984069"/>
            <a:ext cx="11436440" cy="5654354"/>
          </a:xfrm>
        </p:spPr>
        <p:txBody>
          <a:bodyPr>
            <a:normAutofit/>
          </a:bodyPr>
          <a:lstStyle/>
          <a:p>
            <a:pPr marL="0" marR="0" algn="just">
              <a:spcBef>
                <a:spcPts val="1125"/>
              </a:spcBef>
              <a:spcAft>
                <a:spcPts val="1125"/>
              </a:spcAft>
            </a:pP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Freud believed that the Oedipus complex </a:t>
            </a:r>
            <a:r>
              <a:rPr lang="en-US" sz="2200" dirty="0">
                <a:solidFill>
                  <a:srgbClr val="444444"/>
                </a:solidFill>
                <a:latin typeface="Times New Roman" panose="02020603050405020304" pitchFamily="18" charset="0"/>
                <a:ea typeface="Times New Roman" panose="02020603050405020304" pitchFamily="18" charset="0"/>
                <a:cs typeface="Times New Roman" panose="02020603050405020304" pitchFamily="18" charset="0"/>
              </a:rPr>
              <a:t>is </a:t>
            </a: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one of the most powerful elements in the growth of the child.</a:t>
            </a:r>
          </a:p>
          <a:p>
            <a:pPr marL="0" marR="0" algn="just">
              <a:spcBef>
                <a:spcPts val="1125"/>
              </a:spcBef>
              <a:spcAft>
                <a:spcPts val="1125"/>
              </a:spcAft>
            </a:pP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Essentially, the Oedipus complex involves children's need for their parents and the conflict that arises as children mature and realize they are not the absolute focus of their mother's attention.</a:t>
            </a:r>
          </a:p>
          <a:p>
            <a:pPr marL="0" marR="0" algn="just">
              <a:spcBef>
                <a:spcPts val="1125"/>
              </a:spcBef>
              <a:spcAft>
                <a:spcPts val="1125"/>
              </a:spcAft>
            </a:pP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Children, Freud maintained, connect this conflict of attention to the close relations between mother and father, relations from which the children are excluded. </a:t>
            </a:r>
          </a:p>
          <a:p>
            <a:pPr marL="0" marR="0" algn="just">
              <a:spcBef>
                <a:spcPts val="1125"/>
              </a:spcBef>
              <a:spcAft>
                <a:spcPts val="1125"/>
              </a:spcAft>
            </a:pP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Freud believed that the result is a murderous rage against the father</a:t>
            </a:r>
            <a:r>
              <a:rPr lang="en-US" sz="2200" dirty="0">
                <a:solidFill>
                  <a:srgbClr val="444444"/>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200" dirty="0">
                <a:solidFill>
                  <a:srgbClr val="444444"/>
                </a:solidFill>
                <a:effectLst/>
                <a:latin typeface="Times New Roman" panose="02020603050405020304" pitchFamily="18" charset="0"/>
                <a:ea typeface="Times New Roman" panose="02020603050405020304" pitchFamily="18" charset="0"/>
                <a:cs typeface="Times New Roman" panose="02020603050405020304" pitchFamily="18" charset="0"/>
              </a:rPr>
              <a:t>and a desire to possess the mother</a:t>
            </a:r>
            <a:r>
              <a:rPr lang="en-US" sz="2200" dirty="0">
                <a:solidFill>
                  <a:srgbClr val="444444"/>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2200" kern="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For example, Hamlet has been interpreted as having a sexual fixation with his mother due to his interest in her sexuality.</a:t>
            </a:r>
          </a:p>
          <a:p>
            <a:r>
              <a:rPr lang="en-US" sz="2200" kern="0" dirty="0">
                <a:solidFill>
                  <a:srgbClr val="212529"/>
                </a:solidFill>
                <a:effectLst/>
                <a:latin typeface="Times New Roman" panose="02020603050405020304" pitchFamily="18" charset="0"/>
                <a:ea typeface="Times New Roman" panose="02020603050405020304" pitchFamily="18" charset="0"/>
                <a:cs typeface="Times New Roman" panose="02020603050405020304" pitchFamily="18" charset="0"/>
              </a:rPr>
              <a:t> Hamlet cannot avenge his uncle (despite killing others without much thinking) because he is guilty of wanting to commit the same crime himself. Has an Oedipus complex, and wish to do away with his father; thus, uncle has merely done what Hamlet wished to do.</a:t>
            </a:r>
            <a:endParaRPr lang="en-US" sz="2200" dirty="0">
              <a:latin typeface="Times New Roman" panose="02020603050405020304" pitchFamily="18"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D2927C74-528D-2777-22A1-765E7D84D077}"/>
              </a:ext>
            </a:extLst>
          </p:cNvPr>
          <p:cNvSpPr>
            <a:spLocks noGrp="1"/>
          </p:cNvSpPr>
          <p:nvPr>
            <p:ph type="ftr" sz="quarter" idx="11"/>
          </p:nvPr>
        </p:nvSpPr>
        <p:spPr/>
        <p:txBody>
          <a:bodyPr/>
          <a:lstStyle/>
          <a:p>
            <a:r>
              <a:rPr lang="en-GB" dirty="0" err="1"/>
              <a:t>Cihan</a:t>
            </a:r>
            <a:r>
              <a:rPr lang="en-GB" dirty="0"/>
              <a:t> University-</a:t>
            </a:r>
            <a:r>
              <a:rPr lang="en-GB" dirty="0" err="1"/>
              <a:t>Sulaimaniya</a:t>
            </a:r>
            <a:endParaRPr lang="en-GB" dirty="0"/>
          </a:p>
        </p:txBody>
      </p:sp>
    </p:spTree>
    <p:extLst>
      <p:ext uri="{BB962C8B-B14F-4D97-AF65-F5344CB8AC3E}">
        <p14:creationId xmlns:p14="http://schemas.microsoft.com/office/powerpoint/2010/main" val="6783961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25086-87BA-EDC1-EE28-0ACD823F87C9}"/>
              </a:ext>
            </a:extLst>
          </p:cNvPr>
          <p:cNvSpPr>
            <a:spLocks noGrp="1"/>
          </p:cNvSpPr>
          <p:nvPr>
            <p:ph type="title"/>
          </p:nvPr>
        </p:nvSpPr>
        <p:spPr/>
        <p:txBody>
          <a:bodyPr/>
          <a:lstStyle/>
          <a:p>
            <a:r>
              <a:rPr lang="en-US" sz="3600" dirty="0">
                <a:solidFill>
                  <a:srgbClr val="444444"/>
                </a:solidFill>
                <a:effectLst/>
                <a:latin typeface="Open Sans" panose="020B0606030504020204" pitchFamily="34" charset="0"/>
                <a:ea typeface="Calibri" panose="020F0502020204030204" pitchFamily="34" charset="0"/>
              </a:rPr>
              <a:t>Jungian criticism and Lacanian criticism</a:t>
            </a:r>
            <a:endParaRPr lang="en-US" dirty="0"/>
          </a:p>
        </p:txBody>
      </p:sp>
      <p:sp>
        <p:nvSpPr>
          <p:cNvPr id="3" name="Content Placeholder 2">
            <a:extLst>
              <a:ext uri="{FF2B5EF4-FFF2-40B4-BE49-F238E27FC236}">
                <a16:creationId xmlns:a16="http://schemas.microsoft.com/office/drawing/2014/main" id="{D331DDD4-6D68-1051-B375-7F446D8E4EED}"/>
              </a:ext>
            </a:extLst>
          </p:cNvPr>
          <p:cNvSpPr>
            <a:spLocks noGrp="1"/>
          </p:cNvSpPr>
          <p:nvPr>
            <p:ph idx="1"/>
          </p:nvPr>
        </p:nvSpPr>
        <p:spPr/>
        <p:txBody>
          <a:bodyPr>
            <a:normAutofit/>
          </a:bodyPr>
          <a:lstStyle/>
          <a:p>
            <a:r>
              <a:rPr lang="en-US" dirty="0">
                <a:solidFill>
                  <a:srgbClr val="444444"/>
                </a:solidFill>
                <a:effectLst/>
                <a:latin typeface="Open Sans" panose="020B0606030504020204" pitchFamily="34" charset="0"/>
                <a:ea typeface="Calibri" panose="020F0502020204030204" pitchFamily="34" charset="0"/>
              </a:rPr>
              <a:t>A school of criticism that draws on Carl Jung’s theory of the collective unconscious, a store of common thoughts and experiences that all cultures share.</a:t>
            </a:r>
          </a:p>
          <a:p>
            <a:r>
              <a:rPr lang="en-US" dirty="0">
                <a:solidFill>
                  <a:srgbClr val="444444"/>
                </a:solidFill>
                <a:effectLst/>
                <a:latin typeface="Open Sans" panose="020B0606030504020204" pitchFamily="34" charset="0"/>
                <a:ea typeface="Calibri" panose="020F0502020204030204" pitchFamily="34" charset="0"/>
              </a:rPr>
              <a:t> Jung holds that literature is an expression of the main themes of the collective unconscious, and critics often appeal his work in discussions of literary archetypes.</a:t>
            </a:r>
          </a:p>
          <a:p>
            <a:pPr marL="0" indent="0">
              <a:buNone/>
            </a:pPr>
            <a:endParaRPr lang="en-US" dirty="0">
              <a:solidFill>
                <a:srgbClr val="444444"/>
              </a:solidFill>
              <a:effectLst/>
              <a:latin typeface="Open Sans" panose="020B0606030504020204" pitchFamily="34" charset="0"/>
              <a:ea typeface="Calibri" panose="020F0502020204030204" pitchFamily="34" charset="0"/>
            </a:endParaRPr>
          </a:p>
          <a:p>
            <a:r>
              <a:rPr lang="en-US" sz="2400" b="1" dirty="0">
                <a:solidFill>
                  <a:srgbClr val="444444"/>
                </a:solidFill>
                <a:effectLst/>
                <a:latin typeface="Open Sans" panose="020B0606030504020204" pitchFamily="34" charset="0"/>
                <a:ea typeface="Calibri" panose="020F0502020204030204" pitchFamily="34" charset="0"/>
              </a:rPr>
              <a:t>Lacanian criticism</a:t>
            </a:r>
            <a:endParaRPr lang="en-US" b="1" dirty="0">
              <a:solidFill>
                <a:srgbClr val="444444"/>
              </a:solidFill>
              <a:latin typeface="Open Sans" panose="020B0606030504020204" pitchFamily="34" charset="0"/>
            </a:endParaRPr>
          </a:p>
          <a:p>
            <a:r>
              <a:rPr lang="en-US" sz="2400" dirty="0">
                <a:solidFill>
                  <a:srgbClr val="444444"/>
                </a:solidFill>
                <a:effectLst/>
                <a:latin typeface="Open Sans" panose="020B0606030504020204" pitchFamily="34" charset="0"/>
                <a:ea typeface="Calibri" panose="020F0502020204030204" pitchFamily="34" charset="0"/>
              </a:rPr>
              <a:t>Criticism based on Jacques Lacan’s view that the unconscious, and our perception of ourselves, is shaped in the “symbolic” order of language rather than in the “imaginary” order of prelinguistic thought.</a:t>
            </a:r>
          </a:p>
        </p:txBody>
      </p:sp>
      <p:sp>
        <p:nvSpPr>
          <p:cNvPr id="4" name="Footer Placeholder 3">
            <a:extLst>
              <a:ext uri="{FF2B5EF4-FFF2-40B4-BE49-F238E27FC236}">
                <a16:creationId xmlns:a16="http://schemas.microsoft.com/office/drawing/2014/main" id="{FF20B249-84E0-D3EC-DB26-73DB4D80056B}"/>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2586390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11EAE-2A32-65BD-9189-E400FBEC7624}"/>
              </a:ext>
            </a:extLst>
          </p:cNvPr>
          <p:cNvSpPr>
            <a:spLocks noGrp="1"/>
          </p:cNvSpPr>
          <p:nvPr>
            <p:ph type="title"/>
          </p:nvPr>
        </p:nvSpPr>
        <p:spPr/>
        <p:txBody>
          <a:bodyPr/>
          <a:lstStyle/>
          <a:p>
            <a:r>
              <a:rPr lang="en-US" sz="3600" b="1" dirty="0">
                <a:solidFill>
                  <a:srgbClr val="444444"/>
                </a:solidFill>
                <a:effectLst/>
                <a:latin typeface="Open Sans" panose="020B0606030504020204" pitchFamily="34" charset="0"/>
                <a:ea typeface="Calibri" panose="020F0502020204030204" pitchFamily="34" charset="0"/>
              </a:rPr>
              <a:t>Lacan's model of the psyche</a:t>
            </a:r>
            <a:endParaRPr lang="en-US" dirty="0"/>
          </a:p>
        </p:txBody>
      </p:sp>
      <p:sp>
        <p:nvSpPr>
          <p:cNvPr id="3" name="Content Placeholder 2">
            <a:extLst>
              <a:ext uri="{FF2B5EF4-FFF2-40B4-BE49-F238E27FC236}">
                <a16:creationId xmlns:a16="http://schemas.microsoft.com/office/drawing/2014/main" id="{641B690E-3C01-2572-9242-DEC8DD12696C}"/>
              </a:ext>
            </a:extLst>
          </p:cNvPr>
          <p:cNvSpPr>
            <a:spLocks noGrp="1"/>
          </p:cNvSpPr>
          <p:nvPr>
            <p:ph idx="1"/>
          </p:nvPr>
        </p:nvSpPr>
        <p:spPr/>
        <p:txBody>
          <a:bodyPr/>
          <a:lstStyle/>
          <a:p>
            <a:pPr marL="0" indent="0">
              <a:buNone/>
            </a:pPr>
            <a:br>
              <a:rPr lang="en-US" sz="1800" dirty="0">
                <a:solidFill>
                  <a:srgbClr val="444444"/>
                </a:solidFill>
                <a:effectLst/>
                <a:latin typeface="Open Sans" panose="020B0606030504020204" pitchFamily="34" charset="0"/>
                <a:ea typeface="Calibri" panose="020F0502020204030204" pitchFamily="34" charset="0"/>
              </a:rPr>
            </a:br>
            <a:r>
              <a:rPr lang="en-US" sz="1800" dirty="0">
                <a:solidFill>
                  <a:srgbClr val="444444"/>
                </a:solidFill>
                <a:effectLst/>
                <a:latin typeface="Open Sans" panose="020B0606030504020204" pitchFamily="34" charset="0"/>
                <a:ea typeface="Calibri" panose="020F0502020204030204" pitchFamily="34" charset="0"/>
              </a:rPr>
              <a:t>Imaginary - a preverbal/verbal stage in which a child (around 6-18 months of age) begins to develop a sense of separateness from her mother as well as other people and objects; </a:t>
            </a:r>
            <a:r>
              <a:rPr lang="en-US" sz="1800" dirty="0" err="1">
                <a:solidFill>
                  <a:srgbClr val="444444"/>
                </a:solidFill>
                <a:effectLst/>
                <a:latin typeface="Open Sans" panose="020B0606030504020204" pitchFamily="34" charset="0"/>
                <a:ea typeface="Calibri" panose="020F0502020204030204" pitchFamily="34" charset="0"/>
              </a:rPr>
              <a:t>however,the</a:t>
            </a:r>
            <a:r>
              <a:rPr lang="en-US" sz="1800" dirty="0">
                <a:solidFill>
                  <a:srgbClr val="444444"/>
                </a:solidFill>
                <a:effectLst/>
                <a:latin typeface="Open Sans" panose="020B0606030504020204" pitchFamily="34" charset="0"/>
                <a:ea typeface="Calibri" panose="020F0502020204030204" pitchFamily="34" charset="0"/>
              </a:rPr>
              <a:t> child's sense of sense is still incomplete.</a:t>
            </a:r>
          </a:p>
          <a:p>
            <a:pPr marL="0" indent="0">
              <a:buNone/>
            </a:pPr>
            <a:r>
              <a:rPr lang="en-US" sz="1800" dirty="0">
                <a:solidFill>
                  <a:srgbClr val="444444"/>
                </a:solidFill>
                <a:effectLst/>
                <a:latin typeface="Open Sans" panose="020B0606030504020204" pitchFamily="34" charset="0"/>
                <a:ea typeface="Calibri" panose="020F0502020204030204" pitchFamily="34" charset="0"/>
              </a:rPr>
              <a:t>Symbolic - the stage marking a child's entrance into language (the ability to understand and generate symbols); in contrast to the imaginary stage, largely focused on the mother, the symbolic stage shifts attention to the father who, in Lacanian theory, represents cultural norms, laws, language, and power (the symbol of power is the phallus--an arguably "gender-neutral" term).</a:t>
            </a:r>
          </a:p>
          <a:p>
            <a:pPr marL="0" indent="0">
              <a:buNone/>
            </a:pPr>
            <a:r>
              <a:rPr lang="en-US" sz="1800" dirty="0">
                <a:solidFill>
                  <a:srgbClr val="444444"/>
                </a:solidFill>
                <a:effectLst/>
                <a:latin typeface="Open Sans" panose="020B0606030504020204" pitchFamily="34" charset="0"/>
                <a:ea typeface="Calibri" panose="020F0502020204030204" pitchFamily="34" charset="0"/>
              </a:rPr>
              <a:t>Real - an unattainable stage representing all that a person is not and does not have. </a:t>
            </a:r>
          </a:p>
          <a:p>
            <a:pPr marL="0" indent="0">
              <a:buNone/>
            </a:pPr>
            <a:r>
              <a:rPr lang="en-US" sz="1800" dirty="0">
                <a:solidFill>
                  <a:srgbClr val="444444"/>
                </a:solidFill>
                <a:effectLst/>
                <a:latin typeface="Open Sans" panose="020B0606030504020204" pitchFamily="34" charset="0"/>
                <a:ea typeface="Calibri" panose="020F0502020204030204" pitchFamily="34" charset="0"/>
              </a:rPr>
              <a:t>Both Lacan and his critics argue whether the real order represents the period before the imaginary order when a child is completely fulfilled--without need or lack, or if the real order follows the symbolic order and represents our "perennial lack" (because we cannot return to the state of wholeness that existed before language).</a:t>
            </a:r>
            <a:endParaRPr lang="en-US" dirty="0"/>
          </a:p>
        </p:txBody>
      </p:sp>
      <p:sp>
        <p:nvSpPr>
          <p:cNvPr id="4" name="Footer Placeholder 3">
            <a:extLst>
              <a:ext uri="{FF2B5EF4-FFF2-40B4-BE49-F238E27FC236}">
                <a16:creationId xmlns:a16="http://schemas.microsoft.com/office/drawing/2014/main" id="{3D19134E-B756-6EEA-7826-16C5AD36BEE8}"/>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1099036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AF860-D97C-CA2F-D82F-BF591B9A349F}"/>
              </a:ext>
            </a:extLst>
          </p:cNvPr>
          <p:cNvSpPr>
            <a:spLocks noGrp="1"/>
          </p:cNvSpPr>
          <p:nvPr>
            <p:ph type="title"/>
          </p:nvPr>
        </p:nvSpPr>
        <p:spPr/>
        <p:txBody>
          <a:bodyPr/>
          <a:lstStyle/>
          <a:p>
            <a:r>
              <a:rPr lang="en-US" sz="3600" b="1" dirty="0">
                <a:solidFill>
                  <a:srgbClr val="444444"/>
                </a:solidFill>
                <a:effectLst/>
                <a:latin typeface="Open Sans" panose="020B0606030504020204" pitchFamily="34" charset="0"/>
                <a:ea typeface="Times New Roman" panose="02020603050405020304" pitchFamily="18" charset="0"/>
              </a:rPr>
              <a:t>How to Read a Text using Psychoanalysis</a:t>
            </a:r>
            <a:br>
              <a:rPr lang="en-US" sz="3600" dirty="0">
                <a:solidFill>
                  <a:srgbClr val="444444"/>
                </a:solidFill>
                <a:effectLst/>
                <a:latin typeface="Open Sans" panose="020B0606030504020204" pitchFamily="34"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F7C4541-3606-3520-1C78-5D04B20E85E6}"/>
              </a:ext>
            </a:extLst>
          </p:cNvPr>
          <p:cNvSpPr>
            <a:spLocks noGrp="1"/>
          </p:cNvSpPr>
          <p:nvPr>
            <p:ph idx="1"/>
          </p:nvPr>
        </p:nvSpPr>
        <p:spPr/>
        <p:txBody>
          <a:bodyPr>
            <a:normAutofit/>
          </a:bodyPr>
          <a:lstStyle/>
          <a:p>
            <a:r>
              <a:rPr lang="en-US" sz="1800" dirty="0">
                <a:solidFill>
                  <a:srgbClr val="444444"/>
                </a:solidFill>
                <a:effectLst/>
                <a:latin typeface="Open Sans" panose="020B0606030504020204" pitchFamily="34" charset="0"/>
                <a:ea typeface="Calibri" panose="020F0502020204030204" pitchFamily="34" charset="0"/>
              </a:rPr>
              <a:t>Psychoanalytic criticism adopts the methods of "reading" employed by Freud and later theorists to interpret texts. </a:t>
            </a:r>
          </a:p>
          <a:p>
            <a:r>
              <a:rPr lang="en-US" sz="1800" dirty="0">
                <a:solidFill>
                  <a:srgbClr val="444444"/>
                </a:solidFill>
                <a:effectLst/>
                <a:latin typeface="Open Sans" panose="020B0606030504020204" pitchFamily="34" charset="0"/>
                <a:ea typeface="Calibri" panose="020F0502020204030204" pitchFamily="34" charset="0"/>
              </a:rPr>
              <a:t>It argues that literary texts, like dreams, express the secret unconscious desires and anxieties of the author, that a literary work is a manifestation of the author's own psychoses.</a:t>
            </a:r>
          </a:p>
          <a:p>
            <a:r>
              <a:rPr lang="en-US" sz="1800" dirty="0">
                <a:solidFill>
                  <a:srgbClr val="444444"/>
                </a:solidFill>
                <a:effectLst/>
                <a:latin typeface="Open Sans" panose="020B0606030504020204" pitchFamily="34" charset="0"/>
                <a:ea typeface="Calibri" panose="020F0502020204030204" pitchFamily="34" charset="0"/>
              </a:rPr>
              <a:t>The author's own childhood traumas, family life, sexual conflicts, fixations, and such will be visible within the behavior of the characters in the literary work. all such characters are projections of the author's psyche.</a:t>
            </a:r>
          </a:p>
          <a:p>
            <a:r>
              <a:rPr lang="en-US" sz="1800" dirty="0">
                <a:solidFill>
                  <a:srgbClr val="444444"/>
                </a:solidFill>
                <a:effectLst/>
                <a:latin typeface="Open Sans" panose="020B0606030504020204" pitchFamily="34" charset="0"/>
                <a:ea typeface="Times New Roman" panose="02020603050405020304" pitchFamily="18" charset="0"/>
              </a:rPr>
              <a:t>The job of the psychoanalytical critic is to see which concepts are operating in the text that will produce a meaningful psychoanalytic interpretation.</a:t>
            </a:r>
          </a:p>
          <a:p>
            <a:r>
              <a:rPr lang="en-US" sz="1800" dirty="0">
                <a:solidFill>
                  <a:srgbClr val="444444"/>
                </a:solidFill>
                <a:effectLst/>
                <a:latin typeface="Open Sans" panose="020B0606030504020204" pitchFamily="34" charset="0"/>
                <a:ea typeface="Times New Roman" panose="02020603050405020304" pitchFamily="18" charset="0"/>
              </a:rPr>
              <a:t> For example, you might focus on the work’s representation of oedipal dynamic of family dynamics in general.</a:t>
            </a:r>
          </a:p>
          <a:p>
            <a:r>
              <a:rPr lang="en-US" sz="1800" dirty="0">
                <a:solidFill>
                  <a:srgbClr val="444444"/>
                </a:solidFill>
                <a:effectLst/>
                <a:latin typeface="Open Sans" panose="020B0606030504020204" pitchFamily="34" charset="0"/>
                <a:ea typeface="Times New Roman" panose="02020603050405020304" pitchFamily="18" charset="0"/>
              </a:rPr>
              <a:t>You might focus on what work tells us about human beings’ psychological relationship to death or sexuality.</a:t>
            </a:r>
          </a:p>
          <a:p>
            <a:r>
              <a:rPr lang="en-US" sz="1800" dirty="0">
                <a:solidFill>
                  <a:srgbClr val="444444"/>
                </a:solidFill>
                <a:effectLst/>
                <a:latin typeface="Open Sans" panose="020B0606030504020204" pitchFamily="34" charset="0"/>
                <a:ea typeface="Times New Roman" panose="02020603050405020304" pitchFamily="18" charset="0"/>
              </a:rPr>
              <a:t>You might focus on how the narrator’s unconscious problems keep appearing over the course of the story.</a:t>
            </a:r>
            <a:endParaRPr lang="en-US" sz="1800" dirty="0">
              <a:effectLst/>
              <a:latin typeface="Times New Roman" panose="02020603050405020304" pitchFamily="18" charset="0"/>
              <a:ea typeface="Times New Roman" panose="02020603050405020304" pitchFamily="18" charset="0"/>
            </a:endParaRPr>
          </a:p>
        </p:txBody>
      </p:sp>
      <p:sp>
        <p:nvSpPr>
          <p:cNvPr id="4" name="Footer Placeholder 3">
            <a:extLst>
              <a:ext uri="{FF2B5EF4-FFF2-40B4-BE49-F238E27FC236}">
                <a16:creationId xmlns:a16="http://schemas.microsoft.com/office/drawing/2014/main" id="{E2EB5AC1-FBA0-17CA-AD0D-D5ECD8B36AAC}"/>
              </a:ext>
            </a:extLst>
          </p:cNvPr>
          <p:cNvSpPr>
            <a:spLocks noGrp="1"/>
          </p:cNvSpPr>
          <p:nvPr>
            <p:ph type="ftr" sz="quarter" idx="11"/>
          </p:nvPr>
        </p:nvSpPr>
        <p:spPr/>
        <p:txBody>
          <a:bodyPr/>
          <a:lstStyle/>
          <a:p>
            <a:r>
              <a:rPr lang="en-GB"/>
              <a:t>Cihan University-Sulaimaniya</a:t>
            </a:r>
          </a:p>
        </p:txBody>
      </p:sp>
    </p:spTree>
    <p:extLst>
      <p:ext uri="{BB962C8B-B14F-4D97-AF65-F5344CB8AC3E}">
        <p14:creationId xmlns:p14="http://schemas.microsoft.com/office/powerpoint/2010/main" val="36291782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1226</Words>
  <Application>Microsoft Office PowerPoint</Application>
  <PresentationFormat>Widescreen</PresentationFormat>
  <Paragraphs>76</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Open Sans</vt:lpstr>
      <vt:lpstr>Times New Roman</vt:lpstr>
      <vt:lpstr>Office Theme</vt:lpstr>
      <vt:lpstr>Psychoanalytic criticism</vt:lpstr>
      <vt:lpstr>Three main schools of psychoanalysis</vt:lpstr>
      <vt:lpstr>Freudian criticism</vt:lpstr>
      <vt:lpstr>Freud's model of the psyche</vt:lpstr>
      <vt:lpstr>PowerPoint Presentation</vt:lpstr>
      <vt:lpstr>Oedipus Complex</vt:lpstr>
      <vt:lpstr>Jungian criticism and Lacanian criticism</vt:lpstr>
      <vt:lpstr>Lacan's model of the psyche</vt:lpstr>
      <vt:lpstr>How to Read a Text using Psychoanalysis </vt:lpstr>
      <vt:lpstr>How to Read a Text using Psychoanalysis</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salamhussein1@outlook.com</cp:lastModifiedBy>
  <cp:revision>10</cp:revision>
  <dcterms:created xsi:type="dcterms:W3CDTF">2024-02-05T18:29:37Z</dcterms:created>
  <dcterms:modified xsi:type="dcterms:W3CDTF">2024-03-25T09:36:41Z</dcterms:modified>
</cp:coreProperties>
</file>