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2" r:id="rId15"/>
    <p:sldId id="273" r:id="rId16"/>
    <p:sldId id="274" r:id="rId17"/>
    <p:sldId id="275" r:id="rId18"/>
    <p:sldId id="277" r:id="rId19"/>
    <p:sldId id="278" r:id="rId20"/>
    <p:sldId id="279" r:id="rId21"/>
    <p:sldId id="280" r:id="rId22"/>
    <p:sldId id="281" r:id="rId23"/>
    <p:sldId id="282" r:id="rId24"/>
    <p:sldId id="283" r:id="rId25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D1E680-F362-4297-B4F2-068ACAFB2D5D}" type="doc">
      <dgm:prSet loTypeId="urn:microsoft.com/office/officeart/2005/8/layout/radial5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1513B3A-3ABD-4E57-8675-18CF81CF45B0}">
      <dgm:prSet phldrT="[Text]"/>
      <dgm:spPr/>
      <dgm:t>
        <a:bodyPr/>
        <a:lstStyle/>
        <a:p>
          <a:r>
            <a:rPr lang="en-GB" dirty="0" smtClean="0"/>
            <a:t>Marketing research </a:t>
          </a:r>
          <a:endParaRPr lang="en-GB" dirty="0"/>
        </a:p>
      </dgm:t>
    </dgm:pt>
    <dgm:pt modelId="{1E895F7C-C08C-49C3-8983-3B55D4F7BBC6}" type="parTrans" cxnId="{097AA707-EB98-4CB1-AB87-DED2D283C4D7}">
      <dgm:prSet/>
      <dgm:spPr/>
      <dgm:t>
        <a:bodyPr/>
        <a:lstStyle/>
        <a:p>
          <a:endParaRPr lang="en-GB"/>
        </a:p>
      </dgm:t>
    </dgm:pt>
    <dgm:pt modelId="{249D1AAD-B7A0-4B2E-85A6-C63F1EF7B363}" type="sibTrans" cxnId="{097AA707-EB98-4CB1-AB87-DED2D283C4D7}">
      <dgm:prSet/>
      <dgm:spPr/>
      <dgm:t>
        <a:bodyPr/>
        <a:lstStyle/>
        <a:p>
          <a:endParaRPr lang="en-GB"/>
        </a:p>
      </dgm:t>
    </dgm:pt>
    <dgm:pt modelId="{B92511BC-F558-4993-AA74-76A8CCE57EDB}">
      <dgm:prSet phldrT="[Text]"/>
      <dgm:spPr/>
      <dgm:t>
        <a:bodyPr/>
        <a:lstStyle/>
        <a:p>
          <a:r>
            <a:rPr lang="en-GB" dirty="0" smtClean="0"/>
            <a:t>Product research</a:t>
          </a:r>
          <a:endParaRPr lang="en-GB" dirty="0"/>
        </a:p>
      </dgm:t>
    </dgm:pt>
    <dgm:pt modelId="{BA882312-B5E3-478C-93D5-EE8D2B168AA8}" type="parTrans" cxnId="{CD7D16F6-D7B2-470A-9F22-3AE78F1FC937}">
      <dgm:prSet/>
      <dgm:spPr/>
      <dgm:t>
        <a:bodyPr/>
        <a:lstStyle/>
        <a:p>
          <a:endParaRPr lang="en-GB"/>
        </a:p>
      </dgm:t>
    </dgm:pt>
    <dgm:pt modelId="{BA8AAC71-BC64-47AE-B39D-3651EF362F9C}" type="sibTrans" cxnId="{CD7D16F6-D7B2-470A-9F22-3AE78F1FC937}">
      <dgm:prSet/>
      <dgm:spPr/>
      <dgm:t>
        <a:bodyPr/>
        <a:lstStyle/>
        <a:p>
          <a:endParaRPr lang="en-GB"/>
        </a:p>
      </dgm:t>
    </dgm:pt>
    <dgm:pt modelId="{4E414F16-CB9C-4E0D-8D3F-B3ECF8D8EBD3}">
      <dgm:prSet phldrT="[Text]"/>
      <dgm:spPr/>
      <dgm:t>
        <a:bodyPr/>
        <a:lstStyle/>
        <a:p>
          <a:r>
            <a:rPr lang="en-GB" dirty="0" smtClean="0"/>
            <a:t>Promotion research</a:t>
          </a:r>
          <a:endParaRPr lang="en-GB" dirty="0"/>
        </a:p>
      </dgm:t>
    </dgm:pt>
    <dgm:pt modelId="{109344B4-F177-4CF5-9ED6-B16D55F1F8A0}" type="parTrans" cxnId="{506C090F-CF05-402E-A42C-330ED5860ED2}">
      <dgm:prSet/>
      <dgm:spPr/>
      <dgm:t>
        <a:bodyPr/>
        <a:lstStyle/>
        <a:p>
          <a:endParaRPr lang="en-GB"/>
        </a:p>
      </dgm:t>
    </dgm:pt>
    <dgm:pt modelId="{F4C75D0A-C107-4562-AC3A-64C02F83C6A0}" type="sibTrans" cxnId="{506C090F-CF05-402E-A42C-330ED5860ED2}">
      <dgm:prSet/>
      <dgm:spPr/>
      <dgm:t>
        <a:bodyPr/>
        <a:lstStyle/>
        <a:p>
          <a:endParaRPr lang="en-GB"/>
        </a:p>
      </dgm:t>
    </dgm:pt>
    <dgm:pt modelId="{E84321B4-B79A-488A-BA86-038B394CC076}">
      <dgm:prSet phldrT="[Text]"/>
      <dgm:spPr/>
      <dgm:t>
        <a:bodyPr/>
        <a:lstStyle/>
        <a:p>
          <a:r>
            <a:rPr lang="en-GB" dirty="0" smtClean="0"/>
            <a:t>Distribution research</a:t>
          </a:r>
          <a:endParaRPr lang="en-GB" dirty="0"/>
        </a:p>
      </dgm:t>
    </dgm:pt>
    <dgm:pt modelId="{7214DDF2-440E-4CD6-BB84-6C869A27E83A}" type="parTrans" cxnId="{E574F1E2-0414-45CB-8A2E-420C093003FC}">
      <dgm:prSet/>
      <dgm:spPr/>
      <dgm:t>
        <a:bodyPr/>
        <a:lstStyle/>
        <a:p>
          <a:endParaRPr lang="en-GB"/>
        </a:p>
      </dgm:t>
    </dgm:pt>
    <dgm:pt modelId="{1319E793-F232-4160-9999-E89D8C563151}" type="sibTrans" cxnId="{E574F1E2-0414-45CB-8A2E-420C093003FC}">
      <dgm:prSet/>
      <dgm:spPr/>
      <dgm:t>
        <a:bodyPr/>
        <a:lstStyle/>
        <a:p>
          <a:endParaRPr lang="en-GB"/>
        </a:p>
      </dgm:t>
    </dgm:pt>
    <dgm:pt modelId="{BB965833-2146-4C18-9BD6-9A1DAB8282A9}">
      <dgm:prSet phldrT="[Text]"/>
      <dgm:spPr/>
      <dgm:t>
        <a:bodyPr/>
        <a:lstStyle/>
        <a:p>
          <a:r>
            <a:rPr lang="en-GB" dirty="0" smtClean="0"/>
            <a:t>Seles research</a:t>
          </a:r>
          <a:endParaRPr lang="en-GB" dirty="0"/>
        </a:p>
      </dgm:t>
    </dgm:pt>
    <dgm:pt modelId="{734B9B06-86FC-412B-8098-95E7E0E3FD8A}" type="parTrans" cxnId="{B20A14FC-A7FB-4E46-AA03-690EBEE76F6A}">
      <dgm:prSet/>
      <dgm:spPr/>
      <dgm:t>
        <a:bodyPr/>
        <a:lstStyle/>
        <a:p>
          <a:endParaRPr lang="en-GB"/>
        </a:p>
      </dgm:t>
    </dgm:pt>
    <dgm:pt modelId="{CB85A111-4537-4F51-BF35-29114C000F40}" type="sibTrans" cxnId="{B20A14FC-A7FB-4E46-AA03-690EBEE76F6A}">
      <dgm:prSet/>
      <dgm:spPr/>
      <dgm:t>
        <a:bodyPr/>
        <a:lstStyle/>
        <a:p>
          <a:endParaRPr lang="en-GB"/>
        </a:p>
      </dgm:t>
    </dgm:pt>
    <dgm:pt modelId="{74D98616-5AD1-4843-922B-6E7EA0322DEC}">
      <dgm:prSet/>
      <dgm:spPr/>
      <dgm:t>
        <a:bodyPr/>
        <a:lstStyle/>
        <a:p>
          <a:r>
            <a:rPr lang="en-GB" dirty="0" smtClean="0"/>
            <a:t>Macro / micro research</a:t>
          </a:r>
          <a:endParaRPr lang="en-GB" dirty="0"/>
        </a:p>
      </dgm:t>
    </dgm:pt>
    <dgm:pt modelId="{6A3B61EE-BFBD-4ED8-85D7-B37A31DB76F4}" type="parTrans" cxnId="{4D41C427-0402-4034-B78D-8A62F6DA8D14}">
      <dgm:prSet/>
      <dgm:spPr/>
      <dgm:t>
        <a:bodyPr/>
        <a:lstStyle/>
        <a:p>
          <a:endParaRPr lang="en-GB"/>
        </a:p>
      </dgm:t>
    </dgm:pt>
    <dgm:pt modelId="{AF028BD9-4295-42A2-A797-3E37929A95B4}" type="sibTrans" cxnId="{4D41C427-0402-4034-B78D-8A62F6DA8D14}">
      <dgm:prSet/>
      <dgm:spPr/>
      <dgm:t>
        <a:bodyPr/>
        <a:lstStyle/>
        <a:p>
          <a:endParaRPr lang="en-GB"/>
        </a:p>
      </dgm:t>
    </dgm:pt>
    <dgm:pt modelId="{93F0C8AA-DC81-4F66-9D4E-1EB26279A92E}">
      <dgm:prSet/>
      <dgm:spPr/>
      <dgm:t>
        <a:bodyPr/>
        <a:lstStyle/>
        <a:p>
          <a:r>
            <a:rPr lang="en-GB" dirty="0" smtClean="0"/>
            <a:t>Consumer research</a:t>
          </a:r>
          <a:endParaRPr lang="en-GB" dirty="0"/>
        </a:p>
      </dgm:t>
    </dgm:pt>
    <dgm:pt modelId="{FA139499-6D12-4A61-85C4-6C1C918467A2}" type="parTrans" cxnId="{A1874993-C44F-4C5F-8C75-F2678EEE4ABC}">
      <dgm:prSet/>
      <dgm:spPr/>
      <dgm:t>
        <a:bodyPr/>
        <a:lstStyle/>
        <a:p>
          <a:endParaRPr lang="en-GB"/>
        </a:p>
      </dgm:t>
    </dgm:pt>
    <dgm:pt modelId="{BCE6F1FB-833D-45F3-A865-8EDE9886724C}" type="sibTrans" cxnId="{A1874993-C44F-4C5F-8C75-F2678EEE4ABC}">
      <dgm:prSet/>
      <dgm:spPr/>
      <dgm:t>
        <a:bodyPr/>
        <a:lstStyle/>
        <a:p>
          <a:endParaRPr lang="en-GB"/>
        </a:p>
      </dgm:t>
    </dgm:pt>
    <dgm:pt modelId="{F6129EBF-C984-4976-B496-81D1695D220B}" type="pres">
      <dgm:prSet presAssocID="{4FD1E680-F362-4297-B4F2-068ACAFB2D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E433B0C-80E2-4885-AF00-3336E540F249}" type="pres">
      <dgm:prSet presAssocID="{01513B3A-3ABD-4E57-8675-18CF81CF45B0}" presName="centerShape" presStyleLbl="node0" presStyleIdx="0" presStyleCnt="1"/>
      <dgm:spPr/>
      <dgm:t>
        <a:bodyPr/>
        <a:lstStyle/>
        <a:p>
          <a:endParaRPr lang="en-GB"/>
        </a:p>
      </dgm:t>
    </dgm:pt>
    <dgm:pt modelId="{27DB6D16-F81F-4A12-833D-8B22B270AA01}" type="pres">
      <dgm:prSet presAssocID="{BA882312-B5E3-478C-93D5-EE8D2B168AA8}" presName="parTrans" presStyleLbl="sibTrans2D1" presStyleIdx="0" presStyleCnt="6"/>
      <dgm:spPr/>
      <dgm:t>
        <a:bodyPr/>
        <a:lstStyle/>
        <a:p>
          <a:endParaRPr lang="en-GB"/>
        </a:p>
      </dgm:t>
    </dgm:pt>
    <dgm:pt modelId="{DB56D0A3-FE4A-48FA-8091-BA81DFB8ACDC}" type="pres">
      <dgm:prSet presAssocID="{BA882312-B5E3-478C-93D5-EE8D2B168AA8}" presName="connectorText" presStyleLbl="sibTrans2D1" presStyleIdx="0" presStyleCnt="6"/>
      <dgm:spPr/>
      <dgm:t>
        <a:bodyPr/>
        <a:lstStyle/>
        <a:p>
          <a:endParaRPr lang="en-GB"/>
        </a:p>
      </dgm:t>
    </dgm:pt>
    <dgm:pt modelId="{0B70E8BF-F050-4DB2-A2D8-E0ECA25DDC29}" type="pres">
      <dgm:prSet presAssocID="{B92511BC-F558-4993-AA74-76A8CCE57ED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E402C0-1095-422D-B6FB-1B2387E6E54F}" type="pres">
      <dgm:prSet presAssocID="{109344B4-F177-4CF5-9ED6-B16D55F1F8A0}" presName="parTrans" presStyleLbl="sibTrans2D1" presStyleIdx="1" presStyleCnt="6"/>
      <dgm:spPr/>
      <dgm:t>
        <a:bodyPr/>
        <a:lstStyle/>
        <a:p>
          <a:endParaRPr lang="en-GB"/>
        </a:p>
      </dgm:t>
    </dgm:pt>
    <dgm:pt modelId="{7F288D41-9042-4167-A1DF-4B92797C0413}" type="pres">
      <dgm:prSet presAssocID="{109344B4-F177-4CF5-9ED6-B16D55F1F8A0}" presName="connectorText" presStyleLbl="sibTrans2D1" presStyleIdx="1" presStyleCnt="6"/>
      <dgm:spPr/>
      <dgm:t>
        <a:bodyPr/>
        <a:lstStyle/>
        <a:p>
          <a:endParaRPr lang="en-GB"/>
        </a:p>
      </dgm:t>
    </dgm:pt>
    <dgm:pt modelId="{09C367AA-D81E-481D-8CA9-D68D8C920DC3}" type="pres">
      <dgm:prSet presAssocID="{4E414F16-CB9C-4E0D-8D3F-B3ECF8D8EBD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81C65E6-8596-47BB-8E59-85F064ED8DDC}" type="pres">
      <dgm:prSet presAssocID="{7214DDF2-440E-4CD6-BB84-6C869A27E83A}" presName="parTrans" presStyleLbl="sibTrans2D1" presStyleIdx="2" presStyleCnt="6"/>
      <dgm:spPr/>
      <dgm:t>
        <a:bodyPr/>
        <a:lstStyle/>
        <a:p>
          <a:endParaRPr lang="en-GB"/>
        </a:p>
      </dgm:t>
    </dgm:pt>
    <dgm:pt modelId="{FC592437-FC3B-43D3-89F8-C0B8EB337FE6}" type="pres">
      <dgm:prSet presAssocID="{7214DDF2-440E-4CD6-BB84-6C869A27E83A}" presName="connectorText" presStyleLbl="sibTrans2D1" presStyleIdx="2" presStyleCnt="6"/>
      <dgm:spPr/>
      <dgm:t>
        <a:bodyPr/>
        <a:lstStyle/>
        <a:p>
          <a:endParaRPr lang="en-GB"/>
        </a:p>
      </dgm:t>
    </dgm:pt>
    <dgm:pt modelId="{830D4861-0AD5-4CE8-8C91-F7E1A221731F}" type="pres">
      <dgm:prSet presAssocID="{E84321B4-B79A-488A-BA86-038B394CC07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0D36429-7F5A-44B5-A51E-D832A796FD9A}" type="pres">
      <dgm:prSet presAssocID="{734B9B06-86FC-412B-8098-95E7E0E3FD8A}" presName="parTrans" presStyleLbl="sibTrans2D1" presStyleIdx="3" presStyleCnt="6"/>
      <dgm:spPr/>
      <dgm:t>
        <a:bodyPr/>
        <a:lstStyle/>
        <a:p>
          <a:endParaRPr lang="en-GB"/>
        </a:p>
      </dgm:t>
    </dgm:pt>
    <dgm:pt modelId="{47C62187-2850-4BC1-BD6E-835E5B663980}" type="pres">
      <dgm:prSet presAssocID="{734B9B06-86FC-412B-8098-95E7E0E3FD8A}" presName="connectorText" presStyleLbl="sibTrans2D1" presStyleIdx="3" presStyleCnt="6"/>
      <dgm:spPr/>
      <dgm:t>
        <a:bodyPr/>
        <a:lstStyle/>
        <a:p>
          <a:endParaRPr lang="en-GB"/>
        </a:p>
      </dgm:t>
    </dgm:pt>
    <dgm:pt modelId="{5B1007C9-8FBD-48D7-ABBA-BFCE68F013BD}" type="pres">
      <dgm:prSet presAssocID="{BB965833-2146-4C18-9BD6-9A1DAB8282A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69E02E5-54C0-4ED9-BA54-16C37286E589}" type="pres">
      <dgm:prSet presAssocID="{6A3B61EE-BFBD-4ED8-85D7-B37A31DB76F4}" presName="parTrans" presStyleLbl="sibTrans2D1" presStyleIdx="4" presStyleCnt="6"/>
      <dgm:spPr/>
      <dgm:t>
        <a:bodyPr/>
        <a:lstStyle/>
        <a:p>
          <a:endParaRPr lang="en-GB"/>
        </a:p>
      </dgm:t>
    </dgm:pt>
    <dgm:pt modelId="{295A2BBD-4E0D-4F31-AF7F-4597F2C2F4F8}" type="pres">
      <dgm:prSet presAssocID="{6A3B61EE-BFBD-4ED8-85D7-B37A31DB76F4}" presName="connectorText" presStyleLbl="sibTrans2D1" presStyleIdx="4" presStyleCnt="6"/>
      <dgm:spPr/>
      <dgm:t>
        <a:bodyPr/>
        <a:lstStyle/>
        <a:p>
          <a:endParaRPr lang="en-GB"/>
        </a:p>
      </dgm:t>
    </dgm:pt>
    <dgm:pt modelId="{FAF678CE-BC9A-463D-ABFB-06504BE9C37E}" type="pres">
      <dgm:prSet presAssocID="{74D98616-5AD1-4843-922B-6E7EA0322DE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E556C22-3E4C-440C-B464-3EBE6EDA47DB}" type="pres">
      <dgm:prSet presAssocID="{FA139499-6D12-4A61-85C4-6C1C918467A2}" presName="parTrans" presStyleLbl="sibTrans2D1" presStyleIdx="5" presStyleCnt="6"/>
      <dgm:spPr/>
      <dgm:t>
        <a:bodyPr/>
        <a:lstStyle/>
        <a:p>
          <a:endParaRPr lang="en-GB"/>
        </a:p>
      </dgm:t>
    </dgm:pt>
    <dgm:pt modelId="{AA248A9A-DC93-4316-8D29-A43DACCEA85E}" type="pres">
      <dgm:prSet presAssocID="{FA139499-6D12-4A61-85C4-6C1C918467A2}" presName="connectorText" presStyleLbl="sibTrans2D1" presStyleIdx="5" presStyleCnt="6"/>
      <dgm:spPr/>
      <dgm:t>
        <a:bodyPr/>
        <a:lstStyle/>
        <a:p>
          <a:endParaRPr lang="en-GB"/>
        </a:p>
      </dgm:t>
    </dgm:pt>
    <dgm:pt modelId="{257A7396-4A39-4AD2-B73C-93440C036631}" type="pres">
      <dgm:prSet presAssocID="{93F0C8AA-DC81-4F66-9D4E-1EB26279A92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545CA3E-7FE1-46C8-94AB-7B6D28730B36}" type="presOf" srcId="{6A3B61EE-BFBD-4ED8-85D7-B37A31DB76F4}" destId="{295A2BBD-4E0D-4F31-AF7F-4597F2C2F4F8}" srcOrd="1" destOrd="0" presId="urn:microsoft.com/office/officeart/2005/8/layout/radial5"/>
    <dgm:cxn modelId="{28DA1BCA-2DB7-454E-8308-67737ABE57FF}" type="presOf" srcId="{7214DDF2-440E-4CD6-BB84-6C869A27E83A}" destId="{081C65E6-8596-47BB-8E59-85F064ED8DDC}" srcOrd="0" destOrd="0" presId="urn:microsoft.com/office/officeart/2005/8/layout/radial5"/>
    <dgm:cxn modelId="{E574F1E2-0414-45CB-8A2E-420C093003FC}" srcId="{01513B3A-3ABD-4E57-8675-18CF81CF45B0}" destId="{E84321B4-B79A-488A-BA86-038B394CC076}" srcOrd="2" destOrd="0" parTransId="{7214DDF2-440E-4CD6-BB84-6C869A27E83A}" sibTransId="{1319E793-F232-4160-9999-E89D8C563151}"/>
    <dgm:cxn modelId="{7574ECC1-6438-4438-812C-D721755A262E}" type="presOf" srcId="{4E414F16-CB9C-4E0D-8D3F-B3ECF8D8EBD3}" destId="{09C367AA-D81E-481D-8CA9-D68D8C920DC3}" srcOrd="0" destOrd="0" presId="urn:microsoft.com/office/officeart/2005/8/layout/radial5"/>
    <dgm:cxn modelId="{3567D44D-0552-4EE8-A9C7-DB3E96B14088}" type="presOf" srcId="{734B9B06-86FC-412B-8098-95E7E0E3FD8A}" destId="{47C62187-2850-4BC1-BD6E-835E5B663980}" srcOrd="1" destOrd="0" presId="urn:microsoft.com/office/officeart/2005/8/layout/radial5"/>
    <dgm:cxn modelId="{78817464-027A-4E2A-B3AD-73E4C7F1E458}" type="presOf" srcId="{74D98616-5AD1-4843-922B-6E7EA0322DEC}" destId="{FAF678CE-BC9A-463D-ABFB-06504BE9C37E}" srcOrd="0" destOrd="0" presId="urn:microsoft.com/office/officeart/2005/8/layout/radial5"/>
    <dgm:cxn modelId="{74538CDE-551A-42FC-A825-1860ABA3D745}" type="presOf" srcId="{FA139499-6D12-4A61-85C4-6C1C918467A2}" destId="{8E556C22-3E4C-440C-B464-3EBE6EDA47DB}" srcOrd="0" destOrd="0" presId="urn:microsoft.com/office/officeart/2005/8/layout/radial5"/>
    <dgm:cxn modelId="{3FF265AC-3A21-4233-A9D1-46D83509432D}" type="presOf" srcId="{4FD1E680-F362-4297-B4F2-068ACAFB2D5D}" destId="{F6129EBF-C984-4976-B496-81D1695D220B}" srcOrd="0" destOrd="0" presId="urn:microsoft.com/office/officeart/2005/8/layout/radial5"/>
    <dgm:cxn modelId="{A00E1016-C557-497E-AA1A-99FEFE63F82D}" type="presOf" srcId="{734B9B06-86FC-412B-8098-95E7E0E3FD8A}" destId="{60D36429-7F5A-44B5-A51E-D832A796FD9A}" srcOrd="0" destOrd="0" presId="urn:microsoft.com/office/officeart/2005/8/layout/radial5"/>
    <dgm:cxn modelId="{8F0B4483-F888-4C26-8792-C445B095E2A6}" type="presOf" srcId="{6A3B61EE-BFBD-4ED8-85D7-B37A31DB76F4}" destId="{F69E02E5-54C0-4ED9-BA54-16C37286E589}" srcOrd="0" destOrd="0" presId="urn:microsoft.com/office/officeart/2005/8/layout/radial5"/>
    <dgm:cxn modelId="{17A84E0F-FA75-436C-A33C-45E392818CEC}" type="presOf" srcId="{BB965833-2146-4C18-9BD6-9A1DAB8282A9}" destId="{5B1007C9-8FBD-48D7-ABBA-BFCE68F013BD}" srcOrd="0" destOrd="0" presId="urn:microsoft.com/office/officeart/2005/8/layout/radial5"/>
    <dgm:cxn modelId="{EC1FD5A3-5B11-44D1-8664-110B66CA362C}" type="presOf" srcId="{FA139499-6D12-4A61-85C4-6C1C918467A2}" destId="{AA248A9A-DC93-4316-8D29-A43DACCEA85E}" srcOrd="1" destOrd="0" presId="urn:microsoft.com/office/officeart/2005/8/layout/radial5"/>
    <dgm:cxn modelId="{B20A14FC-A7FB-4E46-AA03-690EBEE76F6A}" srcId="{01513B3A-3ABD-4E57-8675-18CF81CF45B0}" destId="{BB965833-2146-4C18-9BD6-9A1DAB8282A9}" srcOrd="3" destOrd="0" parTransId="{734B9B06-86FC-412B-8098-95E7E0E3FD8A}" sibTransId="{CB85A111-4537-4F51-BF35-29114C000F40}"/>
    <dgm:cxn modelId="{A1874993-C44F-4C5F-8C75-F2678EEE4ABC}" srcId="{01513B3A-3ABD-4E57-8675-18CF81CF45B0}" destId="{93F0C8AA-DC81-4F66-9D4E-1EB26279A92E}" srcOrd="5" destOrd="0" parTransId="{FA139499-6D12-4A61-85C4-6C1C918467A2}" sibTransId="{BCE6F1FB-833D-45F3-A865-8EDE9886724C}"/>
    <dgm:cxn modelId="{CD7D16F6-D7B2-470A-9F22-3AE78F1FC937}" srcId="{01513B3A-3ABD-4E57-8675-18CF81CF45B0}" destId="{B92511BC-F558-4993-AA74-76A8CCE57EDB}" srcOrd="0" destOrd="0" parTransId="{BA882312-B5E3-478C-93D5-EE8D2B168AA8}" sibTransId="{BA8AAC71-BC64-47AE-B39D-3651EF362F9C}"/>
    <dgm:cxn modelId="{506C090F-CF05-402E-A42C-330ED5860ED2}" srcId="{01513B3A-3ABD-4E57-8675-18CF81CF45B0}" destId="{4E414F16-CB9C-4E0D-8D3F-B3ECF8D8EBD3}" srcOrd="1" destOrd="0" parTransId="{109344B4-F177-4CF5-9ED6-B16D55F1F8A0}" sibTransId="{F4C75D0A-C107-4562-AC3A-64C02F83C6A0}"/>
    <dgm:cxn modelId="{6B391597-EDB6-477B-A4DC-FD49F93B5121}" type="presOf" srcId="{01513B3A-3ABD-4E57-8675-18CF81CF45B0}" destId="{8E433B0C-80E2-4885-AF00-3336E540F249}" srcOrd="0" destOrd="0" presId="urn:microsoft.com/office/officeart/2005/8/layout/radial5"/>
    <dgm:cxn modelId="{097AA707-EB98-4CB1-AB87-DED2D283C4D7}" srcId="{4FD1E680-F362-4297-B4F2-068ACAFB2D5D}" destId="{01513B3A-3ABD-4E57-8675-18CF81CF45B0}" srcOrd="0" destOrd="0" parTransId="{1E895F7C-C08C-49C3-8983-3B55D4F7BBC6}" sibTransId="{249D1AAD-B7A0-4B2E-85A6-C63F1EF7B363}"/>
    <dgm:cxn modelId="{08ADF49B-1BAC-46F5-89A9-17A3105AB57B}" type="presOf" srcId="{93F0C8AA-DC81-4F66-9D4E-1EB26279A92E}" destId="{257A7396-4A39-4AD2-B73C-93440C036631}" srcOrd="0" destOrd="0" presId="urn:microsoft.com/office/officeart/2005/8/layout/radial5"/>
    <dgm:cxn modelId="{18185461-534F-409E-8AB4-7A7E00573098}" type="presOf" srcId="{BA882312-B5E3-478C-93D5-EE8D2B168AA8}" destId="{27DB6D16-F81F-4A12-833D-8B22B270AA01}" srcOrd="0" destOrd="0" presId="urn:microsoft.com/office/officeart/2005/8/layout/radial5"/>
    <dgm:cxn modelId="{AB845933-959F-4328-BDB5-41F4A8AEE21F}" type="presOf" srcId="{7214DDF2-440E-4CD6-BB84-6C869A27E83A}" destId="{FC592437-FC3B-43D3-89F8-C0B8EB337FE6}" srcOrd="1" destOrd="0" presId="urn:microsoft.com/office/officeart/2005/8/layout/radial5"/>
    <dgm:cxn modelId="{9DDF7444-BD1E-4F3B-A170-52C01FE5C707}" type="presOf" srcId="{E84321B4-B79A-488A-BA86-038B394CC076}" destId="{830D4861-0AD5-4CE8-8C91-F7E1A221731F}" srcOrd="0" destOrd="0" presId="urn:microsoft.com/office/officeart/2005/8/layout/radial5"/>
    <dgm:cxn modelId="{4D41C427-0402-4034-B78D-8A62F6DA8D14}" srcId="{01513B3A-3ABD-4E57-8675-18CF81CF45B0}" destId="{74D98616-5AD1-4843-922B-6E7EA0322DEC}" srcOrd="4" destOrd="0" parTransId="{6A3B61EE-BFBD-4ED8-85D7-B37A31DB76F4}" sibTransId="{AF028BD9-4295-42A2-A797-3E37929A95B4}"/>
    <dgm:cxn modelId="{52BE178B-E66A-4ED6-A99E-C6FA150C29BA}" type="presOf" srcId="{B92511BC-F558-4993-AA74-76A8CCE57EDB}" destId="{0B70E8BF-F050-4DB2-A2D8-E0ECA25DDC29}" srcOrd="0" destOrd="0" presId="urn:microsoft.com/office/officeart/2005/8/layout/radial5"/>
    <dgm:cxn modelId="{BB70F2CB-33DD-42CD-BE6F-43A80FE9AEBB}" type="presOf" srcId="{BA882312-B5E3-478C-93D5-EE8D2B168AA8}" destId="{DB56D0A3-FE4A-48FA-8091-BA81DFB8ACDC}" srcOrd="1" destOrd="0" presId="urn:microsoft.com/office/officeart/2005/8/layout/radial5"/>
    <dgm:cxn modelId="{1DA2BF79-128C-46D6-BFFC-5159445B6506}" type="presOf" srcId="{109344B4-F177-4CF5-9ED6-B16D55F1F8A0}" destId="{7F288D41-9042-4167-A1DF-4B92797C0413}" srcOrd="1" destOrd="0" presId="urn:microsoft.com/office/officeart/2005/8/layout/radial5"/>
    <dgm:cxn modelId="{4D958745-1E85-41D1-B65B-6E798ABB0FB0}" type="presOf" srcId="{109344B4-F177-4CF5-9ED6-B16D55F1F8A0}" destId="{3EE402C0-1095-422D-B6FB-1B2387E6E54F}" srcOrd="0" destOrd="0" presId="urn:microsoft.com/office/officeart/2005/8/layout/radial5"/>
    <dgm:cxn modelId="{57008073-3993-4407-9366-4D15D038C178}" type="presParOf" srcId="{F6129EBF-C984-4976-B496-81D1695D220B}" destId="{8E433B0C-80E2-4885-AF00-3336E540F249}" srcOrd="0" destOrd="0" presId="urn:microsoft.com/office/officeart/2005/8/layout/radial5"/>
    <dgm:cxn modelId="{BE86A32C-2503-49D3-A913-DE51F5606484}" type="presParOf" srcId="{F6129EBF-C984-4976-B496-81D1695D220B}" destId="{27DB6D16-F81F-4A12-833D-8B22B270AA01}" srcOrd="1" destOrd="0" presId="urn:microsoft.com/office/officeart/2005/8/layout/radial5"/>
    <dgm:cxn modelId="{7CA90579-C833-4417-AA5F-A0362DDBC5E2}" type="presParOf" srcId="{27DB6D16-F81F-4A12-833D-8B22B270AA01}" destId="{DB56D0A3-FE4A-48FA-8091-BA81DFB8ACDC}" srcOrd="0" destOrd="0" presId="urn:microsoft.com/office/officeart/2005/8/layout/radial5"/>
    <dgm:cxn modelId="{93CE7A33-04B8-4E53-8E08-77AB6B8554F1}" type="presParOf" srcId="{F6129EBF-C984-4976-B496-81D1695D220B}" destId="{0B70E8BF-F050-4DB2-A2D8-E0ECA25DDC29}" srcOrd="2" destOrd="0" presId="urn:microsoft.com/office/officeart/2005/8/layout/radial5"/>
    <dgm:cxn modelId="{6CF0E218-4C28-47EE-8B4B-1E7FC6F374CD}" type="presParOf" srcId="{F6129EBF-C984-4976-B496-81D1695D220B}" destId="{3EE402C0-1095-422D-B6FB-1B2387E6E54F}" srcOrd="3" destOrd="0" presId="urn:microsoft.com/office/officeart/2005/8/layout/radial5"/>
    <dgm:cxn modelId="{5D5E2E15-AA2E-4EC4-BDDF-E061FDBF98DC}" type="presParOf" srcId="{3EE402C0-1095-422D-B6FB-1B2387E6E54F}" destId="{7F288D41-9042-4167-A1DF-4B92797C0413}" srcOrd="0" destOrd="0" presId="urn:microsoft.com/office/officeart/2005/8/layout/radial5"/>
    <dgm:cxn modelId="{1115C4C4-CB44-4C2A-AC7A-194067DD35B9}" type="presParOf" srcId="{F6129EBF-C984-4976-B496-81D1695D220B}" destId="{09C367AA-D81E-481D-8CA9-D68D8C920DC3}" srcOrd="4" destOrd="0" presId="urn:microsoft.com/office/officeart/2005/8/layout/radial5"/>
    <dgm:cxn modelId="{79136565-A0ED-4D20-AB59-6B2E8A2B7219}" type="presParOf" srcId="{F6129EBF-C984-4976-B496-81D1695D220B}" destId="{081C65E6-8596-47BB-8E59-85F064ED8DDC}" srcOrd="5" destOrd="0" presId="urn:microsoft.com/office/officeart/2005/8/layout/radial5"/>
    <dgm:cxn modelId="{78F92144-A458-458F-985A-0E8FC405BD0A}" type="presParOf" srcId="{081C65E6-8596-47BB-8E59-85F064ED8DDC}" destId="{FC592437-FC3B-43D3-89F8-C0B8EB337FE6}" srcOrd="0" destOrd="0" presId="urn:microsoft.com/office/officeart/2005/8/layout/radial5"/>
    <dgm:cxn modelId="{7B7C83CE-7D1C-46CC-A0B1-9B2248AF5628}" type="presParOf" srcId="{F6129EBF-C984-4976-B496-81D1695D220B}" destId="{830D4861-0AD5-4CE8-8C91-F7E1A221731F}" srcOrd="6" destOrd="0" presId="urn:microsoft.com/office/officeart/2005/8/layout/radial5"/>
    <dgm:cxn modelId="{502CD4DC-2E7F-41C8-896A-CCC9DA3E03CE}" type="presParOf" srcId="{F6129EBF-C984-4976-B496-81D1695D220B}" destId="{60D36429-7F5A-44B5-A51E-D832A796FD9A}" srcOrd="7" destOrd="0" presId="urn:microsoft.com/office/officeart/2005/8/layout/radial5"/>
    <dgm:cxn modelId="{95736B55-4213-41F9-AD76-87D8B10773B1}" type="presParOf" srcId="{60D36429-7F5A-44B5-A51E-D832A796FD9A}" destId="{47C62187-2850-4BC1-BD6E-835E5B663980}" srcOrd="0" destOrd="0" presId="urn:microsoft.com/office/officeart/2005/8/layout/radial5"/>
    <dgm:cxn modelId="{06F05628-31AD-4DF7-A4F5-6F1B98BD253F}" type="presParOf" srcId="{F6129EBF-C984-4976-B496-81D1695D220B}" destId="{5B1007C9-8FBD-48D7-ABBA-BFCE68F013BD}" srcOrd="8" destOrd="0" presId="urn:microsoft.com/office/officeart/2005/8/layout/radial5"/>
    <dgm:cxn modelId="{E00BD201-6260-414F-8ED4-F1858EFEB731}" type="presParOf" srcId="{F6129EBF-C984-4976-B496-81D1695D220B}" destId="{F69E02E5-54C0-4ED9-BA54-16C37286E589}" srcOrd="9" destOrd="0" presId="urn:microsoft.com/office/officeart/2005/8/layout/radial5"/>
    <dgm:cxn modelId="{BE98E811-3A50-4422-A5B7-7E0D79A1F02F}" type="presParOf" srcId="{F69E02E5-54C0-4ED9-BA54-16C37286E589}" destId="{295A2BBD-4E0D-4F31-AF7F-4597F2C2F4F8}" srcOrd="0" destOrd="0" presId="urn:microsoft.com/office/officeart/2005/8/layout/radial5"/>
    <dgm:cxn modelId="{C461B65F-2CA9-4E07-B6F3-826C1964C773}" type="presParOf" srcId="{F6129EBF-C984-4976-B496-81D1695D220B}" destId="{FAF678CE-BC9A-463D-ABFB-06504BE9C37E}" srcOrd="10" destOrd="0" presId="urn:microsoft.com/office/officeart/2005/8/layout/radial5"/>
    <dgm:cxn modelId="{A7BC0862-0ECD-4429-9961-29EF23713CB3}" type="presParOf" srcId="{F6129EBF-C984-4976-B496-81D1695D220B}" destId="{8E556C22-3E4C-440C-B464-3EBE6EDA47DB}" srcOrd="11" destOrd="0" presId="urn:microsoft.com/office/officeart/2005/8/layout/radial5"/>
    <dgm:cxn modelId="{F20CE1F0-454A-40F7-BB3B-B44B5228EE80}" type="presParOf" srcId="{8E556C22-3E4C-440C-B464-3EBE6EDA47DB}" destId="{AA248A9A-DC93-4316-8D29-A43DACCEA85E}" srcOrd="0" destOrd="0" presId="urn:microsoft.com/office/officeart/2005/8/layout/radial5"/>
    <dgm:cxn modelId="{6729C741-6710-46BE-9518-5ED6BA5DFB49}" type="presParOf" srcId="{F6129EBF-C984-4976-B496-81D1695D220B}" destId="{257A7396-4A39-4AD2-B73C-93440C036631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433B0C-80E2-4885-AF00-3336E540F249}">
      <dsp:nvSpPr>
        <dsp:cNvPr id="0" name=""/>
        <dsp:cNvSpPr/>
      </dsp:nvSpPr>
      <dsp:spPr>
        <a:xfrm>
          <a:off x="3088721" y="1853646"/>
          <a:ext cx="1321906" cy="13219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Marketing research </a:t>
          </a:r>
          <a:endParaRPr lang="en-GB" sz="1700" kern="1200" dirty="0"/>
        </a:p>
      </dsp:txBody>
      <dsp:txXfrm>
        <a:off x="3282310" y="2047235"/>
        <a:ext cx="934728" cy="934728"/>
      </dsp:txXfrm>
    </dsp:sp>
    <dsp:sp modelId="{27DB6D16-F81F-4A12-833D-8B22B270AA01}">
      <dsp:nvSpPr>
        <dsp:cNvPr id="0" name=""/>
        <dsp:cNvSpPr/>
      </dsp:nvSpPr>
      <dsp:spPr>
        <a:xfrm rot="16200000">
          <a:off x="3609432" y="1372251"/>
          <a:ext cx="280485" cy="4494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3651505" y="1504214"/>
        <a:ext cx="196340" cy="269668"/>
      </dsp:txXfrm>
    </dsp:sp>
    <dsp:sp modelId="{0B70E8BF-F050-4DB2-A2D8-E0ECA25DDC29}">
      <dsp:nvSpPr>
        <dsp:cNvPr id="0" name=""/>
        <dsp:cNvSpPr/>
      </dsp:nvSpPr>
      <dsp:spPr>
        <a:xfrm>
          <a:off x="3088721" y="2521"/>
          <a:ext cx="1321906" cy="13219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Product research</a:t>
          </a:r>
          <a:endParaRPr lang="en-GB" sz="1400" kern="1200" dirty="0"/>
        </a:p>
      </dsp:txBody>
      <dsp:txXfrm>
        <a:off x="3282310" y="196110"/>
        <a:ext cx="934728" cy="934728"/>
      </dsp:txXfrm>
    </dsp:sp>
    <dsp:sp modelId="{3EE402C0-1095-422D-B6FB-1B2387E6E54F}">
      <dsp:nvSpPr>
        <dsp:cNvPr id="0" name=""/>
        <dsp:cNvSpPr/>
      </dsp:nvSpPr>
      <dsp:spPr>
        <a:xfrm rot="19800000">
          <a:off x="4404118" y="1831063"/>
          <a:ext cx="280485" cy="4494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4409755" y="1941989"/>
        <a:ext cx="196340" cy="269668"/>
      </dsp:txXfrm>
    </dsp:sp>
    <dsp:sp modelId="{09C367AA-D81E-481D-8CA9-D68D8C920DC3}">
      <dsp:nvSpPr>
        <dsp:cNvPr id="0" name=""/>
        <dsp:cNvSpPr/>
      </dsp:nvSpPr>
      <dsp:spPr>
        <a:xfrm>
          <a:off x="4691842" y="928084"/>
          <a:ext cx="1321906" cy="13219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Promotion research</a:t>
          </a:r>
          <a:endParaRPr lang="en-GB" sz="1400" kern="1200" dirty="0"/>
        </a:p>
      </dsp:txBody>
      <dsp:txXfrm>
        <a:off x="4885431" y="1121673"/>
        <a:ext cx="934728" cy="934728"/>
      </dsp:txXfrm>
    </dsp:sp>
    <dsp:sp modelId="{081C65E6-8596-47BB-8E59-85F064ED8DDC}">
      <dsp:nvSpPr>
        <dsp:cNvPr id="0" name=""/>
        <dsp:cNvSpPr/>
      </dsp:nvSpPr>
      <dsp:spPr>
        <a:xfrm rot="1800000">
          <a:off x="4404118" y="2748687"/>
          <a:ext cx="280485" cy="4494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4409755" y="2817541"/>
        <a:ext cx="196340" cy="269668"/>
      </dsp:txXfrm>
    </dsp:sp>
    <dsp:sp modelId="{830D4861-0AD5-4CE8-8C91-F7E1A221731F}">
      <dsp:nvSpPr>
        <dsp:cNvPr id="0" name=""/>
        <dsp:cNvSpPr/>
      </dsp:nvSpPr>
      <dsp:spPr>
        <a:xfrm>
          <a:off x="4691842" y="2779208"/>
          <a:ext cx="1321906" cy="13219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Distribution research</a:t>
          </a:r>
          <a:endParaRPr lang="en-GB" sz="1400" kern="1200" dirty="0"/>
        </a:p>
      </dsp:txBody>
      <dsp:txXfrm>
        <a:off x="4885431" y="2972797"/>
        <a:ext cx="934728" cy="934728"/>
      </dsp:txXfrm>
    </dsp:sp>
    <dsp:sp modelId="{60D36429-7F5A-44B5-A51E-D832A796FD9A}">
      <dsp:nvSpPr>
        <dsp:cNvPr id="0" name=""/>
        <dsp:cNvSpPr/>
      </dsp:nvSpPr>
      <dsp:spPr>
        <a:xfrm rot="5400000">
          <a:off x="3609432" y="3207499"/>
          <a:ext cx="280485" cy="4494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3651505" y="3255317"/>
        <a:ext cx="196340" cy="269668"/>
      </dsp:txXfrm>
    </dsp:sp>
    <dsp:sp modelId="{5B1007C9-8FBD-48D7-ABBA-BFCE68F013BD}">
      <dsp:nvSpPr>
        <dsp:cNvPr id="0" name=""/>
        <dsp:cNvSpPr/>
      </dsp:nvSpPr>
      <dsp:spPr>
        <a:xfrm>
          <a:off x="3088721" y="3704771"/>
          <a:ext cx="1321906" cy="13219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Seles research</a:t>
          </a:r>
          <a:endParaRPr lang="en-GB" sz="1400" kern="1200" dirty="0"/>
        </a:p>
      </dsp:txBody>
      <dsp:txXfrm>
        <a:off x="3282310" y="3898360"/>
        <a:ext cx="934728" cy="934728"/>
      </dsp:txXfrm>
    </dsp:sp>
    <dsp:sp modelId="{F69E02E5-54C0-4ED9-BA54-16C37286E589}">
      <dsp:nvSpPr>
        <dsp:cNvPr id="0" name=""/>
        <dsp:cNvSpPr/>
      </dsp:nvSpPr>
      <dsp:spPr>
        <a:xfrm rot="9000000">
          <a:off x="2814746" y="2748687"/>
          <a:ext cx="280485" cy="4494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10800000">
        <a:off x="2893254" y="2817541"/>
        <a:ext cx="196340" cy="269668"/>
      </dsp:txXfrm>
    </dsp:sp>
    <dsp:sp modelId="{FAF678CE-BC9A-463D-ABFB-06504BE9C37E}">
      <dsp:nvSpPr>
        <dsp:cNvPr id="0" name=""/>
        <dsp:cNvSpPr/>
      </dsp:nvSpPr>
      <dsp:spPr>
        <a:xfrm>
          <a:off x="1485600" y="2779208"/>
          <a:ext cx="1321906" cy="13219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Macro / micro research</a:t>
          </a:r>
          <a:endParaRPr lang="en-GB" sz="1400" kern="1200" dirty="0"/>
        </a:p>
      </dsp:txBody>
      <dsp:txXfrm>
        <a:off x="1679189" y="2972797"/>
        <a:ext cx="934728" cy="934728"/>
      </dsp:txXfrm>
    </dsp:sp>
    <dsp:sp modelId="{8E556C22-3E4C-440C-B464-3EBE6EDA47DB}">
      <dsp:nvSpPr>
        <dsp:cNvPr id="0" name=""/>
        <dsp:cNvSpPr/>
      </dsp:nvSpPr>
      <dsp:spPr>
        <a:xfrm rot="12600000">
          <a:off x="2814746" y="1831063"/>
          <a:ext cx="280485" cy="4494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10800000">
        <a:off x="2893254" y="1941989"/>
        <a:ext cx="196340" cy="269668"/>
      </dsp:txXfrm>
    </dsp:sp>
    <dsp:sp modelId="{257A7396-4A39-4AD2-B73C-93440C036631}">
      <dsp:nvSpPr>
        <dsp:cNvPr id="0" name=""/>
        <dsp:cNvSpPr/>
      </dsp:nvSpPr>
      <dsp:spPr>
        <a:xfrm>
          <a:off x="1485600" y="928084"/>
          <a:ext cx="1321906" cy="13219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Consumer research</a:t>
          </a:r>
          <a:endParaRPr lang="en-GB" sz="1400" kern="1200" dirty="0"/>
        </a:p>
      </dsp:txBody>
      <dsp:txXfrm>
        <a:off x="1679189" y="1121673"/>
        <a:ext cx="934728" cy="9347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DB093-2B57-44C9-8577-AF78E6285B1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1D5E5-59E9-450F-8842-97948C927D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888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97A2B-223D-4EE9-8667-6EE475D05D6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144A6-28DF-41E5-B534-C3008C5D4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431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222A-0BED-483E-B749-8EAB5F4CE5C8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56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656E-1B9E-428F-886B-6FC69D2D37D1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456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ACAE-8D01-429E-AA17-A35C00D3FBEA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360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042A-E852-4D04-B26D-0B45046EE7EF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53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7A63-7567-4DD6-AC85-331F2349A4D0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37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491FE-7A71-4B6D-81A8-D0C2BF243B5D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714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90A8-85C5-4AC2-8EC4-2D3CA9859165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96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0EEDA-3488-4D24-95F9-DB359649EFD6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70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D3CA-DB46-4780-893D-AB1041540F39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538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8A9E-0246-4A38-A9D0-7F05D422BDF6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56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87C1F-442D-4BA6-998A-40D69380D6BF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3091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05E15FD-FE19-4053-9124-8FD51A2320DB}" type="datetime1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t>2/2/2021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09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1523999"/>
          </a:xfrm>
        </p:spPr>
        <p:txBody>
          <a:bodyPr/>
          <a:lstStyle/>
          <a:p>
            <a:pPr algn="ctr"/>
            <a:r>
              <a:rPr lang="en-GB" dirty="0" smtClean="0"/>
              <a:t>Marketing </a:t>
            </a:r>
            <a:r>
              <a:rPr lang="en-GB" dirty="0" err="1" smtClean="0"/>
              <a:t>Mnagement</a:t>
            </a:r>
            <a:r>
              <a:rPr lang="en-GB" dirty="0"/>
              <a:t/>
            </a:r>
            <a:br>
              <a:rPr lang="en-GB" dirty="0"/>
            </a:b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295400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/>
              <a:t>Chapter 4</a:t>
            </a:r>
          </a:p>
          <a:p>
            <a:pPr algn="ctr"/>
            <a:r>
              <a:rPr lang="en-GB" b="1" dirty="0" smtClean="0"/>
              <a:t>Marketing research</a:t>
            </a:r>
          </a:p>
          <a:p>
            <a:pPr algn="l"/>
            <a:endParaRPr lang="en-GB" dirty="0" smtClean="0"/>
          </a:p>
          <a:p>
            <a:pPr algn="l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774371" y="48006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err="1" smtClean="0">
                <a:solidFill>
                  <a:prstClr val="black"/>
                </a:solidFill>
              </a:rPr>
              <a:t>MRS</a:t>
            </a:r>
            <a:r>
              <a:rPr lang="en-GB" smtClean="0">
                <a:solidFill>
                  <a:prstClr val="black"/>
                </a:solidFill>
              </a:rPr>
              <a:t>. Blesa</a:t>
            </a:r>
            <a:r>
              <a:rPr lang="en-GB" dirty="0" smtClean="0">
                <a:solidFill>
                  <a:prstClr val="black"/>
                </a:solidFill>
              </a:rPr>
              <a:t> Ibrahim </a:t>
            </a:r>
            <a:r>
              <a:rPr lang="en-GB" dirty="0" err="1" smtClean="0">
                <a:solidFill>
                  <a:prstClr val="black"/>
                </a:solidFill>
              </a:rPr>
              <a:t>mohammrd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r>
              <a:rPr lang="en-GB" dirty="0" smtClean="0">
                <a:solidFill>
                  <a:prstClr val="black"/>
                </a:solidFill>
              </a:rPr>
              <a:t>                                                                 </a:t>
            </a:r>
            <a:endParaRPr lang="en-GB" dirty="0" smtClean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61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Research design - </a:t>
            </a:r>
            <a:r>
              <a:rPr lang="en-GB" dirty="0" smtClean="0">
                <a:solidFill>
                  <a:srgbClr val="FF0000"/>
                </a:solidFill>
              </a:rPr>
              <a:t>Secondary </a:t>
            </a:r>
            <a:r>
              <a:rPr lang="en-GB" dirty="0">
                <a:solidFill>
                  <a:srgbClr val="FF0000"/>
                </a:solidFill>
              </a:rPr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Advantages</a:t>
            </a:r>
          </a:p>
          <a:p>
            <a:pPr marL="82296" indent="0">
              <a:buNone/>
            </a:pPr>
            <a:r>
              <a:rPr lang="en-GB" dirty="0"/>
              <a:t>1- Less costly</a:t>
            </a:r>
          </a:p>
          <a:p>
            <a:pPr marL="82296" indent="0">
              <a:buNone/>
            </a:pPr>
            <a:r>
              <a:rPr lang="en-GB" dirty="0" smtClean="0"/>
              <a:t>2- Less </a:t>
            </a:r>
            <a:r>
              <a:rPr lang="en-GB" dirty="0"/>
              <a:t>time </a:t>
            </a:r>
            <a:r>
              <a:rPr lang="en-GB" dirty="0" smtClean="0"/>
              <a:t>consuming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Disadvantages</a:t>
            </a:r>
          </a:p>
          <a:p>
            <a:pPr marL="82296" indent="0">
              <a:buNone/>
            </a:pPr>
            <a:r>
              <a:rPr lang="en-GB" dirty="0" smtClean="0"/>
              <a:t>1- it is often out of date</a:t>
            </a:r>
          </a:p>
          <a:p>
            <a:pPr marL="82296" indent="0">
              <a:buNone/>
            </a:pPr>
            <a:r>
              <a:rPr lang="en-GB" dirty="0" smtClean="0"/>
              <a:t>2- Problems </a:t>
            </a:r>
            <a:r>
              <a:rPr lang="en-GB" dirty="0"/>
              <a:t>of fit</a:t>
            </a:r>
          </a:p>
          <a:p>
            <a:pPr marL="82296" indent="0">
              <a:buNone/>
            </a:pPr>
            <a:r>
              <a:rPr lang="en-GB" dirty="0"/>
              <a:t>3</a:t>
            </a:r>
            <a:r>
              <a:rPr lang="en-GB" dirty="0" smtClean="0"/>
              <a:t>- Problems </a:t>
            </a:r>
            <a:r>
              <a:rPr lang="en-GB" dirty="0"/>
              <a:t>of accuracy</a:t>
            </a:r>
            <a:endParaRPr lang="en-GB" dirty="0" smtClean="0"/>
          </a:p>
          <a:p>
            <a:pPr marL="82296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90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Marketing research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If we use primary data, we will have three methods  </a:t>
            </a:r>
          </a:p>
          <a:p>
            <a:pPr marL="82296" indent="0">
              <a:buNone/>
            </a:pPr>
            <a:r>
              <a:rPr lang="en-GB" dirty="0" smtClean="0"/>
              <a:t>1- Quantitative method</a:t>
            </a:r>
          </a:p>
          <a:p>
            <a:pPr marL="82296" indent="0">
              <a:buNone/>
            </a:pPr>
            <a:r>
              <a:rPr lang="en-GB" dirty="0" smtClean="0"/>
              <a:t>2- Qualitative method</a:t>
            </a:r>
          </a:p>
          <a:p>
            <a:pPr marL="82296" indent="0">
              <a:buNone/>
            </a:pPr>
            <a:r>
              <a:rPr lang="en-GB" dirty="0" smtClean="0"/>
              <a:t>3- Mix method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02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Quantitative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>
                <a:solidFill>
                  <a:srgbClr val="00AFF0"/>
                </a:solidFill>
                <a:latin typeface="DIN-Bold"/>
              </a:rPr>
              <a:t>Quantitative research </a:t>
            </a:r>
            <a:r>
              <a:rPr lang="en-GB" dirty="0">
                <a:solidFill>
                  <a:srgbClr val="231F20"/>
                </a:solidFill>
                <a:latin typeface="Palatino-Roman"/>
              </a:rPr>
              <a:t>methodology deals with areas that can be expressed </a:t>
            </a:r>
            <a:r>
              <a:rPr lang="en-GB" dirty="0" smtClean="0">
                <a:solidFill>
                  <a:srgbClr val="231F20"/>
                </a:solidFill>
                <a:latin typeface="Palatino-Roman"/>
              </a:rPr>
              <a:t>in numbers.</a:t>
            </a:r>
          </a:p>
          <a:p>
            <a:pPr marL="82296" indent="0">
              <a:buNone/>
            </a:pPr>
            <a:r>
              <a:rPr lang="en-GB" dirty="0" smtClean="0">
                <a:solidFill>
                  <a:srgbClr val="231F20"/>
                </a:solidFill>
                <a:latin typeface="Palatino-Roman"/>
              </a:rPr>
              <a:t>Such as </a:t>
            </a:r>
            <a:r>
              <a:rPr lang="en-GB" dirty="0" smtClean="0">
                <a:solidFill>
                  <a:srgbClr val="00B0F0"/>
                </a:solidFill>
                <a:latin typeface="Palatino-Roman"/>
              </a:rPr>
              <a:t>survey</a:t>
            </a:r>
            <a:endParaRPr lang="en-GB" dirty="0">
              <a:solidFill>
                <a:srgbClr val="00B0F0"/>
              </a:solidFill>
              <a:latin typeface="Palatino-Roman"/>
            </a:endParaRPr>
          </a:p>
          <a:p>
            <a:r>
              <a:rPr lang="en-GB" dirty="0">
                <a:solidFill>
                  <a:srgbClr val="FF0000"/>
                </a:solidFill>
              </a:rPr>
              <a:t>It will tell researchers, for example, what proportion of the </a:t>
            </a:r>
            <a:r>
              <a:rPr lang="en-GB" dirty="0" smtClean="0">
                <a:solidFill>
                  <a:srgbClr val="FF0000"/>
                </a:solidFill>
              </a:rPr>
              <a:t>population drinks </a:t>
            </a:r>
            <a:r>
              <a:rPr lang="en-GB" dirty="0">
                <a:solidFill>
                  <a:srgbClr val="FF0000"/>
                </a:solidFill>
              </a:rPr>
              <a:t>tea in the mornings and what their ages </a:t>
            </a:r>
            <a:r>
              <a:rPr lang="en-GB" dirty="0" smtClean="0">
                <a:solidFill>
                  <a:srgbClr val="FF0000"/>
                </a:solidFill>
              </a:rPr>
              <a:t>and occupations </a:t>
            </a:r>
            <a:r>
              <a:rPr lang="en-GB" dirty="0">
                <a:solidFill>
                  <a:srgbClr val="FF0000"/>
                </a:solidFill>
              </a:rPr>
              <a:t>are</a:t>
            </a:r>
            <a:r>
              <a:rPr lang="en-GB" dirty="0"/>
              <a:t>; </a:t>
            </a:r>
            <a:r>
              <a:rPr lang="en-GB" dirty="0">
                <a:solidFill>
                  <a:srgbClr val="00B0F0"/>
                </a:solidFill>
              </a:rPr>
              <a:t>what it </a:t>
            </a:r>
            <a:r>
              <a:rPr lang="en-GB" dirty="0" smtClean="0">
                <a:solidFill>
                  <a:srgbClr val="00B0F0"/>
                </a:solidFill>
              </a:rPr>
              <a:t>will not </a:t>
            </a:r>
            <a:r>
              <a:rPr lang="en-GB" dirty="0">
                <a:solidFill>
                  <a:srgbClr val="00B0F0"/>
                </a:solidFill>
              </a:rPr>
              <a:t>do very easily is tell researchers why those people prefer tea to coffee.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12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20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Qualitative 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B0F0"/>
                </a:solidFill>
                <a:latin typeface="Palatino-Roman"/>
              </a:rPr>
              <a:t>Qualitative </a:t>
            </a:r>
            <a:r>
              <a:rPr lang="en-GB" dirty="0">
                <a:solidFill>
                  <a:srgbClr val="00B0F0"/>
                </a:solidFill>
                <a:latin typeface="Palatino-Roman"/>
              </a:rPr>
              <a:t>research </a:t>
            </a:r>
            <a:r>
              <a:rPr lang="en-GB" dirty="0">
                <a:solidFill>
                  <a:srgbClr val="231F20"/>
                </a:solidFill>
                <a:latin typeface="Palatino-Roman"/>
              </a:rPr>
              <a:t>methodology deals with areas that </a:t>
            </a:r>
            <a:r>
              <a:rPr lang="en-GB" dirty="0" smtClean="0">
                <a:solidFill>
                  <a:srgbClr val="231F20"/>
                </a:solidFill>
                <a:latin typeface="Palatino-Roman"/>
              </a:rPr>
              <a:t>cannot </a:t>
            </a:r>
            <a:r>
              <a:rPr lang="en-GB" dirty="0">
                <a:solidFill>
                  <a:srgbClr val="231F20"/>
                </a:solidFill>
                <a:latin typeface="Palatino-Roman"/>
              </a:rPr>
              <a:t>be expressed </a:t>
            </a:r>
            <a:r>
              <a:rPr lang="en-GB" dirty="0" smtClean="0">
                <a:solidFill>
                  <a:srgbClr val="231F20"/>
                </a:solidFill>
                <a:latin typeface="Palatino-Roman"/>
              </a:rPr>
              <a:t>in  numbers.</a:t>
            </a:r>
          </a:p>
          <a:p>
            <a:r>
              <a:rPr lang="en-GB" dirty="0">
                <a:solidFill>
                  <a:srgbClr val="FF0000"/>
                </a:solidFill>
                <a:latin typeface="Palatino-Roman"/>
              </a:rPr>
              <a:t>Qualitative research </a:t>
            </a:r>
            <a:r>
              <a:rPr lang="en-GB" dirty="0">
                <a:solidFill>
                  <a:srgbClr val="231F20"/>
                </a:solidFill>
                <a:latin typeface="Palatino-Roman"/>
              </a:rPr>
              <a:t>will often tell researchers why people behave in the way they do, but since it usually consists of subjective opinions it can be difficult to quantify.</a:t>
            </a:r>
          </a:p>
          <a:p>
            <a:endParaRPr lang="en-GB" dirty="0" smtClean="0">
              <a:solidFill>
                <a:srgbClr val="231F20"/>
              </a:solidFill>
              <a:latin typeface="Palatino-Roman"/>
            </a:endParaRPr>
          </a:p>
          <a:p>
            <a:pPr marL="82296" indent="0">
              <a:buNone/>
            </a:pPr>
            <a:endParaRPr lang="en-GB" dirty="0" smtClean="0">
              <a:solidFill>
                <a:srgbClr val="FF0000"/>
              </a:solidFill>
              <a:latin typeface="Palatino-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13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17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Qualitative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/>
              <a:t>There are numerous methods of qualitative research such as : (data collection)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Interviews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Focus group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Experimentation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observation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14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14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Interviews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Strengths                              </a:t>
            </a:r>
          </a:p>
          <a:p>
            <a:r>
              <a:rPr lang="en-GB" dirty="0" smtClean="0"/>
              <a:t>Interviewer can prompt the respondents</a:t>
            </a:r>
          </a:p>
          <a:p>
            <a:r>
              <a:rPr lang="en-GB" dirty="0" smtClean="0"/>
              <a:t>Flexible</a:t>
            </a:r>
          </a:p>
          <a:p>
            <a:r>
              <a:rPr lang="en-GB" dirty="0" smtClean="0"/>
              <a:t>Detailed responses</a:t>
            </a:r>
          </a:p>
          <a:p>
            <a:r>
              <a:rPr lang="en-GB" dirty="0" smtClean="0"/>
              <a:t>Allows probing</a:t>
            </a:r>
          </a:p>
          <a:p>
            <a:r>
              <a:rPr lang="en-GB" dirty="0" smtClean="0"/>
              <a:t>Respondents give full attention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Weakness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High cost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Time consuming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Risk of bias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Requires interview skills</a:t>
            </a:r>
          </a:p>
          <a:p>
            <a:pPr marL="82296" indent="0">
              <a:buNone/>
            </a:pPr>
            <a:endParaRPr lang="en-GB" dirty="0" smtClean="0"/>
          </a:p>
          <a:p>
            <a:pPr marL="82296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15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11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Focus groups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231F20"/>
                </a:solidFill>
                <a:latin typeface="DIN-Regular"/>
              </a:rPr>
              <a:t>A group of six or eight people is recruited and invited to talk about the subject. This</a:t>
            </a:r>
          </a:p>
          <a:p>
            <a:r>
              <a:rPr lang="en-GB" b="1" dirty="0">
                <a:solidFill>
                  <a:srgbClr val="231F20"/>
                </a:solidFill>
                <a:latin typeface="DIN-Bold"/>
              </a:rPr>
              <a:t>or </a:t>
            </a:r>
            <a:r>
              <a:rPr lang="en-GB" dirty="0">
                <a:solidFill>
                  <a:srgbClr val="00AFF0"/>
                </a:solidFill>
                <a:latin typeface="DIN-Medium"/>
              </a:rPr>
              <a:t>focus group </a:t>
            </a:r>
            <a:r>
              <a:rPr lang="en-GB" dirty="0">
                <a:solidFill>
                  <a:srgbClr val="231F20"/>
                </a:solidFill>
                <a:latin typeface="DIN-Regular"/>
              </a:rPr>
              <a:t>method tends to produce a wide range of opinion, because each member of </a:t>
            </a:r>
            <a:r>
              <a:rPr lang="en-GB" dirty="0" smtClean="0">
                <a:solidFill>
                  <a:srgbClr val="231F20"/>
                </a:solidFill>
                <a:latin typeface="DIN-Regular"/>
              </a:rPr>
              <a:t>the group </a:t>
            </a:r>
            <a:r>
              <a:rPr lang="en-GB" dirty="0">
                <a:solidFill>
                  <a:srgbClr val="231F20"/>
                </a:solidFill>
                <a:latin typeface="DIN-Regular"/>
              </a:rPr>
              <a:t>will ‘trigger’ the other members to think of things to say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73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Focus groups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00B0F0"/>
                </a:solidFill>
              </a:rPr>
              <a:t>Advantages</a:t>
            </a:r>
          </a:p>
          <a:p>
            <a:r>
              <a:rPr lang="en-GB" dirty="0" smtClean="0"/>
              <a:t>Inexpensive</a:t>
            </a:r>
          </a:p>
          <a:p>
            <a:r>
              <a:rPr lang="en-GB" dirty="0" smtClean="0"/>
              <a:t>Quick</a:t>
            </a:r>
          </a:p>
          <a:p>
            <a:r>
              <a:rPr lang="en-GB" dirty="0" smtClean="0"/>
              <a:t>Range of attitudes</a:t>
            </a:r>
          </a:p>
          <a:p>
            <a:r>
              <a:rPr lang="en-GB" dirty="0" smtClean="0"/>
              <a:t>Detailed qualitative Information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 </a:t>
            </a:r>
            <a:r>
              <a:rPr lang="en-GB" dirty="0" smtClean="0">
                <a:solidFill>
                  <a:srgbClr val="00B0F0"/>
                </a:solidFill>
              </a:rPr>
              <a:t>Disadvantages</a:t>
            </a:r>
          </a:p>
          <a:p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Need to build rapport</a:t>
            </a:r>
          </a:p>
          <a:p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Need good control by the moderator</a:t>
            </a:r>
          </a:p>
          <a:p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Some members may be inhibited</a:t>
            </a:r>
          </a:p>
          <a:p>
            <a:pPr marL="82296" indent="0">
              <a:buNone/>
            </a:pPr>
            <a:endParaRPr lang="en-GB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17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25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3-Data collection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GB" dirty="0"/>
              <a:t>•Telephonic interviews</a:t>
            </a:r>
          </a:p>
          <a:p>
            <a:pPr marL="82296" indent="0">
              <a:buNone/>
            </a:pPr>
            <a:r>
              <a:rPr lang="en-GB" dirty="0"/>
              <a:t>•Personal Interviews</a:t>
            </a:r>
          </a:p>
          <a:p>
            <a:pPr marL="82296" indent="0">
              <a:buNone/>
            </a:pPr>
            <a:r>
              <a:rPr lang="en-GB" dirty="0"/>
              <a:t>•Online </a:t>
            </a:r>
            <a:r>
              <a:rPr lang="en-GB" dirty="0" smtClean="0"/>
              <a:t>interviews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2296" indent="0">
              <a:buNone/>
            </a:pPr>
            <a:r>
              <a:rPr lang="en-GB" dirty="0"/>
              <a:t>•Internet based survey</a:t>
            </a:r>
          </a:p>
          <a:p>
            <a:pPr marL="82296" indent="0">
              <a:buNone/>
            </a:pPr>
            <a:r>
              <a:rPr lang="en-GB" dirty="0"/>
              <a:t>•Telephone survey</a:t>
            </a:r>
          </a:p>
          <a:p>
            <a:pPr marL="82296" indent="0">
              <a:buNone/>
            </a:pPr>
            <a:r>
              <a:rPr lang="en-GB" dirty="0"/>
              <a:t>•Mail surveys</a:t>
            </a:r>
          </a:p>
          <a:p>
            <a:pPr marL="82296" indent="0">
              <a:buNone/>
            </a:pPr>
            <a:r>
              <a:rPr lang="en-GB" dirty="0"/>
              <a:t>•Street </a:t>
            </a:r>
            <a:r>
              <a:rPr lang="en-GB" dirty="0" smtClean="0"/>
              <a:t>surveys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Focus group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 smtClean="0"/>
              <a:t>etc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18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24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4- Design sample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Define the target population</a:t>
            </a:r>
          </a:p>
          <a:p>
            <a:r>
              <a:rPr lang="en-GB" dirty="0"/>
              <a:t>Determine the sampling frame</a:t>
            </a:r>
          </a:p>
          <a:p>
            <a:r>
              <a:rPr lang="en-GB" dirty="0"/>
              <a:t>Select a sampling technique</a:t>
            </a:r>
          </a:p>
          <a:p>
            <a:r>
              <a:rPr lang="en-GB" dirty="0"/>
              <a:t>Determine the sample size</a:t>
            </a:r>
          </a:p>
          <a:p>
            <a:r>
              <a:rPr lang="en-GB" dirty="0"/>
              <a:t>Execute the sample </a:t>
            </a:r>
            <a:r>
              <a:rPr lang="en-GB" dirty="0" smtClean="0"/>
              <a:t>process</a:t>
            </a:r>
          </a:p>
          <a:p>
            <a:pPr marL="82296" indent="0">
              <a:buNone/>
            </a:pPr>
            <a:endParaRPr lang="en-GB" dirty="0"/>
          </a:p>
          <a:p>
            <a:pPr marL="82296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en-GB" dirty="0"/>
          </a:p>
          <a:p>
            <a:pPr marL="82296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19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48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Session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 smtClean="0">
                <a:solidFill>
                  <a:srgbClr val="000000"/>
                </a:solidFill>
                <a:latin typeface="Arial"/>
              </a:rPr>
              <a:t>Introduction </a:t>
            </a:r>
            <a:r>
              <a:rPr lang="en-GB" sz="3600" dirty="0">
                <a:solidFill>
                  <a:srgbClr val="000000"/>
                </a:solidFill>
                <a:latin typeface="Arial"/>
              </a:rPr>
              <a:t>to marketing research </a:t>
            </a:r>
          </a:p>
          <a:p>
            <a:r>
              <a:rPr lang="en-GB" sz="3600" dirty="0" smtClean="0">
                <a:solidFill>
                  <a:srgbClr val="000000"/>
                </a:solidFill>
                <a:latin typeface="Arial"/>
              </a:rPr>
              <a:t> marketing research </a:t>
            </a:r>
            <a:r>
              <a:rPr lang="en-GB" sz="3600" dirty="0">
                <a:solidFill>
                  <a:srgbClr val="000000"/>
                </a:solidFill>
                <a:latin typeface="Arial"/>
              </a:rPr>
              <a:t>Process </a:t>
            </a:r>
          </a:p>
          <a:p>
            <a:pPr marL="82296" indent="0">
              <a:buNone/>
            </a:pPr>
            <a:r>
              <a:rPr lang="en-GB" dirty="0" smtClean="0">
                <a:solidFill>
                  <a:srgbClr val="000000"/>
                </a:solidFill>
                <a:latin typeface="Times New Roman"/>
              </a:rPr>
              <a:t>     •</a:t>
            </a:r>
            <a:r>
              <a:rPr lang="en-GB" dirty="0">
                <a:solidFill>
                  <a:srgbClr val="000000"/>
                </a:solidFill>
                <a:latin typeface="Times New Roman"/>
              </a:rPr>
              <a:t>Research types </a:t>
            </a:r>
          </a:p>
          <a:p>
            <a:pPr marL="82296" indent="0">
              <a:buNone/>
            </a:pPr>
            <a:r>
              <a:rPr lang="en-GB" dirty="0" smtClean="0">
                <a:solidFill>
                  <a:srgbClr val="000000"/>
                </a:solidFill>
                <a:latin typeface="Times New Roman"/>
              </a:rPr>
              <a:t>     •</a:t>
            </a:r>
            <a:r>
              <a:rPr lang="en-GB" dirty="0">
                <a:solidFill>
                  <a:srgbClr val="000000"/>
                </a:solidFill>
                <a:latin typeface="Times New Roman"/>
              </a:rPr>
              <a:t>Qualitative research </a:t>
            </a:r>
          </a:p>
          <a:p>
            <a:pPr marL="82296" indent="0">
              <a:buNone/>
            </a:pPr>
            <a:r>
              <a:rPr lang="en-GB" dirty="0" smtClean="0">
                <a:solidFill>
                  <a:srgbClr val="000000"/>
                </a:solidFill>
                <a:latin typeface="Times New Roman"/>
              </a:rPr>
              <a:t>     •</a:t>
            </a:r>
            <a:r>
              <a:rPr lang="en-GB" dirty="0">
                <a:solidFill>
                  <a:srgbClr val="000000"/>
                </a:solidFill>
                <a:latin typeface="Times New Roman"/>
              </a:rPr>
              <a:t>Quantitative research </a:t>
            </a:r>
          </a:p>
          <a:p>
            <a:pPr marL="82296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91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5- collect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can start  to collect the data in the specific place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66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6- Interpretation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/>
              <a:t>Quantitative analysis</a:t>
            </a:r>
          </a:p>
          <a:p>
            <a:pPr marL="82296" indent="0">
              <a:buNone/>
            </a:pPr>
            <a:r>
              <a:rPr lang="en-GB" dirty="0"/>
              <a:t>•Data entry</a:t>
            </a:r>
          </a:p>
          <a:p>
            <a:pPr marL="82296" indent="0">
              <a:buNone/>
            </a:pPr>
            <a:r>
              <a:rPr lang="en-GB" dirty="0"/>
              <a:t>•Tabulation</a:t>
            </a:r>
          </a:p>
          <a:p>
            <a:pPr marL="82296" indent="0">
              <a:buNone/>
            </a:pPr>
            <a:r>
              <a:rPr lang="en-GB" dirty="0"/>
              <a:t>•Analyses</a:t>
            </a:r>
          </a:p>
          <a:p>
            <a:pPr marL="82296" indent="0">
              <a:buNone/>
            </a:pPr>
            <a:r>
              <a:rPr lang="en-GB" dirty="0" smtClean="0"/>
              <a:t>     •</a:t>
            </a:r>
            <a:r>
              <a:rPr lang="en-GB" dirty="0" err="1" smtClean="0"/>
              <a:t>Univarate</a:t>
            </a:r>
            <a:r>
              <a:rPr lang="en-GB" dirty="0" smtClean="0"/>
              <a:t> </a:t>
            </a:r>
            <a:r>
              <a:rPr lang="en-GB" dirty="0"/>
              <a:t>analyses</a:t>
            </a:r>
          </a:p>
          <a:p>
            <a:pPr marL="82296" indent="0">
              <a:buNone/>
            </a:pPr>
            <a:r>
              <a:rPr lang="en-GB" dirty="0" smtClean="0"/>
              <a:t>      •</a:t>
            </a:r>
            <a:r>
              <a:rPr lang="en-GB" dirty="0"/>
              <a:t>Multivariate analyses</a:t>
            </a:r>
          </a:p>
          <a:p>
            <a:pPr marL="82296" indent="0">
              <a:buNone/>
            </a:pPr>
            <a:r>
              <a:rPr lang="en-GB" dirty="0"/>
              <a:t>•Interpretation of </a:t>
            </a:r>
            <a:r>
              <a:rPr lang="en-GB" dirty="0" smtClean="0"/>
              <a:t>results</a:t>
            </a:r>
            <a:endParaRPr lang="en-GB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en-GB" dirty="0" smtClean="0"/>
          </a:p>
          <a:p>
            <a:pPr marL="82296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08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4F271C">
                    <a:satMod val="130000"/>
                  </a:srgbClr>
                </a:solidFill>
              </a:rPr>
              <a:t>6- Interpretation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/>
              <a:t>Qualitative analysis</a:t>
            </a:r>
          </a:p>
          <a:p>
            <a:pPr marL="82296" indent="0">
              <a:buNone/>
            </a:pPr>
            <a:r>
              <a:rPr lang="en-GB" dirty="0"/>
              <a:t>•Grounded theory</a:t>
            </a:r>
          </a:p>
          <a:p>
            <a:pPr marL="82296" indent="0">
              <a:buNone/>
            </a:pPr>
            <a:r>
              <a:rPr lang="en-GB" dirty="0"/>
              <a:t>•Template analysis</a:t>
            </a:r>
          </a:p>
          <a:p>
            <a:pPr marL="82296" indent="0">
              <a:buNone/>
            </a:pPr>
            <a:r>
              <a:rPr lang="en-GB" dirty="0"/>
              <a:t>•Discourse </a:t>
            </a:r>
            <a:r>
              <a:rPr lang="en-GB" dirty="0" smtClean="0"/>
              <a:t>analysis</a:t>
            </a:r>
          </a:p>
          <a:p>
            <a:pPr marL="82296" indent="0">
              <a:buNone/>
            </a:pPr>
            <a:endParaRPr lang="en-GB" dirty="0"/>
          </a:p>
          <a:p>
            <a:pPr marL="82296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22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40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7- Report </a:t>
            </a:r>
            <a:r>
              <a:rPr lang="en-GB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/>
              <a:t>Dependant on the type of research</a:t>
            </a:r>
          </a:p>
          <a:p>
            <a:pPr marL="82296" indent="0">
              <a:buNone/>
            </a:pPr>
            <a:r>
              <a:rPr lang="en-GB" dirty="0" smtClean="0"/>
              <a:t>If we have </a:t>
            </a:r>
            <a:r>
              <a:rPr lang="en-GB" dirty="0" smtClean="0">
                <a:solidFill>
                  <a:srgbClr val="FF0000"/>
                </a:solidFill>
              </a:rPr>
              <a:t>Quantitative research</a:t>
            </a:r>
            <a:r>
              <a:rPr lang="en-GB" dirty="0" smtClean="0"/>
              <a:t>,  </a:t>
            </a:r>
            <a:endParaRPr lang="en-GB" dirty="0"/>
          </a:p>
          <a:p>
            <a:pPr marL="82296" indent="0">
              <a:buNone/>
            </a:pPr>
            <a:r>
              <a:rPr lang="en-GB" dirty="0"/>
              <a:t>•Graphs and charts</a:t>
            </a:r>
          </a:p>
          <a:p>
            <a:pPr marL="82296" indent="0">
              <a:buNone/>
            </a:pPr>
            <a:r>
              <a:rPr lang="en-GB" dirty="0"/>
              <a:t>•Numbers</a:t>
            </a:r>
          </a:p>
          <a:p>
            <a:pPr marL="82296" indent="0">
              <a:buNone/>
            </a:pPr>
            <a:r>
              <a:rPr lang="en-GB" dirty="0" smtClean="0"/>
              <a:t> and if we have </a:t>
            </a:r>
            <a:r>
              <a:rPr lang="en-GB" dirty="0" smtClean="0">
                <a:solidFill>
                  <a:srgbClr val="FF0000"/>
                </a:solidFill>
              </a:rPr>
              <a:t>Qualitative research</a:t>
            </a:r>
            <a:endParaRPr lang="en-GB" dirty="0">
              <a:solidFill>
                <a:srgbClr val="FF0000"/>
              </a:solidFill>
            </a:endParaRPr>
          </a:p>
          <a:p>
            <a:pPr marL="82296" indent="0">
              <a:buNone/>
            </a:pPr>
            <a:r>
              <a:rPr lang="en-GB" dirty="0"/>
              <a:t>•Words and discussion</a:t>
            </a:r>
          </a:p>
          <a:p>
            <a:pPr marL="82296" indent="0">
              <a:buNone/>
            </a:pPr>
            <a:r>
              <a:rPr lang="en-GB" dirty="0"/>
              <a:t>•Quotes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23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67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Typical report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Typical </a:t>
            </a:r>
            <a:r>
              <a:rPr lang="en-GB" dirty="0">
                <a:solidFill>
                  <a:srgbClr val="FF0000"/>
                </a:solidFill>
              </a:rPr>
              <a:t>report includes</a:t>
            </a:r>
          </a:p>
          <a:p>
            <a:pPr marL="82296" indent="0">
              <a:buNone/>
            </a:pPr>
            <a:r>
              <a:rPr lang="en-GB" dirty="0"/>
              <a:t>•Executive summary</a:t>
            </a:r>
          </a:p>
          <a:p>
            <a:pPr marL="82296" indent="0">
              <a:buNone/>
            </a:pPr>
            <a:r>
              <a:rPr lang="en-GB" dirty="0"/>
              <a:t>•Description of methodology</a:t>
            </a:r>
          </a:p>
          <a:p>
            <a:pPr marL="82296" indent="0">
              <a:buNone/>
            </a:pPr>
            <a:r>
              <a:rPr lang="en-GB" dirty="0"/>
              <a:t>•Discussion of results</a:t>
            </a:r>
          </a:p>
          <a:p>
            <a:pPr marL="82296" indent="0">
              <a:buNone/>
            </a:pPr>
            <a:r>
              <a:rPr lang="en-GB" dirty="0"/>
              <a:t>•Limitations of the study</a:t>
            </a:r>
          </a:p>
          <a:p>
            <a:pPr marL="82296" indent="0">
              <a:buNone/>
            </a:pPr>
            <a:r>
              <a:rPr lang="en-GB" dirty="0"/>
              <a:t>•Conclusions and </a:t>
            </a:r>
            <a:r>
              <a:rPr lang="en-GB" dirty="0" smtClean="0"/>
              <a:t>recommendations</a:t>
            </a:r>
          </a:p>
          <a:p>
            <a:pPr marL="82296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24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89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Why Marketing Research</a:t>
            </a:r>
            <a:r>
              <a:rPr lang="en-GB" dirty="0" smtClean="0"/>
              <a:t>? benefits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/>
              </a:rPr>
              <a:t>Marketing research facilitates exchange by linking the marketer and the customer through </a:t>
            </a:r>
            <a:r>
              <a:rPr lang="en-GB" dirty="0" smtClean="0">
                <a:solidFill>
                  <a:srgbClr val="000000"/>
                </a:solidFill>
                <a:latin typeface="Arial"/>
              </a:rPr>
              <a:t>information.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</a:rPr>
              <a:t>Marketing </a:t>
            </a:r>
            <a:r>
              <a:rPr lang="en-GB" dirty="0">
                <a:solidFill>
                  <a:srgbClr val="000000"/>
                </a:solidFill>
                <a:latin typeface="Arial"/>
              </a:rPr>
              <a:t>research reduces decision-making uncertainties 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</a:rPr>
              <a:t>Marketing research helps to discover new windows of opportunities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41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Marketing research 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>
                <a:solidFill>
                  <a:srgbClr val="FF0000"/>
                </a:solidFill>
              </a:rPr>
              <a:t>Market research </a:t>
            </a:r>
            <a:r>
              <a:rPr lang="en-GB" dirty="0"/>
              <a:t>is the process of collecting, analysing and presenting useful</a:t>
            </a:r>
          </a:p>
          <a:p>
            <a:pPr marL="82296" indent="0">
              <a:buNone/>
            </a:pPr>
            <a:r>
              <a:rPr lang="en-GB" dirty="0"/>
              <a:t>information about consumers.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4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50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Different Types of Marketing </a:t>
            </a:r>
            <a:r>
              <a:rPr lang="en-GB" dirty="0" smtClean="0"/>
              <a:t>Research 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871918"/>
              </p:ext>
            </p:extLst>
          </p:nvPr>
        </p:nvGraphicFramePr>
        <p:xfrm>
          <a:off x="1435100" y="1524000"/>
          <a:ext cx="749935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5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37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>
                <a:solidFill>
                  <a:srgbClr val="FF0000"/>
                </a:solidFill>
                <a:latin typeface="Times New Roman"/>
              </a:rPr>
              <a:t>Marketing Research Process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/>
              <a:t> Research </a:t>
            </a:r>
            <a:r>
              <a:rPr lang="en-GB" dirty="0"/>
              <a:t>Problem </a:t>
            </a:r>
          </a:p>
          <a:p>
            <a:pPr marL="82296" indent="0">
              <a:buNone/>
            </a:pPr>
            <a:r>
              <a:rPr lang="en-GB" dirty="0" smtClean="0"/>
              <a:t>      Research </a:t>
            </a:r>
            <a:r>
              <a:rPr lang="en-GB" dirty="0"/>
              <a:t>Design </a:t>
            </a:r>
          </a:p>
          <a:p>
            <a:pPr marL="82296" indent="0">
              <a:buNone/>
            </a:pPr>
            <a:r>
              <a:rPr lang="en-GB" dirty="0" smtClean="0"/>
              <a:t>            Data </a:t>
            </a:r>
            <a:r>
              <a:rPr lang="en-GB" dirty="0"/>
              <a:t>collection </a:t>
            </a:r>
          </a:p>
          <a:p>
            <a:pPr marL="82296" indent="0">
              <a:buNone/>
            </a:pPr>
            <a:r>
              <a:rPr lang="en-GB" dirty="0" smtClean="0"/>
              <a:t>                 Design </a:t>
            </a:r>
            <a:r>
              <a:rPr lang="en-GB" dirty="0"/>
              <a:t>sample </a:t>
            </a:r>
          </a:p>
          <a:p>
            <a:pPr marL="82296" indent="0">
              <a:buNone/>
            </a:pPr>
            <a:r>
              <a:rPr lang="en-GB" dirty="0" smtClean="0"/>
              <a:t>                      Collect </a:t>
            </a:r>
            <a:r>
              <a:rPr lang="en-GB" dirty="0"/>
              <a:t>data </a:t>
            </a:r>
          </a:p>
          <a:p>
            <a:pPr marL="82296" indent="0">
              <a:buNone/>
            </a:pPr>
            <a:r>
              <a:rPr lang="en-GB" dirty="0" smtClean="0"/>
              <a:t>                             Interpretation </a:t>
            </a:r>
            <a:endParaRPr lang="en-GB" dirty="0"/>
          </a:p>
          <a:p>
            <a:pPr marL="82296" indent="0">
              <a:buNone/>
            </a:pPr>
            <a:r>
              <a:rPr lang="en-GB" dirty="0" smtClean="0"/>
              <a:t>                                 Report </a:t>
            </a:r>
            <a:endParaRPr lang="en-GB" dirty="0"/>
          </a:p>
          <a:p>
            <a:pPr marL="82296" indent="0">
              <a:buNone/>
            </a:pPr>
            <a:r>
              <a:rPr lang="en-GB" dirty="0" smtClean="0"/>
              <a:t>                                      presentation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cxnSp>
        <p:nvCxnSpPr>
          <p:cNvPr id="6" name="Elbow Connector 5"/>
          <p:cNvCxnSpPr/>
          <p:nvPr/>
        </p:nvCxnSpPr>
        <p:spPr>
          <a:xfrm>
            <a:off x="1752600" y="1981200"/>
            <a:ext cx="381000" cy="3048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/>
          <p:nvPr/>
        </p:nvCxnSpPr>
        <p:spPr>
          <a:xfrm>
            <a:off x="2362200" y="2590800"/>
            <a:ext cx="533400" cy="3048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>
            <a:off x="2971800" y="3124200"/>
            <a:ext cx="457200" cy="3048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>
            <a:off x="3429000" y="3733800"/>
            <a:ext cx="609600" cy="3048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>
            <a:off x="4191000" y="4267200"/>
            <a:ext cx="533400" cy="3810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/>
          <p:nvPr/>
        </p:nvCxnSpPr>
        <p:spPr>
          <a:xfrm>
            <a:off x="4724400" y="4800600"/>
            <a:ext cx="533400" cy="3810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>
            <a:off x="5257800" y="5410200"/>
            <a:ext cx="609600" cy="3810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752600" y="198120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362200" y="2590800"/>
            <a:ext cx="2628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971800" y="31242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191000" y="42672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429000" y="37338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800600" y="48006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257800" y="54102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638800" y="60198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73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400" b="1" dirty="0" smtClean="0">
                <a:solidFill>
                  <a:srgbClr val="000000"/>
                </a:solidFill>
                <a:latin typeface="Times New Roman"/>
              </a:rPr>
              <a:t>1- Define </a:t>
            </a:r>
            <a:r>
              <a:rPr lang="en-GB" sz="4400" b="1" dirty="0">
                <a:solidFill>
                  <a:srgbClr val="000000"/>
                </a:solidFill>
                <a:latin typeface="Times New Roman"/>
              </a:rPr>
              <a:t>the research problem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</a:rPr>
              <a:t>Specify </a:t>
            </a:r>
            <a:r>
              <a:rPr lang="en-GB" dirty="0">
                <a:solidFill>
                  <a:srgbClr val="000000"/>
                </a:solidFill>
                <a:latin typeface="Arial"/>
              </a:rPr>
              <a:t>the research objectives 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</a:rPr>
              <a:t>Identify </a:t>
            </a:r>
            <a:r>
              <a:rPr lang="en-GB" dirty="0">
                <a:solidFill>
                  <a:srgbClr val="000000"/>
                </a:solidFill>
                <a:latin typeface="Arial"/>
              </a:rPr>
              <a:t>the consumer population of interest 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</a:rPr>
              <a:t>Place </a:t>
            </a:r>
            <a:r>
              <a:rPr lang="en-GB" dirty="0">
                <a:solidFill>
                  <a:srgbClr val="000000"/>
                </a:solidFill>
                <a:latin typeface="Arial"/>
              </a:rPr>
              <a:t>the problem in an environmental context. </a:t>
            </a:r>
          </a:p>
          <a:p>
            <a:pPr marL="82296" indent="0">
              <a:buNone/>
            </a:pPr>
            <a:endParaRPr lang="en-GB" dirty="0" smtClean="0"/>
          </a:p>
          <a:p>
            <a:pPr marL="82296" indent="0">
              <a:buNone/>
            </a:pPr>
            <a:endParaRPr lang="en-GB" dirty="0"/>
          </a:p>
          <a:p>
            <a:pPr marL="82296" indent="0">
              <a:buNone/>
            </a:pPr>
            <a:r>
              <a:rPr lang="en-GB" dirty="0"/>
              <a:t>Note: Problem does not refer to ‘something that is wrong’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7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16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2- Research </a:t>
            </a:r>
            <a:r>
              <a:rPr lang="en-GB" dirty="0"/>
              <a:t>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rgbClr val="231F20"/>
                </a:solidFill>
                <a:latin typeface="Palatino-Roman"/>
              </a:rPr>
              <a:t>Data can </a:t>
            </a:r>
            <a:r>
              <a:rPr lang="en-GB" dirty="0">
                <a:solidFill>
                  <a:srgbClr val="231F20"/>
                </a:solidFill>
                <a:latin typeface="Palatino-Roman"/>
              </a:rPr>
              <a:t>be collected from either </a:t>
            </a:r>
            <a:r>
              <a:rPr lang="en-GB" b="1" dirty="0">
                <a:solidFill>
                  <a:srgbClr val="00AFF0"/>
                </a:solidFill>
                <a:latin typeface="DIN-Bold"/>
              </a:rPr>
              <a:t>primary </a:t>
            </a:r>
            <a:r>
              <a:rPr lang="en-GB" dirty="0">
                <a:solidFill>
                  <a:srgbClr val="231F20"/>
                </a:solidFill>
                <a:latin typeface="Palatino-Roman"/>
              </a:rPr>
              <a:t>sources or </a:t>
            </a:r>
            <a:r>
              <a:rPr lang="en-GB" b="1" dirty="0">
                <a:solidFill>
                  <a:srgbClr val="00AFF0"/>
                </a:solidFill>
                <a:latin typeface="DIN-Bold"/>
              </a:rPr>
              <a:t>secondary </a:t>
            </a:r>
            <a:r>
              <a:rPr lang="en-GB" dirty="0">
                <a:solidFill>
                  <a:srgbClr val="231F20"/>
                </a:solidFill>
                <a:latin typeface="Palatino-Roman"/>
              </a:rPr>
              <a:t>sources</a:t>
            </a:r>
            <a:r>
              <a:rPr lang="en-GB" dirty="0" smtClean="0">
                <a:solidFill>
                  <a:srgbClr val="231F20"/>
                </a:solidFill>
                <a:latin typeface="Palatino-Roman"/>
              </a:rPr>
              <a:t>.</a:t>
            </a:r>
          </a:p>
          <a:p>
            <a:r>
              <a:rPr lang="en-GB" dirty="0" smtClean="0">
                <a:solidFill>
                  <a:srgbClr val="231F20"/>
                </a:solidFill>
                <a:latin typeface="Palatino-Roman"/>
              </a:rPr>
              <a:t> </a:t>
            </a:r>
            <a:r>
              <a:rPr lang="en-GB" dirty="0" smtClean="0">
                <a:solidFill>
                  <a:srgbClr val="00B0F0"/>
                </a:solidFill>
                <a:latin typeface="Palatino-Roman"/>
              </a:rPr>
              <a:t>Primary data </a:t>
            </a:r>
            <a:r>
              <a:rPr lang="en-GB" dirty="0">
                <a:solidFill>
                  <a:srgbClr val="231F20"/>
                </a:solidFill>
                <a:latin typeface="Palatino-Roman"/>
              </a:rPr>
              <a:t>are original research: questionnaires, interviews, experiments or </a:t>
            </a:r>
            <a:r>
              <a:rPr lang="en-GB" dirty="0" smtClean="0">
                <a:solidFill>
                  <a:srgbClr val="231F20"/>
                </a:solidFill>
                <a:latin typeface="Palatino-Roman"/>
              </a:rPr>
              <a:t>product tests </a:t>
            </a:r>
            <a:r>
              <a:rPr lang="en-GB" dirty="0">
                <a:solidFill>
                  <a:srgbClr val="231F20"/>
                </a:solidFill>
                <a:latin typeface="Palatino-Roman"/>
              </a:rPr>
              <a:t>with consumers. </a:t>
            </a:r>
            <a:endParaRPr lang="en-GB" dirty="0" smtClean="0">
              <a:solidFill>
                <a:srgbClr val="231F20"/>
              </a:solidFill>
              <a:latin typeface="Palatino-Roman"/>
            </a:endParaRPr>
          </a:p>
          <a:p>
            <a:r>
              <a:rPr lang="en-GB" dirty="0" smtClean="0">
                <a:solidFill>
                  <a:srgbClr val="00B0F0"/>
                </a:solidFill>
                <a:latin typeface="Palatino-Roman"/>
              </a:rPr>
              <a:t>Secondary data </a:t>
            </a:r>
            <a:r>
              <a:rPr lang="en-GB" dirty="0" smtClean="0">
                <a:solidFill>
                  <a:srgbClr val="231F20"/>
                </a:solidFill>
                <a:latin typeface="Palatino-Roman"/>
              </a:rPr>
              <a:t>comes from already </a:t>
            </a:r>
            <a:r>
              <a:rPr lang="en-GB" dirty="0">
                <a:solidFill>
                  <a:srgbClr val="231F20"/>
                </a:solidFill>
                <a:latin typeface="Palatino-Roman"/>
              </a:rPr>
              <a:t>published information in journals, newspapers, commercially </a:t>
            </a:r>
            <a:r>
              <a:rPr lang="en-GB" dirty="0" smtClean="0">
                <a:solidFill>
                  <a:srgbClr val="231F20"/>
                </a:solidFill>
                <a:latin typeface="Palatino-Roman"/>
              </a:rPr>
              <a:t>published market </a:t>
            </a:r>
            <a:r>
              <a:rPr lang="en-GB" dirty="0">
                <a:solidFill>
                  <a:srgbClr val="231F20"/>
                </a:solidFill>
                <a:latin typeface="Palatino-Roman"/>
              </a:rPr>
              <a:t>research, government statistics, directories, yearbooks, CD-ROM </a:t>
            </a:r>
            <a:r>
              <a:rPr lang="en-GB" dirty="0" smtClean="0">
                <a:solidFill>
                  <a:srgbClr val="231F20"/>
                </a:solidFill>
                <a:latin typeface="Palatino-Roman"/>
              </a:rPr>
              <a:t>databases and the Internet.</a:t>
            </a:r>
          </a:p>
          <a:p>
            <a:pPr marL="82296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8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Research </a:t>
            </a:r>
            <a:r>
              <a:rPr lang="en-GB" dirty="0"/>
              <a:t>design - Primary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Advantages</a:t>
            </a:r>
          </a:p>
          <a:p>
            <a:pPr marL="82296" indent="0">
              <a:buNone/>
            </a:pPr>
            <a:r>
              <a:rPr lang="en-GB" dirty="0" smtClean="0"/>
              <a:t>1- The </a:t>
            </a:r>
            <a:r>
              <a:rPr lang="en-GB" dirty="0"/>
              <a:t>researchers </a:t>
            </a:r>
            <a:r>
              <a:rPr lang="en-GB" dirty="0" smtClean="0"/>
              <a:t>have the amount </a:t>
            </a:r>
            <a:r>
              <a:rPr lang="en-GB" dirty="0"/>
              <a:t>of </a:t>
            </a:r>
            <a:r>
              <a:rPr lang="en-GB" dirty="0" smtClean="0"/>
              <a:t>control.  </a:t>
            </a:r>
          </a:p>
          <a:p>
            <a:pPr marL="82296" indent="0">
              <a:buNone/>
            </a:pPr>
            <a:r>
              <a:rPr lang="en-GB" dirty="0" smtClean="0"/>
              <a:t>2- Focuses </a:t>
            </a:r>
            <a:r>
              <a:rPr lang="en-GB" dirty="0"/>
              <a:t>on the specific </a:t>
            </a:r>
            <a:r>
              <a:rPr lang="en-GB" dirty="0" smtClean="0"/>
              <a:t>issues. </a:t>
            </a:r>
          </a:p>
          <a:p>
            <a:pPr marL="82296" indent="0">
              <a:buNone/>
            </a:pPr>
            <a:r>
              <a:rPr lang="en-GB" dirty="0"/>
              <a:t>3- </a:t>
            </a:r>
            <a:r>
              <a:rPr lang="en-GB" dirty="0" smtClean="0"/>
              <a:t>The </a:t>
            </a:r>
            <a:r>
              <a:rPr lang="en-GB" dirty="0"/>
              <a:t>researchers will be presented with original and unbiased </a:t>
            </a:r>
            <a:r>
              <a:rPr lang="en-GB" dirty="0" smtClean="0"/>
              <a:t>data.</a:t>
            </a:r>
          </a:p>
          <a:p>
            <a:pPr marL="82296" indent="0">
              <a:buNone/>
            </a:pPr>
            <a:r>
              <a:rPr lang="en-GB" dirty="0" smtClean="0"/>
              <a:t>4- </a:t>
            </a:r>
            <a:r>
              <a:rPr lang="en-GB" dirty="0"/>
              <a:t>M</a:t>
            </a:r>
            <a:r>
              <a:rPr lang="en-GB" dirty="0" smtClean="0"/>
              <a:t>ost reliable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Disadvantages</a:t>
            </a:r>
          </a:p>
          <a:p>
            <a:pPr marL="82296" indent="0">
              <a:buNone/>
            </a:pPr>
            <a:r>
              <a:rPr lang="en-GB" dirty="0"/>
              <a:t>1- </a:t>
            </a:r>
            <a:r>
              <a:rPr lang="en-GB" dirty="0" smtClean="0"/>
              <a:t>It </a:t>
            </a:r>
            <a:r>
              <a:rPr lang="en-GB" dirty="0"/>
              <a:t>consumes a lot of </a:t>
            </a:r>
            <a:r>
              <a:rPr lang="en-GB" dirty="0" smtClean="0"/>
              <a:t>time</a:t>
            </a:r>
          </a:p>
          <a:p>
            <a:pPr marL="82296" indent="0">
              <a:buNone/>
            </a:pPr>
            <a:r>
              <a:rPr lang="en-GB" dirty="0" smtClean="0"/>
              <a:t>2- It may take a lot of money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05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2935</TotalTime>
  <Words>756</Words>
  <Application>Microsoft Office PowerPoint</Application>
  <PresentationFormat>On-screen Show (4:3)</PresentationFormat>
  <Paragraphs>178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6" baseType="lpstr">
      <vt:lpstr>Arial</vt:lpstr>
      <vt:lpstr>Calibri</vt:lpstr>
      <vt:lpstr>DIN-Bold</vt:lpstr>
      <vt:lpstr>DIN-Medium</vt:lpstr>
      <vt:lpstr>DIN-Regular</vt:lpstr>
      <vt:lpstr>Gill Sans MT</vt:lpstr>
      <vt:lpstr>Palatino-Roman</vt:lpstr>
      <vt:lpstr>Times New Roman</vt:lpstr>
      <vt:lpstr>Verdana</vt:lpstr>
      <vt:lpstr>Wingdings</vt:lpstr>
      <vt:lpstr>Wingdings 2</vt:lpstr>
      <vt:lpstr>Solstice</vt:lpstr>
      <vt:lpstr>Marketing Mnagement </vt:lpstr>
      <vt:lpstr>Session Objectives</vt:lpstr>
      <vt:lpstr>Why Marketing Research? benefits</vt:lpstr>
      <vt:lpstr>Marketing research definition</vt:lpstr>
      <vt:lpstr>Different Types of Marketing Research </vt:lpstr>
      <vt:lpstr>Marketing Research Process </vt:lpstr>
      <vt:lpstr>1- Define the research problem </vt:lpstr>
      <vt:lpstr>2- Research design</vt:lpstr>
      <vt:lpstr>Research design - Primary Data</vt:lpstr>
      <vt:lpstr>Research design - Secondary Data</vt:lpstr>
      <vt:lpstr>Marketing research method</vt:lpstr>
      <vt:lpstr>Quantitative method</vt:lpstr>
      <vt:lpstr>Qualitative  method</vt:lpstr>
      <vt:lpstr>Qualitative methods</vt:lpstr>
      <vt:lpstr>Interviews</vt:lpstr>
      <vt:lpstr>Focus groups</vt:lpstr>
      <vt:lpstr>Focus groups</vt:lpstr>
      <vt:lpstr>3-Data collection</vt:lpstr>
      <vt:lpstr>4- Design sample process</vt:lpstr>
      <vt:lpstr>5- collect data</vt:lpstr>
      <vt:lpstr>6- Interpretation</vt:lpstr>
      <vt:lpstr>6- Interpretation</vt:lpstr>
      <vt:lpstr>7- Report presentation</vt:lpstr>
      <vt:lpstr>Typical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Management  Course code: ACC3221</dc:title>
  <dc:creator>kaka daro</dc:creator>
  <cp:lastModifiedBy>Bllesa</cp:lastModifiedBy>
  <cp:revision>79</cp:revision>
  <cp:lastPrinted>2014-11-19T06:54:59Z</cp:lastPrinted>
  <dcterms:created xsi:type="dcterms:W3CDTF">2006-08-16T00:00:00Z</dcterms:created>
  <dcterms:modified xsi:type="dcterms:W3CDTF">2021-02-02T09:00:47Z</dcterms:modified>
</cp:coreProperties>
</file>