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71" r:id="rId5"/>
    <p:sldId id="273" r:id="rId6"/>
    <p:sldId id="259" r:id="rId7"/>
    <p:sldId id="266" r:id="rId8"/>
    <p:sldId id="267" r:id="rId9"/>
    <p:sldId id="268" r:id="rId10"/>
    <p:sldId id="269" r:id="rId11"/>
    <p:sldId id="270" r:id="rId12"/>
    <p:sldId id="260" r:id="rId13"/>
    <p:sldId id="261" r:id="rId14"/>
    <p:sldId id="272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FDAA4-43D2-442C-9418-BAD7E145CD11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70A23-29D7-4767-A823-61C545C6E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56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70A23-29D7-4767-A823-61C545C6ED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66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70A23-29D7-4767-A823-61C545C6ED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3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17-May-25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>
                <a:solidFill>
                  <a:prstClr val="black"/>
                </a:solidFill>
              </a:rPr>
              <a:t>Knowledge management</a:t>
            </a:r>
            <a:br>
              <a:rPr lang="en-GB" dirty="0"/>
            </a:br>
            <a:r>
              <a:rPr lang="en-GB" dirty="0"/>
              <a:t>2015-2016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Chapter Three</a:t>
            </a:r>
          </a:p>
          <a:p>
            <a:r>
              <a:rPr lang="en-GB" dirty="0"/>
              <a:t>Knowledge Management and Decision Making</a:t>
            </a:r>
          </a:p>
          <a:p>
            <a:r>
              <a:rPr lang="en-GB"/>
              <a:t>Lecturer :BLESA IBRAHIM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01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4. Analyze the Consequences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 sz="2800" dirty="0"/>
              <a:t>Mentally put yourself into the future.</a:t>
            </a:r>
            <a:endParaRPr lang="en-US" altLang="en-US" sz="2400" dirty="0"/>
          </a:p>
          <a:p>
            <a:pPr marL="1158875" lvl="2" indent="-419100"/>
            <a:r>
              <a:rPr lang="en-US" altLang="en-US" dirty="0"/>
              <a:t>Solving problems by thinking through the process involved from beginning to end, imagining, at each step, what actually would happen.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800" dirty="0"/>
              <a:t>Eliminate any clearly inferior alternatives.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800" dirty="0"/>
              <a:t>Organize your remaining alternatives into a table (matrix) that provides a concise, bird's-eye view of the consequences of pursuing each alternative.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527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5. Make a Choice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Analyses are useless unless the right choice is made.</a:t>
            </a:r>
          </a:p>
          <a:p>
            <a:pPr lvl="1"/>
            <a:r>
              <a:rPr lang="en-US" altLang="en-US" dirty="0"/>
              <a:t>Under perfect conditions, simply review the consequences of each alternative, and choose the alternative that maximizes benefits.</a:t>
            </a:r>
          </a:p>
          <a:p>
            <a:pPr lvl="1"/>
            <a:r>
              <a:rPr lang="en-US" altLang="en-US" dirty="0"/>
              <a:t>In practice, making a decision—even a relatively simple one like choosing a computer—usually can’t be done so accurately or rationally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3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to make a better decision using the knowledge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en-US" sz="2800" dirty="0"/>
              <a:t>Increase Your Knowledge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Ask questions.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Get experience.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Use consultants.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Do your research.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Force yourself to recognize the facts when you see them (maintain your objectivity).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en-US" sz="2800" dirty="0"/>
              <a:t>Use Your Intuition</a:t>
            </a:r>
          </a:p>
          <a:p>
            <a:pPr marL="798513" lvl="1" indent="-457200">
              <a:lnSpc>
                <a:spcPct val="90000"/>
              </a:lnSpc>
            </a:pPr>
            <a:r>
              <a:rPr lang="en-US" altLang="en-US" sz="2400" dirty="0"/>
              <a:t>A cognitive process whereby a person instinctively makes a decision based on his or her accumulated knowledge and experience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2396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make a better decision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Tx/>
              <a:buAutoNum type="arabicPeriod" startAt="3"/>
            </a:pPr>
            <a:r>
              <a:rPr lang="en-US" altLang="en-US" sz="2800" dirty="0"/>
              <a:t>Weigh the Pros and Cons</a:t>
            </a:r>
          </a:p>
          <a:p>
            <a:pPr marL="1090613" lvl="1" indent="-457200"/>
            <a:r>
              <a:rPr lang="en-US" altLang="en-US" sz="2400" dirty="0"/>
              <a:t>Quantify realities by sizing up your options, and taking into consideration the relative importance of each of your objectives.</a:t>
            </a:r>
          </a:p>
          <a:p>
            <a:pPr marL="533400" indent="-533400">
              <a:buFontTx/>
              <a:buAutoNum type="arabicPeriod" startAt="3"/>
            </a:pPr>
            <a:r>
              <a:rPr lang="en-US" altLang="en-US" sz="2800" dirty="0"/>
              <a:t>Don’t Overstress the Finality of Your Decision</a:t>
            </a:r>
          </a:p>
          <a:p>
            <a:pPr marL="1090613" lvl="1" indent="-457200"/>
            <a:r>
              <a:rPr lang="en-US" altLang="en-US" sz="2400" dirty="0"/>
              <a:t>Remember that few decisions are forever.</a:t>
            </a:r>
          </a:p>
          <a:p>
            <a:pPr marL="1090613" lvl="1" indent="-457200"/>
            <a:r>
              <a:rPr lang="en-US" altLang="en-US" sz="2400" dirty="0"/>
              <a:t>Knowing when to quit is sometimes the smartest thing a manager can do.</a:t>
            </a:r>
          </a:p>
          <a:p>
            <a:pPr marL="533400" indent="-533400">
              <a:buFontTx/>
              <a:buAutoNum type="arabicPeriod" startAt="3"/>
            </a:pPr>
            <a:r>
              <a:rPr lang="en-US" altLang="en-US" sz="2800" dirty="0"/>
              <a:t>Make Sure the Timing Is Right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49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Knowledge requirement in different decision making modes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There are  at least six typical of decision making modes that need the 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Emergency action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Routine procedures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Analysis centred decision making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Conflict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Collaborative 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Elite corps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906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Knowledge requirement in different decision making modes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Emergency action</a:t>
            </a:r>
          </a:p>
          <a:p>
            <a:pPr marL="0" indent="0">
              <a:buNone/>
            </a:pPr>
            <a:r>
              <a:rPr lang="en-GB" sz="2000" dirty="0"/>
              <a:t>Procedures and judgement are used , and  Knowledge in this situation must be gathered quickly such as documentation describing </a:t>
            </a:r>
          </a:p>
          <a:p>
            <a:pPr marL="514350" lvl="0" indent="-514350">
              <a:buAutoNum type="arabicPeriod" startAt="2"/>
            </a:pPr>
            <a:r>
              <a:rPr lang="en-GB" dirty="0">
                <a:solidFill>
                  <a:prstClr val="black"/>
                </a:solidFill>
              </a:rPr>
              <a:t>Routine procedures</a:t>
            </a:r>
          </a:p>
          <a:p>
            <a:pPr marL="0" lvl="0" indent="0">
              <a:buNone/>
            </a:pPr>
            <a:r>
              <a:rPr lang="en-GB" sz="2000" dirty="0">
                <a:solidFill>
                  <a:prstClr val="black"/>
                </a:solidFill>
              </a:rPr>
              <a:t>Quantifiable information often is more preferred in this kind of decision</a:t>
            </a:r>
          </a:p>
          <a:p>
            <a:pPr marL="514350" lvl="0" indent="-514350">
              <a:buAutoNum type="arabicPeriod" startAt="3"/>
            </a:pPr>
            <a:r>
              <a:rPr lang="en-GB" dirty="0">
                <a:solidFill>
                  <a:prstClr val="black"/>
                </a:solidFill>
              </a:rPr>
              <a:t>Analysis centred decision making</a:t>
            </a:r>
          </a:p>
          <a:p>
            <a:pPr marL="0" lvl="0" indent="0">
              <a:buNone/>
            </a:pPr>
            <a:r>
              <a:rPr lang="en-GB" sz="2200" dirty="0">
                <a:solidFill>
                  <a:prstClr val="black"/>
                </a:solidFill>
              </a:rPr>
              <a:t>Are based on research and evaluation and the results are stored in a knowledge base</a:t>
            </a:r>
          </a:p>
          <a:p>
            <a:pPr marL="514350" lvl="0" indent="-514350">
              <a:buAutoNum type="arabicPeriod" startAt="4"/>
            </a:pPr>
            <a:r>
              <a:rPr lang="en-GB" dirty="0">
                <a:solidFill>
                  <a:prstClr val="black"/>
                </a:solidFill>
              </a:rPr>
              <a:t>Conflict management (1980)</a:t>
            </a:r>
          </a:p>
          <a:p>
            <a:pPr marL="0" lvl="0" indent="0">
              <a:buNone/>
            </a:pPr>
            <a:r>
              <a:rPr lang="en-GB" sz="2400" dirty="0">
                <a:solidFill>
                  <a:prstClr val="black"/>
                </a:solidFill>
              </a:rPr>
              <a:t>Typically begins with a meeting of people who represent a various sides of a conflict. </a:t>
            </a:r>
            <a:r>
              <a:rPr lang="en-GB" sz="2400" dirty="0">
                <a:solidFill>
                  <a:srgbClr val="FF0000"/>
                </a:solidFill>
              </a:rPr>
              <a:t>Knowledge is presented by variety of people in different structures and forms</a:t>
            </a:r>
            <a:r>
              <a:rPr lang="en-GB" sz="2400" dirty="0">
                <a:solidFill>
                  <a:prstClr val="black"/>
                </a:solidFill>
              </a:rPr>
              <a:t>. These presentations are followed by discussion and negotiation. 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22397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Knowledge requirement in different decision making modes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 startAt="5"/>
            </a:pPr>
            <a:r>
              <a:rPr lang="en-GB" dirty="0">
                <a:solidFill>
                  <a:prstClr val="black"/>
                </a:solidFill>
              </a:rPr>
              <a:t>Collaborative learning (nowadays)</a:t>
            </a:r>
          </a:p>
          <a:p>
            <a:pPr marL="0" lvl="0" indent="0">
              <a:buNone/>
            </a:pPr>
            <a:r>
              <a:rPr lang="en-GB" sz="2400" dirty="0">
                <a:solidFill>
                  <a:prstClr val="black"/>
                </a:solidFill>
              </a:rPr>
              <a:t>Various members of the decision making in the organization work together as equals based on the knowledge that they have.</a:t>
            </a:r>
          </a:p>
          <a:p>
            <a:pPr marL="0" lvl="0" indent="0">
              <a:buNone/>
            </a:pPr>
            <a:r>
              <a:rPr lang="en-GB" sz="2400" dirty="0">
                <a:solidFill>
                  <a:prstClr val="black"/>
                </a:solidFill>
              </a:rPr>
              <a:t>6. </a:t>
            </a:r>
            <a:r>
              <a:rPr lang="en-GB" dirty="0">
                <a:solidFill>
                  <a:prstClr val="black"/>
                </a:solidFill>
              </a:rPr>
              <a:t>Elite corps</a:t>
            </a:r>
          </a:p>
          <a:p>
            <a:pPr marL="0" indent="0">
              <a:buNone/>
            </a:pPr>
            <a:r>
              <a:rPr lang="en-GB" sz="2400" dirty="0">
                <a:solidFill>
                  <a:prstClr val="black"/>
                </a:solidFill>
              </a:rPr>
              <a:t> seniors members of the organization meet the staff in order to make better decision, the  knowledge comes from the staff participation in many cases.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542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Knowledge management as a support function in decision making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dirty="0"/>
              <a:t>It is clear that decision making processes can be supported successfully by knowledge management, but there should be the following knowledge management activities</a:t>
            </a:r>
          </a:p>
          <a:p>
            <a:r>
              <a:rPr lang="en-GB" sz="2800" dirty="0"/>
              <a:t>Appointment of knowledge leader- develop a framework</a:t>
            </a:r>
          </a:p>
          <a:p>
            <a:r>
              <a:rPr lang="en-GB" dirty="0"/>
              <a:t>Creation of knowledge teams</a:t>
            </a:r>
          </a:p>
          <a:p>
            <a:r>
              <a:rPr lang="en-GB" dirty="0"/>
              <a:t>Develop knowledge bases- collect best practise</a:t>
            </a:r>
          </a:p>
          <a:p>
            <a:r>
              <a:rPr lang="en-GB" dirty="0"/>
              <a:t>Active process management – knowledge generation</a:t>
            </a:r>
          </a:p>
          <a:p>
            <a:r>
              <a:rPr lang="en-GB" dirty="0"/>
              <a:t>Set up knowledge centre – facilitating knowledge flow</a:t>
            </a:r>
          </a:p>
          <a:p>
            <a:r>
              <a:rPr lang="en-GB" dirty="0"/>
              <a:t>Use collaborative technologies </a:t>
            </a:r>
          </a:p>
          <a:p>
            <a:r>
              <a:rPr lang="en-GB" dirty="0"/>
              <a:t>Creation of knowledge webs- network of experts</a:t>
            </a:r>
          </a:p>
          <a:p>
            <a:r>
              <a:rPr lang="en-GB" dirty="0"/>
              <a:t>Shareware (software)</a:t>
            </a:r>
          </a:p>
        </p:txBody>
      </p:sp>
    </p:spTree>
    <p:extLst>
      <p:ext uri="{BB962C8B-B14F-4D97-AF65-F5344CB8AC3E}">
        <p14:creationId xmlns:p14="http://schemas.microsoft.com/office/powerpoint/2010/main" val="2575337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management life cycle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05000"/>
            <a:ext cx="73914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243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importance of knowledge management </a:t>
            </a:r>
            <a:r>
              <a:rPr lang="en-US"/>
              <a:t>in marketing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2911"/>
            <a:ext cx="8229600" cy="432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88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What is the decision  making and what are its types?</a:t>
            </a:r>
          </a:p>
          <a:p>
            <a:r>
              <a:rPr lang="en-GB" dirty="0"/>
              <a:t>What are the steps in the decision-making process?</a:t>
            </a:r>
          </a:p>
          <a:p>
            <a:r>
              <a:rPr lang="en-GB" dirty="0"/>
              <a:t>How to make a better decision using the knowledge in the workplace</a:t>
            </a:r>
          </a:p>
          <a:p>
            <a:r>
              <a:rPr lang="en-GB" dirty="0"/>
              <a:t>Knowledge requirement in different decision making modes</a:t>
            </a:r>
          </a:p>
          <a:p>
            <a:r>
              <a:rPr lang="en-GB" dirty="0"/>
              <a:t>Knowledge management as a support function in decision making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66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Decision making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altLang="en-US" dirty="0"/>
              <a:t>The word decision is defined as:</a:t>
            </a:r>
          </a:p>
          <a:p>
            <a:pPr marL="0" indent="0">
              <a:buNone/>
            </a:pPr>
            <a:r>
              <a:rPr lang="en-GB" altLang="en-US" dirty="0"/>
              <a:t>“A choice between two or more alternatives”.</a:t>
            </a:r>
          </a:p>
          <a:p>
            <a:pPr marL="0" indent="0">
              <a:buNone/>
            </a:pPr>
            <a:r>
              <a:rPr lang="en-GB" altLang="en-US" dirty="0"/>
              <a:t>Thus decision-making can be defined as:</a:t>
            </a:r>
          </a:p>
          <a:p>
            <a:pPr marL="0" indent="0">
              <a:buNone/>
            </a:pPr>
            <a:r>
              <a:rPr lang="en-GB" altLang="en-US" dirty="0"/>
              <a:t>“the selection of a course of action from among alternatives ”.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As defined by Baker et al in their  2001 study, “efficient decision-making involves a series of steps that require the input of information and knowledge at different stages of the process, as well as a process for feedback”.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5599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4000" dirty="0"/>
              <a:t>Programmed Decision</a:t>
            </a:r>
          </a:p>
          <a:p>
            <a:pPr lvl="1">
              <a:lnSpc>
                <a:spcPct val="80000"/>
              </a:lnSpc>
            </a:pPr>
            <a:r>
              <a:rPr lang="en-US" altLang="en-US" sz="4000" dirty="0"/>
              <a:t>A decision that is repetitive and routine and can be made by using a definite, systematic procedure.</a:t>
            </a:r>
          </a:p>
          <a:p>
            <a:pPr lvl="1">
              <a:lnSpc>
                <a:spcPct val="80000"/>
              </a:lnSpc>
            </a:pPr>
            <a:r>
              <a:rPr lang="en-US" altLang="en-US" sz="4000" b="1" dirty="0">
                <a:latin typeface="Verdana" pitchFamily="34" charset="0"/>
              </a:rPr>
              <a:t>Examples:</a:t>
            </a:r>
            <a:r>
              <a:rPr lang="en-US" altLang="en-US" sz="4000" dirty="0">
                <a:latin typeface="Verdana" pitchFamily="34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latin typeface="Verdana" pitchFamily="34" charset="0"/>
              </a:rPr>
              <a:t>pricing standard customer orders, determining billing dates</a:t>
            </a:r>
          </a:p>
          <a:p>
            <a:pPr lvl="1">
              <a:lnSpc>
                <a:spcPct val="80000"/>
              </a:lnSpc>
            </a:pP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7974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000"/>
              <a:t>Nonprogrammed Decision</a:t>
            </a:r>
          </a:p>
          <a:p>
            <a:pPr lvl="1">
              <a:lnSpc>
                <a:spcPct val="80000"/>
              </a:lnSpc>
            </a:pPr>
            <a:r>
              <a:rPr lang="en-US" altLang="en-US" sz="4000"/>
              <a:t>A </a:t>
            </a:r>
            <a:r>
              <a:rPr lang="en-US" altLang="en-US" sz="4000" dirty="0"/>
              <a:t>decision that is unique and novel.</a:t>
            </a:r>
            <a:endParaRPr lang="en-GB" sz="4000" dirty="0"/>
          </a:p>
          <a:p>
            <a:r>
              <a:rPr lang="en-US" altLang="en-US" b="1" dirty="0">
                <a:latin typeface="Verdana" pitchFamily="34" charset="0"/>
              </a:rPr>
              <a:t>Examples:</a:t>
            </a:r>
            <a:r>
              <a:rPr lang="en-US" altLang="en-US" dirty="0">
                <a:latin typeface="Verdana" pitchFamily="34" charset="0"/>
              </a:rPr>
              <a:t> Moving into a new market, investing in a new unproven technology, changing strategic direction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76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are the steps in the decision-making process?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SzPct val="90000"/>
              <a:buFont typeface="Wingdings" pitchFamily="2" charset="2"/>
              <a:buNone/>
            </a:pPr>
            <a:r>
              <a:rPr lang="en-US" altLang="en-US" dirty="0"/>
              <a:t>Steps in the decision-making process: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Identify and define the problem.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Clarify Your Objectives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Identify Alternatives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Analyze the Consequences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Make a Choice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6463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1. Define 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altLang="en-US" dirty="0"/>
              <a:t>Start by writing down your initial assessment of the problem.</a:t>
            </a:r>
          </a:p>
          <a:p>
            <a:pPr marL="457200" indent="-457200">
              <a:buFontTx/>
              <a:buAutoNum type="arabicPeriod"/>
            </a:pPr>
            <a:r>
              <a:rPr lang="en-US" altLang="en-US" dirty="0"/>
              <a:t>Dissect the problem.</a:t>
            </a:r>
          </a:p>
          <a:p>
            <a:pPr marL="1090613" lvl="1" indent="-457200"/>
            <a:r>
              <a:rPr lang="en-US" altLang="en-US" dirty="0"/>
              <a:t>What triggered this problem (as I’ve assessed it)?</a:t>
            </a:r>
          </a:p>
          <a:p>
            <a:pPr marL="1090613" lvl="1" indent="-457200"/>
            <a:r>
              <a:rPr lang="en-US" altLang="en-US" dirty="0"/>
              <a:t>Why am I even thinking about solving this problem?</a:t>
            </a:r>
          </a:p>
          <a:p>
            <a:pPr marL="1090613" lvl="1" indent="-457200"/>
            <a:r>
              <a:rPr lang="en-US" altLang="en-US" dirty="0"/>
              <a:t>What is the connection between the trigger and the problem?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850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2. Clarify Your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en-US" dirty="0"/>
              <a:t>Write down all the concerns you hope to address through your decision.</a:t>
            </a:r>
          </a:p>
          <a:p>
            <a:pPr marL="457200" indent="-457200">
              <a:buFontTx/>
              <a:buAutoNum type="arabicPeriod"/>
            </a:pPr>
            <a:r>
              <a:rPr lang="en-US" altLang="en-US" dirty="0"/>
              <a:t>Convert your concerns into specific, concrete objectives.</a:t>
            </a:r>
          </a:p>
          <a:p>
            <a:pPr marL="457200" indent="-457200">
              <a:buFontTx/>
              <a:buAutoNum type="arabicPeriod"/>
            </a:pPr>
            <a:r>
              <a:rPr lang="en-US" altLang="en-US" dirty="0"/>
              <a:t>Separate ends from means to establish your fundamental objectives.</a:t>
            </a:r>
          </a:p>
          <a:p>
            <a:pPr marL="457200" indent="-457200">
              <a:buFontTx/>
              <a:buAutoNum type="arabicPeriod"/>
            </a:pPr>
            <a:r>
              <a:rPr lang="en-US" altLang="en-US" dirty="0"/>
              <a:t>Clarify what you mean by each objective.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51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3. Identify Alternatives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 dirty="0"/>
              <a:t>Generate as many alternatives as you can yourself.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/>
              <a:t>Expand your search, by checking with other people, including experts.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/>
              <a:t>Look at each of your objectives and ask, “how?”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/>
              <a:t>Know when to stop.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7382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942</Words>
  <Application>Microsoft Office PowerPoint</Application>
  <PresentationFormat>On-screen Show (4:3)</PresentationFormat>
  <Paragraphs>109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Verdana</vt:lpstr>
      <vt:lpstr>Wingdings</vt:lpstr>
      <vt:lpstr>Office Theme</vt:lpstr>
      <vt:lpstr>Knowledge management 2015-2016</vt:lpstr>
      <vt:lpstr>Objectives</vt:lpstr>
      <vt:lpstr>Decision making definition</vt:lpstr>
      <vt:lpstr>Types of decisions</vt:lpstr>
      <vt:lpstr>Types of decisions</vt:lpstr>
      <vt:lpstr>What are the steps in the decision-making process? </vt:lpstr>
      <vt:lpstr>Step 1. Define the Problem</vt:lpstr>
      <vt:lpstr>Step 2. Clarify Your Objectives</vt:lpstr>
      <vt:lpstr>Step 3. Identify Alternatives</vt:lpstr>
      <vt:lpstr>Step 4. Analyze the Consequences</vt:lpstr>
      <vt:lpstr>Step 5. Make a Choice</vt:lpstr>
      <vt:lpstr>How to make a better decision using the knowledge </vt:lpstr>
      <vt:lpstr>How to make a better decision</vt:lpstr>
      <vt:lpstr> Knowledge requirement in different decision making modes </vt:lpstr>
      <vt:lpstr> Knowledge requirement in different decision making modes </vt:lpstr>
      <vt:lpstr> Knowledge requirement in different decision making modes </vt:lpstr>
      <vt:lpstr> Knowledge management as a support function in decision making </vt:lpstr>
      <vt:lpstr>Knowledge management life cycle </vt:lpstr>
      <vt:lpstr>The importance of knowledge management in marketing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kaka daro</dc:creator>
  <cp:lastModifiedBy>DELL</cp:lastModifiedBy>
  <cp:revision>35</cp:revision>
  <dcterms:created xsi:type="dcterms:W3CDTF">2006-08-16T00:00:00Z</dcterms:created>
  <dcterms:modified xsi:type="dcterms:W3CDTF">2025-05-17T18:25:04Z</dcterms:modified>
</cp:coreProperties>
</file>