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60C11-8E92-461A-B218-E1C622BF3D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1DF5CA-2AC6-5BFF-2D99-5D1B3103B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A41D75-D7B8-5C09-FB75-4361F175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5DC-130D-4AB5-B203-C46EC9C65345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F28F1-D119-C8F2-1319-B6EED0179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C79B3-C9B9-BEDE-B15C-14B7EDD17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C350-8C90-47C1-B354-09C6BD630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588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DF587-7352-85D2-3029-D793C3E6D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A9F450-30F2-C8CE-1EA9-766EEB70C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41FBA8-765F-E70D-1C45-3B2E658DA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5DC-130D-4AB5-B203-C46EC9C65345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4A479-B0D2-0768-51A8-0C4C90F6A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FDBDA-96E9-E530-96B8-B78447F04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C350-8C90-47C1-B354-09C6BD630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8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290CEA-C5EA-F199-F003-61665BB078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E2D0E5-5A29-9A07-0EB2-338945DBC7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605EA-116C-1BB1-51AE-547410432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5DC-130D-4AB5-B203-C46EC9C65345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879B5-0E0C-81C7-D525-300B7C33B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00EDA-F52B-7E1C-5151-A45F45100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C350-8C90-47C1-B354-09C6BD630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69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2004C-1078-725E-062E-FCC09F4FD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51EEE-B83F-92CE-F64D-D539FFADC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FF29A-9FA2-A7C7-0ED4-A6538E8B0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5DC-130D-4AB5-B203-C46EC9C65345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A3DAA-2B6B-291B-EFE3-C1A4BE260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82461-882A-61F5-A53E-D3495722D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C350-8C90-47C1-B354-09C6BD630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30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18913-26AA-9A86-67DE-22D278D31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E0745-1CF1-C2D0-1DB2-F39F9536C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89DE3-A0AE-A739-1446-7556125CF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5DC-130D-4AB5-B203-C46EC9C65345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095E5-64C0-6D17-124D-5AC8A0F68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88879-07C0-87D5-2E6A-680ED5FBA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C350-8C90-47C1-B354-09C6BD630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55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F49AE-484B-0FCC-2405-B3D66D627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2DA51-B760-2FA1-7BB9-833BDED15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726B57-08AE-00D4-749A-D4EBCB8A4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7D3F4B-A5D4-0FC2-F783-8466BD12B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5DC-130D-4AB5-B203-C46EC9C65345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FD785C-7764-CC17-266C-2C84D04A3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B45639-107C-74E0-1421-22C9B6A54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C350-8C90-47C1-B354-09C6BD630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540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3AB5F-4D2D-57E8-1CE0-2127640A9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08C16F-C4F5-73C1-090F-D82B8DF9C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EA49-1ACF-58BF-FCF1-AF6255AD34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51E31A-673F-3ADA-2B88-4DF27E072B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3B3064-4BE0-FC1F-2A08-06CCE51D6F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38E9-7A06-2DB4-CE01-E42767DAC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5DC-130D-4AB5-B203-C46EC9C65345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310C7A-3165-B530-74D1-EC16A8776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751488-46C0-254C-E56E-780E98634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C350-8C90-47C1-B354-09C6BD630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419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EFEAB-1745-7AEC-47CF-2D6712053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9492D5-0ADE-E469-9128-F3045A952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5DC-130D-4AB5-B203-C46EC9C65345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41B1B4-FA07-3E36-FA66-8AF6618C2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85A422-0776-0ED4-F659-CE7E84565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C350-8C90-47C1-B354-09C6BD630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3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2A28FD-05CE-B765-45D7-BA94C4F6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5DC-130D-4AB5-B203-C46EC9C65345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50740A-BC53-ABB3-8BAE-381B9A64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6D7C53-D84C-4D43-235E-8AE101305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C350-8C90-47C1-B354-09C6BD630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16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DBE74-8589-F82F-1F1C-00C584A50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A8CBA-5997-0381-639B-7BD8C566C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921573-0D46-6146-F88E-333F9C5C0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EE9979-DD44-C14B-7F9A-9E9F348BB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5DC-130D-4AB5-B203-C46EC9C65345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66DF08-D1D6-DA1B-E6AE-2308AFD21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9E175E-3EA2-D060-3C1D-6924F2E67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C350-8C90-47C1-B354-09C6BD630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13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C33F6-AF74-A4B9-7131-FC593A7DE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45CA75-1061-FFE5-6064-DC1D289189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BCC53C-4D7A-97F5-48AE-A89F08BED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AC2BF3-3B87-F7CC-32B3-F121D9696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5DC-130D-4AB5-B203-C46EC9C65345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79700-777B-69BD-D700-274C10C81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61939B-18DE-9F4B-479C-AD3A3E578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DC350-8C90-47C1-B354-09C6BD630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646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B36878-48B7-D059-3948-7CFAEB612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2F8435-CF62-DBA0-2B66-4069BA1DB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06B45-0F0F-AFF9-6C0E-333A262375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3E5DC-130D-4AB5-B203-C46EC9C65345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2ED2B-EC27-AFEE-42D2-B6B2C5C83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C640E-4F71-4DA1-F63D-5F894CDA7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DC350-8C90-47C1-B354-09C6BD630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FDAA1-87D3-8B09-B719-17FFA0AF9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97415"/>
            <a:ext cx="9144000" cy="2684447"/>
          </a:xfrm>
        </p:spPr>
        <p:txBody>
          <a:bodyPr>
            <a:noAutofit/>
          </a:bodyPr>
          <a:lstStyle/>
          <a:p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Research Writing;</a:t>
            </a:r>
            <a:br>
              <a:rPr lang="en-US" b="1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Title, Abstract and Keywords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5704FE-BE09-0AB1-A922-1189A95470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3725" y="5202238"/>
            <a:ext cx="9144000" cy="1655762"/>
          </a:xfrm>
        </p:spPr>
        <p:txBody>
          <a:bodyPr>
            <a:noAutofit/>
          </a:bodyPr>
          <a:lstStyle/>
          <a:p>
            <a:r>
              <a:rPr lang="en-US" sz="4800" dirty="0"/>
              <a:t>Momen Yaseen M. Amin (Ph.D.)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CEE9D1-5E4F-4A31-8EA4-0557C1B254B9}"/>
              </a:ext>
            </a:extLst>
          </p:cNvPr>
          <p:cNvSpPr txBox="1"/>
          <p:nvPr/>
        </p:nvSpPr>
        <p:spPr>
          <a:xfrm>
            <a:off x="1663908" y="383957"/>
            <a:ext cx="9263921" cy="1077218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chemeClr val="bg1"/>
                </a:solidFill>
                <a:effectLst/>
                <a:latin typeface="Inter"/>
              </a:rPr>
              <a:t>Cihan</a:t>
            </a:r>
            <a:r>
              <a:rPr lang="en-US" sz="3200" b="1" i="0" dirty="0">
                <a:solidFill>
                  <a:schemeClr val="bg1"/>
                </a:solidFill>
                <a:effectLst/>
                <a:latin typeface="Inter"/>
              </a:rPr>
              <a:t> University </a:t>
            </a:r>
            <a:r>
              <a:rPr lang="en-US" sz="3200" b="1" i="0" dirty="0" err="1">
                <a:solidFill>
                  <a:schemeClr val="bg1"/>
                </a:solidFill>
                <a:effectLst/>
                <a:latin typeface="Inter"/>
              </a:rPr>
              <a:t>Sulaimaniya</a:t>
            </a:r>
            <a:br>
              <a:rPr lang="en-US" sz="3200" b="1" dirty="0">
                <a:solidFill>
                  <a:schemeClr val="bg1"/>
                </a:solidFill>
                <a:latin typeface="Inter"/>
              </a:rPr>
            </a:br>
            <a:r>
              <a:rPr lang="en-US" sz="3200" b="1" dirty="0">
                <a:solidFill>
                  <a:schemeClr val="bg1"/>
                </a:solidFill>
                <a:latin typeface="Inter"/>
              </a:rPr>
              <a:t>Course: Research Writing 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690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B7989-136B-5096-8D7B-0AD6F33ED57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77079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A216E-8307-A6E2-D02B-3C5A038DCC7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n-US" sz="4800" b="1" i="0" dirty="0">
                <a:solidFill>
                  <a:srgbClr val="404040"/>
                </a:solidFill>
                <a:effectLst/>
                <a:latin typeface="Inter"/>
              </a:rPr>
              <a:t>Outline: 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8DC35-583E-0C21-0EBA-825C26D45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8603"/>
            <a:ext cx="10515600" cy="4048360"/>
          </a:xfrm>
        </p:spPr>
        <p:txBody>
          <a:bodyPr>
            <a:noAutofit/>
          </a:bodyPr>
          <a:lstStyle/>
          <a:p>
            <a:pPr algn="l" rtl="0" latinLnBrk="0">
              <a:lnSpc>
                <a:spcPts val="3375"/>
              </a:lnSpc>
              <a:buFont typeface="Wingdings" panose="05000000000000000000" pitchFamily="2" charset="2"/>
              <a:buChar char="q"/>
            </a:pPr>
            <a:r>
              <a:rPr lang="en-US" sz="4400" i="0" u="none" strike="noStrike" dirty="0">
                <a:effectLst/>
              </a:rPr>
              <a:t>1. How to Find a Good Title:</a:t>
            </a:r>
            <a:br>
              <a:rPr lang="en-US" sz="4400" i="0" dirty="0">
                <a:effectLst/>
              </a:rPr>
            </a:br>
            <a:endParaRPr lang="en-US" sz="4400" i="0" dirty="0">
              <a:effectLst/>
            </a:endParaRPr>
          </a:p>
          <a:p>
            <a:pPr algn="l" rtl="0" latinLnBrk="0">
              <a:lnSpc>
                <a:spcPts val="3375"/>
              </a:lnSpc>
              <a:buFont typeface="Wingdings" panose="05000000000000000000" pitchFamily="2" charset="2"/>
              <a:buChar char="q"/>
            </a:pPr>
            <a:r>
              <a:rPr lang="en-US" sz="4400" i="0" u="none" strike="noStrike" dirty="0">
                <a:effectLst/>
              </a:rPr>
              <a:t>2.How to Write an Abstract: </a:t>
            </a:r>
            <a:br>
              <a:rPr lang="en-US" sz="4400" i="0" dirty="0">
                <a:effectLst/>
              </a:rPr>
            </a:br>
            <a:endParaRPr lang="en-US" sz="4400" i="0" dirty="0">
              <a:effectLst/>
            </a:endParaRPr>
          </a:p>
          <a:p>
            <a:pPr algn="l" rtl="0" latinLnBrk="0">
              <a:lnSpc>
                <a:spcPts val="3375"/>
              </a:lnSpc>
              <a:buFont typeface="Wingdings" panose="05000000000000000000" pitchFamily="2" charset="2"/>
              <a:buChar char="q"/>
            </a:pPr>
            <a:r>
              <a:rPr lang="en-US" sz="4400" i="0" u="none" strike="noStrike" dirty="0">
                <a:effectLst/>
              </a:rPr>
              <a:t>3. How to Write Keywords:</a:t>
            </a:r>
          </a:p>
          <a:p>
            <a:pPr marL="0" indent="0" algn="l" rtl="0" latinLnBrk="0">
              <a:lnSpc>
                <a:spcPts val="3375"/>
              </a:lnSpc>
              <a:buNone/>
            </a:pPr>
            <a:br>
              <a:rPr lang="en-US" sz="4400" i="0" dirty="0">
                <a:effectLst/>
              </a:rPr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878073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F9AC2-0705-0377-1186-444E525616C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l" rtl="0" latinLnBrk="0">
              <a:lnSpc>
                <a:spcPts val="6375"/>
              </a:lnSpc>
            </a:pPr>
            <a:r>
              <a:rPr lang="en-US" sz="4400" b="1" i="0" u="none" strike="noStrike" dirty="0">
                <a:effectLst/>
                <a:latin typeface="YAEp1DvuoSs 0"/>
              </a:rPr>
              <a:t>1. How to Find a Good Title</a:t>
            </a:r>
            <a:endParaRPr lang="en-US" sz="4400" b="0" i="0" dirty="0">
              <a:effectLst/>
              <a:latin typeface="YAEp1DvuoSs 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3FC1B-1D86-FCDF-C1B2-10DDE46BA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 rtl="0" latinLnBrk="0">
              <a:lnSpc>
                <a:spcPts val="4725"/>
              </a:lnSpc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effectLst/>
              </a:rPr>
              <a:t>Identify your main research focus</a:t>
            </a:r>
            <a:r>
              <a:rPr lang="en-US" b="0" i="0" u="none" strike="noStrike" dirty="0">
                <a:effectLst/>
              </a:rPr>
              <a:t> – What is your study about?</a:t>
            </a:r>
            <a:endParaRPr lang="en-US" b="0" i="0" dirty="0">
              <a:effectLst/>
            </a:endParaRPr>
          </a:p>
          <a:p>
            <a:pPr algn="l" rtl="0" latinLnBrk="0">
              <a:lnSpc>
                <a:spcPts val="4725"/>
              </a:lnSpc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effectLst/>
              </a:rPr>
              <a:t>Write down key terms – </a:t>
            </a:r>
            <a:r>
              <a:rPr lang="en-US" b="0" i="0" u="none" strike="noStrike" dirty="0">
                <a:effectLst/>
              </a:rPr>
              <a:t>Choose words that describe your topic.</a:t>
            </a:r>
            <a:endParaRPr lang="en-US" b="0" i="0" dirty="0">
              <a:effectLst/>
            </a:endParaRPr>
          </a:p>
          <a:p>
            <a:pPr algn="l" rtl="0" latinLnBrk="0">
              <a:lnSpc>
                <a:spcPts val="4725"/>
              </a:lnSpc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effectLst/>
              </a:rPr>
              <a:t>Try different title types – </a:t>
            </a:r>
            <a:r>
              <a:rPr lang="en-US" b="0" i="0" u="none" strike="noStrike" dirty="0">
                <a:effectLst/>
              </a:rPr>
              <a:t>Use a descriptive, question-based, or</a:t>
            </a:r>
            <a:br>
              <a:rPr lang="en-US" b="0" i="0" u="none" strike="noStrike" dirty="0">
                <a:effectLst/>
              </a:rPr>
            </a:br>
            <a:r>
              <a:rPr lang="en-US" b="0" i="0" u="none" strike="noStrike" dirty="0">
                <a:effectLst/>
              </a:rPr>
              <a:t>statement title.</a:t>
            </a:r>
            <a:endParaRPr lang="en-US" b="0" i="0" dirty="0">
              <a:effectLst/>
            </a:endParaRPr>
          </a:p>
          <a:p>
            <a:pPr algn="l" rtl="0" latinLnBrk="0">
              <a:lnSpc>
                <a:spcPts val="4725"/>
              </a:lnSpc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effectLst/>
              </a:rPr>
              <a:t>Keep it simple and clear –</a:t>
            </a:r>
            <a:r>
              <a:rPr lang="en-US" b="0" i="0" u="none" strike="noStrike" dirty="0">
                <a:effectLst/>
              </a:rPr>
              <a:t> Avoid long or confusing words</a:t>
            </a:r>
            <a:endParaRPr lang="en-US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7505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E655C-B5A5-53CA-7F41-C0DBCE5F7F3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b="1" dirty="0"/>
              <a:t>Finding a Good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61B34-A2AD-1DFE-6307-970812C05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Why Is the Title Important?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Attracts Attention:</a:t>
            </a:r>
            <a:r>
              <a:rPr lang="en-US" sz="2000" dirty="0"/>
              <a:t> Engages readers and encourages them to read your paper.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Shows the Main Idea:</a:t>
            </a:r>
            <a:r>
              <a:rPr lang="en-US" sz="2000" dirty="0"/>
              <a:t> Clearly conveys the essence of your research.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Enhances Discoverability:</a:t>
            </a:r>
            <a:r>
              <a:rPr lang="en-US" sz="2000" dirty="0"/>
              <a:t> Facilitates online searches for your work.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Looks Professional:</a:t>
            </a:r>
            <a:r>
              <a:rPr lang="en-US" sz="2000" dirty="0"/>
              <a:t> A well-crafted title reflects seriousness and organization.</a:t>
            </a:r>
          </a:p>
          <a:p>
            <a:endParaRPr lang="en-US" dirty="0"/>
          </a:p>
          <a:p>
            <a:r>
              <a:rPr lang="en-US" b="1" dirty="0"/>
              <a:t>What Makes a Good Title?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Clear:</a:t>
            </a:r>
            <a:r>
              <a:rPr lang="en-US" sz="2200" dirty="0"/>
              <a:t> Easy to understand.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Short:</a:t>
            </a:r>
            <a:r>
              <a:rPr lang="en-US" sz="2200" dirty="0"/>
              <a:t> 10-15 words maximum.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Specific:</a:t>
            </a:r>
            <a:r>
              <a:rPr lang="en-US" sz="2200" dirty="0"/>
              <a:t> Focused on the main topic.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b="1" dirty="0"/>
              <a:t>Relevant:</a:t>
            </a:r>
            <a:r>
              <a:rPr lang="en-US" sz="2200" dirty="0"/>
              <a:t> Incorporates important keywords related to the study.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984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D8E27-6637-665B-CDBA-D31FF14C063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l" rtl="0" latinLnBrk="0">
              <a:lnSpc>
                <a:spcPts val="6375"/>
              </a:lnSpc>
            </a:pPr>
            <a:r>
              <a:rPr lang="en-US" sz="4400" b="1" i="0" u="none" strike="noStrike" dirty="0">
                <a:effectLst/>
                <a:latin typeface="YAEp1DvuoSs 0"/>
              </a:rPr>
              <a:t>How to Write an Abstract: </a:t>
            </a:r>
            <a:endParaRPr lang="en-US" sz="4400" b="0" i="0" dirty="0">
              <a:effectLst/>
              <a:latin typeface="YAEp1DvuoSs 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7653A-3FD1-6DA6-A8EB-2432FD9EC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 rtl="0" latinLnBrk="0">
              <a:lnSpc>
                <a:spcPts val="4725"/>
              </a:lnSpc>
            </a:pPr>
            <a:r>
              <a:rPr lang="en-US" sz="2400" b="1" i="0" u="none" strike="noStrike" dirty="0">
                <a:effectLst/>
                <a:latin typeface="YAEp1DvuoSs 0"/>
              </a:rPr>
              <a:t>A good abstract should:</a:t>
            </a:r>
            <a:endParaRPr lang="en-US" sz="2400" b="1" i="0" dirty="0">
              <a:effectLst/>
              <a:latin typeface="YAEp1DvuoSs 0"/>
            </a:endParaRPr>
          </a:p>
          <a:p>
            <a:pPr algn="l" rtl="0" latinLnBrk="0">
              <a:lnSpc>
                <a:spcPts val="4725"/>
              </a:lnSpc>
              <a:buFont typeface="+mj-lt"/>
              <a:buAutoNum type="arabicPeriod"/>
            </a:pPr>
            <a:r>
              <a:rPr lang="en-US" sz="2400" b="1" i="0" u="none" strike="noStrike" dirty="0">
                <a:effectLst/>
                <a:latin typeface="YAEp1DvuoSs 0"/>
              </a:rPr>
              <a:t>Give a clear summary – Quickly explain what your research is about.</a:t>
            </a:r>
            <a:endParaRPr lang="en-US" sz="2400" b="1" i="0" dirty="0">
              <a:effectLst/>
              <a:latin typeface="YAEp1DvuoSs 0"/>
            </a:endParaRPr>
          </a:p>
          <a:p>
            <a:pPr algn="l" rtl="0" latinLnBrk="0">
              <a:lnSpc>
                <a:spcPts val="4725"/>
              </a:lnSpc>
              <a:buFont typeface="+mj-lt"/>
              <a:buAutoNum type="arabicPeriod"/>
            </a:pPr>
            <a:r>
              <a:rPr lang="en-US" sz="2400" b="1" i="0" u="none" strike="noStrike" dirty="0">
                <a:effectLst/>
                <a:latin typeface="YAEp1DvuoSs 0"/>
              </a:rPr>
              <a:t>Highlight key points – Focus on the most important aspects of your research.</a:t>
            </a:r>
            <a:endParaRPr lang="en-US" sz="2400" b="1" i="0" dirty="0">
              <a:effectLst/>
              <a:latin typeface="YAEp1DvuoSs 0"/>
            </a:endParaRPr>
          </a:p>
          <a:p>
            <a:pPr algn="l" rtl="0" latinLnBrk="0">
              <a:lnSpc>
                <a:spcPts val="4725"/>
              </a:lnSpc>
              <a:buFont typeface="+mj-lt"/>
              <a:buAutoNum type="arabicPeriod"/>
            </a:pPr>
            <a:r>
              <a:rPr lang="en-US" sz="2400" b="1" i="0" u="none" strike="noStrike" dirty="0">
                <a:effectLst/>
                <a:latin typeface="YAEp1DvuoSs 0"/>
              </a:rPr>
              <a:t>Be easy to understand – Use simple language to make it accessible to a broad audience.</a:t>
            </a:r>
            <a:endParaRPr lang="en-US" sz="2400" b="1" i="0" dirty="0">
              <a:effectLst/>
              <a:latin typeface="YAEp1DvuoSs 0"/>
            </a:endParaRPr>
          </a:p>
          <a:p>
            <a:pPr algn="l" rtl="0" latinLnBrk="0">
              <a:lnSpc>
                <a:spcPts val="4725"/>
              </a:lnSpc>
              <a:buFont typeface="+mj-lt"/>
              <a:buAutoNum type="arabicPeriod"/>
            </a:pPr>
            <a:r>
              <a:rPr lang="en-US" sz="2400" b="1" i="0" u="none" strike="noStrike" dirty="0">
                <a:effectLst/>
                <a:latin typeface="YAEp1DvuoSs 0"/>
              </a:rPr>
              <a:t>Make your paper easier to find – Use important keywords related to your research.</a:t>
            </a:r>
            <a:endParaRPr lang="en-US" sz="2400" b="1" i="0" dirty="0">
              <a:effectLst/>
              <a:latin typeface="YAEp1DvuoSs 0"/>
            </a:endParaRPr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339695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E0CB9-F1CA-C370-083E-2D0397B9E1C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to Write an Abstract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5BC58-6A03-80D1-3E61-E874CC635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 to Include in an Abstract?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Introduction/Background: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Provide a brief overview of the problem or topic.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"Climate change is affecting weather patterns and is causing problems for farmers."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Objective/Purpose: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State the goal of your research and the question you aim to answer.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"This study examines how climate change is affecting farming in hot countries."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085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AA93C-53DA-3418-5505-1BD70E24AA9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 to Include in an Abstract?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F3507-6F03-8041-EF20-EE5479069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3. Methods: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Describe the research approach briefly.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b="1" dirty="0"/>
              <a:t>Example:</a:t>
            </a:r>
            <a:r>
              <a:rPr lang="en-US" dirty="0"/>
              <a:t> "We studied crop production data from 5 countries over the last 10 years."</a:t>
            </a:r>
          </a:p>
          <a:p>
            <a:pPr marL="0" indent="0">
              <a:buNone/>
            </a:pPr>
            <a:r>
              <a:rPr lang="en-US" b="1" dirty="0"/>
              <a:t>4. Results: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Summarize the main findings.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b="1" dirty="0"/>
              <a:t>Example:</a:t>
            </a:r>
            <a:r>
              <a:rPr lang="en-US" dirty="0"/>
              <a:t> "Our results show that crop yields have decreased by 20% in areas affected by high temperatures."</a:t>
            </a:r>
          </a:p>
          <a:p>
            <a:pPr marL="0" indent="0">
              <a:buNone/>
            </a:pPr>
            <a:r>
              <a:rPr lang="en-US" b="1" dirty="0"/>
              <a:t>5. Conclusion/Implications: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Discuss the significance of your findings.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b="1" dirty="0"/>
              <a:t>Example:</a:t>
            </a:r>
            <a:r>
              <a:rPr lang="en-US" dirty="0"/>
              <a:t> "This suggests that climate change will continue to threaten farming in many regions."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494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82514-B2E6-A1C8-D35A-530A7473F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CA446-EA6B-0FF9-1D2E-A948FC1A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43" y="86792"/>
            <a:ext cx="11737298" cy="594245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pPr algn="l" rtl="0" latinLnBrk="0">
              <a:lnSpc>
                <a:spcPts val="5025"/>
              </a:lnSpc>
            </a:pPr>
            <a:r>
              <a:rPr lang="en-US" sz="4400" b="1" i="0" u="none" strike="noStrike" dirty="0">
                <a:effectLst/>
                <a:latin typeface="YAEp1DvuoSs 0"/>
              </a:rPr>
              <a:t>Tips for Writing a Good Abstract:</a:t>
            </a:r>
            <a:endParaRPr lang="en-US" sz="4400" b="0" i="0" dirty="0">
              <a:effectLst/>
              <a:latin typeface="YAEp1DvuoSs 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2D2C5-8F37-374C-04E8-1497FFE0C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704" y="881245"/>
            <a:ext cx="11527437" cy="4351338"/>
          </a:xfrm>
        </p:spPr>
        <p:txBody>
          <a:bodyPr>
            <a:noAutofit/>
          </a:bodyPr>
          <a:lstStyle/>
          <a:p>
            <a:pPr algn="l" rtl="0" latinLnBrk="0">
              <a:lnSpc>
                <a:spcPts val="4725"/>
              </a:lnSpc>
              <a:buFont typeface="+mj-lt"/>
              <a:buAutoNum type="arabicPeriod"/>
            </a:pPr>
            <a:r>
              <a:rPr lang="en-US" i="0" u="none" strike="noStrike" dirty="0">
                <a:effectLst/>
                <a:latin typeface="YAEp1DvuoSs 0"/>
              </a:rPr>
              <a:t>Keep it short and clear – Your abstract should be 150-250 words. </a:t>
            </a:r>
            <a:endParaRPr lang="en-US" i="0" dirty="0">
              <a:effectLst/>
              <a:latin typeface="YAEp1DvuoSs 0"/>
            </a:endParaRPr>
          </a:p>
          <a:p>
            <a:pPr algn="l" rtl="0" latinLnBrk="0">
              <a:lnSpc>
                <a:spcPts val="4725"/>
              </a:lnSpc>
              <a:buFont typeface="+mj-lt"/>
              <a:buAutoNum type="arabicPeriod"/>
            </a:pPr>
            <a:r>
              <a:rPr lang="en-US" i="0" u="none" strike="noStrike" dirty="0">
                <a:effectLst/>
                <a:latin typeface="YAEp1DvuoSs 0"/>
              </a:rPr>
              <a:t>Write it last – Even though it comes first in your paper, write the abstract after finishing the full paper. This way, it will reflect your research accurately.</a:t>
            </a:r>
            <a:endParaRPr lang="en-US" i="0" dirty="0">
              <a:effectLst/>
              <a:latin typeface="YAEp1DvuoSs 0"/>
            </a:endParaRPr>
          </a:p>
          <a:p>
            <a:pPr algn="l" rtl="0" latinLnBrk="0">
              <a:lnSpc>
                <a:spcPts val="4725"/>
              </a:lnSpc>
              <a:buFont typeface="+mj-lt"/>
              <a:buAutoNum type="arabicPeriod"/>
            </a:pPr>
            <a:r>
              <a:rPr lang="en-US" i="0" u="none" strike="noStrike" dirty="0">
                <a:effectLst/>
                <a:latin typeface="YAEp1DvuoSs 0"/>
              </a:rPr>
              <a:t>No references – Don’t include citations or long details. The abstract should be able to stand on its own. </a:t>
            </a:r>
            <a:endParaRPr lang="en-US" i="0" dirty="0">
              <a:effectLst/>
              <a:latin typeface="YAEp1DvuoSs 0"/>
            </a:endParaRPr>
          </a:p>
          <a:p>
            <a:pPr algn="l" rtl="0" latinLnBrk="0">
              <a:lnSpc>
                <a:spcPts val="4725"/>
              </a:lnSpc>
              <a:buFont typeface="+mj-lt"/>
              <a:buAutoNum type="arabicPeriod"/>
            </a:pPr>
            <a:r>
              <a:rPr lang="en-US" i="0" u="none" strike="noStrike" dirty="0">
                <a:effectLst/>
                <a:latin typeface="YAEp1DvuoSs 0"/>
              </a:rPr>
              <a:t>Use important keywords – Choose terms that people might use to search for your paper.</a:t>
            </a:r>
            <a:endParaRPr lang="en-US" i="0" dirty="0">
              <a:effectLst/>
              <a:latin typeface="YAEp1DvuoSs 0"/>
            </a:endParaRPr>
          </a:p>
          <a:p>
            <a:pPr algn="l" rtl="0" latinLnBrk="0">
              <a:lnSpc>
                <a:spcPts val="4725"/>
              </a:lnSpc>
              <a:buFont typeface="+mj-lt"/>
              <a:buAutoNum type="arabicPeriod"/>
            </a:pPr>
            <a:r>
              <a:rPr lang="en-US" i="0" u="none" strike="noStrike" dirty="0">
                <a:effectLst/>
                <a:latin typeface="YAEp1DvuoSs 0"/>
              </a:rPr>
              <a:t>Stay focused – Only include the most important information.</a:t>
            </a:r>
            <a:endParaRPr lang="en-US" i="0" dirty="0">
              <a:effectLst/>
              <a:latin typeface="YAEp1DvuoSs 0"/>
            </a:endParaRPr>
          </a:p>
        </p:txBody>
      </p:sp>
    </p:spTree>
    <p:extLst>
      <p:ext uri="{BB962C8B-B14F-4D97-AF65-F5344CB8AC3E}">
        <p14:creationId xmlns:p14="http://schemas.microsoft.com/office/powerpoint/2010/main" val="3421081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376CC-B19B-F833-21F8-E02A98489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7E6BE-49F7-7633-8BF4-BD531040E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43" y="86791"/>
            <a:ext cx="11737298" cy="1427215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l" rtl="0" latinLnBrk="0">
              <a:lnSpc>
                <a:spcPts val="6975"/>
              </a:lnSpc>
            </a:pPr>
            <a:r>
              <a:rPr lang="en-US" sz="4400" b="1" i="0" u="none" strike="noStrike" dirty="0">
                <a:effectLst/>
                <a:latin typeface="YAEp1DvuoSs 0"/>
              </a:rPr>
              <a:t> How to Write Keywords</a:t>
            </a:r>
            <a:endParaRPr lang="en-US" sz="4400" b="0" i="0" dirty="0">
              <a:effectLst/>
              <a:latin typeface="YAEp1DvuoSs 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1D056-4808-8DA5-3E33-C10A6E651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843" y="1825600"/>
            <a:ext cx="11377534" cy="4351338"/>
          </a:xfrm>
        </p:spPr>
        <p:txBody>
          <a:bodyPr>
            <a:noAutofit/>
          </a:bodyPr>
          <a:lstStyle/>
          <a:p>
            <a:pPr algn="l" rtl="0" latinLnBrk="0">
              <a:lnSpc>
                <a:spcPts val="4725"/>
              </a:lnSpc>
            </a:pPr>
            <a:r>
              <a:rPr lang="en-US" b="0" i="0" u="none" strike="noStrike" dirty="0">
                <a:effectLst/>
                <a:latin typeface="YAEp1DvuoSs 0"/>
              </a:rPr>
              <a:t>Keywords are important words or phrases related to your research. They help others find your paper in search engines and academic databases.</a:t>
            </a:r>
            <a:endParaRPr lang="en-US" b="0" i="0" dirty="0">
              <a:effectLst/>
              <a:latin typeface="YAEp1DvuoSs 0"/>
            </a:endParaRPr>
          </a:p>
          <a:p>
            <a:pPr algn="l" rtl="0" latinLnBrk="0">
              <a:lnSpc>
                <a:spcPts val="4725"/>
              </a:lnSpc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effectLst/>
                <a:latin typeface="YAEp1DvuoSs 0"/>
              </a:rPr>
              <a:t>Make your paper easier to find</a:t>
            </a:r>
            <a:r>
              <a:rPr lang="en-US" b="0" i="0" u="none" strike="noStrike" dirty="0">
                <a:effectLst/>
                <a:latin typeface="YAEp1DvuoSs 0"/>
              </a:rPr>
              <a:t> – Help researchers quickly locate your work.</a:t>
            </a:r>
            <a:endParaRPr lang="en-US" b="0" i="0" dirty="0">
              <a:effectLst/>
              <a:latin typeface="YAEp1DvuoSs 0"/>
            </a:endParaRPr>
          </a:p>
          <a:p>
            <a:pPr algn="l" rtl="0" latinLnBrk="0">
              <a:lnSpc>
                <a:spcPts val="4725"/>
              </a:lnSpc>
              <a:buFont typeface="Arial" panose="020B0604020202020204" pitchFamily="34" charset="0"/>
              <a:buChar char="•"/>
            </a:pPr>
            <a:r>
              <a:rPr lang="en-US" b="1" i="0" u="none" strike="noStrike" dirty="0">
                <a:effectLst/>
                <a:latin typeface="YAEp1DvuoSs 0"/>
              </a:rPr>
              <a:t>Summarize the main topic </a:t>
            </a:r>
            <a:r>
              <a:rPr lang="en-US" b="0" i="0" u="none" strike="noStrike" dirty="0">
                <a:effectLst/>
                <a:latin typeface="YAEp1DvuoSs 0"/>
              </a:rPr>
              <a:t>– Reflect the key ideas in your study.</a:t>
            </a:r>
            <a:endParaRPr lang="en-US" b="0" i="0" dirty="0">
              <a:effectLst/>
              <a:latin typeface="YAEp1DvuoSs 0"/>
            </a:endParaRPr>
          </a:p>
          <a:p>
            <a:pPr algn="l" rtl="0" latinLnBrk="0">
              <a:lnSpc>
                <a:spcPts val="4725"/>
              </a:lnSpc>
              <a:buFont typeface="Arial" panose="020B0604020202020204" pitchFamily="34" charset="0"/>
              <a:buChar char="•"/>
            </a:pPr>
            <a:r>
              <a:rPr lang="en-US" b="0" i="0" u="none" strike="noStrike" dirty="0">
                <a:effectLst/>
                <a:latin typeface="YAEp1DvuoSs 0"/>
              </a:rPr>
              <a:t>Connect your paper to similar studies – Help link your research with related topics.</a:t>
            </a:r>
            <a:endParaRPr lang="en-US" b="0" i="0" dirty="0">
              <a:effectLst/>
              <a:latin typeface="YAEp1DvuoSs 0"/>
            </a:endParaRPr>
          </a:p>
          <a:p>
            <a:pPr algn="l" rtl="0" latinLnBrk="0">
              <a:lnSpc>
                <a:spcPts val="4725"/>
              </a:lnSpc>
              <a:buFont typeface="+mj-lt"/>
              <a:buAutoNum type="arabicPeriod"/>
            </a:pPr>
            <a:endParaRPr lang="en-US" b="0" i="0" dirty="0">
              <a:effectLst/>
              <a:latin typeface="YAEp1DvuoSs 0"/>
            </a:endParaRPr>
          </a:p>
        </p:txBody>
      </p:sp>
    </p:spTree>
    <p:extLst>
      <p:ext uri="{BB962C8B-B14F-4D97-AF65-F5344CB8AC3E}">
        <p14:creationId xmlns:p14="http://schemas.microsoft.com/office/powerpoint/2010/main" val="1219012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621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Inter</vt:lpstr>
      <vt:lpstr>Wingdings</vt:lpstr>
      <vt:lpstr>YAEp1DvuoSs 0</vt:lpstr>
      <vt:lpstr>Office Theme</vt:lpstr>
      <vt:lpstr>Research Writing; Title, Abstract and Keywords</vt:lpstr>
      <vt:lpstr>Outline: </vt:lpstr>
      <vt:lpstr>1. How to Find a Good Title</vt:lpstr>
      <vt:lpstr>Finding a Good Title</vt:lpstr>
      <vt:lpstr>How to Write an Abstract: </vt:lpstr>
      <vt:lpstr>How to Write an Abstract</vt:lpstr>
      <vt:lpstr>What to Include in an Abstract?</vt:lpstr>
      <vt:lpstr>Tips for Writing a Good Abstract:</vt:lpstr>
      <vt:lpstr> How to Write Keywords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 Momen Yaseen M. Amin</dc:creator>
  <cp:lastModifiedBy>Dr. Momen Yaseen M. Amin</cp:lastModifiedBy>
  <cp:revision>2</cp:revision>
  <dcterms:created xsi:type="dcterms:W3CDTF">2025-02-26T18:12:49Z</dcterms:created>
  <dcterms:modified xsi:type="dcterms:W3CDTF">2025-02-26T18:44:52Z</dcterms:modified>
</cp:coreProperties>
</file>