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2" r:id="rId3"/>
    <p:sldId id="261" r:id="rId4"/>
    <p:sldId id="257" r:id="rId5"/>
    <p:sldId id="258" r:id="rId6"/>
    <p:sldId id="259" r:id="rId7"/>
    <p:sldId id="263"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DFAA5E-0ECC-43C6-BBC1-A54CC914839F}"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112176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DFAA5E-0ECC-43C6-BBC1-A54CC914839F}"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3597932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DFAA5E-0ECC-43C6-BBC1-A54CC914839F}"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6102B54-6A5E-42F7-A75D-22E4CAE8B2F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923017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90DFAA5E-0ECC-43C6-BBC1-A54CC914839F}"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1682000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90DFAA5E-0ECC-43C6-BBC1-A54CC914839F}"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6102B54-6A5E-42F7-A75D-22E4CAE8B2F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2405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90DFAA5E-0ECC-43C6-BBC1-A54CC914839F}"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1377901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DFAA5E-0ECC-43C6-BBC1-A54CC914839F}"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22131356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DFAA5E-0ECC-43C6-BBC1-A54CC914839F}"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503255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DFAA5E-0ECC-43C6-BBC1-A54CC914839F}"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322446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DFAA5E-0ECC-43C6-BBC1-A54CC914839F}"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23286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DFAA5E-0ECC-43C6-BBC1-A54CC914839F}"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4098272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DFAA5E-0ECC-43C6-BBC1-A54CC914839F}" type="datetimeFigureOut">
              <a:rPr lang="en-US" smtClean="0"/>
              <a:t>3/2/2024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3312028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0DFAA5E-0ECC-43C6-BBC1-A54CC914839F}" type="datetimeFigureOut">
              <a:rPr lang="en-US" smtClean="0"/>
              <a:t>3/2/2024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1871033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DFAA5E-0ECC-43C6-BBC1-A54CC914839F}" type="datetimeFigureOut">
              <a:rPr lang="en-US" smtClean="0"/>
              <a:t>3/2/2024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2024574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DFAA5E-0ECC-43C6-BBC1-A54CC914839F}"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133265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DFAA5E-0ECC-43C6-BBC1-A54CC914839F}"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6102B54-6A5E-42F7-A75D-22E4CAE8B2F9}" type="slidenum">
              <a:rPr lang="en-US" smtClean="0"/>
              <a:t>‹#›</a:t>
            </a:fld>
            <a:endParaRPr lang="en-US"/>
          </a:p>
        </p:txBody>
      </p:sp>
    </p:spTree>
    <p:extLst>
      <p:ext uri="{BB962C8B-B14F-4D97-AF65-F5344CB8AC3E}">
        <p14:creationId xmlns:p14="http://schemas.microsoft.com/office/powerpoint/2010/main" val="3618309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0DFAA5E-0ECC-43C6-BBC1-A54CC914839F}" type="datetimeFigureOut">
              <a:rPr lang="en-US" smtClean="0"/>
              <a:t>3/2/2024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6102B54-6A5E-42F7-A75D-22E4CAE8B2F9}" type="slidenum">
              <a:rPr lang="en-US" smtClean="0"/>
              <a:t>‹#›</a:t>
            </a:fld>
            <a:endParaRPr lang="en-US"/>
          </a:p>
        </p:txBody>
      </p:sp>
    </p:spTree>
    <p:extLst>
      <p:ext uri="{BB962C8B-B14F-4D97-AF65-F5344CB8AC3E}">
        <p14:creationId xmlns:p14="http://schemas.microsoft.com/office/powerpoint/2010/main" val="11636757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youtu.be/iG7kCDlg8g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youtu.be/rX40mBb8bk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youtu.be/1yHD45zYcV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2195" y="916709"/>
            <a:ext cx="8915399" cy="2262781"/>
          </a:xfrm>
        </p:spPr>
        <p:txBody>
          <a:bodyPr/>
          <a:lstStyle/>
          <a:p>
            <a:r>
              <a:rPr lang="en-US" dirty="0" smtClean="0"/>
              <a:t>Dubbing and Voice-over </a:t>
            </a:r>
            <a:endParaRPr lang="en-US" dirty="0"/>
          </a:p>
        </p:txBody>
      </p:sp>
      <p:sp>
        <p:nvSpPr>
          <p:cNvPr id="3" name="Subtitle 2"/>
          <p:cNvSpPr>
            <a:spLocks noGrp="1"/>
          </p:cNvSpPr>
          <p:nvPr>
            <p:ph type="subTitle" idx="1"/>
          </p:nvPr>
        </p:nvSpPr>
        <p:spPr/>
        <p:txBody>
          <a:bodyPr>
            <a:normAutofit/>
          </a:bodyPr>
          <a:lstStyle/>
          <a:p>
            <a:pPr algn="ctr"/>
            <a:r>
              <a:rPr lang="en-US" sz="2400" dirty="0" smtClean="0"/>
              <a:t>Lavin </a:t>
            </a:r>
            <a:r>
              <a:rPr lang="en-US" sz="2400" dirty="0" err="1" smtClean="0"/>
              <a:t>Yousif</a:t>
            </a:r>
            <a:r>
              <a:rPr lang="en-US" sz="2400" dirty="0" smtClean="0"/>
              <a:t> </a:t>
            </a:r>
          </a:p>
          <a:p>
            <a:pPr algn="ctr"/>
            <a:r>
              <a:rPr lang="en-US" sz="2400" dirty="0" smtClean="0"/>
              <a:t>Dubbing </a:t>
            </a:r>
            <a:endParaRPr lang="en-US" sz="2400" dirty="0"/>
          </a:p>
        </p:txBody>
      </p:sp>
    </p:spTree>
    <p:extLst>
      <p:ext uri="{BB962C8B-B14F-4D97-AF65-F5344CB8AC3E}">
        <p14:creationId xmlns:p14="http://schemas.microsoft.com/office/powerpoint/2010/main" val="2738157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Dubbing vs. Voice-over</a:t>
            </a:r>
            <a:endParaRPr lang="en-US" dirty="0"/>
          </a:p>
        </p:txBody>
      </p:sp>
      <p:sp>
        <p:nvSpPr>
          <p:cNvPr id="3" name="Content Placeholder 2"/>
          <p:cNvSpPr>
            <a:spLocks noGrp="1"/>
          </p:cNvSpPr>
          <p:nvPr>
            <p:ph idx="1"/>
          </p:nvPr>
        </p:nvSpPr>
        <p:spPr/>
        <p:txBody>
          <a:bodyPr/>
          <a:lstStyle/>
          <a:p>
            <a:pPr>
              <a:lnSpc>
                <a:spcPct val="150000"/>
              </a:lnSpc>
            </a:pPr>
            <a:r>
              <a:rPr lang="en-US" dirty="0" smtClean="0"/>
              <a:t>Dubbing: The </a:t>
            </a:r>
            <a:r>
              <a:rPr lang="en-US" dirty="0"/>
              <a:t>replacement of a soundtrack in one language by one in another language</a:t>
            </a:r>
            <a:r>
              <a:rPr lang="en-US" dirty="0" smtClean="0"/>
              <a:t>.</a:t>
            </a:r>
            <a:endParaRPr lang="en-US" dirty="0"/>
          </a:p>
          <a:p>
            <a:pPr>
              <a:lnSpc>
                <a:spcPct val="150000"/>
              </a:lnSpc>
            </a:pPr>
            <a:r>
              <a:rPr lang="en-US" dirty="0" smtClean="0"/>
              <a:t>Voice-over: A </a:t>
            </a:r>
            <a:r>
              <a:rPr lang="en-US" dirty="0"/>
              <a:t>piece of narration in a film or broadcast, not accompanied by an image of the speaker.</a:t>
            </a:r>
          </a:p>
        </p:txBody>
      </p:sp>
    </p:spTree>
    <p:extLst>
      <p:ext uri="{BB962C8B-B14F-4D97-AF65-F5344CB8AC3E}">
        <p14:creationId xmlns:p14="http://schemas.microsoft.com/office/powerpoint/2010/main" val="247324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6672" y="1113637"/>
            <a:ext cx="2754930" cy="1280890"/>
          </a:xfrm>
        </p:spPr>
        <p:txBody>
          <a:bodyPr/>
          <a:lstStyle/>
          <a:p>
            <a:r>
              <a:rPr lang="en-US" b="1" dirty="0"/>
              <a:t>Voice-over</a:t>
            </a:r>
            <a:endParaRPr lang="en-US" dirty="0"/>
          </a:p>
        </p:txBody>
      </p:sp>
      <p:sp>
        <p:nvSpPr>
          <p:cNvPr id="3" name="Content Placeholder 2"/>
          <p:cNvSpPr>
            <a:spLocks noGrp="1"/>
          </p:cNvSpPr>
          <p:nvPr>
            <p:ph idx="1"/>
          </p:nvPr>
        </p:nvSpPr>
        <p:spPr>
          <a:xfrm>
            <a:off x="1600921" y="2133600"/>
            <a:ext cx="4264170" cy="3777622"/>
          </a:xfrm>
        </p:spPr>
        <p:txBody>
          <a:bodyPr/>
          <a:lstStyle/>
          <a:p>
            <a:pPr marL="0" indent="0" algn="ctr">
              <a:buNone/>
            </a:pPr>
            <a:r>
              <a:rPr lang="en-US" dirty="0"/>
              <a:t> </a:t>
            </a:r>
            <a:endParaRPr lang="en-US" dirty="0" smtClean="0"/>
          </a:p>
          <a:p>
            <a:pPr algn="ctr">
              <a:buFont typeface="+mj-lt"/>
              <a:buAutoNum type="arabicPeriod"/>
            </a:pPr>
            <a:r>
              <a:rPr lang="en-US" dirty="0"/>
              <a:t> </a:t>
            </a:r>
            <a:r>
              <a:rPr lang="en-US" b="1" dirty="0"/>
              <a:t>UN-/News-Style Voice-over</a:t>
            </a:r>
            <a:r>
              <a:rPr lang="en-US" dirty="0"/>
              <a:t> </a:t>
            </a:r>
            <a:endParaRPr lang="en-US" dirty="0" smtClean="0"/>
          </a:p>
          <a:p>
            <a:pPr algn="ctr">
              <a:buFont typeface="+mj-lt"/>
              <a:buAutoNum type="arabicPeriod"/>
            </a:pPr>
            <a:r>
              <a:rPr lang="en-US" dirty="0"/>
              <a:t> </a:t>
            </a:r>
            <a:r>
              <a:rPr lang="en-US" b="1" dirty="0"/>
              <a:t>Off-Screen Narration/Voice-over</a:t>
            </a:r>
            <a:r>
              <a:rPr lang="en-US" dirty="0" smtClean="0"/>
              <a:t>.</a:t>
            </a:r>
          </a:p>
          <a:p>
            <a:pPr algn="ctr">
              <a:buFont typeface="+mj-lt"/>
              <a:buAutoNum type="arabicPeriod"/>
            </a:pPr>
            <a:r>
              <a:rPr lang="en-US" b="1" dirty="0" err="1"/>
              <a:t>Lektoring</a:t>
            </a:r>
            <a:endParaRPr lang="en-US" dirty="0"/>
          </a:p>
        </p:txBody>
      </p:sp>
      <p:sp>
        <p:nvSpPr>
          <p:cNvPr id="4" name="Title 1"/>
          <p:cNvSpPr txBox="1">
            <a:spLocks/>
          </p:cNvSpPr>
          <p:nvPr/>
        </p:nvSpPr>
        <p:spPr>
          <a:xfrm>
            <a:off x="7234199" y="1002801"/>
            <a:ext cx="2754930" cy="12808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t>Dubbing</a:t>
            </a:r>
            <a:endParaRPr lang="en-US" dirty="0"/>
          </a:p>
        </p:txBody>
      </p:sp>
      <p:sp>
        <p:nvSpPr>
          <p:cNvPr id="6" name="Content Placeholder 2"/>
          <p:cNvSpPr txBox="1">
            <a:spLocks/>
          </p:cNvSpPr>
          <p:nvPr/>
        </p:nvSpPr>
        <p:spPr>
          <a:xfrm>
            <a:off x="6655069" y="2542309"/>
            <a:ext cx="4264170" cy="37776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ctr">
              <a:buFont typeface="+mj-lt"/>
              <a:buAutoNum type="arabicPeriod"/>
            </a:pPr>
            <a:r>
              <a:rPr lang="en-US" b="1" dirty="0"/>
              <a:t> Language/Voice Replacement</a:t>
            </a:r>
            <a:r>
              <a:rPr lang="en-US" dirty="0"/>
              <a:t> </a:t>
            </a:r>
            <a:endParaRPr lang="en-US" dirty="0" smtClean="0"/>
          </a:p>
          <a:p>
            <a:pPr algn="ctr">
              <a:buFont typeface="+mj-lt"/>
              <a:buAutoNum type="arabicPeriod"/>
            </a:pPr>
            <a:r>
              <a:rPr lang="en-US" dirty="0"/>
              <a:t> </a:t>
            </a:r>
            <a:r>
              <a:rPr lang="en-US" b="1" dirty="0"/>
              <a:t>Lip-Sync Dubbing</a:t>
            </a:r>
            <a:endParaRPr lang="en-US" dirty="0"/>
          </a:p>
        </p:txBody>
      </p:sp>
      <p:cxnSp>
        <p:nvCxnSpPr>
          <p:cNvPr id="8" name="Straight Connector 7"/>
          <p:cNvCxnSpPr/>
          <p:nvPr/>
        </p:nvCxnSpPr>
        <p:spPr>
          <a:xfrm>
            <a:off x="6271491" y="637309"/>
            <a:ext cx="0" cy="5560291"/>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1413164" y="2152073"/>
            <a:ext cx="92456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39049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UN </a:t>
            </a:r>
            <a:r>
              <a:rPr lang="en-US" b="1" dirty="0"/>
              <a:t>Style voiceover</a:t>
            </a:r>
          </a:p>
        </p:txBody>
      </p:sp>
      <p:sp>
        <p:nvSpPr>
          <p:cNvPr id="3" name="Content Placeholder 2"/>
          <p:cNvSpPr>
            <a:spLocks noGrp="1"/>
          </p:cNvSpPr>
          <p:nvPr>
            <p:ph idx="1"/>
          </p:nvPr>
        </p:nvSpPr>
        <p:spPr/>
        <p:txBody>
          <a:bodyPr/>
          <a:lstStyle/>
          <a:p>
            <a:pPr>
              <a:lnSpc>
                <a:spcPct val="150000"/>
              </a:lnSpc>
            </a:pPr>
            <a:r>
              <a:rPr lang="en-US" dirty="0" smtClean="0"/>
              <a:t>With </a:t>
            </a:r>
            <a:r>
              <a:rPr lang="en-US" dirty="0"/>
              <a:t>a UN-style voice-over, you can hear the original speaker in the background. The voiceover added translates the original audio, allowing you to still hear the original lightly in the background. Often, this technique is reserved for news segments, speeches and interviews</a:t>
            </a:r>
            <a:r>
              <a:rPr lang="en-US" dirty="0" smtClean="0"/>
              <a:t>.</a:t>
            </a:r>
            <a:endParaRPr lang="en-US" dirty="0"/>
          </a:p>
          <a:p>
            <a:pPr>
              <a:lnSpc>
                <a:spcPct val="150000"/>
              </a:lnSpc>
            </a:pPr>
            <a:endParaRPr lang="en-US" dirty="0" smtClean="0"/>
          </a:p>
          <a:p>
            <a:pPr>
              <a:lnSpc>
                <a:spcPct val="150000"/>
              </a:lnSpc>
            </a:pPr>
            <a:r>
              <a:rPr lang="en-US" dirty="0">
                <a:hlinkClick r:id="rId2"/>
              </a:rPr>
              <a:t>https://</a:t>
            </a:r>
            <a:r>
              <a:rPr lang="en-US" dirty="0" smtClean="0">
                <a:hlinkClick r:id="rId2"/>
              </a:rPr>
              <a:t>youtu.be/iG7kCDlg8g0</a:t>
            </a:r>
            <a:endParaRPr lang="en-US" dirty="0" smtClean="0"/>
          </a:p>
          <a:p>
            <a:pPr>
              <a:lnSpc>
                <a:spcPct val="150000"/>
              </a:lnSpc>
            </a:pPr>
            <a:endParaRPr lang="en-US" dirty="0"/>
          </a:p>
        </p:txBody>
      </p:sp>
      <p:sp>
        <p:nvSpPr>
          <p:cNvPr id="4" name="TextBox 3"/>
          <p:cNvSpPr txBox="1"/>
          <p:nvPr/>
        </p:nvSpPr>
        <p:spPr>
          <a:xfrm>
            <a:off x="9716653" y="393277"/>
            <a:ext cx="2244438" cy="461665"/>
          </a:xfrm>
          <a:prstGeom prst="rect">
            <a:avLst/>
          </a:prstGeom>
          <a:solidFill>
            <a:schemeClr val="accent1"/>
          </a:solidFill>
          <a:ln>
            <a:solidFill>
              <a:schemeClr val="accent1"/>
            </a:solidFill>
          </a:ln>
        </p:spPr>
        <p:txBody>
          <a:bodyPr wrap="square" rtlCol="0">
            <a:spAutoFit/>
          </a:bodyPr>
          <a:lstStyle/>
          <a:p>
            <a:pPr algn="ctr"/>
            <a:r>
              <a:rPr lang="en-US" sz="2400" dirty="0" smtClean="0">
                <a:solidFill>
                  <a:schemeClr val="bg1"/>
                </a:solidFill>
              </a:rPr>
              <a:t>Voice-over</a:t>
            </a:r>
            <a:endParaRPr lang="en-US" sz="2400" dirty="0">
              <a:solidFill>
                <a:schemeClr val="bg1"/>
              </a:solidFill>
            </a:endParaRPr>
          </a:p>
        </p:txBody>
      </p:sp>
    </p:spTree>
    <p:extLst>
      <p:ext uri="{BB962C8B-B14F-4D97-AF65-F5344CB8AC3E}">
        <p14:creationId xmlns:p14="http://schemas.microsoft.com/office/powerpoint/2010/main" val="2329530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975091"/>
            <a:ext cx="8911687" cy="1280890"/>
          </a:xfrm>
        </p:spPr>
        <p:txBody>
          <a:bodyPr/>
          <a:lstStyle/>
          <a:p>
            <a:r>
              <a:rPr lang="en-US" b="1" dirty="0" smtClean="0"/>
              <a:t>2- Off-Screen </a:t>
            </a:r>
            <a:r>
              <a:rPr lang="en-US" b="1" dirty="0"/>
              <a:t>Voice-over (Narration)</a:t>
            </a:r>
          </a:p>
        </p:txBody>
      </p:sp>
      <p:sp>
        <p:nvSpPr>
          <p:cNvPr id="3" name="Content Placeholder 2"/>
          <p:cNvSpPr>
            <a:spLocks noGrp="1"/>
          </p:cNvSpPr>
          <p:nvPr>
            <p:ph idx="1"/>
          </p:nvPr>
        </p:nvSpPr>
        <p:spPr/>
        <p:txBody>
          <a:bodyPr/>
          <a:lstStyle/>
          <a:p>
            <a:pPr>
              <a:lnSpc>
                <a:spcPct val="150000"/>
              </a:lnSpc>
            </a:pPr>
            <a:r>
              <a:rPr lang="en-US" dirty="0" smtClean="0"/>
              <a:t>Off-Screen </a:t>
            </a:r>
            <a:r>
              <a:rPr lang="en-US" dirty="0"/>
              <a:t>Voice-over or Narration is added to content, or can be played by itself. This type of voiceover can be used for videos as well as other media. For </a:t>
            </a:r>
            <a:r>
              <a:rPr lang="en-US" dirty="0" smtClean="0"/>
              <a:t>example</a:t>
            </a:r>
            <a:r>
              <a:rPr lang="en-US" dirty="0"/>
              <a:t>, podcasts, radio commercials and documentaries</a:t>
            </a:r>
            <a:r>
              <a:rPr lang="en-US" dirty="0" smtClean="0"/>
              <a:t>.</a:t>
            </a:r>
          </a:p>
          <a:p>
            <a:pPr>
              <a:lnSpc>
                <a:spcPct val="150000"/>
              </a:lnSpc>
            </a:pPr>
            <a:endParaRPr lang="en-US" dirty="0"/>
          </a:p>
          <a:p>
            <a:pPr>
              <a:lnSpc>
                <a:spcPct val="150000"/>
              </a:lnSpc>
            </a:pPr>
            <a:r>
              <a:rPr lang="en-US" dirty="0">
                <a:hlinkClick r:id="rId2"/>
              </a:rPr>
              <a:t>https://youtu.be/rX40mBb8bkU</a:t>
            </a:r>
            <a:endParaRPr lang="en-US" dirty="0"/>
          </a:p>
        </p:txBody>
      </p:sp>
      <p:sp>
        <p:nvSpPr>
          <p:cNvPr id="4" name="TextBox 3"/>
          <p:cNvSpPr txBox="1"/>
          <p:nvPr/>
        </p:nvSpPr>
        <p:spPr>
          <a:xfrm>
            <a:off x="9725890" y="310221"/>
            <a:ext cx="2244438" cy="461665"/>
          </a:xfrm>
          <a:prstGeom prst="rect">
            <a:avLst/>
          </a:prstGeom>
          <a:solidFill>
            <a:schemeClr val="accent1"/>
          </a:solidFill>
          <a:ln>
            <a:solidFill>
              <a:schemeClr val="accent1"/>
            </a:solidFill>
          </a:ln>
        </p:spPr>
        <p:txBody>
          <a:bodyPr wrap="square" rtlCol="0">
            <a:spAutoFit/>
          </a:bodyPr>
          <a:lstStyle/>
          <a:p>
            <a:pPr algn="ctr"/>
            <a:r>
              <a:rPr lang="en-US" sz="2400" dirty="0" smtClean="0">
                <a:solidFill>
                  <a:schemeClr val="bg1"/>
                </a:solidFill>
              </a:rPr>
              <a:t>Voice-over</a:t>
            </a:r>
            <a:endParaRPr lang="en-US" sz="2400" dirty="0">
              <a:solidFill>
                <a:schemeClr val="bg1"/>
              </a:solidFill>
            </a:endParaRPr>
          </a:p>
        </p:txBody>
      </p:sp>
    </p:spTree>
    <p:extLst>
      <p:ext uri="{BB962C8B-B14F-4D97-AF65-F5344CB8AC3E}">
        <p14:creationId xmlns:p14="http://schemas.microsoft.com/office/powerpoint/2010/main" val="603444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a:t>
            </a:r>
            <a:r>
              <a:rPr lang="en-US" b="1" dirty="0" err="1" smtClean="0"/>
              <a:t>Lektoring</a:t>
            </a:r>
            <a:endParaRPr lang="en-US" dirty="0"/>
          </a:p>
        </p:txBody>
      </p:sp>
      <p:sp>
        <p:nvSpPr>
          <p:cNvPr id="3" name="Content Placeholder 2"/>
          <p:cNvSpPr>
            <a:spLocks noGrp="1"/>
          </p:cNvSpPr>
          <p:nvPr>
            <p:ph idx="1"/>
          </p:nvPr>
        </p:nvSpPr>
        <p:spPr>
          <a:xfrm>
            <a:off x="2265939" y="2041237"/>
            <a:ext cx="8915400" cy="3777622"/>
          </a:xfrm>
        </p:spPr>
        <p:txBody>
          <a:bodyPr/>
          <a:lstStyle/>
          <a:p>
            <a:pPr marL="0" indent="0">
              <a:lnSpc>
                <a:spcPct val="150000"/>
              </a:lnSpc>
              <a:buNone/>
            </a:pPr>
            <a:endParaRPr lang="en-US" b="1" dirty="0"/>
          </a:p>
          <a:p>
            <a:pPr>
              <a:lnSpc>
                <a:spcPct val="150000"/>
              </a:lnSpc>
            </a:pPr>
            <a:r>
              <a:rPr lang="en-US" dirty="0" err="1"/>
              <a:t>Lektoring</a:t>
            </a:r>
            <a:r>
              <a:rPr lang="en-US" dirty="0"/>
              <a:t> is a niche voice-over style that’s mainly used in Poland. The technique consists of a one-person reading of all the translated dialogue. Often, it is a male voice talent. This voiceover style shows no emotion. Whilst listening to </a:t>
            </a:r>
            <a:r>
              <a:rPr lang="en-US" dirty="0" err="1"/>
              <a:t>lektored</a:t>
            </a:r>
            <a:r>
              <a:rPr lang="en-US" dirty="0"/>
              <a:t> content, you can hear the original dialogue seconds before the voiceover. As a result, the translation isn’t distracting to the viewers</a:t>
            </a:r>
            <a:r>
              <a:rPr lang="en-US" dirty="0" smtClean="0"/>
              <a:t>.</a:t>
            </a:r>
            <a:endParaRPr lang="en-US" dirty="0"/>
          </a:p>
          <a:p>
            <a:pPr>
              <a:lnSpc>
                <a:spcPct val="150000"/>
              </a:lnSpc>
            </a:pPr>
            <a:r>
              <a:rPr lang="en-US" dirty="0">
                <a:hlinkClick r:id="rId2" tooltip="Share link"/>
              </a:rPr>
              <a:t>https://youtu.be/1yHD45zYcV0</a:t>
            </a:r>
            <a:endParaRPr lang="en-US" dirty="0"/>
          </a:p>
        </p:txBody>
      </p:sp>
      <p:sp>
        <p:nvSpPr>
          <p:cNvPr id="4" name="TextBox 3"/>
          <p:cNvSpPr txBox="1"/>
          <p:nvPr/>
        </p:nvSpPr>
        <p:spPr>
          <a:xfrm>
            <a:off x="9716653" y="393277"/>
            <a:ext cx="2244438" cy="461665"/>
          </a:xfrm>
          <a:prstGeom prst="rect">
            <a:avLst/>
          </a:prstGeom>
          <a:solidFill>
            <a:schemeClr val="accent1"/>
          </a:solidFill>
          <a:ln>
            <a:solidFill>
              <a:schemeClr val="accent1"/>
            </a:solidFill>
          </a:ln>
        </p:spPr>
        <p:txBody>
          <a:bodyPr wrap="square" rtlCol="0">
            <a:spAutoFit/>
          </a:bodyPr>
          <a:lstStyle/>
          <a:p>
            <a:pPr algn="ctr"/>
            <a:r>
              <a:rPr lang="en-US" sz="2400" smtClean="0">
                <a:solidFill>
                  <a:schemeClr val="bg1"/>
                </a:solidFill>
              </a:rPr>
              <a:t>Voice-over</a:t>
            </a:r>
            <a:endParaRPr lang="en-US" sz="2400" dirty="0">
              <a:solidFill>
                <a:schemeClr val="bg1"/>
              </a:solidFill>
            </a:endParaRPr>
          </a:p>
        </p:txBody>
      </p:sp>
    </p:spTree>
    <p:extLst>
      <p:ext uri="{BB962C8B-B14F-4D97-AF65-F5344CB8AC3E}">
        <p14:creationId xmlns:p14="http://schemas.microsoft.com/office/powerpoint/2010/main" val="664418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030510"/>
            <a:ext cx="8911687" cy="1280890"/>
          </a:xfrm>
        </p:spPr>
        <p:txBody>
          <a:bodyPr/>
          <a:lstStyle/>
          <a:p>
            <a:r>
              <a:rPr lang="en-US" b="1" dirty="0" smtClean="0"/>
              <a:t>1- Language/Voice </a:t>
            </a:r>
            <a:r>
              <a:rPr lang="en-US" b="1" dirty="0"/>
              <a:t>Replacement</a:t>
            </a:r>
          </a:p>
        </p:txBody>
      </p:sp>
      <p:sp>
        <p:nvSpPr>
          <p:cNvPr id="3" name="Content Placeholder 2"/>
          <p:cNvSpPr>
            <a:spLocks noGrp="1"/>
          </p:cNvSpPr>
          <p:nvPr>
            <p:ph idx="1"/>
          </p:nvPr>
        </p:nvSpPr>
        <p:spPr/>
        <p:txBody>
          <a:bodyPr/>
          <a:lstStyle/>
          <a:p>
            <a:pPr>
              <a:lnSpc>
                <a:spcPct val="150000"/>
              </a:lnSpc>
            </a:pPr>
            <a:r>
              <a:rPr lang="en-US" dirty="0"/>
              <a:t>language/voice replacement involves making targeted changes to specific elements of the original audio track for various purposes, without necessarily focusing on lip-syncing.</a:t>
            </a:r>
          </a:p>
        </p:txBody>
      </p:sp>
      <p:sp>
        <p:nvSpPr>
          <p:cNvPr id="4" name="TextBox 3"/>
          <p:cNvSpPr txBox="1"/>
          <p:nvPr/>
        </p:nvSpPr>
        <p:spPr>
          <a:xfrm>
            <a:off x="9772071" y="278978"/>
            <a:ext cx="2244438" cy="461665"/>
          </a:xfrm>
          <a:prstGeom prst="rect">
            <a:avLst/>
          </a:prstGeom>
          <a:solidFill>
            <a:schemeClr val="accent5">
              <a:lumMod val="75000"/>
            </a:schemeClr>
          </a:solidFill>
          <a:ln>
            <a:solidFill>
              <a:schemeClr val="accent1"/>
            </a:solidFill>
          </a:ln>
        </p:spPr>
        <p:txBody>
          <a:bodyPr wrap="square" rtlCol="0">
            <a:spAutoFit/>
          </a:bodyPr>
          <a:lstStyle/>
          <a:p>
            <a:pPr algn="ctr"/>
            <a:r>
              <a:rPr lang="en-US" sz="2400" dirty="0" smtClean="0">
                <a:solidFill>
                  <a:schemeClr val="bg1"/>
                </a:solidFill>
              </a:rPr>
              <a:t>Dubbing</a:t>
            </a:r>
            <a:endParaRPr lang="en-US" sz="2400" dirty="0">
              <a:solidFill>
                <a:schemeClr val="bg1"/>
              </a:solidFill>
            </a:endParaRPr>
          </a:p>
        </p:txBody>
      </p:sp>
    </p:spTree>
    <p:extLst>
      <p:ext uri="{BB962C8B-B14F-4D97-AF65-F5344CB8AC3E}">
        <p14:creationId xmlns:p14="http://schemas.microsoft.com/office/powerpoint/2010/main" val="1825078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Lip-sync </a:t>
            </a:r>
            <a:r>
              <a:rPr lang="en-US" b="1" dirty="0"/>
              <a:t>dubbing</a:t>
            </a:r>
          </a:p>
        </p:txBody>
      </p:sp>
      <p:sp>
        <p:nvSpPr>
          <p:cNvPr id="3" name="Content Placeholder 2"/>
          <p:cNvSpPr>
            <a:spLocks noGrp="1"/>
          </p:cNvSpPr>
          <p:nvPr>
            <p:ph idx="1"/>
          </p:nvPr>
        </p:nvSpPr>
        <p:spPr/>
        <p:txBody>
          <a:bodyPr/>
          <a:lstStyle/>
          <a:p>
            <a:pPr>
              <a:lnSpc>
                <a:spcPct val="150000"/>
              </a:lnSpc>
            </a:pPr>
            <a:r>
              <a:rPr lang="en-US" dirty="0" smtClean="0"/>
              <a:t>Lip-sync </a:t>
            </a:r>
            <a:r>
              <a:rPr lang="en-US" dirty="0"/>
              <a:t>dubbing is meant to be as close to the original as possible. In addition, it is a technique that allows the audience to focus solely on the content. With this method, the newly translated dialogue is matched to the lip movements of the characters on screen. As a result of the technicality of the lip-sync, it’s a precise and time-consuming process.</a:t>
            </a:r>
          </a:p>
        </p:txBody>
      </p:sp>
      <p:sp>
        <p:nvSpPr>
          <p:cNvPr id="4" name="TextBox 3"/>
          <p:cNvSpPr txBox="1"/>
          <p:nvPr/>
        </p:nvSpPr>
        <p:spPr>
          <a:xfrm>
            <a:off x="9772071" y="278978"/>
            <a:ext cx="2244438" cy="461665"/>
          </a:xfrm>
          <a:prstGeom prst="rect">
            <a:avLst/>
          </a:prstGeom>
          <a:solidFill>
            <a:schemeClr val="accent5">
              <a:lumMod val="75000"/>
            </a:schemeClr>
          </a:solidFill>
          <a:ln>
            <a:solidFill>
              <a:schemeClr val="accent1"/>
            </a:solidFill>
          </a:ln>
        </p:spPr>
        <p:txBody>
          <a:bodyPr wrap="square" rtlCol="0">
            <a:spAutoFit/>
          </a:bodyPr>
          <a:lstStyle/>
          <a:p>
            <a:pPr algn="ctr"/>
            <a:r>
              <a:rPr lang="en-US" sz="2400" dirty="0" smtClean="0">
                <a:solidFill>
                  <a:schemeClr val="bg1"/>
                </a:solidFill>
              </a:rPr>
              <a:t>Dubbing</a:t>
            </a:r>
            <a:endParaRPr lang="en-US" sz="2400" dirty="0">
              <a:solidFill>
                <a:schemeClr val="bg1"/>
              </a:solidFill>
            </a:endParaRPr>
          </a:p>
        </p:txBody>
      </p:sp>
    </p:spTree>
    <p:extLst>
      <p:ext uri="{BB962C8B-B14F-4D97-AF65-F5344CB8AC3E}">
        <p14:creationId xmlns:p14="http://schemas.microsoft.com/office/powerpoint/2010/main" val="229704689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41</TotalTime>
  <Words>318</Words>
  <Application>Microsoft Office PowerPoint</Application>
  <PresentationFormat>Widescreen</PresentationFormat>
  <Paragraphs>35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Wingdings 3</vt:lpstr>
      <vt:lpstr>Wisp</vt:lpstr>
      <vt:lpstr>Dubbing and Voice-over </vt:lpstr>
      <vt:lpstr>Dubbing vs. Voice-over</vt:lpstr>
      <vt:lpstr>Voice-over</vt:lpstr>
      <vt:lpstr>1- UN Style voiceover</vt:lpstr>
      <vt:lpstr>2- Off-Screen Voice-over (Narration)</vt:lpstr>
      <vt:lpstr>3- Lektoring</vt:lpstr>
      <vt:lpstr>1- Language/Voice Replacement</vt:lpstr>
      <vt:lpstr>2- Lip-sync dubbing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Dubbing and Voice-over </dc:title>
  <dc:creator>Hcc</dc:creator>
  <cp:lastModifiedBy>Hcc</cp:lastModifiedBy>
  <cp:revision>28</cp:revision>
  <dcterms:created xsi:type="dcterms:W3CDTF">2024-01-26T21:18:43Z</dcterms:created>
  <dcterms:modified xsi:type="dcterms:W3CDTF">2024-03-02T06:19:06Z</dcterms:modified>
</cp:coreProperties>
</file>