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964" y="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00AFE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00AFE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00AFE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1" i="0">
                <a:solidFill>
                  <a:srgbClr val="00AFE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0401" y="3047"/>
            <a:ext cx="7035165" cy="16914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1" i="0">
                <a:solidFill>
                  <a:srgbClr val="00AFEF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0401" y="2034508"/>
            <a:ext cx="9222105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Carlito"/>
                <a:cs typeface="Carlito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2024-10-05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darya.shorsh@sulicihan.edu.krd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49311" y="4733893"/>
            <a:ext cx="2894330" cy="1277620"/>
          </a:xfrm>
          <a:prstGeom prst="rect">
            <a:avLst/>
          </a:prstGeom>
        </p:spPr>
        <p:txBody>
          <a:bodyPr vert="horz" wrap="square" lIns="0" tIns="1498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180"/>
              </a:spcBef>
            </a:pPr>
            <a:r>
              <a:rPr sz="1800" dirty="0">
                <a:solidFill>
                  <a:srgbClr val="006FC0"/>
                </a:solidFill>
                <a:latin typeface="Times New Roman"/>
                <a:cs typeface="Times New Roman"/>
              </a:rPr>
              <a:t>Prepared</a:t>
            </a:r>
            <a:r>
              <a:rPr sz="1800" spc="-2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solidFill>
                  <a:srgbClr val="006FC0"/>
                </a:solidFill>
                <a:latin typeface="Times New Roman"/>
                <a:cs typeface="Times New Roman"/>
              </a:rPr>
              <a:t>by</a:t>
            </a:r>
            <a:r>
              <a:rPr sz="1800" spc="409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1800" spc="-5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80"/>
              </a:spcBef>
            </a:pPr>
            <a:r>
              <a:rPr sz="1800" b="1" dirty="0">
                <a:latin typeface="Times New Roman"/>
                <a:cs typeface="Times New Roman"/>
              </a:rPr>
              <a:t>Darya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Shorsh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Hamad</a:t>
            </a:r>
            <a:endParaRPr sz="18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</a:pPr>
            <a:r>
              <a:rPr sz="1400" b="1" dirty="0">
                <a:latin typeface="Times New Roman"/>
                <a:cs typeface="Times New Roman"/>
              </a:rPr>
              <a:t>Mcs.</a:t>
            </a:r>
            <a:r>
              <a:rPr sz="1400" b="1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Clinical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Biochemistry</a:t>
            </a:r>
            <a:endParaRPr sz="14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1400" spc="-10" dirty="0">
                <a:latin typeface="Times New Roman"/>
                <a:cs typeface="Times New Roman"/>
              </a:rPr>
              <a:t>E-</a:t>
            </a:r>
            <a:r>
              <a:rPr sz="1400" dirty="0">
                <a:latin typeface="Times New Roman"/>
                <a:cs typeface="Times New Roman"/>
              </a:rPr>
              <a:t>mail: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  <a:hlinkClick r:id="rId2"/>
              </a:rPr>
              <a:t>darya.shorsh@sulicihan.edu.krd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611536" y="2168739"/>
            <a:ext cx="4716145" cy="2181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190">
              <a:lnSpc>
                <a:spcPct val="100000"/>
              </a:lnSpc>
              <a:spcBef>
                <a:spcPts val="100"/>
              </a:spcBef>
            </a:pPr>
            <a:r>
              <a:rPr sz="3600" b="1" dirty="0">
                <a:latin typeface="Times New Roman"/>
                <a:cs typeface="Times New Roman"/>
              </a:rPr>
              <a:t>Practical</a:t>
            </a:r>
            <a:r>
              <a:rPr sz="3600" b="1" spc="-185" dirty="0">
                <a:latin typeface="Times New Roman"/>
                <a:cs typeface="Times New Roman"/>
              </a:rPr>
              <a:t> </a:t>
            </a:r>
            <a:r>
              <a:rPr sz="3600" b="1" spc="-10" dirty="0">
                <a:latin typeface="Times New Roman"/>
                <a:cs typeface="Times New Roman"/>
              </a:rPr>
              <a:t>Biochemistry</a:t>
            </a:r>
            <a:endParaRPr sz="3600">
              <a:latin typeface="Times New Roman"/>
              <a:cs typeface="Times New Roman"/>
            </a:endParaRPr>
          </a:p>
          <a:p>
            <a:pPr marL="1854835">
              <a:lnSpc>
                <a:spcPct val="100000"/>
              </a:lnSpc>
              <a:spcBef>
                <a:spcPts val="2575"/>
              </a:spcBef>
            </a:pP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Lecture</a:t>
            </a:r>
            <a:r>
              <a:rPr sz="2400" b="1" spc="-20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006FC0"/>
                </a:solidFill>
                <a:latin typeface="Times New Roman"/>
                <a:cs typeface="Times New Roman"/>
              </a:rPr>
              <a:t>4</a:t>
            </a:r>
            <a:r>
              <a:rPr sz="2400" b="1" spc="-5" dirty="0">
                <a:solidFill>
                  <a:srgbClr val="006FC0"/>
                </a:solidFill>
                <a:latin typeface="Times New Roman"/>
                <a:cs typeface="Times New Roman"/>
              </a:rPr>
              <a:t> </a:t>
            </a:r>
            <a:r>
              <a:rPr sz="2400" b="1" spc="-50" dirty="0">
                <a:latin typeface="Times New Roman"/>
                <a:cs typeface="Times New Roman"/>
              </a:rPr>
              <a:t>:</a:t>
            </a:r>
            <a:endParaRPr sz="2400">
              <a:latin typeface="Times New Roman"/>
              <a:cs typeface="Times New Roman"/>
            </a:endParaRPr>
          </a:p>
          <a:p>
            <a:pPr marL="12700" marR="66675" indent="274955">
              <a:lnSpc>
                <a:spcPct val="100000"/>
              </a:lnSpc>
              <a:spcBef>
                <a:spcPts val="1440"/>
              </a:spcBef>
            </a:pPr>
            <a:r>
              <a:rPr sz="2400" b="1" spc="-10" dirty="0">
                <a:latin typeface="Carlito"/>
                <a:cs typeface="Carlito"/>
              </a:rPr>
              <a:t>Identification</a:t>
            </a:r>
            <a:r>
              <a:rPr sz="2400" b="1" spc="-50" dirty="0">
                <a:latin typeface="Carlito"/>
                <a:cs typeface="Carlito"/>
              </a:rPr>
              <a:t> </a:t>
            </a:r>
            <a:r>
              <a:rPr sz="2400" b="1" dirty="0">
                <a:latin typeface="Carlito"/>
                <a:cs typeface="Carlito"/>
              </a:rPr>
              <a:t>of</a:t>
            </a:r>
            <a:r>
              <a:rPr sz="2400" b="1" spc="-45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Carbohydrates (Seliwanoff’s,</a:t>
            </a:r>
            <a:r>
              <a:rPr sz="2400" b="1" spc="-60" dirty="0">
                <a:latin typeface="Carlito"/>
                <a:cs typeface="Carlito"/>
              </a:rPr>
              <a:t> </a:t>
            </a:r>
            <a:r>
              <a:rPr sz="2400" b="1" dirty="0">
                <a:latin typeface="Carlito"/>
                <a:cs typeface="Carlito"/>
              </a:rPr>
              <a:t>Bails,</a:t>
            </a:r>
            <a:r>
              <a:rPr sz="2400" b="1" spc="-60" dirty="0">
                <a:latin typeface="Carlito"/>
                <a:cs typeface="Carlito"/>
              </a:rPr>
              <a:t> </a:t>
            </a:r>
            <a:r>
              <a:rPr sz="2400" b="1" dirty="0">
                <a:latin typeface="Carlito"/>
                <a:cs typeface="Carlito"/>
              </a:rPr>
              <a:t>mucic</a:t>
            </a:r>
            <a:r>
              <a:rPr sz="2400" b="1" spc="-55" dirty="0">
                <a:latin typeface="Carlito"/>
                <a:cs typeface="Carlito"/>
              </a:rPr>
              <a:t> </a:t>
            </a:r>
            <a:r>
              <a:rPr sz="2400" b="1" spc="-10" dirty="0">
                <a:latin typeface="Carlito"/>
                <a:cs typeface="Carlito"/>
              </a:rPr>
              <a:t>Acid)Tests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-15633" y="6395442"/>
            <a:ext cx="12192000" cy="447040"/>
          </a:xfrm>
          <a:custGeom>
            <a:avLst/>
            <a:gdLst/>
            <a:ahLst/>
            <a:cxnLst/>
            <a:rect l="l" t="t" r="r" b="b"/>
            <a:pathLst>
              <a:path w="12192000" h="447040">
                <a:moveTo>
                  <a:pt x="12191975" y="446699"/>
                </a:moveTo>
                <a:lnTo>
                  <a:pt x="0" y="446699"/>
                </a:lnTo>
                <a:lnTo>
                  <a:pt x="0" y="0"/>
                </a:lnTo>
                <a:lnTo>
                  <a:pt x="12191975" y="0"/>
                </a:lnTo>
                <a:lnTo>
                  <a:pt x="12191975" y="446699"/>
                </a:lnTo>
                <a:close/>
              </a:path>
            </a:pathLst>
          </a:custGeom>
          <a:solidFill>
            <a:srgbClr val="C4DFB1"/>
          </a:solidFill>
        </p:spPr>
        <p:txBody>
          <a:bodyPr wrap="square" lIns="0" tIns="0" rIns="0" bIns="0" rtlCol="0"/>
          <a:lstStyle/>
          <a:p>
            <a:pPr algn="ctr"/>
            <a:r>
              <a:rPr lang="en-US" dirty="0"/>
              <a:t>2024 - 2025</a:t>
            </a:r>
          </a:p>
        </p:txBody>
      </p:sp>
      <p:grpSp>
        <p:nvGrpSpPr>
          <p:cNvPr id="5" name="object 5"/>
          <p:cNvGrpSpPr/>
          <p:nvPr/>
        </p:nvGrpSpPr>
        <p:grpSpPr>
          <a:xfrm>
            <a:off x="0" y="0"/>
            <a:ext cx="12192000" cy="2102485"/>
            <a:chOff x="0" y="0"/>
            <a:chExt cx="12192000" cy="2102485"/>
          </a:xfrm>
        </p:grpSpPr>
        <p:sp>
          <p:nvSpPr>
            <p:cNvPr id="6" name="object 6"/>
            <p:cNvSpPr/>
            <p:nvPr/>
          </p:nvSpPr>
          <p:spPr>
            <a:xfrm>
              <a:off x="0" y="0"/>
              <a:ext cx="12192000" cy="1994535"/>
            </a:xfrm>
            <a:custGeom>
              <a:avLst/>
              <a:gdLst/>
              <a:ahLst/>
              <a:cxnLst/>
              <a:rect l="l" t="t" r="r" b="b"/>
              <a:pathLst>
                <a:path w="12192000" h="1994535">
                  <a:moveTo>
                    <a:pt x="12191975" y="1994440"/>
                  </a:moveTo>
                  <a:lnTo>
                    <a:pt x="0" y="1994440"/>
                  </a:lnTo>
                  <a:lnTo>
                    <a:pt x="0" y="0"/>
                  </a:lnTo>
                  <a:lnTo>
                    <a:pt x="12191975" y="0"/>
                  </a:lnTo>
                  <a:lnTo>
                    <a:pt x="12191975" y="1994440"/>
                  </a:lnTo>
                  <a:close/>
                </a:path>
              </a:pathLst>
            </a:custGeom>
            <a:solidFill>
              <a:srgbClr val="A8D08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688705" y="0"/>
              <a:ext cx="2503269" cy="2102165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841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1F5F"/>
                </a:solidFill>
              </a:rPr>
              <a:t>Cihan</a:t>
            </a:r>
            <a:r>
              <a:rPr sz="3600" spc="-85" dirty="0">
                <a:solidFill>
                  <a:srgbClr val="001F5F"/>
                </a:solidFill>
              </a:rPr>
              <a:t> </a:t>
            </a:r>
            <a:r>
              <a:rPr sz="3600" dirty="0">
                <a:solidFill>
                  <a:srgbClr val="001F5F"/>
                </a:solidFill>
              </a:rPr>
              <a:t>University</a:t>
            </a:r>
            <a:r>
              <a:rPr sz="3600" spc="-70" dirty="0">
                <a:solidFill>
                  <a:srgbClr val="001F5F"/>
                </a:solidFill>
              </a:rPr>
              <a:t> </a:t>
            </a:r>
            <a:r>
              <a:rPr sz="3600" dirty="0">
                <a:solidFill>
                  <a:srgbClr val="001F5F"/>
                </a:solidFill>
              </a:rPr>
              <a:t>of</a:t>
            </a:r>
            <a:r>
              <a:rPr sz="3600" spc="-70" dirty="0">
                <a:solidFill>
                  <a:srgbClr val="001F5F"/>
                </a:solidFill>
              </a:rPr>
              <a:t> </a:t>
            </a:r>
            <a:r>
              <a:rPr sz="3600" spc="-10" dirty="0">
                <a:solidFill>
                  <a:srgbClr val="001F5F"/>
                </a:solidFill>
              </a:rPr>
              <a:t>Sulaimaniya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7777" y="228491"/>
            <a:ext cx="26517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0" dirty="0">
                <a:latin typeface="Carlito"/>
                <a:cs typeface="Carlito"/>
              </a:rPr>
              <a:t>Lab</a:t>
            </a:r>
            <a:r>
              <a:rPr sz="3600" b="0" spc="-15" dirty="0">
                <a:latin typeface="Carlito"/>
                <a:cs typeface="Carlito"/>
              </a:rPr>
              <a:t> </a:t>
            </a:r>
            <a:r>
              <a:rPr sz="3600" b="0" spc="-10" dirty="0">
                <a:latin typeface="Carlito"/>
                <a:cs typeface="Carlito"/>
              </a:rPr>
              <a:t>Questions</a:t>
            </a:r>
            <a:endParaRPr sz="36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4" y="1074271"/>
            <a:ext cx="6218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rlito"/>
                <a:cs typeface="Carlito"/>
              </a:rPr>
              <a:t>Q1: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did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following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tests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each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Solution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53905" y="1099163"/>
            <a:ext cx="993140" cy="365760"/>
          </a:xfrm>
          <a:prstGeom prst="rect">
            <a:avLst/>
          </a:prstGeom>
          <a:solidFill>
            <a:srgbClr val="C0C0C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85"/>
              </a:lnSpc>
            </a:pPr>
            <a:r>
              <a:rPr sz="2400" spc="-10" dirty="0">
                <a:latin typeface="Carlito"/>
                <a:cs typeface="Carlito"/>
              </a:rPr>
              <a:t>maltose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395848" y="1074271"/>
            <a:ext cx="4914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25" dirty="0">
                <a:latin typeface="Carlito"/>
                <a:cs typeface="Carlito"/>
              </a:rPr>
              <a:t>and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724" y="1464922"/>
            <a:ext cx="768350" cy="365760"/>
          </a:xfrm>
          <a:prstGeom prst="rect">
            <a:avLst/>
          </a:prstGeom>
          <a:solidFill>
            <a:srgbClr val="C0C0C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2785"/>
              </a:lnSpc>
            </a:pPr>
            <a:r>
              <a:rPr sz="2400" spc="-10" dirty="0">
                <a:latin typeface="Carlito"/>
                <a:cs typeface="Carlito"/>
              </a:rPr>
              <a:t>ribose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8839" y="1440030"/>
            <a:ext cx="63182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rlito"/>
                <a:cs typeface="Carlito"/>
              </a:rPr>
              <a:t>give</a:t>
            </a:r>
            <a:r>
              <a:rPr sz="2400" spc="-6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results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explanation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each</a:t>
            </a:r>
            <a:r>
              <a:rPr sz="2400" spc="-6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solutions.</a:t>
            </a:r>
            <a:endParaRPr sz="2400">
              <a:latin typeface="Carlito"/>
              <a:cs typeface="Carlito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28402" y="2066358"/>
          <a:ext cx="11010898" cy="10039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021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21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021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021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0217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3935">
                <a:tc>
                  <a:txBody>
                    <a:bodyPr/>
                    <a:lstStyle/>
                    <a:p>
                      <a:pPr marL="5943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Mucic</a:t>
                      </a:r>
                      <a:endParaRPr sz="3200">
                        <a:latin typeface="Carlito"/>
                        <a:cs typeface="Carli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587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Benedict</a:t>
                      </a:r>
                      <a:endParaRPr sz="3200">
                        <a:latin typeface="Carlito"/>
                        <a:cs typeface="Carli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4298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Barfoed</a:t>
                      </a:r>
                      <a:endParaRPr sz="3200">
                        <a:latin typeface="Carlito"/>
                        <a:cs typeface="Carli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200" b="1" spc="-2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Bial</a:t>
                      </a:r>
                      <a:endParaRPr sz="3200">
                        <a:latin typeface="Carlito"/>
                        <a:cs typeface="Carli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5430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rlito"/>
                          <a:cs typeface="Carlito"/>
                        </a:rPr>
                        <a:t>Selliwanoff</a:t>
                      </a:r>
                      <a:endParaRPr sz="3200">
                        <a:latin typeface="Carlito"/>
                        <a:cs typeface="Carlito"/>
                      </a:endParaRPr>
                    </a:p>
                  </a:txBody>
                  <a:tcPr marL="0" marR="0" marT="2159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207776" y="3632253"/>
            <a:ext cx="885063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rlito"/>
                <a:cs typeface="Carlito"/>
              </a:rPr>
              <a:t>Q2: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What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are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carbohydrates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give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positive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result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with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Seliwanoff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?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why?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2880"/>
              </a:spcBef>
            </a:pPr>
            <a:r>
              <a:rPr sz="2400" dirty="0">
                <a:latin typeface="Carlito"/>
                <a:cs typeface="Carlito"/>
              </a:rPr>
              <a:t>Q3: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What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result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Bial's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test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if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sample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contain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starch?why?</a:t>
            </a:r>
            <a:endParaRPr sz="24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914398"/>
            <a:ext cx="10289379" cy="594358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1370">
              <a:lnSpc>
                <a:spcPct val="100000"/>
              </a:lnSpc>
              <a:spcBef>
                <a:spcPts val="100"/>
              </a:spcBef>
            </a:pPr>
            <a:r>
              <a:rPr sz="4400" spc="-10" dirty="0"/>
              <a:t>Introduction</a:t>
            </a:r>
            <a:endParaRPr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9284" y="50469"/>
            <a:ext cx="3919854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Seliwanoff’s</a:t>
            </a:r>
            <a:r>
              <a:rPr sz="4400" spc="-70" dirty="0"/>
              <a:t> </a:t>
            </a:r>
            <a:r>
              <a:rPr sz="4400" spc="-20" dirty="0"/>
              <a:t>test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259584" y="927221"/>
            <a:ext cx="11786235" cy="307657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87375">
              <a:lnSpc>
                <a:spcPts val="2590"/>
              </a:lnSpc>
              <a:spcBef>
                <a:spcPts val="425"/>
              </a:spcBef>
            </a:pP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Aim</a:t>
            </a:r>
            <a:r>
              <a:rPr sz="2400" b="1" spc="-5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of</a:t>
            </a:r>
            <a:r>
              <a:rPr sz="2400" b="1" spc="-5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b="1" spc="-10" dirty="0">
                <a:solidFill>
                  <a:srgbClr val="00AFEF"/>
                </a:solidFill>
                <a:latin typeface="Carlito"/>
                <a:cs typeface="Carlito"/>
              </a:rPr>
              <a:t>Seliwanoff’s</a:t>
            </a:r>
            <a:r>
              <a:rPr sz="2400" b="1" spc="-4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test:</a:t>
            </a:r>
            <a:r>
              <a:rPr sz="2400" b="1" spc="-10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used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to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differentiate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between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sugars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that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have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ketone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group </a:t>
            </a:r>
            <a:r>
              <a:rPr sz="2400" dirty="0">
                <a:latin typeface="Carlito"/>
                <a:cs typeface="Carlito"/>
              </a:rPr>
              <a:t>(ketose)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sugars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that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have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aldehyde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group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(aldoses).</a:t>
            </a:r>
            <a:endParaRPr sz="2400">
              <a:latin typeface="Carlito"/>
              <a:cs typeface="Carlito"/>
            </a:endParaRPr>
          </a:p>
          <a:p>
            <a:pPr marL="12700" marR="878205">
              <a:lnSpc>
                <a:spcPts val="2590"/>
              </a:lnSpc>
              <a:spcBef>
                <a:spcPts val="1005"/>
              </a:spcBef>
            </a:pP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It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gives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a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positive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result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for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ketoses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because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they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tend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to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dehydrate</a:t>
            </a:r>
            <a:r>
              <a:rPr sz="2400" spc="-65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more</a:t>
            </a:r>
            <a:r>
              <a:rPr sz="2400" spc="-7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74151"/>
                </a:solidFill>
                <a:latin typeface="Arial"/>
                <a:cs typeface="Arial"/>
              </a:rPr>
              <a:t>quickly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compared</a:t>
            </a:r>
            <a:r>
              <a:rPr sz="2400" spc="-8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74151"/>
                </a:solidFill>
                <a:latin typeface="Arial"/>
                <a:cs typeface="Arial"/>
              </a:rPr>
              <a:t>to</a:t>
            </a:r>
            <a:r>
              <a:rPr sz="2400" spc="-80" dirty="0">
                <a:solidFill>
                  <a:srgbClr val="37415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74151"/>
                </a:solidFill>
                <a:latin typeface="Arial"/>
                <a:cs typeface="Arial"/>
              </a:rPr>
              <a:t>aldoses.</a:t>
            </a:r>
            <a:endParaRPr sz="2400">
              <a:latin typeface="Arial"/>
              <a:cs typeface="Arial"/>
            </a:endParaRPr>
          </a:p>
          <a:p>
            <a:pPr marL="239395" indent="-181610">
              <a:lnSpc>
                <a:spcPct val="100000"/>
              </a:lnSpc>
              <a:spcBef>
                <a:spcPts val="675"/>
              </a:spcBef>
              <a:buFont typeface="Arial"/>
              <a:buChar char="•"/>
              <a:tabLst>
                <a:tab pos="239395" algn="l"/>
              </a:tabLst>
            </a:pPr>
            <a:r>
              <a:rPr sz="2400" b="1" spc="-10" dirty="0">
                <a:solidFill>
                  <a:srgbClr val="00AFEF"/>
                </a:solidFill>
                <a:latin typeface="Carlito"/>
                <a:cs typeface="Carlito"/>
              </a:rPr>
              <a:t>Seliwanoff’s</a:t>
            </a:r>
            <a:r>
              <a:rPr sz="2400" b="1" spc="-5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Reagent</a:t>
            </a:r>
            <a:r>
              <a:rPr sz="2400" b="1" dirty="0">
                <a:latin typeface="Carlito"/>
                <a:cs typeface="Carlito"/>
              </a:rPr>
              <a:t>:</a:t>
            </a:r>
            <a:r>
              <a:rPr sz="2400" b="1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reagent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this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test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consists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resorcinol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concentrated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HCl.</a:t>
            </a:r>
            <a:endParaRPr sz="2400">
              <a:latin typeface="Carlito"/>
              <a:cs typeface="Carlito"/>
            </a:endParaRPr>
          </a:p>
          <a:p>
            <a:pPr marL="238760" marR="5080" indent="-181610">
              <a:lnSpc>
                <a:spcPts val="2590"/>
              </a:lnSpc>
              <a:spcBef>
                <a:spcPts val="1040"/>
              </a:spcBef>
              <a:buChar char="•"/>
              <a:tabLst>
                <a:tab pos="240665" algn="l"/>
              </a:tabLst>
            </a:pPr>
            <a:r>
              <a:rPr sz="2400" b="1" dirty="0">
                <a:solidFill>
                  <a:srgbClr val="00AFEF"/>
                </a:solidFill>
                <a:latin typeface="Arial"/>
                <a:cs typeface="Arial"/>
              </a:rPr>
              <a:t>Principle:</a:t>
            </a:r>
            <a:r>
              <a:rPr sz="2400" b="1" spc="-40" dirty="0">
                <a:solidFill>
                  <a:srgbClr val="00AFEF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This</a:t>
            </a:r>
            <a:r>
              <a:rPr sz="2400" spc="-4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is</a:t>
            </a:r>
            <a:r>
              <a:rPr sz="2400" spc="-4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a</a:t>
            </a:r>
            <a:r>
              <a:rPr sz="2400" spc="-4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specific</a:t>
            </a:r>
            <a:r>
              <a:rPr sz="2400" spc="-4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test</a:t>
            </a:r>
            <a:r>
              <a:rPr sz="2400" spc="-4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for</a:t>
            </a:r>
            <a:r>
              <a:rPr sz="2400" spc="-4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43541"/>
                </a:solidFill>
                <a:latin typeface="Arial"/>
                <a:cs typeface="Arial"/>
              </a:rPr>
              <a:t>ketohexoses.</a:t>
            </a:r>
            <a:r>
              <a:rPr sz="2400" spc="-4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43541"/>
                </a:solidFill>
                <a:latin typeface="Arial"/>
                <a:cs typeface="Arial"/>
              </a:rPr>
              <a:t>Concentrated</a:t>
            </a:r>
            <a:r>
              <a:rPr sz="2400" spc="-4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HCl</a:t>
            </a:r>
            <a:r>
              <a:rPr sz="2400" spc="-4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43541"/>
                </a:solidFill>
                <a:latin typeface="Arial"/>
                <a:cs typeface="Arial"/>
              </a:rPr>
              <a:t>dehydrates 	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ketohexoses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to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form</a:t>
            </a:r>
            <a:r>
              <a:rPr sz="2400" spc="-8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furfural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derivatives</a:t>
            </a:r>
            <a:r>
              <a:rPr sz="2400" spc="-8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which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condense</a:t>
            </a:r>
            <a:r>
              <a:rPr sz="2400" spc="-8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with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resorcinol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to</a:t>
            </a:r>
            <a:r>
              <a:rPr sz="2400" spc="-8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give</a:t>
            </a:r>
            <a:r>
              <a:rPr sz="2400" spc="-8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343541"/>
                </a:solidFill>
                <a:latin typeface="Arial"/>
                <a:cs typeface="Arial"/>
              </a:rPr>
              <a:t>cherry 	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red</a:t>
            </a:r>
            <a:r>
              <a:rPr sz="2400" spc="-7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color</a:t>
            </a:r>
            <a:r>
              <a:rPr sz="2400" spc="-6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solution.</a:t>
            </a:r>
            <a:r>
              <a:rPr sz="2400" spc="-7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Aldoses</a:t>
            </a:r>
            <a:r>
              <a:rPr sz="2400" spc="-6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may</a:t>
            </a:r>
            <a:r>
              <a:rPr sz="2400" spc="-6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react</a:t>
            </a:r>
            <a:r>
              <a:rPr sz="2400" spc="-7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slightly</a:t>
            </a:r>
            <a:r>
              <a:rPr sz="2400" spc="-6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to</a:t>
            </a:r>
            <a:r>
              <a:rPr sz="2400" spc="-70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produce</a:t>
            </a:r>
            <a:r>
              <a:rPr sz="2400" spc="-6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343541"/>
                </a:solidFill>
                <a:latin typeface="Arial"/>
                <a:cs typeface="Arial"/>
              </a:rPr>
              <a:t>a</a:t>
            </a:r>
            <a:r>
              <a:rPr sz="2400" spc="-15" dirty="0">
                <a:solidFill>
                  <a:srgbClr val="343541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E149D0"/>
                </a:solidFill>
                <a:latin typeface="Arial"/>
                <a:cs typeface="Arial"/>
              </a:rPr>
              <a:t>faint</a:t>
            </a:r>
            <a:r>
              <a:rPr sz="2400" spc="-70" dirty="0">
                <a:solidFill>
                  <a:srgbClr val="E149D0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E149D0"/>
                </a:solidFill>
                <a:latin typeface="Arial"/>
                <a:cs typeface="Arial"/>
              </a:rPr>
              <a:t>pink</a:t>
            </a:r>
            <a:r>
              <a:rPr sz="2400" spc="-65" dirty="0">
                <a:solidFill>
                  <a:srgbClr val="E149D0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E149D0"/>
                </a:solidFill>
                <a:latin typeface="Arial"/>
                <a:cs typeface="Arial"/>
              </a:rPr>
              <a:t>color</a:t>
            </a:r>
            <a:r>
              <a:rPr sz="2400" spc="-10" dirty="0">
                <a:solidFill>
                  <a:srgbClr val="343541"/>
                </a:solidFill>
                <a:latin typeface="Arial"/>
                <a:cs typeface="Arial"/>
              </a:rPr>
              <a:t>.</a:t>
            </a:r>
            <a:endParaRPr sz="24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9209" y="4376970"/>
            <a:ext cx="8310620" cy="248101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7857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65"/>
              </a:spcBef>
            </a:pPr>
            <a:r>
              <a:rPr dirty="0"/>
              <a:t>Procedure</a:t>
            </a:r>
            <a:r>
              <a:rPr spc="-40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Seliwanoff’s</a:t>
            </a:r>
            <a:r>
              <a:rPr spc="-30" dirty="0"/>
              <a:t> </a:t>
            </a:r>
            <a:r>
              <a:rPr spc="-10" dirty="0"/>
              <a:t>Test:</a:t>
            </a:r>
          </a:p>
          <a:p>
            <a:pPr marL="12700" marR="5080">
              <a:lnSpc>
                <a:spcPct val="100000"/>
              </a:lnSpc>
              <a:spcBef>
                <a:spcPts val="520"/>
              </a:spcBef>
            </a:pP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1-</a:t>
            </a:r>
            <a:r>
              <a:rPr sz="2400" b="0" spc="-4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Add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3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ml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of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Seliwanoff’s</a:t>
            </a:r>
            <a:r>
              <a:rPr sz="2400" b="0" spc="-4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reagent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(a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solution</a:t>
            </a:r>
            <a:r>
              <a:rPr sz="2400" b="0" spc="-3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25" dirty="0">
                <a:solidFill>
                  <a:srgbClr val="000000"/>
                </a:solidFill>
                <a:latin typeface="Carlito"/>
                <a:cs typeface="Carlito"/>
              </a:rPr>
              <a:t>of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resorcinol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and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HCl)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into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each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of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four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separate</a:t>
            </a:r>
            <a:r>
              <a:rPr sz="2400" b="0" spc="-45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dirty="0">
                <a:solidFill>
                  <a:srgbClr val="000000"/>
                </a:solidFill>
                <a:latin typeface="Carlito"/>
                <a:cs typeface="Carlito"/>
              </a:rPr>
              <a:t>test</a:t>
            </a:r>
            <a:r>
              <a:rPr sz="2400" b="0" spc="-50" dirty="0">
                <a:solidFill>
                  <a:srgbClr val="000000"/>
                </a:solidFill>
                <a:latin typeface="Carlito"/>
                <a:cs typeface="Carlito"/>
              </a:rPr>
              <a:t> </a:t>
            </a:r>
            <a:r>
              <a:rPr sz="2400" b="0" spc="-10" dirty="0">
                <a:solidFill>
                  <a:srgbClr val="000000"/>
                </a:solidFill>
                <a:latin typeface="Carlito"/>
                <a:cs typeface="Carlito"/>
              </a:rPr>
              <a:t>tubes.</a:t>
            </a:r>
            <a:endParaRPr sz="2400">
              <a:latin typeface="Carlito"/>
              <a:cs typeface="Carlito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77495" indent="382905">
              <a:lnSpc>
                <a:spcPct val="100000"/>
              </a:lnSpc>
              <a:spcBef>
                <a:spcPts val="100"/>
              </a:spcBef>
              <a:buAutoNum type="arabicPlain" startAt="2"/>
              <a:tabLst>
                <a:tab pos="395605" algn="l"/>
              </a:tabLst>
            </a:pPr>
            <a:r>
              <a:rPr dirty="0"/>
              <a:t>Add</a:t>
            </a:r>
            <a:r>
              <a:rPr spc="-45" dirty="0"/>
              <a:t> </a:t>
            </a:r>
            <a:r>
              <a:rPr dirty="0"/>
              <a:t>3</a:t>
            </a:r>
            <a:r>
              <a:rPr spc="-40" dirty="0"/>
              <a:t> </a:t>
            </a:r>
            <a:r>
              <a:rPr dirty="0"/>
              <a:t>drops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1%</a:t>
            </a:r>
            <a:r>
              <a:rPr spc="-40" dirty="0"/>
              <a:t> </a:t>
            </a:r>
            <a:r>
              <a:rPr dirty="0"/>
              <a:t>solutions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fructose,</a:t>
            </a:r>
            <a:r>
              <a:rPr spc="-40" dirty="0"/>
              <a:t> </a:t>
            </a:r>
            <a:r>
              <a:rPr dirty="0"/>
              <a:t>glucose,</a:t>
            </a:r>
            <a:r>
              <a:rPr spc="-45" dirty="0"/>
              <a:t> </a:t>
            </a:r>
            <a:r>
              <a:rPr dirty="0"/>
              <a:t>sucrose</a:t>
            </a:r>
            <a:r>
              <a:rPr spc="-40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starch</a:t>
            </a:r>
            <a:r>
              <a:rPr spc="-40" dirty="0"/>
              <a:t> </a:t>
            </a:r>
            <a:r>
              <a:rPr spc="-50" dirty="0"/>
              <a:t>, </a:t>
            </a:r>
            <a:r>
              <a:rPr dirty="0"/>
              <a:t>one</a:t>
            </a:r>
            <a:r>
              <a:rPr spc="-40" dirty="0"/>
              <a:t> </a:t>
            </a:r>
            <a:r>
              <a:rPr dirty="0"/>
              <a:t>sugar</a:t>
            </a:r>
            <a:r>
              <a:rPr spc="-40" dirty="0"/>
              <a:t> </a:t>
            </a:r>
            <a:r>
              <a:rPr dirty="0"/>
              <a:t>solution</a:t>
            </a:r>
            <a:r>
              <a:rPr spc="-35" dirty="0"/>
              <a:t> </a:t>
            </a:r>
            <a:r>
              <a:rPr dirty="0"/>
              <a:t>per</a:t>
            </a:r>
            <a:r>
              <a:rPr spc="-40" dirty="0"/>
              <a:t> </a:t>
            </a:r>
            <a:r>
              <a:rPr dirty="0"/>
              <a:t>tube</a:t>
            </a:r>
            <a:r>
              <a:rPr spc="-35" dirty="0"/>
              <a:t> </a:t>
            </a:r>
            <a:r>
              <a:rPr dirty="0"/>
              <a:t>.</a:t>
            </a:r>
            <a:r>
              <a:rPr spc="-40" dirty="0"/>
              <a:t> </a:t>
            </a:r>
            <a:r>
              <a:rPr dirty="0"/>
              <a:t>mix</a:t>
            </a:r>
            <a:r>
              <a:rPr spc="-3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contents</a:t>
            </a:r>
            <a:r>
              <a:rPr spc="-4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spc="-10" dirty="0"/>
              <a:t>tubes.</a:t>
            </a:r>
          </a:p>
          <a:p>
            <a:pPr marL="12700" marR="5080" indent="382905">
              <a:lnSpc>
                <a:spcPct val="100000"/>
              </a:lnSpc>
              <a:spcBef>
                <a:spcPts val="2880"/>
              </a:spcBef>
              <a:buAutoNum type="arabicPlain" startAt="2"/>
              <a:tabLst>
                <a:tab pos="395605" algn="l"/>
              </a:tabLst>
            </a:pPr>
            <a:r>
              <a:rPr dirty="0"/>
              <a:t>Heat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tubes</a:t>
            </a:r>
            <a:r>
              <a:rPr spc="-35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a</a:t>
            </a:r>
            <a:r>
              <a:rPr spc="-40" dirty="0"/>
              <a:t> </a:t>
            </a:r>
            <a:r>
              <a:rPr dirty="0"/>
              <a:t>boiling</a:t>
            </a:r>
            <a:r>
              <a:rPr spc="-35" dirty="0"/>
              <a:t> </a:t>
            </a:r>
            <a:r>
              <a:rPr dirty="0"/>
              <a:t>water</a:t>
            </a:r>
            <a:r>
              <a:rPr spc="-40" dirty="0"/>
              <a:t> </a:t>
            </a:r>
            <a:r>
              <a:rPr dirty="0"/>
              <a:t>bath</a:t>
            </a:r>
            <a:r>
              <a:rPr spc="-35" dirty="0"/>
              <a:t> </a:t>
            </a:r>
            <a:r>
              <a:rPr dirty="0"/>
              <a:t>for</a:t>
            </a:r>
            <a:r>
              <a:rPr spc="-40" dirty="0"/>
              <a:t> </a:t>
            </a:r>
            <a:r>
              <a:rPr dirty="0"/>
              <a:t>1</a:t>
            </a:r>
            <a:r>
              <a:rPr spc="-40" dirty="0"/>
              <a:t> </a:t>
            </a:r>
            <a:r>
              <a:rPr dirty="0"/>
              <a:t>minute</a:t>
            </a:r>
            <a:r>
              <a:rPr spc="-35" dirty="0"/>
              <a:t> </a:t>
            </a:r>
            <a:r>
              <a:rPr dirty="0"/>
              <a:t>and</a:t>
            </a:r>
            <a:r>
              <a:rPr spc="-40" dirty="0"/>
              <a:t> </a:t>
            </a:r>
            <a:r>
              <a:rPr dirty="0"/>
              <a:t>then</a:t>
            </a:r>
            <a:r>
              <a:rPr spc="-40" dirty="0"/>
              <a:t> </a:t>
            </a:r>
            <a:r>
              <a:rPr dirty="0"/>
              <a:t>cool</a:t>
            </a:r>
            <a:r>
              <a:rPr spc="-35" dirty="0"/>
              <a:t> </a:t>
            </a:r>
            <a:r>
              <a:rPr spc="-10" dirty="0"/>
              <a:t>tubes </a:t>
            </a:r>
            <a:r>
              <a:rPr dirty="0"/>
              <a:t>under</a:t>
            </a:r>
            <a:r>
              <a:rPr spc="-50" dirty="0"/>
              <a:t> </a:t>
            </a:r>
            <a:r>
              <a:rPr dirty="0"/>
              <a:t>tap</a:t>
            </a:r>
            <a:r>
              <a:rPr spc="-50" dirty="0"/>
              <a:t> </a:t>
            </a:r>
            <a:r>
              <a:rPr spc="-10" dirty="0"/>
              <a:t>water.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966367"/>
            <a:ext cx="12191975" cy="289161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474" y="214563"/>
            <a:ext cx="232537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dirty="0"/>
              <a:t>Bial’s</a:t>
            </a:r>
            <a:r>
              <a:rPr sz="4000" spc="-130" dirty="0"/>
              <a:t> </a:t>
            </a:r>
            <a:r>
              <a:rPr sz="4000" spc="-20" dirty="0"/>
              <a:t>Test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3024" y="709862"/>
            <a:ext cx="5709920" cy="4925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</a:pPr>
            <a:r>
              <a:rPr sz="2000" b="1" dirty="0">
                <a:solidFill>
                  <a:srgbClr val="4471C4"/>
                </a:solidFill>
                <a:latin typeface="Times New Roman"/>
                <a:cs typeface="Times New Roman"/>
              </a:rPr>
              <a:t>Aim:</a:t>
            </a:r>
            <a:r>
              <a:rPr sz="2000" b="1" spc="-3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This</a:t>
            </a:r>
            <a:r>
              <a:rPr sz="2000" b="1" spc="-3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test</a:t>
            </a:r>
            <a:r>
              <a:rPr sz="2000" b="1" spc="-2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is</a:t>
            </a:r>
            <a:r>
              <a:rPr sz="2000" b="1" spc="-3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used</a:t>
            </a:r>
            <a:r>
              <a:rPr sz="2000" b="1" spc="-3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to</a:t>
            </a:r>
            <a:r>
              <a:rPr sz="2000" b="1" spc="-2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distinguish</a:t>
            </a:r>
            <a:r>
              <a:rPr sz="2000" b="1" spc="-3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between</a:t>
            </a:r>
            <a:r>
              <a:rPr sz="2000" b="1" spc="-25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pentose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sugar</a:t>
            </a:r>
            <a:r>
              <a:rPr sz="2000" b="1" spc="-15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solidFill>
                  <a:srgbClr val="464646"/>
                </a:solidFill>
                <a:latin typeface="Times New Roman"/>
                <a:cs typeface="Times New Roman"/>
              </a:rPr>
              <a:t>from</a:t>
            </a:r>
            <a:r>
              <a:rPr sz="2000" b="1" spc="-10" dirty="0">
                <a:solidFill>
                  <a:srgbClr val="464646"/>
                </a:solidFill>
                <a:latin typeface="Times New Roman"/>
                <a:cs typeface="Times New Roman"/>
              </a:rPr>
              <a:t> </a:t>
            </a:r>
            <a:r>
              <a:rPr sz="2000" b="1" spc="-10" dirty="0">
                <a:solidFill>
                  <a:srgbClr val="4471C4"/>
                </a:solidFill>
                <a:latin typeface="Times New Roman"/>
                <a:cs typeface="Times New Roman"/>
              </a:rPr>
              <a:t>hexose</a:t>
            </a:r>
            <a:endParaRPr sz="2000">
              <a:latin typeface="Times New Roman"/>
              <a:cs typeface="Times New Roman"/>
            </a:endParaRPr>
          </a:p>
          <a:p>
            <a:pPr marL="12700" marR="480059">
              <a:lnSpc>
                <a:spcPct val="150000"/>
              </a:lnSpc>
            </a:pPr>
            <a:r>
              <a:rPr sz="2000" b="1" dirty="0">
                <a:solidFill>
                  <a:srgbClr val="4471C4"/>
                </a:solidFill>
                <a:latin typeface="Times New Roman"/>
                <a:cs typeface="Times New Roman"/>
              </a:rPr>
              <a:t>Reagents:</a:t>
            </a:r>
            <a:r>
              <a:rPr sz="2000" b="1" spc="-3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Bial's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reagent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consists</a:t>
            </a:r>
            <a:r>
              <a:rPr sz="2000" b="1" spc="-15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of</a:t>
            </a:r>
            <a:r>
              <a:rPr sz="2000" b="1" spc="-10" dirty="0">
                <a:latin typeface="Times New Roman"/>
                <a:cs typeface="Times New Roman"/>
              </a:rPr>
              <a:t> orcinol, </a:t>
            </a:r>
            <a:r>
              <a:rPr sz="2000" b="1" dirty="0">
                <a:latin typeface="Times New Roman"/>
                <a:cs typeface="Times New Roman"/>
              </a:rPr>
              <a:t>concentrated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hydrochloric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acid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(HCl)</a:t>
            </a:r>
            <a:r>
              <a:rPr sz="2000" b="1" spc="-30" dirty="0">
                <a:latin typeface="Times New Roman"/>
                <a:cs typeface="Times New Roman"/>
              </a:rPr>
              <a:t> </a:t>
            </a:r>
            <a:r>
              <a:rPr sz="2000" b="1" dirty="0">
                <a:latin typeface="Times New Roman"/>
                <a:cs typeface="Times New Roman"/>
              </a:rPr>
              <a:t>and</a:t>
            </a:r>
            <a:r>
              <a:rPr sz="2000" b="1" spc="-40" dirty="0">
                <a:latin typeface="Times New Roman"/>
                <a:cs typeface="Times New Roman"/>
              </a:rPr>
              <a:t> </a:t>
            </a:r>
            <a:r>
              <a:rPr sz="2000" b="1" spc="-10" dirty="0">
                <a:latin typeface="Times New Roman"/>
                <a:cs typeface="Times New Roman"/>
              </a:rPr>
              <a:t>ferric chloride.</a:t>
            </a:r>
            <a:endParaRPr sz="2000">
              <a:latin typeface="Times New Roman"/>
              <a:cs typeface="Times New Roman"/>
            </a:endParaRPr>
          </a:p>
          <a:p>
            <a:pPr marL="12700" marR="278765">
              <a:lnSpc>
                <a:spcPct val="150000"/>
              </a:lnSpc>
              <a:spcBef>
                <a:spcPts val="60"/>
              </a:spcBef>
            </a:pPr>
            <a:r>
              <a:rPr sz="1900" b="1" dirty="0">
                <a:solidFill>
                  <a:srgbClr val="4471C4"/>
                </a:solidFill>
                <a:latin typeface="Times New Roman"/>
                <a:cs typeface="Times New Roman"/>
              </a:rPr>
              <a:t>Principle:</a:t>
            </a:r>
            <a:r>
              <a:rPr sz="1900"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In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the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presence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of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concentrated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HCl,</a:t>
            </a:r>
            <a:r>
              <a:rPr sz="1900" spc="-10" dirty="0">
                <a:latin typeface="Times New Roman"/>
                <a:cs typeface="Times New Roman"/>
              </a:rPr>
              <a:t> pentose </a:t>
            </a:r>
            <a:r>
              <a:rPr sz="1900" dirty="0">
                <a:latin typeface="Times New Roman"/>
                <a:cs typeface="Times New Roman"/>
              </a:rPr>
              <a:t>react</a:t>
            </a:r>
            <a:r>
              <a:rPr sz="1900" spc="-4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to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give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solidFill>
                  <a:srgbClr val="4471C4"/>
                </a:solidFill>
                <a:latin typeface="Times New Roman"/>
                <a:cs typeface="Times New Roman"/>
              </a:rPr>
              <a:t>furfural</a:t>
            </a:r>
            <a:r>
              <a:rPr sz="1900" dirty="0">
                <a:latin typeface="Times New Roman"/>
                <a:cs typeface="Times New Roman"/>
              </a:rPr>
              <a:t>,</a:t>
            </a:r>
            <a:r>
              <a:rPr sz="1900" spc="-3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whereas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hexoses</a:t>
            </a:r>
            <a:r>
              <a:rPr sz="1900" spc="-35" dirty="0">
                <a:latin typeface="Times New Roman"/>
                <a:cs typeface="Times New Roman"/>
              </a:rPr>
              <a:t> </a:t>
            </a:r>
            <a:r>
              <a:rPr sz="1900" spc="-20" dirty="0">
                <a:latin typeface="Times New Roman"/>
                <a:cs typeface="Times New Roman"/>
              </a:rPr>
              <a:t>give</a:t>
            </a:r>
            <a:endParaRPr sz="1900">
              <a:latin typeface="Times New Roman"/>
              <a:cs typeface="Times New Roman"/>
            </a:endParaRPr>
          </a:p>
          <a:p>
            <a:pPr marL="12700" marR="47625">
              <a:lnSpc>
                <a:spcPct val="150000"/>
              </a:lnSpc>
            </a:pPr>
            <a:r>
              <a:rPr sz="1900" spc="-10" dirty="0">
                <a:latin typeface="Times New Roman"/>
                <a:cs typeface="Times New Roman"/>
              </a:rPr>
              <a:t>5-hydroxymethyfurfural,</a:t>
            </a:r>
            <a:r>
              <a:rPr sz="1900" dirty="0">
                <a:latin typeface="Times New Roman"/>
                <a:cs typeface="Times New Roman"/>
              </a:rPr>
              <a:t> as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we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have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just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seen. </a:t>
            </a:r>
            <a:r>
              <a:rPr sz="1900" spc="-10" dirty="0">
                <a:latin typeface="Times New Roman"/>
                <a:cs typeface="Times New Roman"/>
              </a:rPr>
              <a:t>Furfural </a:t>
            </a:r>
            <a:r>
              <a:rPr sz="1900" dirty="0">
                <a:latin typeface="Times New Roman"/>
                <a:cs typeface="Times New Roman"/>
              </a:rPr>
              <a:t>reacts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with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solidFill>
                  <a:srgbClr val="4471C4"/>
                </a:solidFill>
                <a:latin typeface="Times New Roman"/>
                <a:cs typeface="Times New Roman"/>
              </a:rPr>
              <a:t>orcinol</a:t>
            </a:r>
            <a:r>
              <a:rPr sz="1900" spc="-1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and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dirty="0">
                <a:solidFill>
                  <a:srgbClr val="4471C4"/>
                </a:solidFill>
                <a:latin typeface="Times New Roman"/>
                <a:cs typeface="Times New Roman"/>
              </a:rPr>
              <a:t>ferric</a:t>
            </a:r>
            <a:r>
              <a:rPr sz="1900" spc="-2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1900" dirty="0">
                <a:solidFill>
                  <a:srgbClr val="4471C4"/>
                </a:solidFill>
                <a:latin typeface="Times New Roman"/>
                <a:cs typeface="Times New Roman"/>
              </a:rPr>
              <a:t>ions,</a:t>
            </a:r>
            <a:r>
              <a:rPr sz="1900" spc="-10" dirty="0">
                <a:solidFill>
                  <a:srgbClr val="4471C4"/>
                </a:solidFill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which</a:t>
            </a:r>
            <a:r>
              <a:rPr sz="1900" spc="-1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are</a:t>
            </a:r>
            <a:r>
              <a:rPr sz="1900" spc="-20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present</a:t>
            </a:r>
            <a:r>
              <a:rPr sz="1900" spc="-15" dirty="0">
                <a:latin typeface="Times New Roman"/>
                <a:cs typeface="Times New Roman"/>
              </a:rPr>
              <a:t> </a:t>
            </a:r>
            <a:r>
              <a:rPr sz="1900" spc="-25" dirty="0">
                <a:latin typeface="Times New Roman"/>
                <a:cs typeface="Times New Roman"/>
              </a:rPr>
              <a:t>in </a:t>
            </a:r>
            <a:r>
              <a:rPr sz="1900" dirty="0">
                <a:latin typeface="Times New Roman"/>
                <a:cs typeface="Times New Roman"/>
              </a:rPr>
              <a:t>Bial’s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reagent, along with conc. HCl, to give</a:t>
            </a:r>
            <a:r>
              <a:rPr sz="1900" spc="-5" dirty="0">
                <a:latin typeface="Times New Roman"/>
                <a:cs typeface="Times New Roman"/>
              </a:rPr>
              <a:t> </a:t>
            </a:r>
            <a:r>
              <a:rPr sz="1900" dirty="0">
                <a:latin typeface="Times New Roman"/>
                <a:cs typeface="Times New Roman"/>
              </a:rPr>
              <a:t>a</a:t>
            </a:r>
            <a:r>
              <a:rPr sz="1900" spc="5" dirty="0">
                <a:latin typeface="Times New Roman"/>
                <a:cs typeface="Times New Roman"/>
              </a:rPr>
              <a:t> </a:t>
            </a:r>
            <a:r>
              <a:rPr sz="1900" b="1" spc="-20" dirty="0">
                <a:solidFill>
                  <a:srgbClr val="4471C4"/>
                </a:solidFill>
                <a:latin typeface="Times New Roman"/>
                <a:cs typeface="Times New Roman"/>
              </a:rPr>
              <a:t>blue</a:t>
            </a:r>
            <a:r>
              <a:rPr sz="1900" b="1" spc="-20" dirty="0">
                <a:solidFill>
                  <a:srgbClr val="00B050"/>
                </a:solidFill>
                <a:latin typeface="Times New Roman"/>
                <a:cs typeface="Times New Roman"/>
              </a:rPr>
              <a:t>-</a:t>
            </a:r>
            <a:r>
              <a:rPr sz="1900" b="1" spc="-10" dirty="0">
                <a:solidFill>
                  <a:srgbClr val="00B050"/>
                </a:solidFill>
                <a:latin typeface="Times New Roman"/>
                <a:cs typeface="Times New Roman"/>
              </a:rPr>
              <a:t>green color.</a:t>
            </a:r>
            <a:endParaRPr sz="1900">
              <a:latin typeface="Times New Roman"/>
              <a:cs typeface="Times New Roman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09888" y="1280157"/>
            <a:ext cx="6282087" cy="34747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91866" rIns="0" bIns="0" rtlCol="0">
            <a:spAutoFit/>
          </a:bodyPr>
          <a:lstStyle/>
          <a:p>
            <a:pPr marL="320675">
              <a:lnSpc>
                <a:spcPct val="100000"/>
              </a:lnSpc>
              <a:spcBef>
                <a:spcPts val="110"/>
              </a:spcBef>
            </a:pPr>
            <a:r>
              <a:rPr dirty="0"/>
              <a:t>Reaction</a:t>
            </a:r>
            <a:r>
              <a:rPr spc="-2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Bile</a:t>
            </a:r>
            <a:r>
              <a:rPr spc="-20" dirty="0"/>
              <a:t> Test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065005"/>
            <a:ext cx="12191975" cy="57929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0778" y="101414"/>
            <a:ext cx="412305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/>
              <a:t>Bial’sTest </a:t>
            </a:r>
            <a:r>
              <a:rPr sz="3600" spc="-10" dirty="0"/>
              <a:t>Procedure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94405" y="761946"/>
            <a:ext cx="8392160" cy="2159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1950" indent="-349250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361950" algn="l"/>
              </a:tabLst>
            </a:pPr>
            <a:r>
              <a:rPr sz="2800" dirty="0">
                <a:latin typeface="Carlito"/>
                <a:cs typeface="Carlito"/>
              </a:rPr>
              <a:t>Take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1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ml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Test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sugar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solutions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in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test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tubes</a:t>
            </a:r>
            <a:endParaRPr sz="2800">
              <a:latin typeface="Carlito"/>
              <a:cs typeface="Carlito"/>
            </a:endParaRPr>
          </a:p>
          <a:p>
            <a:pPr marL="12700" marR="200660" indent="349250">
              <a:lnSpc>
                <a:spcPct val="100000"/>
              </a:lnSpc>
              <a:buAutoNum type="arabicPeriod"/>
              <a:tabLst>
                <a:tab pos="361950" algn="l"/>
              </a:tabLst>
            </a:pPr>
            <a:r>
              <a:rPr sz="2800" dirty="0">
                <a:latin typeface="Carlito"/>
                <a:cs typeface="Carlito"/>
              </a:rPr>
              <a:t>Add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2.5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ml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Bial’s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reagent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to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each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tube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and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heat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in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50" dirty="0">
                <a:latin typeface="Carlito"/>
                <a:cs typeface="Carlito"/>
              </a:rPr>
              <a:t>a </a:t>
            </a:r>
            <a:r>
              <a:rPr sz="2800" dirty="0">
                <a:latin typeface="Carlito"/>
                <a:cs typeface="Carlito"/>
              </a:rPr>
              <a:t>boiling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water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bath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for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1min</a:t>
            </a:r>
            <a:endParaRPr sz="2800">
              <a:latin typeface="Carlito"/>
              <a:cs typeface="Carlito"/>
            </a:endParaRPr>
          </a:p>
          <a:p>
            <a:pPr marL="12700" marR="5080" indent="349250">
              <a:lnSpc>
                <a:spcPct val="100000"/>
              </a:lnSpc>
              <a:buAutoNum type="arabicPeriod"/>
              <a:tabLst>
                <a:tab pos="361950" algn="l"/>
              </a:tabLst>
            </a:pPr>
            <a:r>
              <a:rPr sz="2800" dirty="0">
                <a:latin typeface="Carlito"/>
                <a:cs typeface="Carlito"/>
              </a:rPr>
              <a:t>allow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tubes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to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cool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down.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Look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for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formation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spc="-25" dirty="0">
                <a:latin typeface="Carlito"/>
                <a:cs typeface="Carlito"/>
              </a:rPr>
              <a:t>of </a:t>
            </a:r>
            <a:r>
              <a:rPr sz="2800" spc="-10" dirty="0">
                <a:latin typeface="Carlito"/>
                <a:cs typeface="Carlito"/>
              </a:rPr>
              <a:t>blue-</a:t>
            </a:r>
            <a:r>
              <a:rPr sz="2800" dirty="0">
                <a:latin typeface="Carlito"/>
                <a:cs typeface="Carlito"/>
              </a:rPr>
              <a:t>green </a:t>
            </a:r>
            <a:r>
              <a:rPr sz="2800" spc="-10" dirty="0">
                <a:latin typeface="Carlito"/>
                <a:cs typeface="Carlito"/>
              </a:rPr>
              <a:t>color.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224468"/>
            <a:ext cx="12191975" cy="363351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0401" y="207544"/>
            <a:ext cx="2747010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dirty="0">
                <a:latin typeface="Arial"/>
                <a:cs typeface="Arial"/>
              </a:rPr>
              <a:t>Mucic</a:t>
            </a:r>
            <a:r>
              <a:rPr sz="2850" spc="45" dirty="0">
                <a:latin typeface="Arial"/>
                <a:cs typeface="Arial"/>
              </a:rPr>
              <a:t> </a:t>
            </a:r>
            <a:r>
              <a:rPr sz="2850" dirty="0">
                <a:latin typeface="Arial"/>
                <a:cs typeface="Arial"/>
              </a:rPr>
              <a:t>acid</a:t>
            </a:r>
            <a:r>
              <a:rPr sz="2850" spc="55" dirty="0">
                <a:latin typeface="Arial"/>
                <a:cs typeface="Arial"/>
              </a:rPr>
              <a:t> </a:t>
            </a:r>
            <a:r>
              <a:rPr sz="2850" spc="-20" dirty="0">
                <a:latin typeface="Arial"/>
                <a:cs typeface="Arial"/>
              </a:rPr>
              <a:t>Test</a:t>
            </a:r>
            <a:endParaRPr sz="28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0399" y="1023855"/>
            <a:ext cx="11436350" cy="2951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48768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Aim:</a:t>
            </a:r>
            <a:r>
              <a:rPr sz="2400" b="1" spc="-3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This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test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specifically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used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to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detect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galactose. </a:t>
            </a:r>
            <a:r>
              <a:rPr sz="2400" dirty="0">
                <a:latin typeface="Carlito"/>
                <a:cs typeface="Carlito"/>
              </a:rPr>
              <a:t>Mucic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has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also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another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name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(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Galataric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acid).</a:t>
            </a:r>
            <a:endParaRPr sz="24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Reagent:</a:t>
            </a:r>
            <a:r>
              <a:rPr sz="2400" b="1" spc="-6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concentrated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nitric</a:t>
            </a:r>
            <a:r>
              <a:rPr sz="2400" spc="-7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acid.</a:t>
            </a:r>
            <a:endParaRPr sz="2400">
              <a:latin typeface="Carlito"/>
              <a:cs typeface="Carlito"/>
            </a:endParaRPr>
          </a:p>
          <a:p>
            <a:pPr marL="12700" marR="5080">
              <a:lnSpc>
                <a:spcPct val="100000"/>
              </a:lnSpc>
            </a:pPr>
            <a:r>
              <a:rPr sz="2400" b="1" dirty="0">
                <a:solidFill>
                  <a:srgbClr val="00AFEF"/>
                </a:solidFill>
                <a:latin typeface="Carlito"/>
                <a:cs typeface="Carlito"/>
              </a:rPr>
              <a:t>Principle:</a:t>
            </a:r>
            <a:r>
              <a:rPr sz="2400" b="1" spc="-25" dirty="0">
                <a:solidFill>
                  <a:srgbClr val="00AFEF"/>
                </a:solidFill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Monosaccharides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like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galactose,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(galactose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containing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sugars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such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as</a:t>
            </a:r>
            <a:r>
              <a:rPr sz="2400" spc="-4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lactose</a:t>
            </a:r>
            <a:r>
              <a:rPr sz="2400" spc="-4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gives </a:t>
            </a:r>
            <a:r>
              <a:rPr sz="2400" dirty="0">
                <a:latin typeface="Carlito"/>
                <a:cs typeface="Carlito"/>
              </a:rPr>
              <a:t>positive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response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to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this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reaction)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in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presence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of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strong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like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nitric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acid,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produce </a:t>
            </a:r>
            <a:r>
              <a:rPr sz="2400" dirty="0">
                <a:latin typeface="Carlito"/>
                <a:cs typeface="Carlito"/>
              </a:rPr>
              <a:t>saccharic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acids.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saccharic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formed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insoluble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and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form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clear</a:t>
            </a:r>
            <a:r>
              <a:rPr sz="2400" spc="-5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crystals.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This</a:t>
            </a:r>
            <a:r>
              <a:rPr sz="2400" spc="-55" dirty="0">
                <a:latin typeface="Carlito"/>
                <a:cs typeface="Carlito"/>
              </a:rPr>
              <a:t> </a:t>
            </a:r>
            <a:r>
              <a:rPr sz="2400" spc="-20" dirty="0">
                <a:latin typeface="Carlito"/>
                <a:cs typeface="Carlito"/>
              </a:rPr>
              <a:t>acid </a:t>
            </a:r>
            <a:r>
              <a:rPr sz="2400" spc="-10" dirty="0">
                <a:latin typeface="Carlito"/>
                <a:cs typeface="Carlito"/>
              </a:rPr>
              <a:t>derivative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is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known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as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galactaric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or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spc="-10" dirty="0">
                <a:latin typeface="Carlito"/>
                <a:cs typeface="Carlito"/>
              </a:rPr>
              <a:t>meso-</a:t>
            </a:r>
            <a:r>
              <a:rPr sz="2400" dirty="0">
                <a:latin typeface="Carlito"/>
                <a:cs typeface="Carlito"/>
              </a:rPr>
              <a:t>galactaric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(mucic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acid),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thus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the</a:t>
            </a:r>
            <a:r>
              <a:rPr sz="2400" spc="-35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name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dirty="0">
                <a:latin typeface="Carlito"/>
                <a:cs typeface="Carlito"/>
              </a:rPr>
              <a:t>for</a:t>
            </a:r>
            <a:r>
              <a:rPr sz="2400" spc="-30" dirty="0">
                <a:latin typeface="Carlito"/>
                <a:cs typeface="Carlito"/>
              </a:rPr>
              <a:t> </a:t>
            </a:r>
            <a:r>
              <a:rPr sz="2400" spc="-25" dirty="0">
                <a:latin typeface="Carlito"/>
                <a:cs typeface="Carlito"/>
              </a:rPr>
              <a:t>the </a:t>
            </a:r>
            <a:r>
              <a:rPr sz="2400" spc="-10" dirty="0">
                <a:latin typeface="Carlito"/>
                <a:cs typeface="Carlito"/>
              </a:rPr>
              <a:t>test.</a:t>
            </a:r>
            <a:endParaRPr sz="2400">
              <a:latin typeface="Carlito"/>
              <a:cs typeface="Carlito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3565118"/>
            <a:ext cx="9123431" cy="329286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0727" y="94841"/>
            <a:ext cx="8377555" cy="3602990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87325" indent="-17462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187325" algn="l"/>
              </a:tabLst>
            </a:pPr>
            <a:r>
              <a:rPr sz="2800" b="1" spc="-10" dirty="0">
                <a:solidFill>
                  <a:srgbClr val="00AFEF"/>
                </a:solidFill>
                <a:latin typeface="Carlito"/>
                <a:cs typeface="Carlito"/>
              </a:rPr>
              <a:t>Procedure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1.</a:t>
            </a:r>
            <a:r>
              <a:rPr sz="2800" spc="-4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Mix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3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drops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carbohydrate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solution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(galactose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and</a:t>
            </a:r>
            <a:r>
              <a:rPr sz="2800" spc="-4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lactose)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and</a:t>
            </a:r>
            <a:r>
              <a:rPr sz="2800" spc="-4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3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drops</a:t>
            </a:r>
            <a:r>
              <a:rPr sz="2800" spc="-4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of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4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concentrated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Nitric</a:t>
            </a:r>
            <a:r>
              <a:rPr sz="2800" spc="-40" dirty="0">
                <a:latin typeface="Carlito"/>
                <a:cs typeface="Carlito"/>
              </a:rPr>
              <a:t> </a:t>
            </a:r>
            <a:r>
              <a:rPr sz="2800" spc="-20" dirty="0">
                <a:latin typeface="Carlito"/>
                <a:cs typeface="Carlito"/>
              </a:rPr>
              <a:t>Acid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on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glass</a:t>
            </a:r>
            <a:r>
              <a:rPr sz="2800" spc="-2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slide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2.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Pass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mixture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over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small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flame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until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it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is</a:t>
            </a:r>
            <a:r>
              <a:rPr sz="2800" spc="-25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almost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dry.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Cool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mixture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at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room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temperature;</a:t>
            </a:r>
            <a:r>
              <a:rPr sz="2800" spc="-35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examine</a:t>
            </a:r>
            <a:r>
              <a:rPr sz="2800" spc="-30" dirty="0">
                <a:latin typeface="Carlito"/>
                <a:cs typeface="Carlito"/>
              </a:rPr>
              <a:t> </a:t>
            </a:r>
            <a:r>
              <a:rPr sz="2800" spc="-25" dirty="0">
                <a:latin typeface="Carlito"/>
                <a:cs typeface="Carlito"/>
              </a:rPr>
              <a:t>the</a:t>
            </a:r>
            <a:endParaRPr sz="2800">
              <a:latin typeface="Carlito"/>
              <a:cs typeface="Carlito"/>
            </a:endParaRPr>
          </a:p>
          <a:p>
            <a:pPr marL="187325" indent="-174625">
              <a:lnSpc>
                <a:spcPct val="100000"/>
              </a:lnSpc>
              <a:spcBef>
                <a:spcPts val="665"/>
              </a:spcBef>
              <a:buFont typeface="Arial"/>
              <a:buChar char="•"/>
              <a:tabLst>
                <a:tab pos="187325" algn="l"/>
              </a:tabLst>
            </a:pPr>
            <a:r>
              <a:rPr sz="2800" dirty="0">
                <a:latin typeface="Carlito"/>
                <a:cs typeface="Carlito"/>
              </a:rPr>
              <a:t>crystals</a:t>
            </a:r>
            <a:r>
              <a:rPr sz="2800" spc="-5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under</a:t>
            </a:r>
            <a:r>
              <a:rPr sz="2800" spc="-50" dirty="0">
                <a:latin typeface="Carlito"/>
                <a:cs typeface="Carlito"/>
              </a:rPr>
              <a:t> </a:t>
            </a:r>
            <a:r>
              <a:rPr sz="2800" dirty="0">
                <a:latin typeface="Carlito"/>
                <a:cs typeface="Carlito"/>
              </a:rPr>
              <a:t>the</a:t>
            </a:r>
            <a:r>
              <a:rPr sz="2800" spc="-50" dirty="0">
                <a:latin typeface="Carlito"/>
                <a:cs typeface="Carlito"/>
              </a:rPr>
              <a:t> </a:t>
            </a:r>
            <a:r>
              <a:rPr sz="2800" spc="-10" dirty="0">
                <a:latin typeface="Carlito"/>
                <a:cs typeface="Carlito"/>
              </a:rPr>
              <a:t>microscope.</a:t>
            </a:r>
            <a:endParaRPr sz="2800">
              <a:latin typeface="Carlito"/>
              <a:cs typeface="Carlito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2222" y="3773092"/>
            <a:ext cx="7590002" cy="306573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576</Words>
  <Application>Microsoft Office PowerPoint</Application>
  <PresentationFormat>Widescreen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Carlito</vt:lpstr>
      <vt:lpstr>Times New Roman</vt:lpstr>
      <vt:lpstr>Office Theme</vt:lpstr>
      <vt:lpstr>Cihan University of Sulaimaniya</vt:lpstr>
      <vt:lpstr>Introduction</vt:lpstr>
      <vt:lpstr>Seliwanoff’s test</vt:lpstr>
      <vt:lpstr>Procedure of Seliwanoff’s Test: 1- Add 3 ml of Seliwanoff’s reagent (a solution of resorcinol and HCl) into each of four separate test tubes.</vt:lpstr>
      <vt:lpstr>Bial’s Test</vt:lpstr>
      <vt:lpstr>Reaction of Bile Test</vt:lpstr>
      <vt:lpstr>Bial’sTest Procedure</vt:lpstr>
      <vt:lpstr>Mucic acid Test</vt:lpstr>
      <vt:lpstr>PowerPoint Presentation</vt:lpstr>
      <vt:lpstr>Lab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DotNet</cp:lastModifiedBy>
  <cp:revision>1</cp:revision>
  <dcterms:created xsi:type="dcterms:W3CDTF">2024-10-05T14:51:00Z</dcterms:created>
  <dcterms:modified xsi:type="dcterms:W3CDTF">2024-10-05T14:58:12Z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2024-10-05T00:00:00Z</vt:filetime>
  </property>
  <property fmtid="{D5CDD505-2E9C-101B-9397-08002B2CF9AE}" pid="3" name="Producer">
    <vt:lpwstr>3-Heights(TM) PDF Security Shell 4.8.25.2 (http://www.pdf-tools.com)</vt:lpwstr>
  </property>
</Properties>
</file>