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6EC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6EC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6EC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5083" y="486232"/>
            <a:ext cx="1705610" cy="452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6EC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6082" y="1403121"/>
            <a:ext cx="7397115" cy="4552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darya.shorsh@sulicihan.edu.krd" TargetMode="External"/><Relationship Id="rId3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5.png"/><Relationship Id="rId4" Type="http://schemas.openxmlformats.org/officeDocument/2006/relationships/image" Target="../media/image6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88511" y="2130679"/>
            <a:ext cx="4692015" cy="6350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 b="1">
                <a:latin typeface="Times New Roman"/>
                <a:cs typeface="Times New Roman"/>
              </a:rPr>
              <a:t>Clinical</a:t>
            </a:r>
            <a:r>
              <a:rPr dirty="0" sz="4000" spc="-155" b="1">
                <a:latin typeface="Times New Roman"/>
                <a:cs typeface="Times New Roman"/>
              </a:rPr>
              <a:t> </a:t>
            </a:r>
            <a:r>
              <a:rPr dirty="0" sz="4000" spc="-15" b="1">
                <a:latin typeface="Times New Roman"/>
                <a:cs typeface="Times New Roman"/>
              </a:rPr>
              <a:t>Biochemistry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6411468"/>
            <a:ext cx="12192000" cy="446405"/>
          </a:xfrm>
          <a:custGeom>
            <a:avLst/>
            <a:gdLst/>
            <a:ahLst/>
            <a:cxnLst/>
            <a:rect l="l" t="t" r="r" b="b"/>
            <a:pathLst>
              <a:path w="12192000" h="446404">
                <a:moveTo>
                  <a:pt x="12192000" y="0"/>
                </a:moveTo>
                <a:lnTo>
                  <a:pt x="0" y="0"/>
                </a:lnTo>
                <a:lnTo>
                  <a:pt x="0" y="446024"/>
                </a:lnTo>
                <a:lnTo>
                  <a:pt x="12192000" y="446024"/>
                </a:lnTo>
                <a:lnTo>
                  <a:pt x="12192000" y="0"/>
                </a:lnTo>
                <a:close/>
              </a:path>
            </a:pathLst>
          </a:custGeom>
          <a:solidFill>
            <a:srgbClr val="C5DF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686302" y="3119348"/>
            <a:ext cx="4585970" cy="2229485"/>
          </a:xfrm>
          <a:prstGeom prst="rect">
            <a:avLst/>
          </a:prstGeom>
        </p:spPr>
        <p:txBody>
          <a:bodyPr wrap="square" lIns="0" tIns="190500" rIns="0" bIns="0" rtlCol="0" vert="horz">
            <a:spAutoFit/>
          </a:bodyPr>
          <a:lstStyle/>
          <a:p>
            <a:pPr algn="ctr" marL="6350">
              <a:lnSpc>
                <a:spcPct val="100000"/>
              </a:lnSpc>
              <a:spcBef>
                <a:spcPts val="1500"/>
              </a:spcBef>
            </a:pPr>
            <a:r>
              <a:rPr dirty="0" sz="2400" spc="-5" b="1">
                <a:solidFill>
                  <a:srgbClr val="006EC0"/>
                </a:solidFill>
                <a:latin typeface="Times New Roman"/>
                <a:cs typeface="Times New Roman"/>
              </a:rPr>
              <a:t>Lab</a:t>
            </a:r>
            <a:r>
              <a:rPr dirty="0" sz="2400" spc="-70" b="1">
                <a:solidFill>
                  <a:srgbClr val="006EC0"/>
                </a:solidFill>
                <a:latin typeface="Times New Roman"/>
                <a:cs typeface="Times New Roman"/>
              </a:rPr>
              <a:t> </a:t>
            </a:r>
            <a:r>
              <a:rPr dirty="0" sz="2400" spc="-5" b="1">
                <a:solidFill>
                  <a:srgbClr val="006EC0"/>
                </a:solidFill>
                <a:latin typeface="Times New Roman"/>
                <a:cs typeface="Times New Roman"/>
              </a:rPr>
              <a:t>2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405"/>
              </a:spcBef>
            </a:pPr>
            <a:r>
              <a:rPr dirty="0" sz="2400" b="1">
                <a:solidFill>
                  <a:srgbClr val="006EC0"/>
                </a:solidFill>
                <a:latin typeface="Times New Roman"/>
                <a:cs typeface="Times New Roman"/>
              </a:rPr>
              <a:t>Colorimetry</a:t>
            </a:r>
            <a:r>
              <a:rPr dirty="0" sz="2400" spc="-105" b="1">
                <a:solidFill>
                  <a:srgbClr val="006EC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006EC0"/>
                </a:solidFill>
                <a:latin typeface="Times New Roman"/>
                <a:cs typeface="Times New Roman"/>
              </a:rPr>
              <a:t>-</a:t>
            </a:r>
            <a:r>
              <a:rPr dirty="0" sz="2400" spc="-35" b="1">
                <a:solidFill>
                  <a:srgbClr val="006EC0"/>
                </a:solidFill>
                <a:latin typeface="Times New Roman"/>
                <a:cs typeface="Times New Roman"/>
              </a:rPr>
              <a:t> </a:t>
            </a:r>
            <a:r>
              <a:rPr dirty="0" sz="2400" spc="-5" b="1">
                <a:solidFill>
                  <a:srgbClr val="006EC0"/>
                </a:solidFill>
                <a:latin typeface="Times New Roman"/>
                <a:cs typeface="Times New Roman"/>
              </a:rPr>
              <a:t>Lambda</a:t>
            </a:r>
            <a:r>
              <a:rPr dirty="0" sz="2400" spc="-30" b="1">
                <a:solidFill>
                  <a:srgbClr val="006EC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006EC0"/>
                </a:solidFill>
                <a:latin typeface="Times New Roman"/>
                <a:cs typeface="Times New Roman"/>
              </a:rPr>
              <a:t>max</a:t>
            </a:r>
            <a:r>
              <a:rPr dirty="0" sz="2400" spc="-65" b="1">
                <a:solidFill>
                  <a:srgbClr val="006EC0"/>
                </a:solidFill>
                <a:latin typeface="Times New Roman"/>
                <a:cs typeface="Times New Roman"/>
              </a:rPr>
              <a:t> </a:t>
            </a:r>
            <a:r>
              <a:rPr dirty="0" sz="2400" spc="-10" b="1">
                <a:solidFill>
                  <a:srgbClr val="006EC0"/>
                </a:solidFill>
                <a:latin typeface="Times New Roman"/>
                <a:cs typeface="Times New Roman"/>
              </a:rPr>
              <a:t>(λmax)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710"/>
              </a:spcBef>
            </a:pPr>
            <a:r>
              <a:rPr dirty="0" sz="1800">
                <a:solidFill>
                  <a:srgbClr val="006FC0"/>
                </a:solidFill>
                <a:latin typeface="Times New Roman"/>
                <a:cs typeface="Times New Roman"/>
              </a:rPr>
              <a:t>Prepared</a:t>
            </a:r>
            <a:r>
              <a:rPr dirty="0" sz="1800" spc="-2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solidFill>
                  <a:srgbClr val="006FC0"/>
                </a:solidFill>
                <a:latin typeface="Times New Roman"/>
                <a:cs typeface="Times New Roman"/>
              </a:rPr>
              <a:t>by</a:t>
            </a:r>
            <a:r>
              <a:rPr dirty="0" sz="1800" spc="395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395"/>
              </a:spcBef>
            </a:pPr>
            <a:r>
              <a:rPr dirty="0" sz="1800" b="1">
                <a:latin typeface="Times New Roman"/>
                <a:cs typeface="Times New Roman"/>
              </a:rPr>
              <a:t>Darya</a:t>
            </a:r>
            <a:r>
              <a:rPr dirty="0" sz="1800" spc="-5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Shorsh</a:t>
            </a:r>
            <a:r>
              <a:rPr dirty="0" sz="1800" spc="-3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Hamad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1400" b="1">
                <a:latin typeface="Times New Roman"/>
                <a:cs typeface="Times New Roman"/>
              </a:rPr>
              <a:t>Mcs.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Clinical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Biochemistry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400" spc="-5">
                <a:latin typeface="Times New Roman"/>
                <a:cs typeface="Times New Roman"/>
              </a:rPr>
              <a:t>E-mail: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  <a:hlinkClick r:id="rId2"/>
              </a:rPr>
              <a:t>darya.shorsh@sulicihan.edu.krd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01870" y="6338112"/>
            <a:ext cx="21748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45" b="1" i="1">
                <a:latin typeface="Times New Roman"/>
                <a:cs typeface="Times New Roman"/>
              </a:rPr>
              <a:t>A</a:t>
            </a:r>
            <a:r>
              <a:rPr dirty="0" sz="1800" spc="-240" b="1" i="1">
                <a:latin typeface="Times New Roman"/>
                <a:cs typeface="Times New Roman"/>
              </a:rPr>
              <a:t>cademi</a:t>
            </a:r>
            <a:r>
              <a:rPr dirty="0" sz="1800" spc="90" b="1" i="1">
                <a:latin typeface="Times New Roman"/>
                <a:cs typeface="Times New Roman"/>
              </a:rPr>
              <a:t>c</a:t>
            </a:r>
            <a:r>
              <a:rPr dirty="0" sz="1800" spc="-70" b="1" i="1">
                <a:latin typeface="Times New Roman"/>
                <a:cs typeface="Times New Roman"/>
              </a:rPr>
              <a:t>Ye</a:t>
            </a:r>
            <a:r>
              <a:rPr dirty="0" sz="1800" spc="-75" b="1" i="1">
                <a:latin typeface="Times New Roman"/>
                <a:cs typeface="Times New Roman"/>
              </a:rPr>
              <a:t>a</a:t>
            </a:r>
            <a:r>
              <a:rPr dirty="0" sz="1800" spc="-5" b="1" i="1">
                <a:latin typeface="Times New Roman"/>
                <a:cs typeface="Times New Roman"/>
              </a:rPr>
              <a:t>r</a:t>
            </a:r>
            <a:r>
              <a:rPr dirty="0" sz="1800" spc="-155" b="1" i="1">
                <a:latin typeface="Times New Roman"/>
                <a:cs typeface="Times New Roman"/>
              </a:rPr>
              <a:t> </a:t>
            </a:r>
            <a:r>
              <a:rPr dirty="0" sz="1800" spc="-25" b="1" i="1">
                <a:latin typeface="Times New Roman"/>
                <a:cs typeface="Times New Roman"/>
              </a:rPr>
              <a:t>2023-202</a:t>
            </a:r>
            <a:r>
              <a:rPr dirty="0" sz="1800" b="1" i="1">
                <a:latin typeface="Times New Roman"/>
                <a:cs typeface="Times New Roman"/>
              </a:rPr>
              <a:t>4</a:t>
            </a:r>
            <a:endParaRPr sz="1800">
              <a:latin typeface="Times New Roman"/>
              <a:cs typeface="Times New Roman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0" y="0"/>
            <a:ext cx="12192000" cy="2103120"/>
            <a:chOff x="0" y="0"/>
            <a:chExt cx="12192000" cy="2103120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12192000" cy="1962785"/>
            </a:xfrm>
            <a:custGeom>
              <a:avLst/>
              <a:gdLst/>
              <a:ahLst/>
              <a:cxnLst/>
              <a:rect l="l" t="t" r="r" b="b"/>
              <a:pathLst>
                <a:path w="12192000" h="1962785">
                  <a:moveTo>
                    <a:pt x="12192000" y="0"/>
                  </a:moveTo>
                  <a:lnTo>
                    <a:pt x="0" y="0"/>
                  </a:lnTo>
                  <a:lnTo>
                    <a:pt x="0" y="1962403"/>
                  </a:lnTo>
                  <a:lnTo>
                    <a:pt x="12192000" y="1962403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747504" y="0"/>
              <a:ext cx="2444496" cy="2103120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24434" y="509778"/>
            <a:ext cx="61671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001F5F"/>
                </a:solidFill>
              </a:rPr>
              <a:t>Cihan</a:t>
            </a:r>
            <a:r>
              <a:rPr dirty="0" sz="3600" spc="-50">
                <a:solidFill>
                  <a:srgbClr val="001F5F"/>
                </a:solidFill>
              </a:rPr>
              <a:t> </a:t>
            </a:r>
            <a:r>
              <a:rPr dirty="0" sz="3600" spc="-5">
                <a:solidFill>
                  <a:srgbClr val="001F5F"/>
                </a:solidFill>
              </a:rPr>
              <a:t>University</a:t>
            </a:r>
            <a:r>
              <a:rPr dirty="0" sz="3600">
                <a:solidFill>
                  <a:srgbClr val="001F5F"/>
                </a:solidFill>
              </a:rPr>
              <a:t> -</a:t>
            </a:r>
            <a:r>
              <a:rPr dirty="0" sz="3600" spc="-25">
                <a:solidFill>
                  <a:srgbClr val="001F5F"/>
                </a:solidFill>
              </a:rPr>
              <a:t> </a:t>
            </a:r>
            <a:r>
              <a:rPr dirty="0" sz="3600" spc="-15">
                <a:solidFill>
                  <a:srgbClr val="001F5F"/>
                </a:solidFill>
              </a:rPr>
              <a:t>Sulaimaniya</a:t>
            </a:r>
            <a:endParaRPr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4779" y="317703"/>
            <a:ext cx="42576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Colorimetric</a:t>
            </a:r>
            <a:r>
              <a:rPr dirty="0" spc="-60"/>
              <a:t> </a:t>
            </a:r>
            <a:r>
              <a:rPr dirty="0" spc="-15"/>
              <a:t>Determination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-6350" y="0"/>
            <a:ext cx="12204700" cy="6870700"/>
            <a:chOff x="-6350" y="0"/>
            <a:chExt cx="12204700" cy="6870700"/>
          </a:xfrm>
        </p:grpSpPr>
        <p:sp>
          <p:nvSpPr>
            <p:cNvPr id="4" name="object 4"/>
            <p:cNvSpPr/>
            <p:nvPr/>
          </p:nvSpPr>
          <p:spPr>
            <a:xfrm>
              <a:off x="467105" y="983741"/>
              <a:ext cx="10515600" cy="0"/>
            </a:xfrm>
            <a:custGeom>
              <a:avLst/>
              <a:gdLst/>
              <a:ahLst/>
              <a:cxnLst/>
              <a:rect l="l" t="t" r="r" b="b"/>
              <a:pathLst>
                <a:path w="10515600" h="0">
                  <a:moveTo>
                    <a:pt x="0" y="0"/>
                  </a:moveTo>
                  <a:lnTo>
                    <a:pt x="10515600" y="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/>
              <a:ahLst/>
              <a:cxnLst/>
              <a:rect l="l" t="t" r="r" b="b"/>
              <a:pathLst>
                <a:path w="12192000" h="6858000">
                  <a:moveTo>
                    <a:pt x="0" y="1143000"/>
                  </a:moveTo>
                  <a:lnTo>
                    <a:pt x="1002" y="1094739"/>
                  </a:lnTo>
                  <a:lnTo>
                    <a:pt x="3983" y="1046861"/>
                  </a:lnTo>
                  <a:lnTo>
                    <a:pt x="8904" y="999616"/>
                  </a:lnTo>
                  <a:lnTo>
                    <a:pt x="15726" y="953008"/>
                  </a:lnTo>
                  <a:lnTo>
                    <a:pt x="24406" y="906907"/>
                  </a:lnTo>
                  <a:lnTo>
                    <a:pt x="34908" y="861567"/>
                  </a:lnTo>
                  <a:lnTo>
                    <a:pt x="47189" y="816990"/>
                  </a:lnTo>
                  <a:lnTo>
                    <a:pt x="61212" y="773049"/>
                  </a:lnTo>
                  <a:lnTo>
                    <a:pt x="76937" y="729869"/>
                  </a:lnTo>
                  <a:lnTo>
                    <a:pt x="94324" y="687577"/>
                  </a:lnTo>
                  <a:lnTo>
                    <a:pt x="113332" y="646176"/>
                  </a:lnTo>
                  <a:lnTo>
                    <a:pt x="133921" y="605663"/>
                  </a:lnTo>
                  <a:lnTo>
                    <a:pt x="156057" y="566165"/>
                  </a:lnTo>
                  <a:lnTo>
                    <a:pt x="179692" y="527558"/>
                  </a:lnTo>
                  <a:lnTo>
                    <a:pt x="204787" y="489965"/>
                  </a:lnTo>
                  <a:lnTo>
                    <a:pt x="231317" y="453516"/>
                  </a:lnTo>
                  <a:lnTo>
                    <a:pt x="259219" y="418211"/>
                  </a:lnTo>
                  <a:lnTo>
                    <a:pt x="288467" y="383921"/>
                  </a:lnTo>
                  <a:lnTo>
                    <a:pt x="319024" y="350900"/>
                  </a:lnTo>
                  <a:lnTo>
                    <a:pt x="350850" y="319024"/>
                  </a:lnTo>
                  <a:lnTo>
                    <a:pt x="383895" y="288544"/>
                  </a:lnTo>
                  <a:lnTo>
                    <a:pt x="418122" y="259206"/>
                  </a:lnTo>
                  <a:lnTo>
                    <a:pt x="453504" y="231394"/>
                  </a:lnTo>
                  <a:lnTo>
                    <a:pt x="489991" y="204850"/>
                  </a:lnTo>
                  <a:lnTo>
                    <a:pt x="527545" y="179704"/>
                  </a:lnTo>
                  <a:lnTo>
                    <a:pt x="566115" y="156082"/>
                  </a:lnTo>
                  <a:lnTo>
                    <a:pt x="605675" y="133984"/>
                  </a:lnTo>
                  <a:lnTo>
                    <a:pt x="646188" y="113283"/>
                  </a:lnTo>
                  <a:lnTo>
                    <a:pt x="687616" y="94360"/>
                  </a:lnTo>
                  <a:lnTo>
                    <a:pt x="729907" y="76961"/>
                  </a:lnTo>
                  <a:lnTo>
                    <a:pt x="773023" y="61214"/>
                  </a:lnTo>
                  <a:lnTo>
                    <a:pt x="816927" y="47244"/>
                  </a:lnTo>
                  <a:lnTo>
                    <a:pt x="861580" y="34925"/>
                  </a:lnTo>
                  <a:lnTo>
                    <a:pt x="906945" y="24383"/>
                  </a:lnTo>
                  <a:lnTo>
                    <a:pt x="952982" y="15748"/>
                  </a:lnTo>
                  <a:lnTo>
                    <a:pt x="999642" y="8890"/>
                  </a:lnTo>
                  <a:lnTo>
                    <a:pt x="1046899" y="3936"/>
                  </a:lnTo>
                  <a:lnTo>
                    <a:pt x="1094701" y="1016"/>
                  </a:lnTo>
                  <a:lnTo>
                    <a:pt x="1143025" y="0"/>
                  </a:lnTo>
                  <a:lnTo>
                    <a:pt x="11049000" y="0"/>
                  </a:lnTo>
                  <a:lnTo>
                    <a:pt x="11097260" y="1016"/>
                  </a:lnTo>
                  <a:lnTo>
                    <a:pt x="11145139" y="3936"/>
                  </a:lnTo>
                  <a:lnTo>
                    <a:pt x="11192383" y="8890"/>
                  </a:lnTo>
                  <a:lnTo>
                    <a:pt x="11238992" y="15748"/>
                  </a:lnTo>
                  <a:lnTo>
                    <a:pt x="11285093" y="24383"/>
                  </a:lnTo>
                  <a:lnTo>
                    <a:pt x="11330432" y="34925"/>
                  </a:lnTo>
                  <a:lnTo>
                    <a:pt x="11375009" y="47244"/>
                  </a:lnTo>
                  <a:lnTo>
                    <a:pt x="11418951" y="61214"/>
                  </a:lnTo>
                  <a:lnTo>
                    <a:pt x="11462131" y="76961"/>
                  </a:lnTo>
                  <a:lnTo>
                    <a:pt x="11504422" y="94360"/>
                  </a:lnTo>
                  <a:lnTo>
                    <a:pt x="11545824" y="113283"/>
                  </a:lnTo>
                  <a:lnTo>
                    <a:pt x="11586337" y="133984"/>
                  </a:lnTo>
                  <a:lnTo>
                    <a:pt x="11625834" y="156082"/>
                  </a:lnTo>
                  <a:lnTo>
                    <a:pt x="11664442" y="179704"/>
                  </a:lnTo>
                  <a:lnTo>
                    <a:pt x="11702034" y="204850"/>
                  </a:lnTo>
                  <a:lnTo>
                    <a:pt x="11738483" y="231394"/>
                  </a:lnTo>
                  <a:lnTo>
                    <a:pt x="11773789" y="259206"/>
                  </a:lnTo>
                  <a:lnTo>
                    <a:pt x="11808079" y="288544"/>
                  </a:lnTo>
                  <a:lnTo>
                    <a:pt x="11841099" y="319024"/>
                  </a:lnTo>
                  <a:lnTo>
                    <a:pt x="11872976" y="350900"/>
                  </a:lnTo>
                  <a:lnTo>
                    <a:pt x="11903456" y="383921"/>
                  </a:lnTo>
                  <a:lnTo>
                    <a:pt x="11932793" y="418211"/>
                  </a:lnTo>
                  <a:lnTo>
                    <a:pt x="11960606" y="453516"/>
                  </a:lnTo>
                  <a:lnTo>
                    <a:pt x="11987149" y="489965"/>
                  </a:lnTo>
                  <a:lnTo>
                    <a:pt x="12012295" y="527558"/>
                  </a:lnTo>
                  <a:lnTo>
                    <a:pt x="12035917" y="566165"/>
                  </a:lnTo>
                  <a:lnTo>
                    <a:pt x="12058015" y="605663"/>
                  </a:lnTo>
                  <a:lnTo>
                    <a:pt x="12078716" y="646176"/>
                  </a:lnTo>
                  <a:lnTo>
                    <a:pt x="12097639" y="687577"/>
                  </a:lnTo>
                  <a:lnTo>
                    <a:pt x="12115038" y="729869"/>
                  </a:lnTo>
                  <a:lnTo>
                    <a:pt x="12130786" y="773049"/>
                  </a:lnTo>
                  <a:lnTo>
                    <a:pt x="12144756" y="816990"/>
                  </a:lnTo>
                  <a:lnTo>
                    <a:pt x="12157075" y="861567"/>
                  </a:lnTo>
                  <a:lnTo>
                    <a:pt x="12167616" y="906907"/>
                  </a:lnTo>
                  <a:lnTo>
                    <a:pt x="12176252" y="953008"/>
                  </a:lnTo>
                  <a:lnTo>
                    <a:pt x="12183110" y="999616"/>
                  </a:lnTo>
                  <a:lnTo>
                    <a:pt x="12188063" y="1046861"/>
                  </a:lnTo>
                  <a:lnTo>
                    <a:pt x="12190984" y="1094739"/>
                  </a:lnTo>
                  <a:lnTo>
                    <a:pt x="12192000" y="1143000"/>
                  </a:lnTo>
                  <a:lnTo>
                    <a:pt x="12192000" y="5714974"/>
                  </a:lnTo>
                  <a:lnTo>
                    <a:pt x="12190984" y="5763285"/>
                  </a:lnTo>
                  <a:lnTo>
                    <a:pt x="12188063" y="5811100"/>
                  </a:lnTo>
                  <a:lnTo>
                    <a:pt x="12183110" y="5858357"/>
                  </a:lnTo>
                  <a:lnTo>
                    <a:pt x="12176252" y="5905017"/>
                  </a:lnTo>
                  <a:lnTo>
                    <a:pt x="12167616" y="5951054"/>
                  </a:lnTo>
                  <a:lnTo>
                    <a:pt x="12157075" y="5996419"/>
                  </a:lnTo>
                  <a:lnTo>
                    <a:pt x="12144756" y="6041072"/>
                  </a:lnTo>
                  <a:lnTo>
                    <a:pt x="12130786" y="6084976"/>
                  </a:lnTo>
                  <a:lnTo>
                    <a:pt x="12115038" y="6128092"/>
                  </a:lnTo>
                  <a:lnTo>
                    <a:pt x="12097639" y="6170383"/>
                  </a:lnTo>
                  <a:lnTo>
                    <a:pt x="12078716" y="6211798"/>
                  </a:lnTo>
                  <a:lnTo>
                    <a:pt x="12058015" y="6252311"/>
                  </a:lnTo>
                  <a:lnTo>
                    <a:pt x="12035917" y="6291884"/>
                  </a:lnTo>
                  <a:lnTo>
                    <a:pt x="12012295" y="6330454"/>
                  </a:lnTo>
                  <a:lnTo>
                    <a:pt x="11987149" y="6368008"/>
                  </a:lnTo>
                  <a:lnTo>
                    <a:pt x="11960606" y="6404495"/>
                  </a:lnTo>
                  <a:lnTo>
                    <a:pt x="11932793" y="6439877"/>
                  </a:lnTo>
                  <a:lnTo>
                    <a:pt x="11903456" y="6474104"/>
                  </a:lnTo>
                  <a:lnTo>
                    <a:pt x="11872976" y="6507149"/>
                  </a:lnTo>
                  <a:lnTo>
                    <a:pt x="11841099" y="6538976"/>
                  </a:lnTo>
                  <a:lnTo>
                    <a:pt x="11808079" y="6569532"/>
                  </a:lnTo>
                  <a:lnTo>
                    <a:pt x="11773789" y="6598780"/>
                  </a:lnTo>
                  <a:lnTo>
                    <a:pt x="11738483" y="6626682"/>
                  </a:lnTo>
                  <a:lnTo>
                    <a:pt x="11702034" y="6653212"/>
                  </a:lnTo>
                  <a:lnTo>
                    <a:pt x="11664442" y="6678307"/>
                  </a:lnTo>
                  <a:lnTo>
                    <a:pt x="11625834" y="6701942"/>
                  </a:lnTo>
                  <a:lnTo>
                    <a:pt x="11586337" y="6724078"/>
                  </a:lnTo>
                  <a:lnTo>
                    <a:pt x="11545824" y="6744666"/>
                  </a:lnTo>
                  <a:lnTo>
                    <a:pt x="11504422" y="6763674"/>
                  </a:lnTo>
                  <a:lnTo>
                    <a:pt x="11462131" y="6781060"/>
                  </a:lnTo>
                  <a:lnTo>
                    <a:pt x="11418951" y="6796784"/>
                  </a:lnTo>
                  <a:lnTo>
                    <a:pt x="11375009" y="6810808"/>
                  </a:lnTo>
                  <a:lnTo>
                    <a:pt x="11330432" y="6823090"/>
                  </a:lnTo>
                  <a:lnTo>
                    <a:pt x="11285093" y="6833590"/>
                  </a:lnTo>
                  <a:lnTo>
                    <a:pt x="11238992" y="6842271"/>
                  </a:lnTo>
                  <a:lnTo>
                    <a:pt x="11192383" y="6849092"/>
                  </a:lnTo>
                  <a:lnTo>
                    <a:pt x="11145139" y="6854013"/>
                  </a:lnTo>
                  <a:lnTo>
                    <a:pt x="11097260" y="6856995"/>
                  </a:lnTo>
                  <a:lnTo>
                    <a:pt x="11049000" y="6857998"/>
                  </a:lnTo>
                  <a:lnTo>
                    <a:pt x="1143025" y="6857998"/>
                  </a:lnTo>
                  <a:lnTo>
                    <a:pt x="1094701" y="6856995"/>
                  </a:lnTo>
                  <a:lnTo>
                    <a:pt x="1046899" y="6854013"/>
                  </a:lnTo>
                  <a:lnTo>
                    <a:pt x="999642" y="6849092"/>
                  </a:lnTo>
                  <a:lnTo>
                    <a:pt x="952982" y="6842271"/>
                  </a:lnTo>
                  <a:lnTo>
                    <a:pt x="906945" y="6833590"/>
                  </a:lnTo>
                  <a:lnTo>
                    <a:pt x="861580" y="6823090"/>
                  </a:lnTo>
                  <a:lnTo>
                    <a:pt x="816927" y="6810808"/>
                  </a:lnTo>
                  <a:lnTo>
                    <a:pt x="773023" y="6796784"/>
                  </a:lnTo>
                  <a:lnTo>
                    <a:pt x="729907" y="6781060"/>
                  </a:lnTo>
                  <a:lnTo>
                    <a:pt x="687616" y="6763674"/>
                  </a:lnTo>
                  <a:lnTo>
                    <a:pt x="646188" y="6744666"/>
                  </a:lnTo>
                  <a:lnTo>
                    <a:pt x="605675" y="6724078"/>
                  </a:lnTo>
                  <a:lnTo>
                    <a:pt x="566115" y="6701942"/>
                  </a:lnTo>
                  <a:lnTo>
                    <a:pt x="527545" y="6678307"/>
                  </a:lnTo>
                  <a:lnTo>
                    <a:pt x="489991" y="6653212"/>
                  </a:lnTo>
                  <a:lnTo>
                    <a:pt x="453504" y="6626682"/>
                  </a:lnTo>
                  <a:lnTo>
                    <a:pt x="418122" y="6598780"/>
                  </a:lnTo>
                  <a:lnTo>
                    <a:pt x="383895" y="6569532"/>
                  </a:lnTo>
                  <a:lnTo>
                    <a:pt x="350850" y="6538976"/>
                  </a:lnTo>
                  <a:lnTo>
                    <a:pt x="319024" y="6507149"/>
                  </a:lnTo>
                  <a:lnTo>
                    <a:pt x="288467" y="6474104"/>
                  </a:lnTo>
                  <a:lnTo>
                    <a:pt x="259219" y="6439877"/>
                  </a:lnTo>
                  <a:lnTo>
                    <a:pt x="231317" y="6404495"/>
                  </a:lnTo>
                  <a:lnTo>
                    <a:pt x="204787" y="6368008"/>
                  </a:lnTo>
                  <a:lnTo>
                    <a:pt x="179692" y="6330454"/>
                  </a:lnTo>
                  <a:lnTo>
                    <a:pt x="156057" y="6291884"/>
                  </a:lnTo>
                  <a:lnTo>
                    <a:pt x="133921" y="6252311"/>
                  </a:lnTo>
                  <a:lnTo>
                    <a:pt x="113332" y="6211798"/>
                  </a:lnTo>
                  <a:lnTo>
                    <a:pt x="94324" y="6170383"/>
                  </a:lnTo>
                  <a:lnTo>
                    <a:pt x="76937" y="6128092"/>
                  </a:lnTo>
                  <a:lnTo>
                    <a:pt x="61212" y="6084976"/>
                  </a:lnTo>
                  <a:lnTo>
                    <a:pt x="47189" y="6041072"/>
                  </a:lnTo>
                  <a:lnTo>
                    <a:pt x="34908" y="5996419"/>
                  </a:lnTo>
                  <a:lnTo>
                    <a:pt x="24406" y="5951054"/>
                  </a:lnTo>
                  <a:lnTo>
                    <a:pt x="15726" y="5905017"/>
                  </a:lnTo>
                  <a:lnTo>
                    <a:pt x="8904" y="5858357"/>
                  </a:lnTo>
                  <a:lnTo>
                    <a:pt x="3983" y="5811100"/>
                  </a:lnTo>
                  <a:lnTo>
                    <a:pt x="1002" y="5763285"/>
                  </a:lnTo>
                  <a:lnTo>
                    <a:pt x="0" y="5714974"/>
                  </a:lnTo>
                  <a:lnTo>
                    <a:pt x="0" y="1143000"/>
                  </a:lnTo>
                  <a:close/>
                </a:path>
              </a:pathLst>
            </a:custGeom>
            <a:ln w="12699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545083" y="1264665"/>
            <a:ext cx="11257915" cy="37318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-15" b="1">
                <a:latin typeface="Times New Roman"/>
                <a:cs typeface="Times New Roman"/>
              </a:rPr>
              <a:t>Principle</a:t>
            </a:r>
            <a:endParaRPr sz="20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50100"/>
              </a:lnSpc>
              <a:spcBef>
                <a:spcPts val="560"/>
              </a:spcBef>
            </a:pPr>
            <a:r>
              <a:rPr dirty="0" sz="2000" spc="-5">
                <a:latin typeface="Times New Roman"/>
                <a:cs typeface="Times New Roman"/>
              </a:rPr>
              <a:t>Colorimetric analysis is </a:t>
            </a:r>
            <a:r>
              <a:rPr dirty="0" sz="2000">
                <a:latin typeface="Times New Roman"/>
                <a:cs typeface="Times New Roman"/>
              </a:rPr>
              <a:t>a </a:t>
            </a:r>
            <a:r>
              <a:rPr dirty="0" sz="2000" spc="-5">
                <a:latin typeface="Times New Roman"/>
                <a:cs typeface="Times New Roman"/>
              </a:rPr>
              <a:t>method to analyze </a:t>
            </a:r>
            <a:r>
              <a:rPr dirty="0" sz="2000" b="1">
                <a:latin typeface="Times New Roman"/>
                <a:cs typeface="Times New Roman"/>
              </a:rPr>
              <a:t>a </a:t>
            </a:r>
            <a:r>
              <a:rPr dirty="0" sz="2000" spc="-5" b="1">
                <a:latin typeface="Times New Roman"/>
                <a:cs typeface="Times New Roman"/>
              </a:rPr>
              <a:t>color</a:t>
            </a:r>
            <a:r>
              <a:rPr dirty="0" sz="2000" spc="-5">
                <a:latin typeface="Times New Roman"/>
                <a:cs typeface="Times New Roman"/>
              </a:rPr>
              <a:t>. In this </a:t>
            </a:r>
            <a:r>
              <a:rPr dirty="0" sz="2000">
                <a:latin typeface="Times New Roman"/>
                <a:cs typeface="Times New Roman"/>
              </a:rPr>
              <a:t>case a </a:t>
            </a:r>
            <a:r>
              <a:rPr dirty="0" sz="2000" spc="-5">
                <a:latin typeface="Times New Roman"/>
                <a:cs typeface="Times New Roman"/>
              </a:rPr>
              <a:t>specific reagent </a:t>
            </a:r>
            <a:r>
              <a:rPr dirty="0" sz="2000" spc="-10">
                <a:latin typeface="Times New Roman"/>
                <a:cs typeface="Times New Roman"/>
              </a:rPr>
              <a:t>is </a:t>
            </a:r>
            <a:r>
              <a:rPr dirty="0" sz="2000">
                <a:latin typeface="Times New Roman"/>
                <a:cs typeface="Times New Roman"/>
              </a:rPr>
              <a:t>used </a:t>
            </a:r>
            <a:r>
              <a:rPr dirty="0" sz="2000" spc="-10">
                <a:latin typeface="Times New Roman"/>
                <a:cs typeface="Times New Roman"/>
              </a:rPr>
              <a:t>to </a:t>
            </a:r>
            <a:r>
              <a:rPr dirty="0" sz="2000">
                <a:latin typeface="Times New Roman"/>
                <a:cs typeface="Times New Roman"/>
              </a:rPr>
              <a:t>react with a 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specific component </a:t>
            </a:r>
            <a:r>
              <a:rPr dirty="0" sz="2000" spc="-10">
                <a:latin typeface="Times New Roman"/>
                <a:cs typeface="Times New Roman"/>
              </a:rPr>
              <a:t>in </a:t>
            </a: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serum </a:t>
            </a:r>
            <a:r>
              <a:rPr dirty="0" sz="2000">
                <a:latin typeface="Times New Roman"/>
                <a:cs typeface="Times New Roman"/>
              </a:rPr>
              <a:t>and a </a:t>
            </a:r>
            <a:r>
              <a:rPr dirty="0" sz="2000" spc="-5">
                <a:latin typeface="Times New Roman"/>
                <a:cs typeface="Times New Roman"/>
              </a:rPr>
              <a:t>colored complex is formed which is directly proportional to </a:t>
            </a:r>
            <a:r>
              <a:rPr dirty="0" sz="2000" spc="-30">
                <a:latin typeface="Times New Roman"/>
                <a:cs typeface="Times New Roman"/>
              </a:rPr>
              <a:t>the 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concentration</a:t>
            </a:r>
            <a:r>
              <a:rPr dirty="0" sz="2000" spc="-1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compound</a:t>
            </a:r>
            <a:r>
              <a:rPr dirty="0" sz="2000" spc="-7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 spc="-15">
                <a:latin typeface="Times New Roman"/>
                <a:cs typeface="Times New Roman"/>
              </a:rPr>
              <a:t>serum.</a:t>
            </a:r>
            <a:endParaRPr sz="2000">
              <a:latin typeface="Times New Roman"/>
              <a:cs typeface="Times New Roman"/>
            </a:endParaRPr>
          </a:p>
          <a:p>
            <a:pPr algn="just" marL="12700" marR="6985" indent="63500">
              <a:lnSpc>
                <a:spcPct val="150000"/>
              </a:lnSpc>
              <a:spcBef>
                <a:spcPts val="1005"/>
              </a:spcBef>
            </a:pPr>
            <a:r>
              <a:rPr dirty="0" sz="2000" spc="-5" b="1">
                <a:latin typeface="Times New Roman"/>
                <a:cs typeface="Times New Roman"/>
              </a:rPr>
              <a:t>Example:</a:t>
            </a:r>
            <a:r>
              <a:rPr dirty="0" sz="2000" b="1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The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blood</a:t>
            </a:r>
            <a:r>
              <a:rPr dirty="0" sz="2000">
                <a:latin typeface="Times New Roman"/>
                <a:cs typeface="Times New Roman"/>
              </a:rPr>
              <a:t> urea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colorimetric</a:t>
            </a:r>
            <a:r>
              <a:rPr dirty="0" sz="2000">
                <a:latin typeface="Times New Roman"/>
                <a:cs typeface="Times New Roman"/>
              </a:rPr>
              <a:t> procedure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is</a:t>
            </a:r>
            <a:r>
              <a:rPr dirty="0" sz="2000">
                <a:latin typeface="Times New Roman"/>
                <a:cs typeface="Times New Roman"/>
              </a:rPr>
              <a:t> a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modification</a:t>
            </a:r>
            <a:r>
              <a:rPr dirty="0" sz="2000">
                <a:latin typeface="Times New Roman"/>
                <a:cs typeface="Times New Roman"/>
              </a:rPr>
              <a:t> of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the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Berthelot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reaction.</a:t>
            </a:r>
            <a:r>
              <a:rPr dirty="0" sz="2000">
                <a:latin typeface="Times New Roman"/>
                <a:cs typeface="Times New Roman"/>
              </a:rPr>
              <a:t> Urea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 spc="-30">
                <a:latin typeface="Times New Roman"/>
                <a:cs typeface="Times New Roman"/>
              </a:rPr>
              <a:t>is 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hydrolyzed</a:t>
            </a:r>
            <a:r>
              <a:rPr dirty="0" sz="2000" spc="254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in</a:t>
            </a:r>
            <a:r>
              <a:rPr dirty="0" sz="2000" spc="2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2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presence</a:t>
            </a:r>
            <a:r>
              <a:rPr dirty="0" sz="2000" spc="2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of</a:t>
            </a:r>
            <a:r>
              <a:rPr dirty="0" sz="2000" spc="254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water</a:t>
            </a:r>
            <a:r>
              <a:rPr dirty="0" sz="2000" spc="26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and</a:t>
            </a:r>
            <a:r>
              <a:rPr dirty="0" sz="2000" spc="26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urease</a:t>
            </a:r>
            <a:r>
              <a:rPr dirty="0" sz="2000" spc="2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to</a:t>
            </a:r>
            <a:r>
              <a:rPr dirty="0" sz="2000" spc="26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produce</a:t>
            </a:r>
            <a:r>
              <a:rPr dirty="0" sz="2000" spc="25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ammonia</a:t>
            </a:r>
            <a:r>
              <a:rPr dirty="0" sz="2000" spc="26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and</a:t>
            </a:r>
            <a:r>
              <a:rPr dirty="0" sz="2000" spc="27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carbon</a:t>
            </a:r>
            <a:r>
              <a:rPr dirty="0" sz="2000" spc="24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dioxide.</a:t>
            </a:r>
            <a:r>
              <a:rPr dirty="0" sz="2000" spc="26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Ammonium</a:t>
            </a:r>
            <a:r>
              <a:rPr dirty="0" sz="2000" spc="245">
                <a:latin typeface="Times New Roman"/>
                <a:cs typeface="Times New Roman"/>
              </a:rPr>
              <a:t> </a:t>
            </a:r>
            <a:r>
              <a:rPr dirty="0" sz="2000" spc="-20">
                <a:latin typeface="Times New Roman"/>
                <a:cs typeface="Times New Roman"/>
              </a:rPr>
              <a:t>ions </a:t>
            </a:r>
            <a:r>
              <a:rPr dirty="0" sz="2000" spc="-4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react </a:t>
            </a:r>
            <a:r>
              <a:rPr dirty="0" sz="2000" spc="-5">
                <a:latin typeface="Times New Roman"/>
                <a:cs typeface="Times New Roman"/>
              </a:rPr>
              <a:t>with hypochlorite and salicylate </a:t>
            </a:r>
            <a:r>
              <a:rPr dirty="0" sz="2000" spc="-10">
                <a:latin typeface="Times New Roman"/>
                <a:cs typeface="Times New Roman"/>
              </a:rPr>
              <a:t>to </a:t>
            </a:r>
            <a:r>
              <a:rPr dirty="0" sz="2000" spc="-5">
                <a:latin typeface="Times New Roman"/>
                <a:cs typeface="Times New Roman"/>
              </a:rPr>
              <a:t>give </a:t>
            </a:r>
            <a:r>
              <a:rPr dirty="0" sz="2000" b="1">
                <a:latin typeface="Times New Roman"/>
                <a:cs typeface="Times New Roman"/>
              </a:rPr>
              <a:t>a green </a:t>
            </a:r>
            <a:r>
              <a:rPr dirty="0" sz="2000" spc="-5" b="1">
                <a:latin typeface="Times New Roman"/>
                <a:cs typeface="Times New Roman"/>
              </a:rPr>
              <a:t>dye. </a:t>
            </a:r>
            <a:r>
              <a:rPr dirty="0" sz="2000" spc="-5">
                <a:latin typeface="Times New Roman"/>
                <a:cs typeface="Times New Roman"/>
              </a:rPr>
              <a:t>The intensity of the color formed </a:t>
            </a:r>
            <a:r>
              <a:rPr dirty="0" sz="2000" spc="-5" b="1">
                <a:latin typeface="Times New Roman"/>
                <a:cs typeface="Times New Roman"/>
              </a:rPr>
              <a:t>at 578 </a:t>
            </a:r>
            <a:r>
              <a:rPr dirty="0" sz="2000" b="1">
                <a:latin typeface="Times New Roman"/>
                <a:cs typeface="Times New Roman"/>
              </a:rPr>
              <a:t>nm </a:t>
            </a:r>
            <a:r>
              <a:rPr dirty="0" sz="2000" spc="-30">
                <a:latin typeface="Times New Roman"/>
                <a:cs typeface="Times New Roman"/>
              </a:rPr>
              <a:t>is 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proportional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to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urea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concentration</a:t>
            </a:r>
            <a:r>
              <a:rPr dirty="0" sz="2000" spc="-110" b="1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 spc="-15">
                <a:latin typeface="Times New Roman"/>
                <a:cs typeface="Times New Roman"/>
              </a:rPr>
              <a:t>sample.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08076" y="5410200"/>
            <a:ext cx="7698105" cy="1066800"/>
            <a:chOff x="608076" y="5410200"/>
            <a:chExt cx="7698105" cy="106680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8076" y="5410200"/>
              <a:ext cx="5189220" cy="106680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19799" y="6198108"/>
              <a:ext cx="2286000" cy="27736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4695" y="349072"/>
            <a:ext cx="676084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/>
              <a:t>Requ</a:t>
            </a:r>
            <a:r>
              <a:rPr dirty="0" sz="3200" spc="-15"/>
              <a:t>i</a:t>
            </a:r>
            <a:r>
              <a:rPr dirty="0" sz="3200"/>
              <a:t>rements</a:t>
            </a:r>
            <a:r>
              <a:rPr dirty="0" sz="3200" spc="-30"/>
              <a:t> </a:t>
            </a:r>
            <a:r>
              <a:rPr dirty="0" sz="3200"/>
              <a:t>of</a:t>
            </a:r>
            <a:r>
              <a:rPr dirty="0" sz="3200" spc="-5"/>
              <a:t> </a:t>
            </a:r>
            <a:r>
              <a:rPr dirty="0" sz="3200" spc="-10"/>
              <a:t>C</a:t>
            </a:r>
            <a:r>
              <a:rPr dirty="0" sz="3200"/>
              <a:t>o</a:t>
            </a:r>
            <a:r>
              <a:rPr dirty="0" sz="3200" spc="-25"/>
              <a:t>l</a:t>
            </a:r>
            <a:r>
              <a:rPr dirty="0" sz="3200"/>
              <a:t>o</a:t>
            </a:r>
            <a:r>
              <a:rPr dirty="0" sz="3200" spc="-20"/>
              <a:t>rim</a:t>
            </a:r>
            <a:r>
              <a:rPr dirty="0" sz="3200"/>
              <a:t>e</a:t>
            </a:r>
            <a:r>
              <a:rPr dirty="0" sz="3200" spc="-20"/>
              <a:t>t</a:t>
            </a:r>
            <a:r>
              <a:rPr dirty="0" sz="3200"/>
              <a:t>r</a:t>
            </a:r>
            <a:r>
              <a:rPr dirty="0" sz="3200" spc="-25"/>
              <a:t>i</a:t>
            </a:r>
            <a:r>
              <a:rPr dirty="0" sz="3200"/>
              <a:t>c</a:t>
            </a:r>
            <a:r>
              <a:rPr dirty="0" sz="3200" spc="-229"/>
              <a:t> </a:t>
            </a:r>
            <a:r>
              <a:rPr dirty="0" sz="3200" spc="-10"/>
              <a:t>A</a:t>
            </a:r>
            <a:r>
              <a:rPr dirty="0" sz="3200" spc="-20"/>
              <a:t>n</a:t>
            </a:r>
            <a:r>
              <a:rPr dirty="0" sz="3200"/>
              <a:t>a</a:t>
            </a:r>
            <a:r>
              <a:rPr dirty="0" sz="3200" spc="-25"/>
              <a:t>l</a:t>
            </a:r>
            <a:r>
              <a:rPr dirty="0" sz="3200"/>
              <a:t>y</a:t>
            </a:r>
            <a:r>
              <a:rPr dirty="0" sz="3200" spc="-20"/>
              <a:t>s</a:t>
            </a:r>
            <a:r>
              <a:rPr dirty="0" sz="3200" spc="-20"/>
              <a:t>i</a:t>
            </a:r>
            <a:r>
              <a:rPr dirty="0" sz="3200"/>
              <a:t>s</a:t>
            </a:r>
            <a:endParaRPr sz="3200"/>
          </a:p>
        </p:txBody>
      </p:sp>
      <p:grpSp>
        <p:nvGrpSpPr>
          <p:cNvPr id="3" name="object 3"/>
          <p:cNvGrpSpPr/>
          <p:nvPr/>
        </p:nvGrpSpPr>
        <p:grpSpPr>
          <a:xfrm>
            <a:off x="-6350" y="0"/>
            <a:ext cx="12204700" cy="6870700"/>
            <a:chOff x="-6350" y="0"/>
            <a:chExt cx="12204700" cy="6870700"/>
          </a:xfrm>
        </p:grpSpPr>
        <p:sp>
          <p:nvSpPr>
            <p:cNvPr id="4" name="object 4"/>
            <p:cNvSpPr/>
            <p:nvPr/>
          </p:nvSpPr>
          <p:spPr>
            <a:xfrm>
              <a:off x="467105" y="983741"/>
              <a:ext cx="10515600" cy="0"/>
            </a:xfrm>
            <a:custGeom>
              <a:avLst/>
              <a:gdLst/>
              <a:ahLst/>
              <a:cxnLst/>
              <a:rect l="l" t="t" r="r" b="b"/>
              <a:pathLst>
                <a:path w="10515600" h="0">
                  <a:moveTo>
                    <a:pt x="0" y="0"/>
                  </a:moveTo>
                  <a:lnTo>
                    <a:pt x="10515600" y="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/>
              <a:ahLst/>
              <a:cxnLst/>
              <a:rect l="l" t="t" r="r" b="b"/>
              <a:pathLst>
                <a:path w="12192000" h="6858000">
                  <a:moveTo>
                    <a:pt x="0" y="1143000"/>
                  </a:moveTo>
                  <a:lnTo>
                    <a:pt x="1002" y="1094739"/>
                  </a:lnTo>
                  <a:lnTo>
                    <a:pt x="3983" y="1046861"/>
                  </a:lnTo>
                  <a:lnTo>
                    <a:pt x="8904" y="999616"/>
                  </a:lnTo>
                  <a:lnTo>
                    <a:pt x="15726" y="953008"/>
                  </a:lnTo>
                  <a:lnTo>
                    <a:pt x="24406" y="906907"/>
                  </a:lnTo>
                  <a:lnTo>
                    <a:pt x="34908" y="861567"/>
                  </a:lnTo>
                  <a:lnTo>
                    <a:pt x="47189" y="816990"/>
                  </a:lnTo>
                  <a:lnTo>
                    <a:pt x="61212" y="773049"/>
                  </a:lnTo>
                  <a:lnTo>
                    <a:pt x="76937" y="729869"/>
                  </a:lnTo>
                  <a:lnTo>
                    <a:pt x="94324" y="687577"/>
                  </a:lnTo>
                  <a:lnTo>
                    <a:pt x="113332" y="646176"/>
                  </a:lnTo>
                  <a:lnTo>
                    <a:pt x="133921" y="605663"/>
                  </a:lnTo>
                  <a:lnTo>
                    <a:pt x="156057" y="566165"/>
                  </a:lnTo>
                  <a:lnTo>
                    <a:pt x="179692" y="527558"/>
                  </a:lnTo>
                  <a:lnTo>
                    <a:pt x="204787" y="489965"/>
                  </a:lnTo>
                  <a:lnTo>
                    <a:pt x="231317" y="453516"/>
                  </a:lnTo>
                  <a:lnTo>
                    <a:pt x="259219" y="418211"/>
                  </a:lnTo>
                  <a:lnTo>
                    <a:pt x="288467" y="383921"/>
                  </a:lnTo>
                  <a:lnTo>
                    <a:pt x="319024" y="350900"/>
                  </a:lnTo>
                  <a:lnTo>
                    <a:pt x="350850" y="319024"/>
                  </a:lnTo>
                  <a:lnTo>
                    <a:pt x="383895" y="288544"/>
                  </a:lnTo>
                  <a:lnTo>
                    <a:pt x="418122" y="259206"/>
                  </a:lnTo>
                  <a:lnTo>
                    <a:pt x="453504" y="231394"/>
                  </a:lnTo>
                  <a:lnTo>
                    <a:pt x="489991" y="204850"/>
                  </a:lnTo>
                  <a:lnTo>
                    <a:pt x="527545" y="179704"/>
                  </a:lnTo>
                  <a:lnTo>
                    <a:pt x="566115" y="156082"/>
                  </a:lnTo>
                  <a:lnTo>
                    <a:pt x="605675" y="133984"/>
                  </a:lnTo>
                  <a:lnTo>
                    <a:pt x="646188" y="113283"/>
                  </a:lnTo>
                  <a:lnTo>
                    <a:pt x="687616" y="94360"/>
                  </a:lnTo>
                  <a:lnTo>
                    <a:pt x="729907" y="76961"/>
                  </a:lnTo>
                  <a:lnTo>
                    <a:pt x="773023" y="61214"/>
                  </a:lnTo>
                  <a:lnTo>
                    <a:pt x="816927" y="47244"/>
                  </a:lnTo>
                  <a:lnTo>
                    <a:pt x="861580" y="34925"/>
                  </a:lnTo>
                  <a:lnTo>
                    <a:pt x="906945" y="24383"/>
                  </a:lnTo>
                  <a:lnTo>
                    <a:pt x="952982" y="15748"/>
                  </a:lnTo>
                  <a:lnTo>
                    <a:pt x="999642" y="8890"/>
                  </a:lnTo>
                  <a:lnTo>
                    <a:pt x="1046899" y="3936"/>
                  </a:lnTo>
                  <a:lnTo>
                    <a:pt x="1094701" y="1016"/>
                  </a:lnTo>
                  <a:lnTo>
                    <a:pt x="1143025" y="0"/>
                  </a:lnTo>
                  <a:lnTo>
                    <a:pt x="11049000" y="0"/>
                  </a:lnTo>
                  <a:lnTo>
                    <a:pt x="11097260" y="1016"/>
                  </a:lnTo>
                  <a:lnTo>
                    <a:pt x="11145139" y="3936"/>
                  </a:lnTo>
                  <a:lnTo>
                    <a:pt x="11192383" y="8890"/>
                  </a:lnTo>
                  <a:lnTo>
                    <a:pt x="11238992" y="15748"/>
                  </a:lnTo>
                  <a:lnTo>
                    <a:pt x="11285093" y="24383"/>
                  </a:lnTo>
                  <a:lnTo>
                    <a:pt x="11330432" y="34925"/>
                  </a:lnTo>
                  <a:lnTo>
                    <a:pt x="11375009" y="47244"/>
                  </a:lnTo>
                  <a:lnTo>
                    <a:pt x="11418951" y="61214"/>
                  </a:lnTo>
                  <a:lnTo>
                    <a:pt x="11462131" y="76961"/>
                  </a:lnTo>
                  <a:lnTo>
                    <a:pt x="11504422" y="94360"/>
                  </a:lnTo>
                  <a:lnTo>
                    <a:pt x="11545824" y="113283"/>
                  </a:lnTo>
                  <a:lnTo>
                    <a:pt x="11586337" y="133984"/>
                  </a:lnTo>
                  <a:lnTo>
                    <a:pt x="11625834" y="156082"/>
                  </a:lnTo>
                  <a:lnTo>
                    <a:pt x="11664442" y="179704"/>
                  </a:lnTo>
                  <a:lnTo>
                    <a:pt x="11702034" y="204850"/>
                  </a:lnTo>
                  <a:lnTo>
                    <a:pt x="11738483" y="231394"/>
                  </a:lnTo>
                  <a:lnTo>
                    <a:pt x="11773789" y="259206"/>
                  </a:lnTo>
                  <a:lnTo>
                    <a:pt x="11808079" y="288544"/>
                  </a:lnTo>
                  <a:lnTo>
                    <a:pt x="11841099" y="319024"/>
                  </a:lnTo>
                  <a:lnTo>
                    <a:pt x="11872976" y="350900"/>
                  </a:lnTo>
                  <a:lnTo>
                    <a:pt x="11903456" y="383921"/>
                  </a:lnTo>
                  <a:lnTo>
                    <a:pt x="11932793" y="418211"/>
                  </a:lnTo>
                  <a:lnTo>
                    <a:pt x="11960606" y="453516"/>
                  </a:lnTo>
                  <a:lnTo>
                    <a:pt x="11987149" y="489965"/>
                  </a:lnTo>
                  <a:lnTo>
                    <a:pt x="12012295" y="527558"/>
                  </a:lnTo>
                  <a:lnTo>
                    <a:pt x="12035917" y="566165"/>
                  </a:lnTo>
                  <a:lnTo>
                    <a:pt x="12058015" y="605663"/>
                  </a:lnTo>
                  <a:lnTo>
                    <a:pt x="12078716" y="646176"/>
                  </a:lnTo>
                  <a:lnTo>
                    <a:pt x="12097639" y="687577"/>
                  </a:lnTo>
                  <a:lnTo>
                    <a:pt x="12115038" y="729869"/>
                  </a:lnTo>
                  <a:lnTo>
                    <a:pt x="12130786" y="773049"/>
                  </a:lnTo>
                  <a:lnTo>
                    <a:pt x="12144756" y="816990"/>
                  </a:lnTo>
                  <a:lnTo>
                    <a:pt x="12157075" y="861567"/>
                  </a:lnTo>
                  <a:lnTo>
                    <a:pt x="12167616" y="906907"/>
                  </a:lnTo>
                  <a:lnTo>
                    <a:pt x="12176252" y="953008"/>
                  </a:lnTo>
                  <a:lnTo>
                    <a:pt x="12183110" y="999616"/>
                  </a:lnTo>
                  <a:lnTo>
                    <a:pt x="12188063" y="1046861"/>
                  </a:lnTo>
                  <a:lnTo>
                    <a:pt x="12190984" y="1094739"/>
                  </a:lnTo>
                  <a:lnTo>
                    <a:pt x="12192000" y="1143000"/>
                  </a:lnTo>
                  <a:lnTo>
                    <a:pt x="12192000" y="5714974"/>
                  </a:lnTo>
                  <a:lnTo>
                    <a:pt x="12190984" y="5763285"/>
                  </a:lnTo>
                  <a:lnTo>
                    <a:pt x="12188063" y="5811100"/>
                  </a:lnTo>
                  <a:lnTo>
                    <a:pt x="12183110" y="5858357"/>
                  </a:lnTo>
                  <a:lnTo>
                    <a:pt x="12176252" y="5905017"/>
                  </a:lnTo>
                  <a:lnTo>
                    <a:pt x="12167616" y="5951054"/>
                  </a:lnTo>
                  <a:lnTo>
                    <a:pt x="12157075" y="5996419"/>
                  </a:lnTo>
                  <a:lnTo>
                    <a:pt x="12144756" y="6041072"/>
                  </a:lnTo>
                  <a:lnTo>
                    <a:pt x="12130786" y="6084976"/>
                  </a:lnTo>
                  <a:lnTo>
                    <a:pt x="12115038" y="6128092"/>
                  </a:lnTo>
                  <a:lnTo>
                    <a:pt x="12097639" y="6170383"/>
                  </a:lnTo>
                  <a:lnTo>
                    <a:pt x="12078716" y="6211798"/>
                  </a:lnTo>
                  <a:lnTo>
                    <a:pt x="12058015" y="6252311"/>
                  </a:lnTo>
                  <a:lnTo>
                    <a:pt x="12035917" y="6291884"/>
                  </a:lnTo>
                  <a:lnTo>
                    <a:pt x="12012295" y="6330454"/>
                  </a:lnTo>
                  <a:lnTo>
                    <a:pt x="11987149" y="6368008"/>
                  </a:lnTo>
                  <a:lnTo>
                    <a:pt x="11960606" y="6404495"/>
                  </a:lnTo>
                  <a:lnTo>
                    <a:pt x="11932793" y="6439877"/>
                  </a:lnTo>
                  <a:lnTo>
                    <a:pt x="11903456" y="6474104"/>
                  </a:lnTo>
                  <a:lnTo>
                    <a:pt x="11872976" y="6507149"/>
                  </a:lnTo>
                  <a:lnTo>
                    <a:pt x="11841099" y="6538976"/>
                  </a:lnTo>
                  <a:lnTo>
                    <a:pt x="11808079" y="6569532"/>
                  </a:lnTo>
                  <a:lnTo>
                    <a:pt x="11773789" y="6598780"/>
                  </a:lnTo>
                  <a:lnTo>
                    <a:pt x="11738483" y="6626682"/>
                  </a:lnTo>
                  <a:lnTo>
                    <a:pt x="11702034" y="6653212"/>
                  </a:lnTo>
                  <a:lnTo>
                    <a:pt x="11664442" y="6678307"/>
                  </a:lnTo>
                  <a:lnTo>
                    <a:pt x="11625834" y="6701942"/>
                  </a:lnTo>
                  <a:lnTo>
                    <a:pt x="11586337" y="6724078"/>
                  </a:lnTo>
                  <a:lnTo>
                    <a:pt x="11545824" y="6744666"/>
                  </a:lnTo>
                  <a:lnTo>
                    <a:pt x="11504422" y="6763674"/>
                  </a:lnTo>
                  <a:lnTo>
                    <a:pt x="11462131" y="6781060"/>
                  </a:lnTo>
                  <a:lnTo>
                    <a:pt x="11418951" y="6796784"/>
                  </a:lnTo>
                  <a:lnTo>
                    <a:pt x="11375009" y="6810808"/>
                  </a:lnTo>
                  <a:lnTo>
                    <a:pt x="11330432" y="6823090"/>
                  </a:lnTo>
                  <a:lnTo>
                    <a:pt x="11285093" y="6833590"/>
                  </a:lnTo>
                  <a:lnTo>
                    <a:pt x="11238992" y="6842271"/>
                  </a:lnTo>
                  <a:lnTo>
                    <a:pt x="11192383" y="6849092"/>
                  </a:lnTo>
                  <a:lnTo>
                    <a:pt x="11145139" y="6854013"/>
                  </a:lnTo>
                  <a:lnTo>
                    <a:pt x="11097260" y="6856995"/>
                  </a:lnTo>
                  <a:lnTo>
                    <a:pt x="11049000" y="6857998"/>
                  </a:lnTo>
                  <a:lnTo>
                    <a:pt x="1143025" y="6857998"/>
                  </a:lnTo>
                  <a:lnTo>
                    <a:pt x="1094701" y="6856995"/>
                  </a:lnTo>
                  <a:lnTo>
                    <a:pt x="1046899" y="6854013"/>
                  </a:lnTo>
                  <a:lnTo>
                    <a:pt x="999642" y="6849092"/>
                  </a:lnTo>
                  <a:lnTo>
                    <a:pt x="952982" y="6842271"/>
                  </a:lnTo>
                  <a:lnTo>
                    <a:pt x="906945" y="6833590"/>
                  </a:lnTo>
                  <a:lnTo>
                    <a:pt x="861580" y="6823090"/>
                  </a:lnTo>
                  <a:lnTo>
                    <a:pt x="816927" y="6810808"/>
                  </a:lnTo>
                  <a:lnTo>
                    <a:pt x="773023" y="6796784"/>
                  </a:lnTo>
                  <a:lnTo>
                    <a:pt x="729907" y="6781060"/>
                  </a:lnTo>
                  <a:lnTo>
                    <a:pt x="687616" y="6763674"/>
                  </a:lnTo>
                  <a:lnTo>
                    <a:pt x="646188" y="6744666"/>
                  </a:lnTo>
                  <a:lnTo>
                    <a:pt x="605675" y="6724078"/>
                  </a:lnTo>
                  <a:lnTo>
                    <a:pt x="566115" y="6701942"/>
                  </a:lnTo>
                  <a:lnTo>
                    <a:pt x="527545" y="6678307"/>
                  </a:lnTo>
                  <a:lnTo>
                    <a:pt x="489991" y="6653212"/>
                  </a:lnTo>
                  <a:lnTo>
                    <a:pt x="453504" y="6626682"/>
                  </a:lnTo>
                  <a:lnTo>
                    <a:pt x="418122" y="6598780"/>
                  </a:lnTo>
                  <a:lnTo>
                    <a:pt x="383895" y="6569532"/>
                  </a:lnTo>
                  <a:lnTo>
                    <a:pt x="350850" y="6538976"/>
                  </a:lnTo>
                  <a:lnTo>
                    <a:pt x="319024" y="6507149"/>
                  </a:lnTo>
                  <a:lnTo>
                    <a:pt x="288467" y="6474104"/>
                  </a:lnTo>
                  <a:lnTo>
                    <a:pt x="259219" y="6439877"/>
                  </a:lnTo>
                  <a:lnTo>
                    <a:pt x="231317" y="6404495"/>
                  </a:lnTo>
                  <a:lnTo>
                    <a:pt x="204787" y="6368008"/>
                  </a:lnTo>
                  <a:lnTo>
                    <a:pt x="179692" y="6330454"/>
                  </a:lnTo>
                  <a:lnTo>
                    <a:pt x="156057" y="6291884"/>
                  </a:lnTo>
                  <a:lnTo>
                    <a:pt x="133921" y="6252311"/>
                  </a:lnTo>
                  <a:lnTo>
                    <a:pt x="113332" y="6211798"/>
                  </a:lnTo>
                  <a:lnTo>
                    <a:pt x="94324" y="6170383"/>
                  </a:lnTo>
                  <a:lnTo>
                    <a:pt x="76937" y="6128092"/>
                  </a:lnTo>
                  <a:lnTo>
                    <a:pt x="61212" y="6084976"/>
                  </a:lnTo>
                  <a:lnTo>
                    <a:pt x="47189" y="6041072"/>
                  </a:lnTo>
                  <a:lnTo>
                    <a:pt x="34908" y="5996419"/>
                  </a:lnTo>
                  <a:lnTo>
                    <a:pt x="24406" y="5951054"/>
                  </a:lnTo>
                  <a:lnTo>
                    <a:pt x="15726" y="5905017"/>
                  </a:lnTo>
                  <a:lnTo>
                    <a:pt x="8904" y="5858357"/>
                  </a:lnTo>
                  <a:lnTo>
                    <a:pt x="3983" y="5811100"/>
                  </a:lnTo>
                  <a:lnTo>
                    <a:pt x="1002" y="5763285"/>
                  </a:lnTo>
                  <a:lnTo>
                    <a:pt x="0" y="5714974"/>
                  </a:lnTo>
                  <a:lnTo>
                    <a:pt x="0" y="1143000"/>
                  </a:lnTo>
                  <a:close/>
                </a:path>
              </a:pathLst>
            </a:custGeom>
            <a:ln w="12699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456082" y="1127886"/>
            <a:ext cx="7143115" cy="3606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200" spc="-5" i="1">
                <a:latin typeface="Times New Roman"/>
                <a:cs typeface="Times New Roman"/>
              </a:rPr>
              <a:t>In</a:t>
            </a:r>
            <a:r>
              <a:rPr dirty="0" sz="2200" spc="-25" i="1">
                <a:latin typeface="Times New Roman"/>
                <a:cs typeface="Times New Roman"/>
              </a:rPr>
              <a:t> </a:t>
            </a:r>
            <a:r>
              <a:rPr dirty="0" sz="2200" spc="-5" i="1">
                <a:latin typeface="Times New Roman"/>
                <a:cs typeface="Times New Roman"/>
              </a:rPr>
              <a:t>colorimetric</a:t>
            </a:r>
            <a:r>
              <a:rPr dirty="0" sz="2200" spc="-60" i="1">
                <a:latin typeface="Times New Roman"/>
                <a:cs typeface="Times New Roman"/>
              </a:rPr>
              <a:t> </a:t>
            </a:r>
            <a:r>
              <a:rPr dirty="0" sz="2200" spc="-5" i="1">
                <a:latin typeface="Times New Roman"/>
                <a:cs typeface="Times New Roman"/>
              </a:rPr>
              <a:t>assays</a:t>
            </a:r>
            <a:r>
              <a:rPr dirty="0" sz="2200" spc="-65" i="1">
                <a:latin typeface="Times New Roman"/>
                <a:cs typeface="Times New Roman"/>
              </a:rPr>
              <a:t> </a:t>
            </a:r>
            <a:r>
              <a:rPr dirty="0" sz="2200" spc="-5" i="1">
                <a:latin typeface="Times New Roman"/>
                <a:cs typeface="Times New Roman"/>
              </a:rPr>
              <a:t>three</a:t>
            </a:r>
            <a:r>
              <a:rPr dirty="0" sz="2200" spc="-35" i="1">
                <a:latin typeface="Times New Roman"/>
                <a:cs typeface="Times New Roman"/>
              </a:rPr>
              <a:t> </a:t>
            </a:r>
            <a:r>
              <a:rPr dirty="0" sz="2200" spc="-5" i="1">
                <a:latin typeface="Times New Roman"/>
                <a:cs typeface="Times New Roman"/>
              </a:rPr>
              <a:t>tubes</a:t>
            </a:r>
            <a:r>
              <a:rPr dirty="0" sz="2200" spc="-45" i="1">
                <a:latin typeface="Times New Roman"/>
                <a:cs typeface="Times New Roman"/>
              </a:rPr>
              <a:t> </a:t>
            </a:r>
            <a:r>
              <a:rPr dirty="0" sz="2200" spc="-5" i="1">
                <a:latin typeface="Times New Roman"/>
                <a:cs typeface="Times New Roman"/>
              </a:rPr>
              <a:t>should</a:t>
            </a:r>
            <a:r>
              <a:rPr dirty="0" sz="2200" spc="-40" i="1">
                <a:latin typeface="Times New Roman"/>
                <a:cs typeface="Times New Roman"/>
              </a:rPr>
              <a:t> </a:t>
            </a:r>
            <a:r>
              <a:rPr dirty="0" sz="2200" i="1">
                <a:latin typeface="Times New Roman"/>
                <a:cs typeface="Times New Roman"/>
              </a:rPr>
              <a:t>be</a:t>
            </a:r>
            <a:r>
              <a:rPr dirty="0" sz="2200" spc="-60" i="1">
                <a:latin typeface="Times New Roman"/>
                <a:cs typeface="Times New Roman"/>
              </a:rPr>
              <a:t> </a:t>
            </a:r>
            <a:r>
              <a:rPr dirty="0" sz="2200" spc="-25" i="1">
                <a:latin typeface="Times New Roman"/>
                <a:cs typeface="Times New Roman"/>
              </a:rPr>
              <a:t>prepared</a:t>
            </a:r>
            <a:r>
              <a:rPr dirty="0" sz="2200" spc="-40" i="1">
                <a:latin typeface="Times New Roman"/>
                <a:cs typeface="Times New Roman"/>
              </a:rPr>
              <a:t> </a:t>
            </a:r>
            <a:r>
              <a:rPr dirty="0" sz="2200" i="1">
                <a:latin typeface="Times New Roman"/>
                <a:cs typeface="Times New Roman"/>
              </a:rPr>
              <a:t>as</a:t>
            </a:r>
            <a:r>
              <a:rPr dirty="0" sz="2200" spc="-60" i="1">
                <a:latin typeface="Times New Roman"/>
                <a:cs typeface="Times New Roman"/>
              </a:rPr>
              <a:t> </a:t>
            </a:r>
            <a:r>
              <a:rPr dirty="0" sz="2200" spc="-15" i="1">
                <a:latin typeface="Times New Roman"/>
                <a:cs typeface="Times New Roman"/>
              </a:rPr>
              <a:t>follow: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50000"/>
              </a:lnSpc>
              <a:spcBef>
                <a:spcPts val="100"/>
              </a:spcBef>
              <a:buAutoNum type="arabicPeriod"/>
              <a:tabLst>
                <a:tab pos="309880" algn="l"/>
              </a:tabLst>
            </a:pPr>
            <a:r>
              <a:rPr dirty="0" spc="-5" b="1">
                <a:latin typeface="Times New Roman"/>
                <a:cs typeface="Times New Roman"/>
              </a:rPr>
              <a:t>Reagent blank</a:t>
            </a:r>
            <a:r>
              <a:rPr dirty="0" spc="-5"/>
              <a:t>: which contain the reagents only (without </a:t>
            </a:r>
            <a:r>
              <a:rPr dirty="0" spc="-30"/>
              <a:t>any </a:t>
            </a:r>
            <a:r>
              <a:rPr dirty="0" spc="-25"/>
              <a:t> </a:t>
            </a:r>
            <a:r>
              <a:rPr dirty="0" spc="-5"/>
              <a:t>test </a:t>
            </a:r>
            <a:r>
              <a:rPr dirty="0"/>
              <a:t>or </a:t>
            </a:r>
            <a:r>
              <a:rPr dirty="0" spc="-5"/>
              <a:t>standard substance) and</a:t>
            </a:r>
            <a:r>
              <a:rPr dirty="0"/>
              <a:t> </a:t>
            </a:r>
            <a:r>
              <a:rPr dirty="0" spc="-5"/>
              <a:t>used to set instrument</a:t>
            </a:r>
            <a:r>
              <a:rPr dirty="0"/>
              <a:t> </a:t>
            </a:r>
            <a:r>
              <a:rPr dirty="0" spc="-5"/>
              <a:t>at </a:t>
            </a:r>
            <a:r>
              <a:rPr dirty="0" spc="-20"/>
              <a:t>zero </a:t>
            </a:r>
            <a:r>
              <a:rPr dirty="0" spc="-15"/>
              <a:t> </a:t>
            </a:r>
            <a:r>
              <a:rPr dirty="0" spc="-5"/>
              <a:t>absorbance (Any color given </a:t>
            </a:r>
            <a:r>
              <a:rPr dirty="0" spc="-10"/>
              <a:t>by </a:t>
            </a:r>
            <a:r>
              <a:rPr dirty="0" spc="-5"/>
              <a:t>the reagents used </a:t>
            </a:r>
            <a:r>
              <a:rPr dirty="0" spc="-10"/>
              <a:t>in </a:t>
            </a:r>
            <a:r>
              <a:rPr dirty="0" spc="-5"/>
              <a:t>the </a:t>
            </a:r>
            <a:r>
              <a:rPr dirty="0" spc="-15"/>
              <a:t>analysis </a:t>
            </a:r>
            <a:r>
              <a:rPr dirty="0" spc="-10"/>
              <a:t> can</a:t>
            </a:r>
            <a:r>
              <a:rPr dirty="0" spc="-5"/>
              <a:t> </a:t>
            </a:r>
            <a:r>
              <a:rPr dirty="0"/>
              <a:t>be</a:t>
            </a:r>
            <a:r>
              <a:rPr dirty="0" spc="-45"/>
              <a:t> </a:t>
            </a:r>
            <a:r>
              <a:rPr dirty="0" spc="-5"/>
              <a:t>detected</a:t>
            </a:r>
            <a:r>
              <a:rPr dirty="0" spc="-10"/>
              <a:t> </a:t>
            </a:r>
            <a:r>
              <a:rPr dirty="0" spc="-5"/>
              <a:t>and</a:t>
            </a:r>
            <a:r>
              <a:rPr dirty="0" spc="-10"/>
              <a:t> </a:t>
            </a:r>
            <a:r>
              <a:rPr dirty="0" spc="-20"/>
              <a:t>eliminated)</a:t>
            </a:r>
          </a:p>
          <a:p>
            <a:pPr algn="just" marL="12700" marR="10160">
              <a:lnSpc>
                <a:spcPct val="150000"/>
              </a:lnSpc>
              <a:buAutoNum type="arabicPeriod"/>
              <a:tabLst>
                <a:tab pos="375920" algn="l"/>
              </a:tabLst>
            </a:pPr>
            <a:r>
              <a:rPr dirty="0" spc="-5" b="1">
                <a:latin typeface="Times New Roman"/>
                <a:cs typeface="Times New Roman"/>
              </a:rPr>
              <a:t>Standard</a:t>
            </a:r>
            <a:r>
              <a:rPr dirty="0" b="1">
                <a:latin typeface="Times New Roman"/>
                <a:cs typeface="Times New Roman"/>
              </a:rPr>
              <a:t> solution:</a:t>
            </a:r>
            <a:r>
              <a:rPr dirty="0" spc="5" b="1">
                <a:latin typeface="Times New Roman"/>
                <a:cs typeface="Times New Roman"/>
              </a:rPr>
              <a:t> </a:t>
            </a:r>
            <a:r>
              <a:rPr dirty="0" spc="-5"/>
              <a:t>it</a:t>
            </a:r>
            <a:r>
              <a:rPr dirty="0"/>
              <a:t> </a:t>
            </a:r>
            <a:r>
              <a:rPr dirty="0" spc="-5"/>
              <a:t>is</a:t>
            </a:r>
            <a:r>
              <a:rPr dirty="0"/>
              <a:t> </a:t>
            </a:r>
            <a:r>
              <a:rPr dirty="0" spc="-5"/>
              <a:t>a</a:t>
            </a:r>
            <a:r>
              <a:rPr dirty="0"/>
              <a:t> </a:t>
            </a:r>
            <a:r>
              <a:rPr dirty="0" spc="-5"/>
              <a:t>substance</a:t>
            </a:r>
            <a:r>
              <a:rPr dirty="0"/>
              <a:t> </a:t>
            </a:r>
            <a:r>
              <a:rPr dirty="0" spc="-5"/>
              <a:t>identical</a:t>
            </a:r>
            <a:r>
              <a:rPr dirty="0"/>
              <a:t> </a:t>
            </a:r>
            <a:r>
              <a:rPr dirty="0" spc="-5"/>
              <a:t>to</a:t>
            </a:r>
            <a:r>
              <a:rPr dirty="0"/>
              <a:t> </a:t>
            </a:r>
            <a:r>
              <a:rPr dirty="0" spc="-5"/>
              <a:t>the</a:t>
            </a:r>
            <a:r>
              <a:rPr dirty="0"/>
              <a:t> </a:t>
            </a:r>
            <a:r>
              <a:rPr dirty="0" spc="-25"/>
              <a:t>test </a:t>
            </a:r>
            <a:r>
              <a:rPr dirty="0" spc="-20"/>
              <a:t> </a:t>
            </a:r>
            <a:r>
              <a:rPr dirty="0" spc="-5"/>
              <a:t>solution</a:t>
            </a:r>
            <a:r>
              <a:rPr dirty="0" spc="50"/>
              <a:t> </a:t>
            </a:r>
            <a:r>
              <a:rPr dirty="0" spc="-5"/>
              <a:t>with</a:t>
            </a:r>
            <a:r>
              <a:rPr dirty="0" spc="50"/>
              <a:t> </a:t>
            </a:r>
            <a:r>
              <a:rPr dirty="0" spc="-5"/>
              <a:t>a</a:t>
            </a:r>
            <a:r>
              <a:rPr dirty="0" spc="55"/>
              <a:t> </a:t>
            </a:r>
            <a:r>
              <a:rPr dirty="0" spc="-5"/>
              <a:t>known</a:t>
            </a:r>
            <a:r>
              <a:rPr dirty="0" spc="70"/>
              <a:t> </a:t>
            </a:r>
            <a:r>
              <a:rPr dirty="0" spc="-5"/>
              <a:t>concentration</a:t>
            </a:r>
            <a:r>
              <a:rPr dirty="0" spc="50"/>
              <a:t> </a:t>
            </a:r>
            <a:r>
              <a:rPr dirty="0"/>
              <a:t>(it</a:t>
            </a:r>
            <a:r>
              <a:rPr dirty="0" spc="65"/>
              <a:t> </a:t>
            </a:r>
            <a:r>
              <a:rPr dirty="0" spc="-5"/>
              <a:t>is</a:t>
            </a:r>
            <a:r>
              <a:rPr dirty="0" spc="50"/>
              <a:t> </a:t>
            </a:r>
            <a:r>
              <a:rPr dirty="0" spc="-5"/>
              <a:t>different</a:t>
            </a:r>
            <a:r>
              <a:rPr dirty="0" spc="60"/>
              <a:t> </a:t>
            </a:r>
            <a:r>
              <a:rPr dirty="0"/>
              <a:t>from</a:t>
            </a:r>
            <a:r>
              <a:rPr dirty="0" spc="50"/>
              <a:t> </a:t>
            </a:r>
            <a:r>
              <a:rPr dirty="0" spc="-5"/>
              <a:t>an</a:t>
            </a:r>
            <a:r>
              <a:rPr dirty="0" spc="60"/>
              <a:t> </a:t>
            </a:r>
            <a:r>
              <a:rPr dirty="0" spc="-15"/>
              <a:t>assay</a:t>
            </a:r>
          </a:p>
          <a:p>
            <a:pPr algn="just" marL="12700">
              <a:lnSpc>
                <a:spcPct val="100000"/>
              </a:lnSpc>
              <a:spcBef>
                <a:spcPts val="1320"/>
              </a:spcBef>
            </a:pPr>
            <a:r>
              <a:rPr dirty="0" spc="-5"/>
              <a:t>to</a:t>
            </a:r>
            <a:r>
              <a:rPr dirty="0" spc="-50"/>
              <a:t> </a:t>
            </a:r>
            <a:r>
              <a:rPr dirty="0" spc="-5"/>
              <a:t>another</a:t>
            </a:r>
            <a:r>
              <a:rPr dirty="0" spc="-40"/>
              <a:t> </a:t>
            </a:r>
            <a:r>
              <a:rPr dirty="0" spc="-5"/>
              <a:t>according</a:t>
            </a:r>
            <a:r>
              <a:rPr dirty="0" spc="-20"/>
              <a:t> </a:t>
            </a:r>
            <a:r>
              <a:rPr dirty="0" spc="-5"/>
              <a:t>to</a:t>
            </a:r>
            <a:r>
              <a:rPr dirty="0" spc="-35"/>
              <a:t> </a:t>
            </a:r>
            <a:r>
              <a:rPr dirty="0" spc="-5"/>
              <a:t>the</a:t>
            </a:r>
            <a:r>
              <a:rPr dirty="0" spc="-55"/>
              <a:t> </a:t>
            </a:r>
            <a:r>
              <a:rPr dirty="0" spc="-10"/>
              <a:t>measured</a:t>
            </a:r>
            <a:r>
              <a:rPr dirty="0" spc="10"/>
              <a:t> </a:t>
            </a:r>
            <a:r>
              <a:rPr dirty="0" spc="-20"/>
              <a:t>parameter)</a:t>
            </a:r>
          </a:p>
          <a:p>
            <a:pPr algn="just" marL="12700" marR="6350">
              <a:lnSpc>
                <a:spcPct val="150000"/>
              </a:lnSpc>
              <a:buAutoNum type="arabicPeriod" startAt="3"/>
              <a:tabLst>
                <a:tab pos="302260" algn="l"/>
              </a:tabLst>
            </a:pPr>
            <a:r>
              <a:rPr dirty="0" spc="-15" b="1">
                <a:latin typeface="Times New Roman"/>
                <a:cs typeface="Times New Roman"/>
              </a:rPr>
              <a:t>Test </a:t>
            </a:r>
            <a:r>
              <a:rPr dirty="0" spc="-5" b="1">
                <a:latin typeface="Times New Roman"/>
                <a:cs typeface="Times New Roman"/>
              </a:rPr>
              <a:t>solution: </a:t>
            </a:r>
            <a:r>
              <a:rPr dirty="0" spc="-5"/>
              <a:t>This contains the unknown concentration </a:t>
            </a:r>
            <a:r>
              <a:rPr dirty="0"/>
              <a:t>of </a:t>
            </a:r>
            <a:r>
              <a:rPr dirty="0" spc="-20"/>
              <a:t>the </a:t>
            </a:r>
            <a:r>
              <a:rPr dirty="0" spc="-15"/>
              <a:t> </a:t>
            </a:r>
            <a:r>
              <a:rPr dirty="0" spc="-5"/>
              <a:t>substance</a:t>
            </a:r>
            <a:r>
              <a:rPr dirty="0" spc="-60"/>
              <a:t> </a:t>
            </a:r>
            <a:r>
              <a:rPr dirty="0" spc="-5"/>
              <a:t>together</a:t>
            </a:r>
            <a:r>
              <a:rPr dirty="0" spc="-35"/>
              <a:t> </a:t>
            </a:r>
            <a:r>
              <a:rPr dirty="0" spc="-5"/>
              <a:t>with</a:t>
            </a:r>
            <a:r>
              <a:rPr dirty="0" spc="-25"/>
              <a:t> </a:t>
            </a:r>
            <a:r>
              <a:rPr dirty="0" spc="-5"/>
              <a:t>the</a:t>
            </a:r>
            <a:r>
              <a:rPr dirty="0" spc="-35"/>
              <a:t> </a:t>
            </a:r>
            <a:r>
              <a:rPr dirty="0" spc="-5"/>
              <a:t>reagents</a:t>
            </a:r>
            <a:r>
              <a:rPr dirty="0" spc="-30"/>
              <a:t> </a:t>
            </a:r>
            <a:r>
              <a:rPr dirty="0" spc="-5"/>
              <a:t>used</a:t>
            </a:r>
            <a:r>
              <a:rPr dirty="0" spc="-35"/>
              <a:t> </a:t>
            </a:r>
            <a:r>
              <a:rPr dirty="0" spc="-5"/>
              <a:t>in</a:t>
            </a:r>
            <a:r>
              <a:rPr dirty="0" spc="-40"/>
              <a:t> </a:t>
            </a:r>
            <a:r>
              <a:rPr dirty="0" spc="-5"/>
              <a:t>the</a:t>
            </a:r>
            <a:r>
              <a:rPr dirty="0" spc="-35"/>
              <a:t> </a:t>
            </a:r>
            <a:r>
              <a:rPr dirty="0" spc="-15"/>
              <a:t>test.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8170164" y="2878836"/>
            <a:ext cx="3522345" cy="1029969"/>
            <a:chOff x="8170164" y="2878836"/>
            <a:chExt cx="3522345" cy="1029969"/>
          </a:xfrm>
        </p:grpSpPr>
        <p:sp>
          <p:nvSpPr>
            <p:cNvPr id="9" name="object 9"/>
            <p:cNvSpPr/>
            <p:nvPr/>
          </p:nvSpPr>
          <p:spPr>
            <a:xfrm>
              <a:off x="8188452" y="2997708"/>
              <a:ext cx="399415" cy="891540"/>
            </a:xfrm>
            <a:custGeom>
              <a:avLst/>
              <a:gdLst/>
              <a:ahLst/>
              <a:cxnLst/>
              <a:rect l="l" t="t" r="r" b="b"/>
              <a:pathLst>
                <a:path w="399415" h="891539">
                  <a:moveTo>
                    <a:pt x="399161" y="0"/>
                  </a:moveTo>
                  <a:lnTo>
                    <a:pt x="383413" y="12572"/>
                  </a:lnTo>
                  <a:lnTo>
                    <a:pt x="340741" y="22987"/>
                  </a:lnTo>
                  <a:lnTo>
                    <a:pt x="277241" y="29971"/>
                  </a:lnTo>
                  <a:lnTo>
                    <a:pt x="199517" y="32512"/>
                  </a:lnTo>
                  <a:lnTo>
                    <a:pt x="121920" y="29971"/>
                  </a:lnTo>
                  <a:lnTo>
                    <a:pt x="58420" y="22987"/>
                  </a:lnTo>
                  <a:lnTo>
                    <a:pt x="15748" y="12572"/>
                  </a:lnTo>
                  <a:lnTo>
                    <a:pt x="0" y="0"/>
                  </a:lnTo>
                  <a:lnTo>
                    <a:pt x="0" y="858519"/>
                  </a:lnTo>
                  <a:lnTo>
                    <a:pt x="15748" y="871092"/>
                  </a:lnTo>
                  <a:lnTo>
                    <a:pt x="58420" y="881506"/>
                  </a:lnTo>
                  <a:lnTo>
                    <a:pt x="121920" y="888491"/>
                  </a:lnTo>
                  <a:lnTo>
                    <a:pt x="199517" y="891031"/>
                  </a:lnTo>
                  <a:lnTo>
                    <a:pt x="277241" y="888491"/>
                  </a:lnTo>
                  <a:lnTo>
                    <a:pt x="340741" y="881506"/>
                  </a:lnTo>
                  <a:lnTo>
                    <a:pt x="383413" y="871092"/>
                  </a:lnTo>
                  <a:lnTo>
                    <a:pt x="399161" y="858519"/>
                  </a:lnTo>
                  <a:lnTo>
                    <a:pt x="399161" y="0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8188452" y="2964180"/>
              <a:ext cx="399415" cy="65405"/>
            </a:xfrm>
            <a:custGeom>
              <a:avLst/>
              <a:gdLst/>
              <a:ahLst/>
              <a:cxnLst/>
              <a:rect l="l" t="t" r="r" b="b"/>
              <a:pathLst>
                <a:path w="399415" h="65405">
                  <a:moveTo>
                    <a:pt x="199517" y="0"/>
                  </a:moveTo>
                  <a:lnTo>
                    <a:pt x="121920" y="2540"/>
                  </a:lnTo>
                  <a:lnTo>
                    <a:pt x="58420" y="9525"/>
                  </a:lnTo>
                  <a:lnTo>
                    <a:pt x="15748" y="19939"/>
                  </a:lnTo>
                  <a:lnTo>
                    <a:pt x="0" y="32512"/>
                  </a:lnTo>
                  <a:lnTo>
                    <a:pt x="15748" y="45212"/>
                  </a:lnTo>
                  <a:lnTo>
                    <a:pt x="58420" y="55625"/>
                  </a:lnTo>
                  <a:lnTo>
                    <a:pt x="121920" y="62611"/>
                  </a:lnTo>
                  <a:lnTo>
                    <a:pt x="199517" y="65150"/>
                  </a:lnTo>
                  <a:lnTo>
                    <a:pt x="277241" y="62611"/>
                  </a:lnTo>
                  <a:lnTo>
                    <a:pt x="340741" y="55625"/>
                  </a:lnTo>
                  <a:lnTo>
                    <a:pt x="383413" y="45212"/>
                  </a:lnTo>
                  <a:lnTo>
                    <a:pt x="399161" y="32512"/>
                  </a:lnTo>
                  <a:lnTo>
                    <a:pt x="383413" y="19939"/>
                  </a:lnTo>
                  <a:lnTo>
                    <a:pt x="340741" y="9525"/>
                  </a:lnTo>
                  <a:lnTo>
                    <a:pt x="277241" y="2540"/>
                  </a:lnTo>
                  <a:lnTo>
                    <a:pt x="199517" y="0"/>
                  </a:lnTo>
                  <a:close/>
                </a:path>
              </a:pathLst>
            </a:custGeom>
            <a:solidFill>
              <a:srgbClr val="85858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8189214" y="2964942"/>
              <a:ext cx="399415" cy="925194"/>
            </a:xfrm>
            <a:custGeom>
              <a:avLst/>
              <a:gdLst/>
              <a:ahLst/>
              <a:cxnLst/>
              <a:rect l="l" t="t" r="r" b="b"/>
              <a:pathLst>
                <a:path w="399415" h="925195">
                  <a:moveTo>
                    <a:pt x="399160" y="32512"/>
                  </a:moveTo>
                  <a:lnTo>
                    <a:pt x="340740" y="55499"/>
                  </a:lnTo>
                  <a:lnTo>
                    <a:pt x="277240" y="62484"/>
                  </a:lnTo>
                  <a:lnTo>
                    <a:pt x="199516" y="65150"/>
                  </a:lnTo>
                  <a:lnTo>
                    <a:pt x="121919" y="62484"/>
                  </a:lnTo>
                  <a:lnTo>
                    <a:pt x="58419" y="55499"/>
                  </a:lnTo>
                  <a:lnTo>
                    <a:pt x="15747" y="45212"/>
                  </a:lnTo>
                  <a:lnTo>
                    <a:pt x="0" y="32512"/>
                  </a:lnTo>
                  <a:lnTo>
                    <a:pt x="15747" y="19938"/>
                  </a:lnTo>
                  <a:lnTo>
                    <a:pt x="58419" y="9525"/>
                  </a:lnTo>
                  <a:lnTo>
                    <a:pt x="121919" y="2540"/>
                  </a:lnTo>
                  <a:lnTo>
                    <a:pt x="199516" y="0"/>
                  </a:lnTo>
                  <a:lnTo>
                    <a:pt x="277240" y="2540"/>
                  </a:lnTo>
                  <a:lnTo>
                    <a:pt x="340740" y="9525"/>
                  </a:lnTo>
                  <a:lnTo>
                    <a:pt x="383412" y="19938"/>
                  </a:lnTo>
                  <a:lnTo>
                    <a:pt x="399160" y="32512"/>
                  </a:lnTo>
                  <a:lnTo>
                    <a:pt x="399160" y="892175"/>
                  </a:lnTo>
                  <a:lnTo>
                    <a:pt x="383412" y="904748"/>
                  </a:lnTo>
                  <a:lnTo>
                    <a:pt x="340740" y="915162"/>
                  </a:lnTo>
                  <a:lnTo>
                    <a:pt x="277240" y="922147"/>
                  </a:lnTo>
                  <a:lnTo>
                    <a:pt x="199516" y="924687"/>
                  </a:lnTo>
                  <a:lnTo>
                    <a:pt x="121919" y="922147"/>
                  </a:lnTo>
                  <a:lnTo>
                    <a:pt x="58419" y="915162"/>
                  </a:lnTo>
                  <a:lnTo>
                    <a:pt x="15747" y="904748"/>
                  </a:lnTo>
                  <a:lnTo>
                    <a:pt x="0" y="892175"/>
                  </a:lnTo>
                  <a:lnTo>
                    <a:pt x="0" y="32512"/>
                  </a:lnTo>
                </a:path>
              </a:pathLst>
            </a:custGeom>
            <a:ln w="38099">
              <a:solidFill>
                <a:srgbClr val="80808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8200644" y="3296412"/>
              <a:ext cx="365760" cy="575945"/>
            </a:xfrm>
            <a:custGeom>
              <a:avLst/>
              <a:gdLst/>
              <a:ahLst/>
              <a:cxnLst/>
              <a:rect l="l" t="t" r="r" b="b"/>
              <a:pathLst>
                <a:path w="365759" h="575945">
                  <a:moveTo>
                    <a:pt x="182879" y="0"/>
                  </a:moveTo>
                  <a:lnTo>
                    <a:pt x="125095" y="5207"/>
                  </a:lnTo>
                  <a:lnTo>
                    <a:pt x="74929" y="19812"/>
                  </a:lnTo>
                  <a:lnTo>
                    <a:pt x="35305" y="42037"/>
                  </a:lnTo>
                  <a:lnTo>
                    <a:pt x="9271" y="70358"/>
                  </a:lnTo>
                  <a:lnTo>
                    <a:pt x="0" y="102742"/>
                  </a:lnTo>
                  <a:lnTo>
                    <a:pt x="0" y="472820"/>
                  </a:lnTo>
                  <a:lnTo>
                    <a:pt x="35305" y="533526"/>
                  </a:lnTo>
                  <a:lnTo>
                    <a:pt x="74929" y="555751"/>
                  </a:lnTo>
                  <a:lnTo>
                    <a:pt x="125095" y="570357"/>
                  </a:lnTo>
                  <a:lnTo>
                    <a:pt x="182879" y="575563"/>
                  </a:lnTo>
                  <a:lnTo>
                    <a:pt x="240664" y="570357"/>
                  </a:lnTo>
                  <a:lnTo>
                    <a:pt x="290829" y="555751"/>
                  </a:lnTo>
                  <a:lnTo>
                    <a:pt x="330453" y="533526"/>
                  </a:lnTo>
                  <a:lnTo>
                    <a:pt x="356488" y="505206"/>
                  </a:lnTo>
                  <a:lnTo>
                    <a:pt x="365759" y="472820"/>
                  </a:lnTo>
                  <a:lnTo>
                    <a:pt x="365759" y="102742"/>
                  </a:lnTo>
                  <a:lnTo>
                    <a:pt x="330453" y="42037"/>
                  </a:lnTo>
                  <a:lnTo>
                    <a:pt x="290829" y="19812"/>
                  </a:lnTo>
                  <a:lnTo>
                    <a:pt x="240664" y="5207"/>
                  </a:lnTo>
                  <a:lnTo>
                    <a:pt x="182879" y="0"/>
                  </a:lnTo>
                  <a:close/>
                </a:path>
              </a:pathLst>
            </a:custGeom>
            <a:solidFill>
              <a:srgbClr val="FFFFFF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11273028" y="2930652"/>
              <a:ext cx="399415" cy="958850"/>
            </a:xfrm>
            <a:custGeom>
              <a:avLst/>
              <a:gdLst/>
              <a:ahLst/>
              <a:cxnLst/>
              <a:rect l="l" t="t" r="r" b="b"/>
              <a:pathLst>
                <a:path w="399415" h="958850">
                  <a:moveTo>
                    <a:pt x="399161" y="0"/>
                  </a:moveTo>
                  <a:lnTo>
                    <a:pt x="383413" y="12700"/>
                  </a:lnTo>
                  <a:lnTo>
                    <a:pt x="340741" y="22987"/>
                  </a:lnTo>
                  <a:lnTo>
                    <a:pt x="277241" y="29972"/>
                  </a:lnTo>
                  <a:lnTo>
                    <a:pt x="199517" y="32512"/>
                  </a:lnTo>
                  <a:lnTo>
                    <a:pt x="121920" y="29972"/>
                  </a:lnTo>
                  <a:lnTo>
                    <a:pt x="58420" y="22987"/>
                  </a:lnTo>
                  <a:lnTo>
                    <a:pt x="15748" y="12700"/>
                  </a:lnTo>
                  <a:lnTo>
                    <a:pt x="0" y="0"/>
                  </a:lnTo>
                  <a:lnTo>
                    <a:pt x="0" y="925957"/>
                  </a:lnTo>
                  <a:lnTo>
                    <a:pt x="15748" y="938530"/>
                  </a:lnTo>
                  <a:lnTo>
                    <a:pt x="58420" y="948944"/>
                  </a:lnTo>
                  <a:lnTo>
                    <a:pt x="121920" y="955929"/>
                  </a:lnTo>
                  <a:lnTo>
                    <a:pt x="199517" y="958469"/>
                  </a:lnTo>
                  <a:lnTo>
                    <a:pt x="277241" y="955929"/>
                  </a:lnTo>
                  <a:lnTo>
                    <a:pt x="340741" y="948944"/>
                  </a:lnTo>
                  <a:lnTo>
                    <a:pt x="383413" y="938530"/>
                  </a:lnTo>
                  <a:lnTo>
                    <a:pt x="399161" y="925957"/>
                  </a:lnTo>
                  <a:lnTo>
                    <a:pt x="399161" y="0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1273028" y="2897124"/>
              <a:ext cx="399415" cy="65405"/>
            </a:xfrm>
            <a:custGeom>
              <a:avLst/>
              <a:gdLst/>
              <a:ahLst/>
              <a:cxnLst/>
              <a:rect l="l" t="t" r="r" b="b"/>
              <a:pathLst>
                <a:path w="399415" h="65405">
                  <a:moveTo>
                    <a:pt x="199517" y="0"/>
                  </a:moveTo>
                  <a:lnTo>
                    <a:pt x="121920" y="2539"/>
                  </a:lnTo>
                  <a:lnTo>
                    <a:pt x="58420" y="9525"/>
                  </a:lnTo>
                  <a:lnTo>
                    <a:pt x="15748" y="19938"/>
                  </a:lnTo>
                  <a:lnTo>
                    <a:pt x="0" y="32512"/>
                  </a:lnTo>
                  <a:lnTo>
                    <a:pt x="15748" y="45212"/>
                  </a:lnTo>
                  <a:lnTo>
                    <a:pt x="58420" y="55625"/>
                  </a:lnTo>
                  <a:lnTo>
                    <a:pt x="121920" y="62611"/>
                  </a:lnTo>
                  <a:lnTo>
                    <a:pt x="199517" y="65150"/>
                  </a:lnTo>
                  <a:lnTo>
                    <a:pt x="277241" y="62611"/>
                  </a:lnTo>
                  <a:lnTo>
                    <a:pt x="340741" y="55625"/>
                  </a:lnTo>
                  <a:lnTo>
                    <a:pt x="383413" y="45212"/>
                  </a:lnTo>
                  <a:lnTo>
                    <a:pt x="399161" y="32512"/>
                  </a:lnTo>
                  <a:lnTo>
                    <a:pt x="383413" y="19938"/>
                  </a:lnTo>
                  <a:lnTo>
                    <a:pt x="340741" y="9525"/>
                  </a:lnTo>
                  <a:lnTo>
                    <a:pt x="277241" y="2539"/>
                  </a:lnTo>
                  <a:lnTo>
                    <a:pt x="199517" y="0"/>
                  </a:lnTo>
                  <a:close/>
                </a:path>
              </a:pathLst>
            </a:custGeom>
            <a:solidFill>
              <a:srgbClr val="85858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11273790" y="2897886"/>
              <a:ext cx="399415" cy="990600"/>
            </a:xfrm>
            <a:custGeom>
              <a:avLst/>
              <a:gdLst/>
              <a:ahLst/>
              <a:cxnLst/>
              <a:rect l="l" t="t" r="r" b="b"/>
              <a:pathLst>
                <a:path w="399415" h="990600">
                  <a:moveTo>
                    <a:pt x="399160" y="32512"/>
                  </a:moveTo>
                  <a:lnTo>
                    <a:pt x="340740" y="55499"/>
                  </a:lnTo>
                  <a:lnTo>
                    <a:pt x="277240" y="62484"/>
                  </a:lnTo>
                  <a:lnTo>
                    <a:pt x="199516" y="65024"/>
                  </a:lnTo>
                  <a:lnTo>
                    <a:pt x="121919" y="62484"/>
                  </a:lnTo>
                  <a:lnTo>
                    <a:pt x="58419" y="55499"/>
                  </a:lnTo>
                  <a:lnTo>
                    <a:pt x="15748" y="45085"/>
                  </a:lnTo>
                  <a:lnTo>
                    <a:pt x="0" y="32512"/>
                  </a:lnTo>
                  <a:lnTo>
                    <a:pt x="15748" y="19938"/>
                  </a:lnTo>
                  <a:lnTo>
                    <a:pt x="58419" y="9525"/>
                  </a:lnTo>
                  <a:lnTo>
                    <a:pt x="121919" y="2539"/>
                  </a:lnTo>
                  <a:lnTo>
                    <a:pt x="199516" y="0"/>
                  </a:lnTo>
                  <a:lnTo>
                    <a:pt x="277240" y="2539"/>
                  </a:lnTo>
                  <a:lnTo>
                    <a:pt x="340740" y="9525"/>
                  </a:lnTo>
                  <a:lnTo>
                    <a:pt x="383412" y="19938"/>
                  </a:lnTo>
                  <a:lnTo>
                    <a:pt x="399160" y="32512"/>
                  </a:lnTo>
                  <a:lnTo>
                    <a:pt x="399160" y="958088"/>
                  </a:lnTo>
                  <a:lnTo>
                    <a:pt x="383412" y="970661"/>
                  </a:lnTo>
                  <a:lnTo>
                    <a:pt x="340740" y="981075"/>
                  </a:lnTo>
                  <a:lnTo>
                    <a:pt x="277240" y="988059"/>
                  </a:lnTo>
                  <a:lnTo>
                    <a:pt x="199516" y="990600"/>
                  </a:lnTo>
                  <a:lnTo>
                    <a:pt x="121919" y="988059"/>
                  </a:lnTo>
                  <a:lnTo>
                    <a:pt x="58419" y="981075"/>
                  </a:lnTo>
                  <a:lnTo>
                    <a:pt x="15748" y="970661"/>
                  </a:lnTo>
                  <a:lnTo>
                    <a:pt x="0" y="958088"/>
                  </a:lnTo>
                  <a:lnTo>
                    <a:pt x="0" y="32512"/>
                  </a:lnTo>
                </a:path>
              </a:pathLst>
            </a:custGeom>
            <a:ln w="38098">
              <a:solidFill>
                <a:srgbClr val="80808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1282172" y="3474720"/>
              <a:ext cx="365760" cy="412750"/>
            </a:xfrm>
            <a:custGeom>
              <a:avLst/>
              <a:gdLst/>
              <a:ahLst/>
              <a:cxnLst/>
              <a:rect l="l" t="t" r="r" b="b"/>
              <a:pathLst>
                <a:path w="365759" h="412750">
                  <a:moveTo>
                    <a:pt x="365759" y="0"/>
                  </a:moveTo>
                  <a:lnTo>
                    <a:pt x="330453" y="52704"/>
                  </a:lnTo>
                  <a:lnTo>
                    <a:pt x="290829" y="72008"/>
                  </a:lnTo>
                  <a:lnTo>
                    <a:pt x="240664" y="84708"/>
                  </a:lnTo>
                  <a:lnTo>
                    <a:pt x="182879" y="89153"/>
                  </a:lnTo>
                  <a:lnTo>
                    <a:pt x="125095" y="84708"/>
                  </a:lnTo>
                  <a:lnTo>
                    <a:pt x="74929" y="72008"/>
                  </a:lnTo>
                  <a:lnTo>
                    <a:pt x="35305" y="52704"/>
                  </a:lnTo>
                  <a:lnTo>
                    <a:pt x="9271" y="28193"/>
                  </a:lnTo>
                  <a:lnTo>
                    <a:pt x="0" y="0"/>
                  </a:lnTo>
                  <a:lnTo>
                    <a:pt x="0" y="323341"/>
                  </a:lnTo>
                  <a:lnTo>
                    <a:pt x="35305" y="376046"/>
                  </a:lnTo>
                  <a:lnTo>
                    <a:pt x="74929" y="395350"/>
                  </a:lnTo>
                  <a:lnTo>
                    <a:pt x="125095" y="407923"/>
                  </a:lnTo>
                  <a:lnTo>
                    <a:pt x="182879" y="412495"/>
                  </a:lnTo>
                  <a:lnTo>
                    <a:pt x="240664" y="407923"/>
                  </a:lnTo>
                  <a:lnTo>
                    <a:pt x="290829" y="395350"/>
                  </a:lnTo>
                  <a:lnTo>
                    <a:pt x="330453" y="376046"/>
                  </a:lnTo>
                  <a:lnTo>
                    <a:pt x="356488" y="351535"/>
                  </a:lnTo>
                  <a:lnTo>
                    <a:pt x="365759" y="323341"/>
                  </a:lnTo>
                  <a:lnTo>
                    <a:pt x="365759" y="0"/>
                  </a:lnTo>
                  <a:close/>
                </a:path>
              </a:pathLst>
            </a:custGeom>
            <a:solidFill>
              <a:srgbClr val="99CCFF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1282172" y="3386328"/>
              <a:ext cx="365760" cy="178435"/>
            </a:xfrm>
            <a:custGeom>
              <a:avLst/>
              <a:gdLst/>
              <a:ahLst/>
              <a:cxnLst/>
              <a:rect l="l" t="t" r="r" b="b"/>
              <a:pathLst>
                <a:path w="365759" h="178435">
                  <a:moveTo>
                    <a:pt x="182879" y="0"/>
                  </a:moveTo>
                  <a:lnTo>
                    <a:pt x="125095" y="4572"/>
                  </a:lnTo>
                  <a:lnTo>
                    <a:pt x="74929" y="17145"/>
                  </a:lnTo>
                  <a:lnTo>
                    <a:pt x="35305" y="36449"/>
                  </a:lnTo>
                  <a:lnTo>
                    <a:pt x="0" y="89026"/>
                  </a:lnTo>
                  <a:lnTo>
                    <a:pt x="9271" y="117221"/>
                  </a:lnTo>
                  <a:lnTo>
                    <a:pt x="35305" y="141732"/>
                  </a:lnTo>
                  <a:lnTo>
                    <a:pt x="74929" y="161036"/>
                  </a:lnTo>
                  <a:lnTo>
                    <a:pt x="125095" y="173609"/>
                  </a:lnTo>
                  <a:lnTo>
                    <a:pt x="182879" y="178181"/>
                  </a:lnTo>
                  <a:lnTo>
                    <a:pt x="240664" y="173609"/>
                  </a:lnTo>
                  <a:lnTo>
                    <a:pt x="290829" y="161036"/>
                  </a:lnTo>
                  <a:lnTo>
                    <a:pt x="330453" y="141732"/>
                  </a:lnTo>
                  <a:lnTo>
                    <a:pt x="356488" y="117221"/>
                  </a:lnTo>
                  <a:lnTo>
                    <a:pt x="365759" y="89026"/>
                  </a:lnTo>
                  <a:lnTo>
                    <a:pt x="356488" y="60960"/>
                  </a:lnTo>
                  <a:lnTo>
                    <a:pt x="330453" y="36449"/>
                  </a:lnTo>
                  <a:lnTo>
                    <a:pt x="290829" y="17145"/>
                  </a:lnTo>
                  <a:lnTo>
                    <a:pt x="240664" y="4572"/>
                  </a:lnTo>
                  <a:lnTo>
                    <a:pt x="182879" y="0"/>
                  </a:lnTo>
                  <a:close/>
                </a:path>
              </a:pathLst>
            </a:custGeom>
            <a:solidFill>
              <a:srgbClr val="C2DFFF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9825228" y="2997708"/>
              <a:ext cx="399415" cy="891540"/>
            </a:xfrm>
            <a:custGeom>
              <a:avLst/>
              <a:gdLst/>
              <a:ahLst/>
              <a:cxnLst/>
              <a:rect l="l" t="t" r="r" b="b"/>
              <a:pathLst>
                <a:path w="399415" h="891539">
                  <a:moveTo>
                    <a:pt x="399161" y="0"/>
                  </a:moveTo>
                  <a:lnTo>
                    <a:pt x="383413" y="12572"/>
                  </a:lnTo>
                  <a:lnTo>
                    <a:pt x="340741" y="22987"/>
                  </a:lnTo>
                  <a:lnTo>
                    <a:pt x="277241" y="29971"/>
                  </a:lnTo>
                  <a:lnTo>
                    <a:pt x="199517" y="32512"/>
                  </a:lnTo>
                  <a:lnTo>
                    <a:pt x="121920" y="29971"/>
                  </a:lnTo>
                  <a:lnTo>
                    <a:pt x="58420" y="22987"/>
                  </a:lnTo>
                  <a:lnTo>
                    <a:pt x="15748" y="12572"/>
                  </a:lnTo>
                  <a:lnTo>
                    <a:pt x="0" y="0"/>
                  </a:lnTo>
                  <a:lnTo>
                    <a:pt x="0" y="858519"/>
                  </a:lnTo>
                  <a:lnTo>
                    <a:pt x="15748" y="871092"/>
                  </a:lnTo>
                  <a:lnTo>
                    <a:pt x="58420" y="881506"/>
                  </a:lnTo>
                  <a:lnTo>
                    <a:pt x="121920" y="888491"/>
                  </a:lnTo>
                  <a:lnTo>
                    <a:pt x="199517" y="891031"/>
                  </a:lnTo>
                  <a:lnTo>
                    <a:pt x="277241" y="888491"/>
                  </a:lnTo>
                  <a:lnTo>
                    <a:pt x="340741" y="881506"/>
                  </a:lnTo>
                  <a:lnTo>
                    <a:pt x="383413" y="871092"/>
                  </a:lnTo>
                  <a:lnTo>
                    <a:pt x="399161" y="858519"/>
                  </a:lnTo>
                  <a:lnTo>
                    <a:pt x="399161" y="0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9825228" y="2964180"/>
              <a:ext cx="399415" cy="65405"/>
            </a:xfrm>
            <a:custGeom>
              <a:avLst/>
              <a:gdLst/>
              <a:ahLst/>
              <a:cxnLst/>
              <a:rect l="l" t="t" r="r" b="b"/>
              <a:pathLst>
                <a:path w="399415" h="65405">
                  <a:moveTo>
                    <a:pt x="199517" y="0"/>
                  </a:moveTo>
                  <a:lnTo>
                    <a:pt x="121920" y="2540"/>
                  </a:lnTo>
                  <a:lnTo>
                    <a:pt x="58420" y="9525"/>
                  </a:lnTo>
                  <a:lnTo>
                    <a:pt x="15748" y="19939"/>
                  </a:lnTo>
                  <a:lnTo>
                    <a:pt x="0" y="32512"/>
                  </a:lnTo>
                  <a:lnTo>
                    <a:pt x="15748" y="45212"/>
                  </a:lnTo>
                  <a:lnTo>
                    <a:pt x="58420" y="55625"/>
                  </a:lnTo>
                  <a:lnTo>
                    <a:pt x="121920" y="62611"/>
                  </a:lnTo>
                  <a:lnTo>
                    <a:pt x="199517" y="65150"/>
                  </a:lnTo>
                  <a:lnTo>
                    <a:pt x="277241" y="62611"/>
                  </a:lnTo>
                  <a:lnTo>
                    <a:pt x="340741" y="55625"/>
                  </a:lnTo>
                  <a:lnTo>
                    <a:pt x="383413" y="45212"/>
                  </a:lnTo>
                  <a:lnTo>
                    <a:pt x="399161" y="32512"/>
                  </a:lnTo>
                  <a:lnTo>
                    <a:pt x="383413" y="19939"/>
                  </a:lnTo>
                  <a:lnTo>
                    <a:pt x="340741" y="9525"/>
                  </a:lnTo>
                  <a:lnTo>
                    <a:pt x="277241" y="2540"/>
                  </a:lnTo>
                  <a:lnTo>
                    <a:pt x="199517" y="0"/>
                  </a:lnTo>
                  <a:close/>
                </a:path>
              </a:pathLst>
            </a:custGeom>
            <a:solidFill>
              <a:srgbClr val="858585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9825990" y="2964942"/>
              <a:ext cx="399415" cy="925194"/>
            </a:xfrm>
            <a:custGeom>
              <a:avLst/>
              <a:gdLst/>
              <a:ahLst/>
              <a:cxnLst/>
              <a:rect l="l" t="t" r="r" b="b"/>
              <a:pathLst>
                <a:path w="399415" h="925195">
                  <a:moveTo>
                    <a:pt x="399160" y="32512"/>
                  </a:moveTo>
                  <a:lnTo>
                    <a:pt x="340740" y="55499"/>
                  </a:lnTo>
                  <a:lnTo>
                    <a:pt x="277240" y="62484"/>
                  </a:lnTo>
                  <a:lnTo>
                    <a:pt x="199516" y="65150"/>
                  </a:lnTo>
                  <a:lnTo>
                    <a:pt x="121919" y="62484"/>
                  </a:lnTo>
                  <a:lnTo>
                    <a:pt x="58419" y="55499"/>
                  </a:lnTo>
                  <a:lnTo>
                    <a:pt x="15748" y="45212"/>
                  </a:lnTo>
                  <a:lnTo>
                    <a:pt x="0" y="32512"/>
                  </a:lnTo>
                  <a:lnTo>
                    <a:pt x="15748" y="19938"/>
                  </a:lnTo>
                  <a:lnTo>
                    <a:pt x="58419" y="9525"/>
                  </a:lnTo>
                  <a:lnTo>
                    <a:pt x="121919" y="2540"/>
                  </a:lnTo>
                  <a:lnTo>
                    <a:pt x="199516" y="0"/>
                  </a:lnTo>
                  <a:lnTo>
                    <a:pt x="277240" y="2540"/>
                  </a:lnTo>
                  <a:lnTo>
                    <a:pt x="340740" y="9525"/>
                  </a:lnTo>
                  <a:lnTo>
                    <a:pt x="383412" y="19938"/>
                  </a:lnTo>
                  <a:lnTo>
                    <a:pt x="399160" y="32512"/>
                  </a:lnTo>
                  <a:lnTo>
                    <a:pt x="399160" y="892175"/>
                  </a:lnTo>
                  <a:lnTo>
                    <a:pt x="383412" y="904748"/>
                  </a:lnTo>
                  <a:lnTo>
                    <a:pt x="340740" y="915162"/>
                  </a:lnTo>
                  <a:lnTo>
                    <a:pt x="277240" y="922147"/>
                  </a:lnTo>
                  <a:lnTo>
                    <a:pt x="199516" y="924687"/>
                  </a:lnTo>
                  <a:lnTo>
                    <a:pt x="121919" y="922147"/>
                  </a:lnTo>
                  <a:lnTo>
                    <a:pt x="58419" y="915162"/>
                  </a:lnTo>
                  <a:lnTo>
                    <a:pt x="15748" y="904748"/>
                  </a:lnTo>
                  <a:lnTo>
                    <a:pt x="0" y="892175"/>
                  </a:lnTo>
                  <a:lnTo>
                    <a:pt x="0" y="32512"/>
                  </a:lnTo>
                </a:path>
              </a:pathLst>
            </a:custGeom>
            <a:ln w="38099">
              <a:solidFill>
                <a:srgbClr val="80808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9837420" y="3284220"/>
              <a:ext cx="365760" cy="603250"/>
            </a:xfrm>
            <a:custGeom>
              <a:avLst/>
              <a:gdLst/>
              <a:ahLst/>
              <a:cxnLst/>
              <a:rect l="l" t="t" r="r" b="b"/>
              <a:pathLst>
                <a:path w="365759" h="603250">
                  <a:moveTo>
                    <a:pt x="182879" y="0"/>
                  </a:moveTo>
                  <a:lnTo>
                    <a:pt x="125095" y="5460"/>
                  </a:lnTo>
                  <a:lnTo>
                    <a:pt x="74929" y="20700"/>
                  </a:lnTo>
                  <a:lnTo>
                    <a:pt x="35305" y="43941"/>
                  </a:lnTo>
                  <a:lnTo>
                    <a:pt x="9271" y="73532"/>
                  </a:lnTo>
                  <a:lnTo>
                    <a:pt x="0" y="107441"/>
                  </a:lnTo>
                  <a:lnTo>
                    <a:pt x="0" y="495680"/>
                  </a:lnTo>
                  <a:lnTo>
                    <a:pt x="35305" y="559180"/>
                  </a:lnTo>
                  <a:lnTo>
                    <a:pt x="74929" y="582421"/>
                  </a:lnTo>
                  <a:lnTo>
                    <a:pt x="125095" y="597661"/>
                  </a:lnTo>
                  <a:lnTo>
                    <a:pt x="182879" y="603122"/>
                  </a:lnTo>
                  <a:lnTo>
                    <a:pt x="240664" y="597661"/>
                  </a:lnTo>
                  <a:lnTo>
                    <a:pt x="290829" y="582421"/>
                  </a:lnTo>
                  <a:lnTo>
                    <a:pt x="330453" y="559180"/>
                  </a:lnTo>
                  <a:lnTo>
                    <a:pt x="356488" y="529589"/>
                  </a:lnTo>
                  <a:lnTo>
                    <a:pt x="365759" y="495680"/>
                  </a:lnTo>
                  <a:lnTo>
                    <a:pt x="365759" y="107441"/>
                  </a:lnTo>
                  <a:lnTo>
                    <a:pt x="330453" y="43941"/>
                  </a:lnTo>
                  <a:lnTo>
                    <a:pt x="290829" y="20700"/>
                  </a:lnTo>
                  <a:lnTo>
                    <a:pt x="240664" y="5460"/>
                  </a:lnTo>
                  <a:lnTo>
                    <a:pt x="182879" y="0"/>
                  </a:lnTo>
                  <a:close/>
                </a:path>
              </a:pathLst>
            </a:custGeom>
            <a:solidFill>
              <a:srgbClr val="FFFFFF">
                <a:alpha val="50195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9611359" y="1742008"/>
            <a:ext cx="1148080" cy="849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25">
                <a:solidFill>
                  <a:srgbClr val="FF0000"/>
                </a:solidFill>
                <a:latin typeface="Calibri"/>
                <a:cs typeface="Calibri"/>
              </a:rPr>
              <a:t>Standard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spc="-20">
                <a:latin typeface="Calibri"/>
                <a:cs typeface="Calibri"/>
              </a:rPr>
              <a:t>OD=?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15">
                <a:latin typeface="Calibri"/>
                <a:cs typeface="Calibri"/>
              </a:rPr>
              <a:t>C=100mg/dl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142858" y="1591183"/>
            <a:ext cx="528320" cy="1028700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 marR="5080">
              <a:lnSpc>
                <a:spcPct val="118900"/>
              </a:lnSpc>
              <a:spcBef>
                <a:spcPts val="290"/>
              </a:spcBef>
            </a:pPr>
            <a:r>
              <a:rPr dirty="0" sz="1800" spc="-20">
                <a:solidFill>
                  <a:srgbClr val="FF0000"/>
                </a:solidFill>
                <a:latin typeface="Calibri"/>
                <a:cs typeface="Calibri"/>
              </a:rPr>
              <a:t>Test </a:t>
            </a:r>
            <a:r>
              <a:rPr dirty="0" sz="1800" spc="-15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OD</a:t>
            </a:r>
            <a:r>
              <a:rPr dirty="0" sz="1800" spc="-20">
                <a:latin typeface="Calibri"/>
                <a:cs typeface="Calibri"/>
              </a:rPr>
              <a:t>=</a:t>
            </a:r>
            <a:r>
              <a:rPr dirty="0" sz="1800">
                <a:latin typeface="Calibri"/>
                <a:cs typeface="Calibri"/>
              </a:rPr>
              <a:t>?  </a:t>
            </a:r>
            <a:r>
              <a:rPr dirty="0" sz="1800" spc="-15">
                <a:latin typeface="Calibri"/>
                <a:cs typeface="Calibri"/>
              </a:rPr>
              <a:t>C=?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1156442" y="1742008"/>
            <a:ext cx="525780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dirty="0" sz="1800" spc="-2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dirty="0" sz="1800" spc="-15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r>
              <a:rPr dirty="0" sz="180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6387" y="169545"/>
            <a:ext cx="2995295" cy="69659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400"/>
              <a:t>C</a:t>
            </a:r>
            <a:r>
              <a:rPr dirty="0" sz="4400" spc="-20"/>
              <a:t>a</a:t>
            </a:r>
            <a:r>
              <a:rPr dirty="0" sz="4400"/>
              <a:t>l</a:t>
            </a:r>
            <a:r>
              <a:rPr dirty="0" sz="4400" spc="-25"/>
              <a:t>c</a:t>
            </a:r>
            <a:r>
              <a:rPr dirty="0" sz="4400"/>
              <a:t>u</a:t>
            </a:r>
            <a:r>
              <a:rPr dirty="0" sz="4400" spc="-30"/>
              <a:t>l</a:t>
            </a:r>
            <a:r>
              <a:rPr dirty="0" sz="4400"/>
              <a:t>a</a:t>
            </a:r>
            <a:r>
              <a:rPr dirty="0" sz="4400" spc="-25"/>
              <a:t>t</a:t>
            </a:r>
            <a:r>
              <a:rPr dirty="0" sz="4400"/>
              <a:t>i</a:t>
            </a:r>
            <a:r>
              <a:rPr dirty="0" sz="4400" spc="-20"/>
              <a:t>o</a:t>
            </a:r>
            <a:r>
              <a:rPr dirty="0" sz="4400"/>
              <a:t>ns</a:t>
            </a:r>
            <a:endParaRPr sz="4400"/>
          </a:p>
        </p:txBody>
      </p:sp>
      <p:grpSp>
        <p:nvGrpSpPr>
          <p:cNvPr id="3" name="object 3"/>
          <p:cNvGrpSpPr/>
          <p:nvPr/>
        </p:nvGrpSpPr>
        <p:grpSpPr>
          <a:xfrm>
            <a:off x="-6350" y="0"/>
            <a:ext cx="12204700" cy="6870700"/>
            <a:chOff x="-6350" y="0"/>
            <a:chExt cx="12204700" cy="6870700"/>
          </a:xfrm>
        </p:grpSpPr>
        <p:sp>
          <p:nvSpPr>
            <p:cNvPr id="4" name="object 4"/>
            <p:cNvSpPr/>
            <p:nvPr/>
          </p:nvSpPr>
          <p:spPr>
            <a:xfrm>
              <a:off x="467105" y="983741"/>
              <a:ext cx="10515600" cy="0"/>
            </a:xfrm>
            <a:custGeom>
              <a:avLst/>
              <a:gdLst/>
              <a:ahLst/>
              <a:cxnLst/>
              <a:rect l="l" t="t" r="r" b="b"/>
              <a:pathLst>
                <a:path w="10515600" h="0">
                  <a:moveTo>
                    <a:pt x="0" y="0"/>
                  </a:moveTo>
                  <a:lnTo>
                    <a:pt x="10515600" y="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/>
              <a:ahLst/>
              <a:cxnLst/>
              <a:rect l="l" t="t" r="r" b="b"/>
              <a:pathLst>
                <a:path w="12192000" h="6858000">
                  <a:moveTo>
                    <a:pt x="0" y="1143000"/>
                  </a:moveTo>
                  <a:lnTo>
                    <a:pt x="1002" y="1094739"/>
                  </a:lnTo>
                  <a:lnTo>
                    <a:pt x="3983" y="1046861"/>
                  </a:lnTo>
                  <a:lnTo>
                    <a:pt x="8904" y="999616"/>
                  </a:lnTo>
                  <a:lnTo>
                    <a:pt x="15726" y="953008"/>
                  </a:lnTo>
                  <a:lnTo>
                    <a:pt x="24406" y="906907"/>
                  </a:lnTo>
                  <a:lnTo>
                    <a:pt x="34908" y="861567"/>
                  </a:lnTo>
                  <a:lnTo>
                    <a:pt x="47189" y="816990"/>
                  </a:lnTo>
                  <a:lnTo>
                    <a:pt x="61212" y="773049"/>
                  </a:lnTo>
                  <a:lnTo>
                    <a:pt x="76937" y="729869"/>
                  </a:lnTo>
                  <a:lnTo>
                    <a:pt x="94324" y="687577"/>
                  </a:lnTo>
                  <a:lnTo>
                    <a:pt x="113332" y="646176"/>
                  </a:lnTo>
                  <a:lnTo>
                    <a:pt x="133921" y="605663"/>
                  </a:lnTo>
                  <a:lnTo>
                    <a:pt x="156057" y="566165"/>
                  </a:lnTo>
                  <a:lnTo>
                    <a:pt x="179692" y="527558"/>
                  </a:lnTo>
                  <a:lnTo>
                    <a:pt x="204787" y="489965"/>
                  </a:lnTo>
                  <a:lnTo>
                    <a:pt x="231317" y="453516"/>
                  </a:lnTo>
                  <a:lnTo>
                    <a:pt x="259219" y="418211"/>
                  </a:lnTo>
                  <a:lnTo>
                    <a:pt x="288467" y="383921"/>
                  </a:lnTo>
                  <a:lnTo>
                    <a:pt x="319024" y="350900"/>
                  </a:lnTo>
                  <a:lnTo>
                    <a:pt x="350850" y="319024"/>
                  </a:lnTo>
                  <a:lnTo>
                    <a:pt x="383895" y="288544"/>
                  </a:lnTo>
                  <a:lnTo>
                    <a:pt x="418122" y="259206"/>
                  </a:lnTo>
                  <a:lnTo>
                    <a:pt x="453504" y="231394"/>
                  </a:lnTo>
                  <a:lnTo>
                    <a:pt x="489991" y="204850"/>
                  </a:lnTo>
                  <a:lnTo>
                    <a:pt x="527545" y="179704"/>
                  </a:lnTo>
                  <a:lnTo>
                    <a:pt x="566115" y="156082"/>
                  </a:lnTo>
                  <a:lnTo>
                    <a:pt x="605675" y="133984"/>
                  </a:lnTo>
                  <a:lnTo>
                    <a:pt x="646188" y="113283"/>
                  </a:lnTo>
                  <a:lnTo>
                    <a:pt x="687616" y="94360"/>
                  </a:lnTo>
                  <a:lnTo>
                    <a:pt x="729907" y="76961"/>
                  </a:lnTo>
                  <a:lnTo>
                    <a:pt x="773023" y="61214"/>
                  </a:lnTo>
                  <a:lnTo>
                    <a:pt x="816927" y="47244"/>
                  </a:lnTo>
                  <a:lnTo>
                    <a:pt x="861580" y="34925"/>
                  </a:lnTo>
                  <a:lnTo>
                    <a:pt x="906945" y="24383"/>
                  </a:lnTo>
                  <a:lnTo>
                    <a:pt x="952982" y="15748"/>
                  </a:lnTo>
                  <a:lnTo>
                    <a:pt x="999642" y="8890"/>
                  </a:lnTo>
                  <a:lnTo>
                    <a:pt x="1046899" y="3936"/>
                  </a:lnTo>
                  <a:lnTo>
                    <a:pt x="1094701" y="1016"/>
                  </a:lnTo>
                  <a:lnTo>
                    <a:pt x="1143025" y="0"/>
                  </a:lnTo>
                  <a:lnTo>
                    <a:pt x="11049000" y="0"/>
                  </a:lnTo>
                  <a:lnTo>
                    <a:pt x="11097260" y="1016"/>
                  </a:lnTo>
                  <a:lnTo>
                    <a:pt x="11145139" y="3936"/>
                  </a:lnTo>
                  <a:lnTo>
                    <a:pt x="11192383" y="8890"/>
                  </a:lnTo>
                  <a:lnTo>
                    <a:pt x="11238992" y="15748"/>
                  </a:lnTo>
                  <a:lnTo>
                    <a:pt x="11285093" y="24383"/>
                  </a:lnTo>
                  <a:lnTo>
                    <a:pt x="11330432" y="34925"/>
                  </a:lnTo>
                  <a:lnTo>
                    <a:pt x="11375009" y="47244"/>
                  </a:lnTo>
                  <a:lnTo>
                    <a:pt x="11418951" y="61214"/>
                  </a:lnTo>
                  <a:lnTo>
                    <a:pt x="11462131" y="76961"/>
                  </a:lnTo>
                  <a:lnTo>
                    <a:pt x="11504422" y="94360"/>
                  </a:lnTo>
                  <a:lnTo>
                    <a:pt x="11545824" y="113283"/>
                  </a:lnTo>
                  <a:lnTo>
                    <a:pt x="11586337" y="133984"/>
                  </a:lnTo>
                  <a:lnTo>
                    <a:pt x="11625834" y="156082"/>
                  </a:lnTo>
                  <a:lnTo>
                    <a:pt x="11664442" y="179704"/>
                  </a:lnTo>
                  <a:lnTo>
                    <a:pt x="11702034" y="204850"/>
                  </a:lnTo>
                  <a:lnTo>
                    <a:pt x="11738483" y="231394"/>
                  </a:lnTo>
                  <a:lnTo>
                    <a:pt x="11773789" y="259206"/>
                  </a:lnTo>
                  <a:lnTo>
                    <a:pt x="11808079" y="288544"/>
                  </a:lnTo>
                  <a:lnTo>
                    <a:pt x="11841099" y="319024"/>
                  </a:lnTo>
                  <a:lnTo>
                    <a:pt x="11872976" y="350900"/>
                  </a:lnTo>
                  <a:lnTo>
                    <a:pt x="11903456" y="383921"/>
                  </a:lnTo>
                  <a:lnTo>
                    <a:pt x="11932793" y="418211"/>
                  </a:lnTo>
                  <a:lnTo>
                    <a:pt x="11960606" y="453516"/>
                  </a:lnTo>
                  <a:lnTo>
                    <a:pt x="11987149" y="489965"/>
                  </a:lnTo>
                  <a:lnTo>
                    <a:pt x="12012295" y="527558"/>
                  </a:lnTo>
                  <a:lnTo>
                    <a:pt x="12035917" y="566165"/>
                  </a:lnTo>
                  <a:lnTo>
                    <a:pt x="12058015" y="605663"/>
                  </a:lnTo>
                  <a:lnTo>
                    <a:pt x="12078716" y="646176"/>
                  </a:lnTo>
                  <a:lnTo>
                    <a:pt x="12097639" y="687577"/>
                  </a:lnTo>
                  <a:lnTo>
                    <a:pt x="12115038" y="729869"/>
                  </a:lnTo>
                  <a:lnTo>
                    <a:pt x="12130786" y="773049"/>
                  </a:lnTo>
                  <a:lnTo>
                    <a:pt x="12144756" y="816990"/>
                  </a:lnTo>
                  <a:lnTo>
                    <a:pt x="12157075" y="861567"/>
                  </a:lnTo>
                  <a:lnTo>
                    <a:pt x="12167616" y="906907"/>
                  </a:lnTo>
                  <a:lnTo>
                    <a:pt x="12176252" y="953008"/>
                  </a:lnTo>
                  <a:lnTo>
                    <a:pt x="12183110" y="999616"/>
                  </a:lnTo>
                  <a:lnTo>
                    <a:pt x="12188063" y="1046861"/>
                  </a:lnTo>
                  <a:lnTo>
                    <a:pt x="12190984" y="1094739"/>
                  </a:lnTo>
                  <a:lnTo>
                    <a:pt x="12192000" y="1143000"/>
                  </a:lnTo>
                  <a:lnTo>
                    <a:pt x="12192000" y="5714974"/>
                  </a:lnTo>
                  <a:lnTo>
                    <a:pt x="12190984" y="5763285"/>
                  </a:lnTo>
                  <a:lnTo>
                    <a:pt x="12188063" y="5811100"/>
                  </a:lnTo>
                  <a:lnTo>
                    <a:pt x="12183110" y="5858357"/>
                  </a:lnTo>
                  <a:lnTo>
                    <a:pt x="12176252" y="5905017"/>
                  </a:lnTo>
                  <a:lnTo>
                    <a:pt x="12167616" y="5951054"/>
                  </a:lnTo>
                  <a:lnTo>
                    <a:pt x="12157075" y="5996419"/>
                  </a:lnTo>
                  <a:lnTo>
                    <a:pt x="12144756" y="6041072"/>
                  </a:lnTo>
                  <a:lnTo>
                    <a:pt x="12130786" y="6084976"/>
                  </a:lnTo>
                  <a:lnTo>
                    <a:pt x="12115038" y="6128092"/>
                  </a:lnTo>
                  <a:lnTo>
                    <a:pt x="12097639" y="6170383"/>
                  </a:lnTo>
                  <a:lnTo>
                    <a:pt x="12078716" y="6211798"/>
                  </a:lnTo>
                  <a:lnTo>
                    <a:pt x="12058015" y="6252311"/>
                  </a:lnTo>
                  <a:lnTo>
                    <a:pt x="12035917" y="6291884"/>
                  </a:lnTo>
                  <a:lnTo>
                    <a:pt x="12012295" y="6330454"/>
                  </a:lnTo>
                  <a:lnTo>
                    <a:pt x="11987149" y="6368008"/>
                  </a:lnTo>
                  <a:lnTo>
                    <a:pt x="11960606" y="6404495"/>
                  </a:lnTo>
                  <a:lnTo>
                    <a:pt x="11932793" y="6439877"/>
                  </a:lnTo>
                  <a:lnTo>
                    <a:pt x="11903456" y="6474104"/>
                  </a:lnTo>
                  <a:lnTo>
                    <a:pt x="11872976" y="6507149"/>
                  </a:lnTo>
                  <a:lnTo>
                    <a:pt x="11841099" y="6538976"/>
                  </a:lnTo>
                  <a:lnTo>
                    <a:pt x="11808079" y="6569532"/>
                  </a:lnTo>
                  <a:lnTo>
                    <a:pt x="11773789" y="6598780"/>
                  </a:lnTo>
                  <a:lnTo>
                    <a:pt x="11738483" y="6626682"/>
                  </a:lnTo>
                  <a:lnTo>
                    <a:pt x="11702034" y="6653212"/>
                  </a:lnTo>
                  <a:lnTo>
                    <a:pt x="11664442" y="6678307"/>
                  </a:lnTo>
                  <a:lnTo>
                    <a:pt x="11625834" y="6701942"/>
                  </a:lnTo>
                  <a:lnTo>
                    <a:pt x="11586337" y="6724078"/>
                  </a:lnTo>
                  <a:lnTo>
                    <a:pt x="11545824" y="6744666"/>
                  </a:lnTo>
                  <a:lnTo>
                    <a:pt x="11504422" y="6763674"/>
                  </a:lnTo>
                  <a:lnTo>
                    <a:pt x="11462131" y="6781060"/>
                  </a:lnTo>
                  <a:lnTo>
                    <a:pt x="11418951" y="6796784"/>
                  </a:lnTo>
                  <a:lnTo>
                    <a:pt x="11375009" y="6810808"/>
                  </a:lnTo>
                  <a:lnTo>
                    <a:pt x="11330432" y="6823090"/>
                  </a:lnTo>
                  <a:lnTo>
                    <a:pt x="11285093" y="6833590"/>
                  </a:lnTo>
                  <a:lnTo>
                    <a:pt x="11238992" y="6842271"/>
                  </a:lnTo>
                  <a:lnTo>
                    <a:pt x="11192383" y="6849092"/>
                  </a:lnTo>
                  <a:lnTo>
                    <a:pt x="11145139" y="6854013"/>
                  </a:lnTo>
                  <a:lnTo>
                    <a:pt x="11097260" y="6856995"/>
                  </a:lnTo>
                  <a:lnTo>
                    <a:pt x="11049000" y="6857998"/>
                  </a:lnTo>
                  <a:lnTo>
                    <a:pt x="1143025" y="6857998"/>
                  </a:lnTo>
                  <a:lnTo>
                    <a:pt x="1094701" y="6856995"/>
                  </a:lnTo>
                  <a:lnTo>
                    <a:pt x="1046899" y="6854013"/>
                  </a:lnTo>
                  <a:lnTo>
                    <a:pt x="999642" y="6849092"/>
                  </a:lnTo>
                  <a:lnTo>
                    <a:pt x="952982" y="6842271"/>
                  </a:lnTo>
                  <a:lnTo>
                    <a:pt x="906945" y="6833590"/>
                  </a:lnTo>
                  <a:lnTo>
                    <a:pt x="861580" y="6823090"/>
                  </a:lnTo>
                  <a:lnTo>
                    <a:pt x="816927" y="6810808"/>
                  </a:lnTo>
                  <a:lnTo>
                    <a:pt x="773023" y="6796784"/>
                  </a:lnTo>
                  <a:lnTo>
                    <a:pt x="729907" y="6781060"/>
                  </a:lnTo>
                  <a:lnTo>
                    <a:pt x="687616" y="6763674"/>
                  </a:lnTo>
                  <a:lnTo>
                    <a:pt x="646188" y="6744666"/>
                  </a:lnTo>
                  <a:lnTo>
                    <a:pt x="605675" y="6724078"/>
                  </a:lnTo>
                  <a:lnTo>
                    <a:pt x="566115" y="6701942"/>
                  </a:lnTo>
                  <a:lnTo>
                    <a:pt x="527545" y="6678307"/>
                  </a:lnTo>
                  <a:lnTo>
                    <a:pt x="489991" y="6653212"/>
                  </a:lnTo>
                  <a:lnTo>
                    <a:pt x="453504" y="6626682"/>
                  </a:lnTo>
                  <a:lnTo>
                    <a:pt x="418122" y="6598780"/>
                  </a:lnTo>
                  <a:lnTo>
                    <a:pt x="383895" y="6569532"/>
                  </a:lnTo>
                  <a:lnTo>
                    <a:pt x="350850" y="6538976"/>
                  </a:lnTo>
                  <a:lnTo>
                    <a:pt x="319024" y="6507149"/>
                  </a:lnTo>
                  <a:lnTo>
                    <a:pt x="288467" y="6474104"/>
                  </a:lnTo>
                  <a:lnTo>
                    <a:pt x="259219" y="6439877"/>
                  </a:lnTo>
                  <a:lnTo>
                    <a:pt x="231317" y="6404495"/>
                  </a:lnTo>
                  <a:lnTo>
                    <a:pt x="204787" y="6368008"/>
                  </a:lnTo>
                  <a:lnTo>
                    <a:pt x="179692" y="6330454"/>
                  </a:lnTo>
                  <a:lnTo>
                    <a:pt x="156057" y="6291884"/>
                  </a:lnTo>
                  <a:lnTo>
                    <a:pt x="133921" y="6252311"/>
                  </a:lnTo>
                  <a:lnTo>
                    <a:pt x="113332" y="6211798"/>
                  </a:lnTo>
                  <a:lnTo>
                    <a:pt x="94324" y="6170383"/>
                  </a:lnTo>
                  <a:lnTo>
                    <a:pt x="76937" y="6128092"/>
                  </a:lnTo>
                  <a:lnTo>
                    <a:pt x="61212" y="6084976"/>
                  </a:lnTo>
                  <a:lnTo>
                    <a:pt x="47189" y="6041072"/>
                  </a:lnTo>
                  <a:lnTo>
                    <a:pt x="34908" y="5996419"/>
                  </a:lnTo>
                  <a:lnTo>
                    <a:pt x="24406" y="5951054"/>
                  </a:lnTo>
                  <a:lnTo>
                    <a:pt x="15726" y="5905017"/>
                  </a:lnTo>
                  <a:lnTo>
                    <a:pt x="8904" y="5858357"/>
                  </a:lnTo>
                  <a:lnTo>
                    <a:pt x="3983" y="5811100"/>
                  </a:lnTo>
                  <a:lnTo>
                    <a:pt x="1002" y="5763285"/>
                  </a:lnTo>
                  <a:lnTo>
                    <a:pt x="0" y="5714974"/>
                  </a:lnTo>
                  <a:lnTo>
                    <a:pt x="0" y="1143000"/>
                  </a:lnTo>
                  <a:close/>
                </a:path>
              </a:pathLst>
            </a:custGeom>
            <a:ln w="12699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18176" y="2353055"/>
              <a:ext cx="6167628" cy="682751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0183" y="3763123"/>
              <a:ext cx="120339" cy="15174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0183" y="4631803"/>
              <a:ext cx="120339" cy="151743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0183" y="5500484"/>
              <a:ext cx="120339" cy="151743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456082" y="1642998"/>
            <a:ext cx="7266940" cy="4511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>
                <a:latin typeface="Times New Roman"/>
                <a:cs typeface="Times New Roman"/>
              </a:rPr>
              <a:t>Calculation</a:t>
            </a:r>
            <a:r>
              <a:rPr dirty="0" sz="1800" spc="-4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of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sample</a:t>
            </a:r>
            <a:r>
              <a:rPr dirty="0" sz="1800" b="1">
                <a:latin typeface="Times New Roman"/>
                <a:cs typeface="Times New Roman"/>
              </a:rPr>
              <a:t> concentration</a:t>
            </a:r>
            <a:r>
              <a:rPr dirty="0" sz="1800" spc="-6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can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be</a:t>
            </a:r>
            <a:r>
              <a:rPr dirty="0" sz="1800" spc="-2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done</a:t>
            </a:r>
            <a:r>
              <a:rPr dirty="0" sz="180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by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two</a:t>
            </a:r>
            <a:r>
              <a:rPr dirty="0" sz="1800" spc="-55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methods: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1800" spc="-5" b="1">
                <a:solidFill>
                  <a:srgbClr val="800000"/>
                </a:solidFill>
                <a:latin typeface="Times New Roman"/>
                <a:cs typeface="Times New Roman"/>
              </a:rPr>
              <a:t>Using</a:t>
            </a:r>
            <a:r>
              <a:rPr dirty="0" sz="1800" spc="-30" b="1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dirty="0" sz="1800" spc="-5" b="1">
                <a:solidFill>
                  <a:srgbClr val="800000"/>
                </a:solidFill>
                <a:latin typeface="Times New Roman"/>
                <a:cs typeface="Times New Roman"/>
              </a:rPr>
              <a:t>standard</a:t>
            </a:r>
            <a:r>
              <a:rPr dirty="0" sz="1800" spc="-10" b="1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dirty="0" sz="1800" spc="-15" b="1">
                <a:solidFill>
                  <a:srgbClr val="800000"/>
                </a:solidFill>
                <a:latin typeface="Times New Roman"/>
                <a:cs typeface="Times New Roman"/>
              </a:rPr>
              <a:t>concentration: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800000"/>
              </a:buClr>
              <a:buFont typeface="Times New Roman"/>
              <a:buAutoNum type="arabicPeriod"/>
            </a:pPr>
            <a:endParaRPr sz="2000">
              <a:latin typeface="Times New Roman"/>
              <a:cs typeface="Times New Roman"/>
            </a:endParaRPr>
          </a:p>
          <a:p>
            <a:pPr marL="329565" indent="-227965">
              <a:lnSpc>
                <a:spcPct val="100000"/>
              </a:lnSpc>
              <a:spcBef>
                <a:spcPts val="1660"/>
              </a:spcBef>
              <a:buAutoNum type="arabicPeriod"/>
              <a:tabLst>
                <a:tab pos="330200" algn="l"/>
              </a:tabLst>
            </a:pPr>
            <a:r>
              <a:rPr dirty="0" sz="1800" spc="-5" b="1">
                <a:solidFill>
                  <a:srgbClr val="800000"/>
                </a:solidFill>
                <a:latin typeface="Times New Roman"/>
                <a:cs typeface="Times New Roman"/>
              </a:rPr>
              <a:t>Using</a:t>
            </a:r>
            <a:r>
              <a:rPr dirty="0" sz="1800" spc="-20" b="1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dirty="0" sz="1800" b="1">
                <a:solidFill>
                  <a:srgbClr val="800000"/>
                </a:solidFill>
                <a:latin typeface="Times New Roman"/>
                <a:cs typeface="Times New Roman"/>
              </a:rPr>
              <a:t>calibration</a:t>
            </a:r>
            <a:r>
              <a:rPr dirty="0" sz="1800" spc="-50" b="1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dirty="0" sz="1800" spc="-15" b="1">
                <a:solidFill>
                  <a:srgbClr val="800000"/>
                </a:solidFill>
                <a:latin typeface="Times New Roman"/>
                <a:cs typeface="Times New Roman"/>
              </a:rPr>
              <a:t>curve</a:t>
            </a:r>
            <a:endParaRPr sz="1800">
              <a:latin typeface="Times New Roman"/>
              <a:cs typeface="Times New Roman"/>
            </a:endParaRPr>
          </a:p>
          <a:p>
            <a:pPr marL="372110">
              <a:lnSpc>
                <a:spcPct val="100000"/>
              </a:lnSpc>
              <a:spcBef>
                <a:spcPts val="1005"/>
              </a:spcBef>
            </a:pPr>
            <a:r>
              <a:rPr dirty="0" sz="1900" spc="-5">
                <a:latin typeface="Times New Roman"/>
                <a:cs typeface="Times New Roman"/>
              </a:rPr>
              <a:t>Slandered</a:t>
            </a:r>
            <a:r>
              <a:rPr dirty="0" sz="1900" spc="15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calibration</a:t>
            </a:r>
            <a:r>
              <a:rPr dirty="0" sz="1900" spc="13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curve</a:t>
            </a:r>
            <a:r>
              <a:rPr dirty="0" sz="1900" spc="13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are</a:t>
            </a:r>
            <a:r>
              <a:rPr dirty="0" sz="1900" spc="14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obtained</a:t>
            </a:r>
            <a:r>
              <a:rPr dirty="0" sz="1900" spc="13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by</a:t>
            </a:r>
            <a:r>
              <a:rPr dirty="0" sz="1900" spc="155">
                <a:latin typeface="Times New Roman"/>
                <a:cs typeface="Times New Roman"/>
              </a:rPr>
              <a:t> </a:t>
            </a:r>
            <a:r>
              <a:rPr dirty="0" sz="1900" spc="-10">
                <a:latin typeface="Times New Roman"/>
                <a:cs typeface="Times New Roman"/>
              </a:rPr>
              <a:t>measuring</a:t>
            </a:r>
            <a:r>
              <a:rPr dirty="0" sz="1900" spc="18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the</a:t>
            </a:r>
            <a:r>
              <a:rPr dirty="0" sz="1900" spc="140">
                <a:latin typeface="Times New Roman"/>
                <a:cs typeface="Times New Roman"/>
              </a:rPr>
              <a:t> </a:t>
            </a:r>
            <a:r>
              <a:rPr dirty="0" sz="1900" spc="-15">
                <a:latin typeface="Times New Roman"/>
                <a:cs typeface="Times New Roman"/>
              </a:rPr>
              <a:t>absorbance</a:t>
            </a:r>
            <a:endParaRPr sz="1900">
              <a:latin typeface="Times New Roman"/>
              <a:cs typeface="Times New Roman"/>
            </a:endParaRPr>
          </a:p>
          <a:p>
            <a:pPr marL="102235">
              <a:lnSpc>
                <a:spcPct val="100000"/>
              </a:lnSpc>
              <a:spcBef>
                <a:spcPts val="1130"/>
              </a:spcBef>
            </a:pPr>
            <a:r>
              <a:rPr dirty="0" sz="1900" spc="-5">
                <a:latin typeface="Times New Roman"/>
                <a:cs typeface="Times New Roman"/>
              </a:rPr>
              <a:t>of</a:t>
            </a:r>
            <a:r>
              <a:rPr dirty="0" sz="1900" spc="-1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</a:t>
            </a:r>
            <a:r>
              <a:rPr dirty="0" sz="1900" spc="-4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series</a:t>
            </a:r>
            <a:r>
              <a:rPr dirty="0" sz="1900" spc="-2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of</a:t>
            </a:r>
            <a:r>
              <a:rPr dirty="0" sz="1900" spc="-1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standard </a:t>
            </a:r>
            <a:r>
              <a:rPr dirty="0" sz="1900" spc="-20">
                <a:latin typeface="Times New Roman"/>
                <a:cs typeface="Times New Roman"/>
              </a:rPr>
              <a:t>solutions.</a:t>
            </a:r>
            <a:endParaRPr sz="1900">
              <a:latin typeface="Times New Roman"/>
              <a:cs typeface="Times New Roman"/>
            </a:endParaRPr>
          </a:p>
          <a:p>
            <a:pPr marL="102235" marR="10795" indent="260350">
              <a:lnSpc>
                <a:spcPct val="148900"/>
              </a:lnSpc>
            </a:pPr>
            <a:r>
              <a:rPr dirty="0" sz="1900" spc="-5">
                <a:latin typeface="Times New Roman"/>
                <a:cs typeface="Times New Roman"/>
              </a:rPr>
              <a:t>After</a:t>
            </a:r>
            <a:r>
              <a:rPr dirty="0" sz="1900" spc="8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</a:t>
            </a:r>
            <a:r>
              <a:rPr dirty="0" sz="1900" spc="6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series</a:t>
            </a:r>
            <a:r>
              <a:rPr dirty="0" sz="1900" spc="8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of</a:t>
            </a:r>
            <a:r>
              <a:rPr dirty="0" sz="1900" spc="8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standard</a:t>
            </a:r>
            <a:r>
              <a:rPr dirty="0" sz="1900" spc="9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solutions</a:t>
            </a:r>
            <a:r>
              <a:rPr dirty="0" sz="1900" spc="7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are</a:t>
            </a:r>
            <a:r>
              <a:rPr dirty="0" sz="1900" spc="7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analyzed</a:t>
            </a:r>
            <a:r>
              <a:rPr dirty="0" sz="1900" spc="4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</a:t>
            </a:r>
            <a:r>
              <a:rPr dirty="0" sz="1900" spc="8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graph</a:t>
            </a:r>
            <a:r>
              <a:rPr dirty="0" sz="1900" spc="7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of</a:t>
            </a:r>
            <a:r>
              <a:rPr dirty="0" sz="1900" spc="85">
                <a:latin typeface="Times New Roman"/>
                <a:cs typeface="Times New Roman"/>
              </a:rPr>
              <a:t> </a:t>
            </a:r>
            <a:r>
              <a:rPr dirty="0" sz="1900" spc="-20">
                <a:latin typeface="Times New Roman"/>
                <a:cs typeface="Times New Roman"/>
              </a:rPr>
              <a:t>absorbance </a:t>
            </a:r>
            <a:r>
              <a:rPr dirty="0" sz="1900" spc="-459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versus concentration</a:t>
            </a:r>
            <a:r>
              <a:rPr dirty="0" sz="1900" spc="-1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is</a:t>
            </a:r>
            <a:r>
              <a:rPr dirty="0" sz="1900" spc="-2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drawn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and</a:t>
            </a:r>
            <a:r>
              <a:rPr dirty="0" sz="1900" spc="-1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it</a:t>
            </a:r>
            <a:r>
              <a:rPr dirty="0" sz="1900" spc="-2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will</a:t>
            </a:r>
            <a:r>
              <a:rPr dirty="0" sz="1900" spc="-1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be</a:t>
            </a:r>
            <a:r>
              <a:rPr dirty="0" sz="1900" spc="-2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</a:t>
            </a:r>
            <a:r>
              <a:rPr dirty="0" sz="1900" spc="-2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linear</a:t>
            </a:r>
            <a:r>
              <a:rPr dirty="0" sz="1900" spc="-15">
                <a:latin typeface="Times New Roman"/>
                <a:cs typeface="Times New Roman"/>
              </a:rPr>
              <a:t> </a:t>
            </a:r>
            <a:r>
              <a:rPr dirty="0" sz="1900" spc="-20">
                <a:latin typeface="Times New Roman"/>
                <a:cs typeface="Times New Roman"/>
              </a:rPr>
              <a:t>relationship.</a:t>
            </a:r>
            <a:endParaRPr sz="1900">
              <a:latin typeface="Times New Roman"/>
              <a:cs typeface="Times New Roman"/>
            </a:endParaRPr>
          </a:p>
          <a:p>
            <a:pPr marL="102235" marR="5080" indent="287655">
              <a:lnSpc>
                <a:spcPct val="147900"/>
              </a:lnSpc>
              <a:spcBef>
                <a:spcPts val="125"/>
              </a:spcBef>
            </a:pPr>
            <a:r>
              <a:rPr dirty="0" sz="1900" spc="-5">
                <a:latin typeface="Times New Roman"/>
                <a:cs typeface="Times New Roman"/>
              </a:rPr>
              <a:t>Solutions</a:t>
            </a:r>
            <a:r>
              <a:rPr dirty="0" sz="1900" spc="28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of</a:t>
            </a:r>
            <a:r>
              <a:rPr dirty="0" sz="1900" spc="30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unknown</a:t>
            </a:r>
            <a:r>
              <a:rPr dirty="0" sz="1900" spc="31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concentration</a:t>
            </a:r>
            <a:r>
              <a:rPr dirty="0" sz="1900" spc="27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are</a:t>
            </a:r>
            <a:r>
              <a:rPr dirty="0" sz="1900" spc="29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tested</a:t>
            </a:r>
            <a:r>
              <a:rPr dirty="0" sz="1900" spc="28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for</a:t>
            </a:r>
            <a:r>
              <a:rPr dirty="0" sz="1900" spc="30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absorbance;</a:t>
            </a:r>
            <a:r>
              <a:rPr dirty="0" sz="1900" spc="290">
                <a:latin typeface="Times New Roman"/>
                <a:cs typeface="Times New Roman"/>
              </a:rPr>
              <a:t> </a:t>
            </a:r>
            <a:r>
              <a:rPr dirty="0" sz="1900" spc="-15">
                <a:latin typeface="Times New Roman"/>
                <a:cs typeface="Times New Roman"/>
              </a:rPr>
              <a:t>these </a:t>
            </a:r>
            <a:r>
              <a:rPr dirty="0" sz="1900" spc="-459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absorbance results</a:t>
            </a:r>
            <a:r>
              <a:rPr dirty="0" sz="1900" spc="-1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are</a:t>
            </a:r>
            <a:r>
              <a:rPr dirty="0" sz="1900" spc="-2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read from</a:t>
            </a:r>
            <a:r>
              <a:rPr dirty="0" sz="1900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the</a:t>
            </a:r>
            <a:r>
              <a:rPr dirty="0" sz="1900" spc="-2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curve to</a:t>
            </a:r>
            <a:r>
              <a:rPr dirty="0" sz="1900" spc="-15">
                <a:latin typeface="Times New Roman"/>
                <a:cs typeface="Times New Roman"/>
              </a:rPr>
              <a:t> </a:t>
            </a:r>
            <a:r>
              <a:rPr dirty="0" sz="1900" spc="-5">
                <a:latin typeface="Times New Roman"/>
                <a:cs typeface="Times New Roman"/>
              </a:rPr>
              <a:t>determine</a:t>
            </a:r>
            <a:r>
              <a:rPr dirty="0" sz="1900" spc="10">
                <a:latin typeface="Times New Roman"/>
                <a:cs typeface="Times New Roman"/>
              </a:rPr>
              <a:t> </a:t>
            </a:r>
            <a:r>
              <a:rPr dirty="0" sz="1900" spc="-20">
                <a:latin typeface="Times New Roman"/>
                <a:cs typeface="Times New Roman"/>
              </a:rPr>
              <a:t>concentration.</a:t>
            </a:r>
            <a:endParaRPr sz="1900">
              <a:latin typeface="Times New Roman"/>
              <a:cs typeface="Times New Roman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21040" y="3403091"/>
            <a:ext cx="3313176" cy="309676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4779" y="317703"/>
            <a:ext cx="30886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30"/>
              <a:t>LAMBDA</a:t>
            </a:r>
            <a:r>
              <a:rPr dirty="0" spc="-140"/>
              <a:t> </a:t>
            </a:r>
            <a:r>
              <a:rPr dirty="0" spc="-5"/>
              <a:t>(λ</a:t>
            </a:r>
            <a:r>
              <a:rPr dirty="0" spc="-50"/>
              <a:t> </a:t>
            </a:r>
            <a:r>
              <a:rPr dirty="0" spc="-5"/>
              <a:t>)</a:t>
            </a:r>
            <a:r>
              <a:rPr dirty="0" spc="-35"/>
              <a:t> </a:t>
            </a:r>
            <a:r>
              <a:rPr dirty="0" spc="-20"/>
              <a:t>MAX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-6350" y="0"/>
            <a:ext cx="12204700" cy="6870700"/>
            <a:chOff x="-6350" y="0"/>
            <a:chExt cx="12204700" cy="6870700"/>
          </a:xfrm>
        </p:grpSpPr>
        <p:sp>
          <p:nvSpPr>
            <p:cNvPr id="4" name="object 4"/>
            <p:cNvSpPr/>
            <p:nvPr/>
          </p:nvSpPr>
          <p:spPr>
            <a:xfrm>
              <a:off x="467105" y="983741"/>
              <a:ext cx="10515600" cy="0"/>
            </a:xfrm>
            <a:custGeom>
              <a:avLst/>
              <a:gdLst/>
              <a:ahLst/>
              <a:cxnLst/>
              <a:rect l="l" t="t" r="r" b="b"/>
              <a:pathLst>
                <a:path w="10515600" h="0">
                  <a:moveTo>
                    <a:pt x="0" y="0"/>
                  </a:moveTo>
                  <a:lnTo>
                    <a:pt x="10515600" y="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/>
              <a:ahLst/>
              <a:cxnLst/>
              <a:rect l="l" t="t" r="r" b="b"/>
              <a:pathLst>
                <a:path w="12192000" h="6858000">
                  <a:moveTo>
                    <a:pt x="0" y="1143000"/>
                  </a:moveTo>
                  <a:lnTo>
                    <a:pt x="1002" y="1094739"/>
                  </a:lnTo>
                  <a:lnTo>
                    <a:pt x="3983" y="1046861"/>
                  </a:lnTo>
                  <a:lnTo>
                    <a:pt x="8904" y="999616"/>
                  </a:lnTo>
                  <a:lnTo>
                    <a:pt x="15726" y="953008"/>
                  </a:lnTo>
                  <a:lnTo>
                    <a:pt x="24406" y="906907"/>
                  </a:lnTo>
                  <a:lnTo>
                    <a:pt x="34908" y="861567"/>
                  </a:lnTo>
                  <a:lnTo>
                    <a:pt x="47189" y="816990"/>
                  </a:lnTo>
                  <a:lnTo>
                    <a:pt x="61212" y="773049"/>
                  </a:lnTo>
                  <a:lnTo>
                    <a:pt x="76937" y="729869"/>
                  </a:lnTo>
                  <a:lnTo>
                    <a:pt x="94324" y="687577"/>
                  </a:lnTo>
                  <a:lnTo>
                    <a:pt x="113332" y="646176"/>
                  </a:lnTo>
                  <a:lnTo>
                    <a:pt x="133921" y="605663"/>
                  </a:lnTo>
                  <a:lnTo>
                    <a:pt x="156057" y="566165"/>
                  </a:lnTo>
                  <a:lnTo>
                    <a:pt x="179692" y="527558"/>
                  </a:lnTo>
                  <a:lnTo>
                    <a:pt x="204787" y="489965"/>
                  </a:lnTo>
                  <a:lnTo>
                    <a:pt x="231317" y="453516"/>
                  </a:lnTo>
                  <a:lnTo>
                    <a:pt x="259219" y="418211"/>
                  </a:lnTo>
                  <a:lnTo>
                    <a:pt x="288467" y="383921"/>
                  </a:lnTo>
                  <a:lnTo>
                    <a:pt x="319024" y="350900"/>
                  </a:lnTo>
                  <a:lnTo>
                    <a:pt x="350850" y="319024"/>
                  </a:lnTo>
                  <a:lnTo>
                    <a:pt x="383895" y="288544"/>
                  </a:lnTo>
                  <a:lnTo>
                    <a:pt x="418122" y="259206"/>
                  </a:lnTo>
                  <a:lnTo>
                    <a:pt x="453504" y="231394"/>
                  </a:lnTo>
                  <a:lnTo>
                    <a:pt x="489991" y="204850"/>
                  </a:lnTo>
                  <a:lnTo>
                    <a:pt x="527545" y="179704"/>
                  </a:lnTo>
                  <a:lnTo>
                    <a:pt x="566115" y="156082"/>
                  </a:lnTo>
                  <a:lnTo>
                    <a:pt x="605675" y="133984"/>
                  </a:lnTo>
                  <a:lnTo>
                    <a:pt x="646188" y="113283"/>
                  </a:lnTo>
                  <a:lnTo>
                    <a:pt x="687616" y="94360"/>
                  </a:lnTo>
                  <a:lnTo>
                    <a:pt x="729907" y="76961"/>
                  </a:lnTo>
                  <a:lnTo>
                    <a:pt x="773023" y="61214"/>
                  </a:lnTo>
                  <a:lnTo>
                    <a:pt x="816927" y="47244"/>
                  </a:lnTo>
                  <a:lnTo>
                    <a:pt x="861580" y="34925"/>
                  </a:lnTo>
                  <a:lnTo>
                    <a:pt x="906945" y="24383"/>
                  </a:lnTo>
                  <a:lnTo>
                    <a:pt x="952982" y="15748"/>
                  </a:lnTo>
                  <a:lnTo>
                    <a:pt x="999642" y="8890"/>
                  </a:lnTo>
                  <a:lnTo>
                    <a:pt x="1046899" y="3936"/>
                  </a:lnTo>
                  <a:lnTo>
                    <a:pt x="1094701" y="1016"/>
                  </a:lnTo>
                  <a:lnTo>
                    <a:pt x="1143025" y="0"/>
                  </a:lnTo>
                  <a:lnTo>
                    <a:pt x="11049000" y="0"/>
                  </a:lnTo>
                  <a:lnTo>
                    <a:pt x="11097260" y="1016"/>
                  </a:lnTo>
                  <a:lnTo>
                    <a:pt x="11145139" y="3936"/>
                  </a:lnTo>
                  <a:lnTo>
                    <a:pt x="11192383" y="8890"/>
                  </a:lnTo>
                  <a:lnTo>
                    <a:pt x="11238992" y="15748"/>
                  </a:lnTo>
                  <a:lnTo>
                    <a:pt x="11285093" y="24383"/>
                  </a:lnTo>
                  <a:lnTo>
                    <a:pt x="11330432" y="34925"/>
                  </a:lnTo>
                  <a:lnTo>
                    <a:pt x="11375009" y="47244"/>
                  </a:lnTo>
                  <a:lnTo>
                    <a:pt x="11418951" y="61214"/>
                  </a:lnTo>
                  <a:lnTo>
                    <a:pt x="11462131" y="76961"/>
                  </a:lnTo>
                  <a:lnTo>
                    <a:pt x="11504422" y="94360"/>
                  </a:lnTo>
                  <a:lnTo>
                    <a:pt x="11545824" y="113283"/>
                  </a:lnTo>
                  <a:lnTo>
                    <a:pt x="11586337" y="133984"/>
                  </a:lnTo>
                  <a:lnTo>
                    <a:pt x="11625834" y="156082"/>
                  </a:lnTo>
                  <a:lnTo>
                    <a:pt x="11664442" y="179704"/>
                  </a:lnTo>
                  <a:lnTo>
                    <a:pt x="11702034" y="204850"/>
                  </a:lnTo>
                  <a:lnTo>
                    <a:pt x="11738483" y="231394"/>
                  </a:lnTo>
                  <a:lnTo>
                    <a:pt x="11773789" y="259206"/>
                  </a:lnTo>
                  <a:lnTo>
                    <a:pt x="11808079" y="288544"/>
                  </a:lnTo>
                  <a:lnTo>
                    <a:pt x="11841099" y="319024"/>
                  </a:lnTo>
                  <a:lnTo>
                    <a:pt x="11872976" y="350900"/>
                  </a:lnTo>
                  <a:lnTo>
                    <a:pt x="11903456" y="383921"/>
                  </a:lnTo>
                  <a:lnTo>
                    <a:pt x="11932793" y="418211"/>
                  </a:lnTo>
                  <a:lnTo>
                    <a:pt x="11960606" y="453516"/>
                  </a:lnTo>
                  <a:lnTo>
                    <a:pt x="11987149" y="489965"/>
                  </a:lnTo>
                  <a:lnTo>
                    <a:pt x="12012295" y="527558"/>
                  </a:lnTo>
                  <a:lnTo>
                    <a:pt x="12035917" y="566165"/>
                  </a:lnTo>
                  <a:lnTo>
                    <a:pt x="12058015" y="605663"/>
                  </a:lnTo>
                  <a:lnTo>
                    <a:pt x="12078716" y="646176"/>
                  </a:lnTo>
                  <a:lnTo>
                    <a:pt x="12097639" y="687577"/>
                  </a:lnTo>
                  <a:lnTo>
                    <a:pt x="12115038" y="729869"/>
                  </a:lnTo>
                  <a:lnTo>
                    <a:pt x="12130786" y="773049"/>
                  </a:lnTo>
                  <a:lnTo>
                    <a:pt x="12144756" y="816990"/>
                  </a:lnTo>
                  <a:lnTo>
                    <a:pt x="12157075" y="861567"/>
                  </a:lnTo>
                  <a:lnTo>
                    <a:pt x="12167616" y="906907"/>
                  </a:lnTo>
                  <a:lnTo>
                    <a:pt x="12176252" y="953008"/>
                  </a:lnTo>
                  <a:lnTo>
                    <a:pt x="12183110" y="999616"/>
                  </a:lnTo>
                  <a:lnTo>
                    <a:pt x="12188063" y="1046861"/>
                  </a:lnTo>
                  <a:lnTo>
                    <a:pt x="12190984" y="1094739"/>
                  </a:lnTo>
                  <a:lnTo>
                    <a:pt x="12192000" y="1143000"/>
                  </a:lnTo>
                  <a:lnTo>
                    <a:pt x="12192000" y="5714974"/>
                  </a:lnTo>
                  <a:lnTo>
                    <a:pt x="12190984" y="5763285"/>
                  </a:lnTo>
                  <a:lnTo>
                    <a:pt x="12188063" y="5811100"/>
                  </a:lnTo>
                  <a:lnTo>
                    <a:pt x="12183110" y="5858357"/>
                  </a:lnTo>
                  <a:lnTo>
                    <a:pt x="12176252" y="5905017"/>
                  </a:lnTo>
                  <a:lnTo>
                    <a:pt x="12167616" y="5951054"/>
                  </a:lnTo>
                  <a:lnTo>
                    <a:pt x="12157075" y="5996419"/>
                  </a:lnTo>
                  <a:lnTo>
                    <a:pt x="12144756" y="6041072"/>
                  </a:lnTo>
                  <a:lnTo>
                    <a:pt x="12130786" y="6084976"/>
                  </a:lnTo>
                  <a:lnTo>
                    <a:pt x="12115038" y="6128092"/>
                  </a:lnTo>
                  <a:lnTo>
                    <a:pt x="12097639" y="6170383"/>
                  </a:lnTo>
                  <a:lnTo>
                    <a:pt x="12078716" y="6211798"/>
                  </a:lnTo>
                  <a:lnTo>
                    <a:pt x="12058015" y="6252311"/>
                  </a:lnTo>
                  <a:lnTo>
                    <a:pt x="12035917" y="6291884"/>
                  </a:lnTo>
                  <a:lnTo>
                    <a:pt x="12012295" y="6330454"/>
                  </a:lnTo>
                  <a:lnTo>
                    <a:pt x="11987149" y="6368008"/>
                  </a:lnTo>
                  <a:lnTo>
                    <a:pt x="11960606" y="6404495"/>
                  </a:lnTo>
                  <a:lnTo>
                    <a:pt x="11932793" y="6439877"/>
                  </a:lnTo>
                  <a:lnTo>
                    <a:pt x="11903456" y="6474104"/>
                  </a:lnTo>
                  <a:lnTo>
                    <a:pt x="11872976" y="6507149"/>
                  </a:lnTo>
                  <a:lnTo>
                    <a:pt x="11841099" y="6538976"/>
                  </a:lnTo>
                  <a:lnTo>
                    <a:pt x="11808079" y="6569532"/>
                  </a:lnTo>
                  <a:lnTo>
                    <a:pt x="11773789" y="6598780"/>
                  </a:lnTo>
                  <a:lnTo>
                    <a:pt x="11738483" y="6626682"/>
                  </a:lnTo>
                  <a:lnTo>
                    <a:pt x="11702034" y="6653212"/>
                  </a:lnTo>
                  <a:lnTo>
                    <a:pt x="11664442" y="6678307"/>
                  </a:lnTo>
                  <a:lnTo>
                    <a:pt x="11625834" y="6701942"/>
                  </a:lnTo>
                  <a:lnTo>
                    <a:pt x="11586337" y="6724078"/>
                  </a:lnTo>
                  <a:lnTo>
                    <a:pt x="11545824" y="6744666"/>
                  </a:lnTo>
                  <a:lnTo>
                    <a:pt x="11504422" y="6763674"/>
                  </a:lnTo>
                  <a:lnTo>
                    <a:pt x="11462131" y="6781060"/>
                  </a:lnTo>
                  <a:lnTo>
                    <a:pt x="11418951" y="6796784"/>
                  </a:lnTo>
                  <a:lnTo>
                    <a:pt x="11375009" y="6810808"/>
                  </a:lnTo>
                  <a:lnTo>
                    <a:pt x="11330432" y="6823090"/>
                  </a:lnTo>
                  <a:lnTo>
                    <a:pt x="11285093" y="6833590"/>
                  </a:lnTo>
                  <a:lnTo>
                    <a:pt x="11238992" y="6842271"/>
                  </a:lnTo>
                  <a:lnTo>
                    <a:pt x="11192383" y="6849092"/>
                  </a:lnTo>
                  <a:lnTo>
                    <a:pt x="11145139" y="6854013"/>
                  </a:lnTo>
                  <a:lnTo>
                    <a:pt x="11097260" y="6856995"/>
                  </a:lnTo>
                  <a:lnTo>
                    <a:pt x="11049000" y="6857998"/>
                  </a:lnTo>
                  <a:lnTo>
                    <a:pt x="1143025" y="6857998"/>
                  </a:lnTo>
                  <a:lnTo>
                    <a:pt x="1094701" y="6856995"/>
                  </a:lnTo>
                  <a:lnTo>
                    <a:pt x="1046899" y="6854013"/>
                  </a:lnTo>
                  <a:lnTo>
                    <a:pt x="999642" y="6849092"/>
                  </a:lnTo>
                  <a:lnTo>
                    <a:pt x="952982" y="6842271"/>
                  </a:lnTo>
                  <a:lnTo>
                    <a:pt x="906945" y="6833590"/>
                  </a:lnTo>
                  <a:lnTo>
                    <a:pt x="861580" y="6823090"/>
                  </a:lnTo>
                  <a:lnTo>
                    <a:pt x="816927" y="6810808"/>
                  </a:lnTo>
                  <a:lnTo>
                    <a:pt x="773023" y="6796784"/>
                  </a:lnTo>
                  <a:lnTo>
                    <a:pt x="729907" y="6781060"/>
                  </a:lnTo>
                  <a:lnTo>
                    <a:pt x="687616" y="6763674"/>
                  </a:lnTo>
                  <a:lnTo>
                    <a:pt x="646188" y="6744666"/>
                  </a:lnTo>
                  <a:lnTo>
                    <a:pt x="605675" y="6724078"/>
                  </a:lnTo>
                  <a:lnTo>
                    <a:pt x="566115" y="6701942"/>
                  </a:lnTo>
                  <a:lnTo>
                    <a:pt x="527545" y="6678307"/>
                  </a:lnTo>
                  <a:lnTo>
                    <a:pt x="489991" y="6653212"/>
                  </a:lnTo>
                  <a:lnTo>
                    <a:pt x="453504" y="6626682"/>
                  </a:lnTo>
                  <a:lnTo>
                    <a:pt x="418122" y="6598780"/>
                  </a:lnTo>
                  <a:lnTo>
                    <a:pt x="383895" y="6569532"/>
                  </a:lnTo>
                  <a:lnTo>
                    <a:pt x="350850" y="6538976"/>
                  </a:lnTo>
                  <a:lnTo>
                    <a:pt x="319024" y="6507149"/>
                  </a:lnTo>
                  <a:lnTo>
                    <a:pt x="288467" y="6474104"/>
                  </a:lnTo>
                  <a:lnTo>
                    <a:pt x="259219" y="6439877"/>
                  </a:lnTo>
                  <a:lnTo>
                    <a:pt x="231317" y="6404495"/>
                  </a:lnTo>
                  <a:lnTo>
                    <a:pt x="204787" y="6368008"/>
                  </a:lnTo>
                  <a:lnTo>
                    <a:pt x="179692" y="6330454"/>
                  </a:lnTo>
                  <a:lnTo>
                    <a:pt x="156057" y="6291884"/>
                  </a:lnTo>
                  <a:lnTo>
                    <a:pt x="133921" y="6252311"/>
                  </a:lnTo>
                  <a:lnTo>
                    <a:pt x="113332" y="6211798"/>
                  </a:lnTo>
                  <a:lnTo>
                    <a:pt x="94324" y="6170383"/>
                  </a:lnTo>
                  <a:lnTo>
                    <a:pt x="76937" y="6128092"/>
                  </a:lnTo>
                  <a:lnTo>
                    <a:pt x="61212" y="6084976"/>
                  </a:lnTo>
                  <a:lnTo>
                    <a:pt x="47189" y="6041072"/>
                  </a:lnTo>
                  <a:lnTo>
                    <a:pt x="34908" y="5996419"/>
                  </a:lnTo>
                  <a:lnTo>
                    <a:pt x="24406" y="5951054"/>
                  </a:lnTo>
                  <a:lnTo>
                    <a:pt x="15726" y="5905017"/>
                  </a:lnTo>
                  <a:lnTo>
                    <a:pt x="8904" y="5858357"/>
                  </a:lnTo>
                  <a:lnTo>
                    <a:pt x="3983" y="5811100"/>
                  </a:lnTo>
                  <a:lnTo>
                    <a:pt x="1002" y="5763285"/>
                  </a:lnTo>
                  <a:lnTo>
                    <a:pt x="0" y="5714974"/>
                  </a:lnTo>
                  <a:lnTo>
                    <a:pt x="0" y="1143000"/>
                  </a:lnTo>
                  <a:close/>
                </a:path>
              </a:pathLst>
            </a:custGeom>
            <a:ln w="12699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545083" y="1057757"/>
            <a:ext cx="8754110" cy="3331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wavelength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which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substance</a:t>
            </a:r>
            <a:r>
              <a:rPr dirty="0" sz="2000" spc="-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shows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maximum</a:t>
            </a:r>
            <a:r>
              <a:rPr dirty="0" sz="2000" spc="-8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absorbance</a:t>
            </a:r>
            <a:r>
              <a:rPr dirty="0" sz="2000" spc="-80" b="1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is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called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 spc="-10" b="1">
                <a:solidFill>
                  <a:srgbClr val="FF0000"/>
                </a:solidFill>
                <a:latin typeface="Times New Roman"/>
                <a:cs typeface="Times New Roman"/>
              </a:rPr>
              <a:t>maximum </a:t>
            </a:r>
            <a:r>
              <a:rPr dirty="0" sz="2000" spc="-484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FF0000"/>
                </a:solidFill>
                <a:latin typeface="Times New Roman"/>
                <a:cs typeface="Times New Roman"/>
              </a:rPr>
              <a:t>absorption</a:t>
            </a:r>
            <a:r>
              <a:rPr dirty="0" sz="2000" spc="-9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b="1">
                <a:solidFill>
                  <a:srgbClr val="FF0000"/>
                </a:solidFill>
                <a:latin typeface="Times New Roman"/>
                <a:cs typeface="Times New Roman"/>
              </a:rPr>
              <a:t>or</a:t>
            </a:r>
            <a:r>
              <a:rPr dirty="0" sz="2000" spc="-5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000" spc="-10" b="1">
                <a:solidFill>
                  <a:srgbClr val="FF0000"/>
                </a:solidFill>
                <a:latin typeface="Times New Roman"/>
                <a:cs typeface="Times New Roman"/>
              </a:rPr>
              <a:t>λmax.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2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The value</a:t>
            </a:r>
            <a:r>
              <a:rPr dirty="0" sz="2000" spc="-5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of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 i="1">
                <a:latin typeface="Times New Roman"/>
                <a:cs typeface="Times New Roman"/>
              </a:rPr>
              <a:t>λ</a:t>
            </a:r>
            <a:r>
              <a:rPr dirty="0" sz="2000" spc="-10" b="1" i="1">
                <a:latin typeface="Times New Roman"/>
                <a:cs typeface="Times New Roman"/>
              </a:rPr>
              <a:t> </a:t>
            </a:r>
            <a:r>
              <a:rPr dirty="0" sz="1100" spc="5" b="1" i="1">
                <a:latin typeface="Times New Roman"/>
                <a:cs typeface="Times New Roman"/>
              </a:rPr>
              <a:t>max</a:t>
            </a:r>
            <a:r>
              <a:rPr dirty="0" sz="1100" spc="229" b="1" i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is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important</a:t>
            </a:r>
            <a:r>
              <a:rPr dirty="0" sz="2000" spc="-9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for</a:t>
            </a:r>
            <a:r>
              <a:rPr dirty="0" sz="2000" spc="-7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several</a:t>
            </a:r>
            <a:r>
              <a:rPr dirty="0" sz="2000" spc="-55" b="1">
                <a:latin typeface="Times New Roman"/>
                <a:cs typeface="Times New Roman"/>
              </a:rPr>
              <a:t> </a:t>
            </a:r>
            <a:r>
              <a:rPr dirty="0" sz="2000" spc="-10" b="1">
                <a:latin typeface="Times New Roman"/>
                <a:cs typeface="Times New Roman"/>
              </a:rPr>
              <a:t>reasons: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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This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wavelength</a:t>
            </a:r>
            <a:r>
              <a:rPr dirty="0" sz="2000" spc="-7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characteristic</a:t>
            </a:r>
            <a:r>
              <a:rPr dirty="0" sz="2000" spc="-10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of</a:t>
            </a:r>
            <a:r>
              <a:rPr dirty="0" sz="2000" spc="-1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each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spc="-10" b="1">
                <a:latin typeface="Times New Roman"/>
                <a:cs typeface="Times New Roman"/>
              </a:rPr>
              <a:t>compound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Wingdings"/>
              <a:buChar char=""/>
            </a:pPr>
            <a:endParaRPr sz="19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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It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provides</a:t>
            </a:r>
            <a:r>
              <a:rPr dirty="0" sz="2000" spc="-9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information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on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electronic</a:t>
            </a:r>
            <a:r>
              <a:rPr dirty="0" sz="2000" spc="-6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structure</a:t>
            </a:r>
            <a:r>
              <a:rPr dirty="0" sz="2000" spc="-8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of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the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spc="-10" b="1">
                <a:latin typeface="Times New Roman"/>
                <a:cs typeface="Times New Roman"/>
              </a:rPr>
              <a:t>analyte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Wingdings"/>
              <a:buChar char=""/>
            </a:pPr>
            <a:endParaRPr sz="19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buFont typeface="Wingdings"/>
              <a:buChar char=""/>
              <a:tabLst>
                <a:tab pos="241300" algn="l"/>
              </a:tabLst>
            </a:pPr>
            <a:r>
              <a:rPr dirty="0" sz="2000">
                <a:latin typeface="Times New Roman"/>
                <a:cs typeface="Times New Roman"/>
              </a:rPr>
              <a:t>It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ensures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highest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sensitivity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minimize</a:t>
            </a:r>
            <a:r>
              <a:rPr dirty="0" sz="2000" spc="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deviations</a:t>
            </a:r>
            <a:r>
              <a:rPr dirty="0" sz="2000" spc="-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from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Beer's</a:t>
            </a:r>
            <a:r>
              <a:rPr dirty="0" sz="2000" spc="-20" b="1">
                <a:latin typeface="Times New Roman"/>
                <a:cs typeface="Times New Roman"/>
              </a:rPr>
              <a:t> </a:t>
            </a:r>
            <a:r>
              <a:rPr dirty="0" sz="2000" spc="-25" b="1">
                <a:latin typeface="Times New Roman"/>
                <a:cs typeface="Times New Roman"/>
              </a:rPr>
              <a:t>Law.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5083" y="317703"/>
            <a:ext cx="491363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57070" algn="l"/>
              </a:tabLst>
            </a:pPr>
            <a:r>
              <a:rPr dirty="0" spc="-5"/>
              <a:t>Principle</a:t>
            </a:r>
            <a:r>
              <a:rPr dirty="0" spc="-95"/>
              <a:t> </a:t>
            </a:r>
            <a:r>
              <a:rPr dirty="0" spc="-15"/>
              <a:t>of	</a:t>
            </a:r>
            <a:r>
              <a:rPr dirty="0" spc="-5"/>
              <a:t>λmax</a:t>
            </a:r>
            <a:r>
              <a:rPr dirty="0" spc="-135"/>
              <a:t> </a:t>
            </a:r>
            <a:r>
              <a:rPr dirty="0" spc="-15"/>
              <a:t>measurement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-6350" y="0"/>
            <a:ext cx="12204700" cy="6870700"/>
            <a:chOff x="-6350" y="0"/>
            <a:chExt cx="12204700" cy="6870700"/>
          </a:xfrm>
        </p:grpSpPr>
        <p:sp>
          <p:nvSpPr>
            <p:cNvPr id="4" name="object 4"/>
            <p:cNvSpPr/>
            <p:nvPr/>
          </p:nvSpPr>
          <p:spPr>
            <a:xfrm>
              <a:off x="467105" y="983741"/>
              <a:ext cx="10515600" cy="0"/>
            </a:xfrm>
            <a:custGeom>
              <a:avLst/>
              <a:gdLst/>
              <a:ahLst/>
              <a:cxnLst/>
              <a:rect l="l" t="t" r="r" b="b"/>
              <a:pathLst>
                <a:path w="10515600" h="0">
                  <a:moveTo>
                    <a:pt x="0" y="0"/>
                  </a:moveTo>
                  <a:lnTo>
                    <a:pt x="10515600" y="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/>
              <a:ahLst/>
              <a:cxnLst/>
              <a:rect l="l" t="t" r="r" b="b"/>
              <a:pathLst>
                <a:path w="12192000" h="6858000">
                  <a:moveTo>
                    <a:pt x="0" y="1143000"/>
                  </a:moveTo>
                  <a:lnTo>
                    <a:pt x="1002" y="1094739"/>
                  </a:lnTo>
                  <a:lnTo>
                    <a:pt x="3983" y="1046861"/>
                  </a:lnTo>
                  <a:lnTo>
                    <a:pt x="8904" y="999616"/>
                  </a:lnTo>
                  <a:lnTo>
                    <a:pt x="15726" y="953008"/>
                  </a:lnTo>
                  <a:lnTo>
                    <a:pt x="24406" y="906907"/>
                  </a:lnTo>
                  <a:lnTo>
                    <a:pt x="34908" y="861567"/>
                  </a:lnTo>
                  <a:lnTo>
                    <a:pt x="47189" y="816990"/>
                  </a:lnTo>
                  <a:lnTo>
                    <a:pt x="61212" y="773049"/>
                  </a:lnTo>
                  <a:lnTo>
                    <a:pt x="76937" y="729869"/>
                  </a:lnTo>
                  <a:lnTo>
                    <a:pt x="94324" y="687577"/>
                  </a:lnTo>
                  <a:lnTo>
                    <a:pt x="113332" y="646176"/>
                  </a:lnTo>
                  <a:lnTo>
                    <a:pt x="133921" y="605663"/>
                  </a:lnTo>
                  <a:lnTo>
                    <a:pt x="156057" y="566165"/>
                  </a:lnTo>
                  <a:lnTo>
                    <a:pt x="179692" y="527558"/>
                  </a:lnTo>
                  <a:lnTo>
                    <a:pt x="204787" y="489965"/>
                  </a:lnTo>
                  <a:lnTo>
                    <a:pt x="231317" y="453516"/>
                  </a:lnTo>
                  <a:lnTo>
                    <a:pt x="259219" y="418211"/>
                  </a:lnTo>
                  <a:lnTo>
                    <a:pt x="288467" y="383921"/>
                  </a:lnTo>
                  <a:lnTo>
                    <a:pt x="319024" y="350900"/>
                  </a:lnTo>
                  <a:lnTo>
                    <a:pt x="350850" y="319024"/>
                  </a:lnTo>
                  <a:lnTo>
                    <a:pt x="383895" y="288544"/>
                  </a:lnTo>
                  <a:lnTo>
                    <a:pt x="418122" y="259206"/>
                  </a:lnTo>
                  <a:lnTo>
                    <a:pt x="453504" y="231394"/>
                  </a:lnTo>
                  <a:lnTo>
                    <a:pt x="489991" y="204850"/>
                  </a:lnTo>
                  <a:lnTo>
                    <a:pt x="527545" y="179704"/>
                  </a:lnTo>
                  <a:lnTo>
                    <a:pt x="566115" y="156082"/>
                  </a:lnTo>
                  <a:lnTo>
                    <a:pt x="605675" y="133984"/>
                  </a:lnTo>
                  <a:lnTo>
                    <a:pt x="646188" y="113283"/>
                  </a:lnTo>
                  <a:lnTo>
                    <a:pt x="687616" y="94360"/>
                  </a:lnTo>
                  <a:lnTo>
                    <a:pt x="729907" y="76961"/>
                  </a:lnTo>
                  <a:lnTo>
                    <a:pt x="773023" y="61214"/>
                  </a:lnTo>
                  <a:lnTo>
                    <a:pt x="816927" y="47244"/>
                  </a:lnTo>
                  <a:lnTo>
                    <a:pt x="861580" y="34925"/>
                  </a:lnTo>
                  <a:lnTo>
                    <a:pt x="906945" y="24383"/>
                  </a:lnTo>
                  <a:lnTo>
                    <a:pt x="952982" y="15748"/>
                  </a:lnTo>
                  <a:lnTo>
                    <a:pt x="999642" y="8890"/>
                  </a:lnTo>
                  <a:lnTo>
                    <a:pt x="1046899" y="3936"/>
                  </a:lnTo>
                  <a:lnTo>
                    <a:pt x="1094701" y="1016"/>
                  </a:lnTo>
                  <a:lnTo>
                    <a:pt x="1143025" y="0"/>
                  </a:lnTo>
                  <a:lnTo>
                    <a:pt x="11049000" y="0"/>
                  </a:lnTo>
                  <a:lnTo>
                    <a:pt x="11097260" y="1016"/>
                  </a:lnTo>
                  <a:lnTo>
                    <a:pt x="11145139" y="3936"/>
                  </a:lnTo>
                  <a:lnTo>
                    <a:pt x="11192383" y="8890"/>
                  </a:lnTo>
                  <a:lnTo>
                    <a:pt x="11238992" y="15748"/>
                  </a:lnTo>
                  <a:lnTo>
                    <a:pt x="11285093" y="24383"/>
                  </a:lnTo>
                  <a:lnTo>
                    <a:pt x="11330432" y="34925"/>
                  </a:lnTo>
                  <a:lnTo>
                    <a:pt x="11375009" y="47244"/>
                  </a:lnTo>
                  <a:lnTo>
                    <a:pt x="11418951" y="61214"/>
                  </a:lnTo>
                  <a:lnTo>
                    <a:pt x="11462131" y="76961"/>
                  </a:lnTo>
                  <a:lnTo>
                    <a:pt x="11504422" y="94360"/>
                  </a:lnTo>
                  <a:lnTo>
                    <a:pt x="11545824" y="113283"/>
                  </a:lnTo>
                  <a:lnTo>
                    <a:pt x="11586337" y="133984"/>
                  </a:lnTo>
                  <a:lnTo>
                    <a:pt x="11625834" y="156082"/>
                  </a:lnTo>
                  <a:lnTo>
                    <a:pt x="11664442" y="179704"/>
                  </a:lnTo>
                  <a:lnTo>
                    <a:pt x="11702034" y="204850"/>
                  </a:lnTo>
                  <a:lnTo>
                    <a:pt x="11738483" y="231394"/>
                  </a:lnTo>
                  <a:lnTo>
                    <a:pt x="11773789" y="259206"/>
                  </a:lnTo>
                  <a:lnTo>
                    <a:pt x="11808079" y="288544"/>
                  </a:lnTo>
                  <a:lnTo>
                    <a:pt x="11841099" y="319024"/>
                  </a:lnTo>
                  <a:lnTo>
                    <a:pt x="11872976" y="350900"/>
                  </a:lnTo>
                  <a:lnTo>
                    <a:pt x="11903456" y="383921"/>
                  </a:lnTo>
                  <a:lnTo>
                    <a:pt x="11932793" y="418211"/>
                  </a:lnTo>
                  <a:lnTo>
                    <a:pt x="11960606" y="453516"/>
                  </a:lnTo>
                  <a:lnTo>
                    <a:pt x="11987149" y="489965"/>
                  </a:lnTo>
                  <a:lnTo>
                    <a:pt x="12012295" y="527558"/>
                  </a:lnTo>
                  <a:lnTo>
                    <a:pt x="12035917" y="566165"/>
                  </a:lnTo>
                  <a:lnTo>
                    <a:pt x="12058015" y="605663"/>
                  </a:lnTo>
                  <a:lnTo>
                    <a:pt x="12078716" y="646176"/>
                  </a:lnTo>
                  <a:lnTo>
                    <a:pt x="12097639" y="687577"/>
                  </a:lnTo>
                  <a:lnTo>
                    <a:pt x="12115038" y="729869"/>
                  </a:lnTo>
                  <a:lnTo>
                    <a:pt x="12130786" y="773049"/>
                  </a:lnTo>
                  <a:lnTo>
                    <a:pt x="12144756" y="816990"/>
                  </a:lnTo>
                  <a:lnTo>
                    <a:pt x="12157075" y="861567"/>
                  </a:lnTo>
                  <a:lnTo>
                    <a:pt x="12167616" y="906907"/>
                  </a:lnTo>
                  <a:lnTo>
                    <a:pt x="12176252" y="953008"/>
                  </a:lnTo>
                  <a:lnTo>
                    <a:pt x="12183110" y="999616"/>
                  </a:lnTo>
                  <a:lnTo>
                    <a:pt x="12188063" y="1046861"/>
                  </a:lnTo>
                  <a:lnTo>
                    <a:pt x="12190984" y="1094739"/>
                  </a:lnTo>
                  <a:lnTo>
                    <a:pt x="12192000" y="1143000"/>
                  </a:lnTo>
                  <a:lnTo>
                    <a:pt x="12192000" y="5714974"/>
                  </a:lnTo>
                  <a:lnTo>
                    <a:pt x="12190984" y="5763285"/>
                  </a:lnTo>
                  <a:lnTo>
                    <a:pt x="12188063" y="5811100"/>
                  </a:lnTo>
                  <a:lnTo>
                    <a:pt x="12183110" y="5858357"/>
                  </a:lnTo>
                  <a:lnTo>
                    <a:pt x="12176252" y="5905017"/>
                  </a:lnTo>
                  <a:lnTo>
                    <a:pt x="12167616" y="5951054"/>
                  </a:lnTo>
                  <a:lnTo>
                    <a:pt x="12157075" y="5996419"/>
                  </a:lnTo>
                  <a:lnTo>
                    <a:pt x="12144756" y="6041072"/>
                  </a:lnTo>
                  <a:lnTo>
                    <a:pt x="12130786" y="6084976"/>
                  </a:lnTo>
                  <a:lnTo>
                    <a:pt x="12115038" y="6128092"/>
                  </a:lnTo>
                  <a:lnTo>
                    <a:pt x="12097639" y="6170383"/>
                  </a:lnTo>
                  <a:lnTo>
                    <a:pt x="12078716" y="6211798"/>
                  </a:lnTo>
                  <a:lnTo>
                    <a:pt x="12058015" y="6252311"/>
                  </a:lnTo>
                  <a:lnTo>
                    <a:pt x="12035917" y="6291884"/>
                  </a:lnTo>
                  <a:lnTo>
                    <a:pt x="12012295" y="6330454"/>
                  </a:lnTo>
                  <a:lnTo>
                    <a:pt x="11987149" y="6368008"/>
                  </a:lnTo>
                  <a:lnTo>
                    <a:pt x="11960606" y="6404495"/>
                  </a:lnTo>
                  <a:lnTo>
                    <a:pt x="11932793" y="6439877"/>
                  </a:lnTo>
                  <a:lnTo>
                    <a:pt x="11903456" y="6474104"/>
                  </a:lnTo>
                  <a:lnTo>
                    <a:pt x="11872976" y="6507149"/>
                  </a:lnTo>
                  <a:lnTo>
                    <a:pt x="11841099" y="6538976"/>
                  </a:lnTo>
                  <a:lnTo>
                    <a:pt x="11808079" y="6569532"/>
                  </a:lnTo>
                  <a:lnTo>
                    <a:pt x="11773789" y="6598780"/>
                  </a:lnTo>
                  <a:lnTo>
                    <a:pt x="11738483" y="6626682"/>
                  </a:lnTo>
                  <a:lnTo>
                    <a:pt x="11702034" y="6653212"/>
                  </a:lnTo>
                  <a:lnTo>
                    <a:pt x="11664442" y="6678307"/>
                  </a:lnTo>
                  <a:lnTo>
                    <a:pt x="11625834" y="6701942"/>
                  </a:lnTo>
                  <a:lnTo>
                    <a:pt x="11586337" y="6724078"/>
                  </a:lnTo>
                  <a:lnTo>
                    <a:pt x="11545824" y="6744666"/>
                  </a:lnTo>
                  <a:lnTo>
                    <a:pt x="11504422" y="6763674"/>
                  </a:lnTo>
                  <a:lnTo>
                    <a:pt x="11462131" y="6781060"/>
                  </a:lnTo>
                  <a:lnTo>
                    <a:pt x="11418951" y="6796784"/>
                  </a:lnTo>
                  <a:lnTo>
                    <a:pt x="11375009" y="6810808"/>
                  </a:lnTo>
                  <a:lnTo>
                    <a:pt x="11330432" y="6823090"/>
                  </a:lnTo>
                  <a:lnTo>
                    <a:pt x="11285093" y="6833590"/>
                  </a:lnTo>
                  <a:lnTo>
                    <a:pt x="11238992" y="6842271"/>
                  </a:lnTo>
                  <a:lnTo>
                    <a:pt x="11192383" y="6849092"/>
                  </a:lnTo>
                  <a:lnTo>
                    <a:pt x="11145139" y="6854013"/>
                  </a:lnTo>
                  <a:lnTo>
                    <a:pt x="11097260" y="6856995"/>
                  </a:lnTo>
                  <a:lnTo>
                    <a:pt x="11049000" y="6857998"/>
                  </a:lnTo>
                  <a:lnTo>
                    <a:pt x="1143025" y="6857998"/>
                  </a:lnTo>
                  <a:lnTo>
                    <a:pt x="1094701" y="6856995"/>
                  </a:lnTo>
                  <a:lnTo>
                    <a:pt x="1046899" y="6854013"/>
                  </a:lnTo>
                  <a:lnTo>
                    <a:pt x="999642" y="6849092"/>
                  </a:lnTo>
                  <a:lnTo>
                    <a:pt x="952982" y="6842271"/>
                  </a:lnTo>
                  <a:lnTo>
                    <a:pt x="906945" y="6833590"/>
                  </a:lnTo>
                  <a:lnTo>
                    <a:pt x="861580" y="6823090"/>
                  </a:lnTo>
                  <a:lnTo>
                    <a:pt x="816927" y="6810808"/>
                  </a:lnTo>
                  <a:lnTo>
                    <a:pt x="773023" y="6796784"/>
                  </a:lnTo>
                  <a:lnTo>
                    <a:pt x="729907" y="6781060"/>
                  </a:lnTo>
                  <a:lnTo>
                    <a:pt x="687616" y="6763674"/>
                  </a:lnTo>
                  <a:lnTo>
                    <a:pt x="646188" y="6744666"/>
                  </a:lnTo>
                  <a:lnTo>
                    <a:pt x="605675" y="6724078"/>
                  </a:lnTo>
                  <a:lnTo>
                    <a:pt x="566115" y="6701942"/>
                  </a:lnTo>
                  <a:lnTo>
                    <a:pt x="527545" y="6678307"/>
                  </a:lnTo>
                  <a:lnTo>
                    <a:pt x="489991" y="6653212"/>
                  </a:lnTo>
                  <a:lnTo>
                    <a:pt x="453504" y="6626682"/>
                  </a:lnTo>
                  <a:lnTo>
                    <a:pt x="418122" y="6598780"/>
                  </a:lnTo>
                  <a:lnTo>
                    <a:pt x="383895" y="6569532"/>
                  </a:lnTo>
                  <a:lnTo>
                    <a:pt x="350850" y="6538976"/>
                  </a:lnTo>
                  <a:lnTo>
                    <a:pt x="319024" y="6507149"/>
                  </a:lnTo>
                  <a:lnTo>
                    <a:pt x="288467" y="6474104"/>
                  </a:lnTo>
                  <a:lnTo>
                    <a:pt x="259219" y="6439877"/>
                  </a:lnTo>
                  <a:lnTo>
                    <a:pt x="231317" y="6404495"/>
                  </a:lnTo>
                  <a:lnTo>
                    <a:pt x="204787" y="6368008"/>
                  </a:lnTo>
                  <a:lnTo>
                    <a:pt x="179692" y="6330454"/>
                  </a:lnTo>
                  <a:lnTo>
                    <a:pt x="156057" y="6291884"/>
                  </a:lnTo>
                  <a:lnTo>
                    <a:pt x="133921" y="6252311"/>
                  </a:lnTo>
                  <a:lnTo>
                    <a:pt x="113332" y="6211798"/>
                  </a:lnTo>
                  <a:lnTo>
                    <a:pt x="94324" y="6170383"/>
                  </a:lnTo>
                  <a:lnTo>
                    <a:pt x="76937" y="6128092"/>
                  </a:lnTo>
                  <a:lnTo>
                    <a:pt x="61212" y="6084976"/>
                  </a:lnTo>
                  <a:lnTo>
                    <a:pt x="47189" y="6041072"/>
                  </a:lnTo>
                  <a:lnTo>
                    <a:pt x="34908" y="5996419"/>
                  </a:lnTo>
                  <a:lnTo>
                    <a:pt x="24406" y="5951054"/>
                  </a:lnTo>
                  <a:lnTo>
                    <a:pt x="15726" y="5905017"/>
                  </a:lnTo>
                  <a:lnTo>
                    <a:pt x="8904" y="5858357"/>
                  </a:lnTo>
                  <a:lnTo>
                    <a:pt x="3983" y="5811100"/>
                  </a:lnTo>
                  <a:lnTo>
                    <a:pt x="1002" y="5763285"/>
                  </a:lnTo>
                  <a:lnTo>
                    <a:pt x="0" y="5714974"/>
                  </a:lnTo>
                  <a:lnTo>
                    <a:pt x="0" y="1143000"/>
                  </a:lnTo>
                  <a:close/>
                </a:path>
              </a:pathLst>
            </a:custGeom>
            <a:ln w="12699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545083" y="1032129"/>
            <a:ext cx="10304780" cy="4846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39370" indent="-342900">
              <a:lnSpc>
                <a:spcPct val="150000"/>
              </a:lnSpc>
              <a:spcBef>
                <a:spcPts val="100"/>
              </a:spcBef>
              <a:buFont typeface="Wingdings"/>
              <a:buChar char=""/>
              <a:tabLst>
                <a:tab pos="355600" algn="l"/>
                <a:tab pos="5586095" algn="l"/>
              </a:tabLst>
            </a:pP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principle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behind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determination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of	</a:t>
            </a:r>
            <a:r>
              <a:rPr dirty="0" sz="2400" spc="-5">
                <a:latin typeface="Times New Roman"/>
                <a:cs typeface="Times New Roman"/>
              </a:rPr>
              <a:t>Lambda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max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any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colored</a:t>
            </a:r>
            <a:r>
              <a:rPr dirty="0" sz="2400" spc="-7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substance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is that the </a:t>
            </a:r>
            <a:r>
              <a:rPr dirty="0" sz="2400" b="1">
                <a:latin typeface="Times New Roman"/>
                <a:cs typeface="Times New Roman"/>
              </a:rPr>
              <a:t>colored </a:t>
            </a:r>
            <a:r>
              <a:rPr dirty="0" sz="2400" spc="-5" b="1">
                <a:latin typeface="Times New Roman"/>
                <a:cs typeface="Times New Roman"/>
              </a:rPr>
              <a:t>substance absorbs </a:t>
            </a:r>
            <a:r>
              <a:rPr dirty="0" sz="2400" b="1">
                <a:latin typeface="Times New Roman"/>
                <a:cs typeface="Times New Roman"/>
              </a:rPr>
              <a:t>maximum radiation at a </a:t>
            </a:r>
            <a:r>
              <a:rPr dirty="0" sz="2400" spc="-15" b="1">
                <a:latin typeface="Times New Roman"/>
                <a:cs typeface="Times New Roman"/>
              </a:rPr>
              <a:t>particular 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wavelength</a:t>
            </a:r>
            <a:r>
              <a:rPr dirty="0" sz="2400" spc="-2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in</a:t>
            </a:r>
            <a:r>
              <a:rPr dirty="0" sz="2400" spc="-3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the</a:t>
            </a:r>
            <a:r>
              <a:rPr dirty="0" sz="2400" spc="-2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visible</a:t>
            </a:r>
            <a:r>
              <a:rPr dirty="0" sz="2400" spc="-7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region</a:t>
            </a:r>
            <a:r>
              <a:rPr dirty="0" sz="2400" spc="-40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(</a:t>
            </a:r>
            <a:r>
              <a:rPr dirty="0" sz="2400" spc="-10">
                <a:latin typeface="Times New Roman"/>
                <a:cs typeface="Times New Roman"/>
              </a:rPr>
              <a:t>400-800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 spc="-25">
                <a:latin typeface="Times New Roman"/>
                <a:cs typeface="Times New Roman"/>
              </a:rPr>
              <a:t>nm).</a:t>
            </a:r>
            <a:endParaRPr sz="2400">
              <a:latin typeface="Times New Roman"/>
              <a:cs typeface="Times New Roman"/>
            </a:endParaRPr>
          </a:p>
          <a:p>
            <a:pPr marL="355600" marR="123825" indent="-342900">
              <a:lnSpc>
                <a:spcPct val="148700"/>
              </a:lnSpc>
              <a:spcBef>
                <a:spcPts val="1515"/>
              </a:spcBef>
              <a:buFont typeface="Wingdings"/>
              <a:buChar char=""/>
              <a:tabLst>
                <a:tab pos="355600" algn="l"/>
              </a:tabLst>
            </a:pPr>
            <a:r>
              <a:rPr dirty="0" sz="2400">
                <a:latin typeface="Times New Roman"/>
                <a:cs typeface="Times New Roman"/>
              </a:rPr>
              <a:t>This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colored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substances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absorb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radiation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</a:t>
            </a:r>
            <a:r>
              <a:rPr dirty="0" sz="2400" spc="-5">
                <a:latin typeface="Times New Roman"/>
                <a:cs typeface="Times New Roman"/>
              </a:rPr>
              <a:t> different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manner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depending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 spc="-25">
                <a:latin typeface="Times New Roman"/>
                <a:cs typeface="Times New Roman"/>
              </a:rPr>
              <a:t>upon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wavelengths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used.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50000"/>
              </a:lnSpc>
              <a:spcBef>
                <a:spcPts val="480"/>
              </a:spcBef>
              <a:buFont typeface="Wingdings"/>
              <a:buChar char=""/>
              <a:tabLst>
                <a:tab pos="355600" algn="l"/>
              </a:tabLst>
            </a:pPr>
            <a:r>
              <a:rPr dirty="0" sz="2400">
                <a:latin typeface="Times New Roman"/>
                <a:cs typeface="Times New Roman"/>
              </a:rPr>
              <a:t>This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unique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property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maximum </a:t>
            </a:r>
            <a:r>
              <a:rPr dirty="0" sz="2400">
                <a:latin typeface="Times New Roman"/>
                <a:cs typeface="Times New Roman"/>
              </a:rPr>
              <a:t>absorption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at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</a:t>
            </a:r>
            <a:r>
              <a:rPr dirty="0" sz="2400" spc="-3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particular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wavelength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is</a:t>
            </a:r>
            <a:r>
              <a:rPr dirty="0" sz="2400" spc="-15">
                <a:latin typeface="Times New Roman"/>
                <a:cs typeface="Times New Roman"/>
              </a:rPr>
              <a:t> known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as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λ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max</a:t>
            </a:r>
            <a:r>
              <a:rPr dirty="0" sz="2400">
                <a:latin typeface="Times New Roman"/>
                <a:cs typeface="Times New Roman"/>
              </a:rPr>
              <a:t> and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is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useful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for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identification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of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that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particular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substance.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Wingdings"/>
              <a:buChar char=""/>
            </a:pPr>
            <a:endParaRPr sz="25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Wingdings"/>
              <a:buChar char=""/>
              <a:tabLst>
                <a:tab pos="355600" algn="l"/>
              </a:tabLst>
            </a:pPr>
            <a:r>
              <a:rPr dirty="0" sz="2400">
                <a:latin typeface="Times New Roman"/>
                <a:cs typeface="Times New Roman"/>
              </a:rPr>
              <a:t>λ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max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is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not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usually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affected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by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concentration</a:t>
            </a:r>
            <a:r>
              <a:rPr dirty="0" sz="2400" spc="-8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used.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20"/>
              <a:t>Procedure: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-6350" y="0"/>
            <a:ext cx="12204700" cy="6870700"/>
            <a:chOff x="-6350" y="0"/>
            <a:chExt cx="12204700" cy="6870700"/>
          </a:xfrm>
        </p:grpSpPr>
        <p:sp>
          <p:nvSpPr>
            <p:cNvPr id="4" name="object 4"/>
            <p:cNvSpPr/>
            <p:nvPr/>
          </p:nvSpPr>
          <p:spPr>
            <a:xfrm>
              <a:off x="467105" y="983741"/>
              <a:ext cx="10515600" cy="0"/>
            </a:xfrm>
            <a:custGeom>
              <a:avLst/>
              <a:gdLst/>
              <a:ahLst/>
              <a:cxnLst/>
              <a:rect l="l" t="t" r="r" b="b"/>
              <a:pathLst>
                <a:path w="10515600" h="0">
                  <a:moveTo>
                    <a:pt x="0" y="0"/>
                  </a:moveTo>
                  <a:lnTo>
                    <a:pt x="10515600" y="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/>
              <a:ahLst/>
              <a:cxnLst/>
              <a:rect l="l" t="t" r="r" b="b"/>
              <a:pathLst>
                <a:path w="12192000" h="6858000">
                  <a:moveTo>
                    <a:pt x="0" y="1143000"/>
                  </a:moveTo>
                  <a:lnTo>
                    <a:pt x="1002" y="1094739"/>
                  </a:lnTo>
                  <a:lnTo>
                    <a:pt x="3983" y="1046861"/>
                  </a:lnTo>
                  <a:lnTo>
                    <a:pt x="8904" y="999616"/>
                  </a:lnTo>
                  <a:lnTo>
                    <a:pt x="15726" y="953008"/>
                  </a:lnTo>
                  <a:lnTo>
                    <a:pt x="24406" y="906907"/>
                  </a:lnTo>
                  <a:lnTo>
                    <a:pt x="34908" y="861567"/>
                  </a:lnTo>
                  <a:lnTo>
                    <a:pt x="47189" y="816990"/>
                  </a:lnTo>
                  <a:lnTo>
                    <a:pt x="61212" y="773049"/>
                  </a:lnTo>
                  <a:lnTo>
                    <a:pt x="76937" y="729869"/>
                  </a:lnTo>
                  <a:lnTo>
                    <a:pt x="94324" y="687577"/>
                  </a:lnTo>
                  <a:lnTo>
                    <a:pt x="113332" y="646176"/>
                  </a:lnTo>
                  <a:lnTo>
                    <a:pt x="133921" y="605663"/>
                  </a:lnTo>
                  <a:lnTo>
                    <a:pt x="156057" y="566165"/>
                  </a:lnTo>
                  <a:lnTo>
                    <a:pt x="179692" y="527558"/>
                  </a:lnTo>
                  <a:lnTo>
                    <a:pt x="204787" y="489965"/>
                  </a:lnTo>
                  <a:lnTo>
                    <a:pt x="231317" y="453516"/>
                  </a:lnTo>
                  <a:lnTo>
                    <a:pt x="259219" y="418211"/>
                  </a:lnTo>
                  <a:lnTo>
                    <a:pt x="288467" y="383921"/>
                  </a:lnTo>
                  <a:lnTo>
                    <a:pt x="319024" y="350900"/>
                  </a:lnTo>
                  <a:lnTo>
                    <a:pt x="350850" y="319024"/>
                  </a:lnTo>
                  <a:lnTo>
                    <a:pt x="383895" y="288544"/>
                  </a:lnTo>
                  <a:lnTo>
                    <a:pt x="418122" y="259206"/>
                  </a:lnTo>
                  <a:lnTo>
                    <a:pt x="453504" y="231394"/>
                  </a:lnTo>
                  <a:lnTo>
                    <a:pt x="489991" y="204850"/>
                  </a:lnTo>
                  <a:lnTo>
                    <a:pt x="527545" y="179704"/>
                  </a:lnTo>
                  <a:lnTo>
                    <a:pt x="566115" y="156082"/>
                  </a:lnTo>
                  <a:lnTo>
                    <a:pt x="605675" y="133984"/>
                  </a:lnTo>
                  <a:lnTo>
                    <a:pt x="646188" y="113283"/>
                  </a:lnTo>
                  <a:lnTo>
                    <a:pt x="687616" y="94360"/>
                  </a:lnTo>
                  <a:lnTo>
                    <a:pt x="729907" y="76961"/>
                  </a:lnTo>
                  <a:lnTo>
                    <a:pt x="773023" y="61214"/>
                  </a:lnTo>
                  <a:lnTo>
                    <a:pt x="816927" y="47244"/>
                  </a:lnTo>
                  <a:lnTo>
                    <a:pt x="861580" y="34925"/>
                  </a:lnTo>
                  <a:lnTo>
                    <a:pt x="906945" y="24383"/>
                  </a:lnTo>
                  <a:lnTo>
                    <a:pt x="952982" y="15748"/>
                  </a:lnTo>
                  <a:lnTo>
                    <a:pt x="999642" y="8890"/>
                  </a:lnTo>
                  <a:lnTo>
                    <a:pt x="1046899" y="3936"/>
                  </a:lnTo>
                  <a:lnTo>
                    <a:pt x="1094701" y="1016"/>
                  </a:lnTo>
                  <a:lnTo>
                    <a:pt x="1143025" y="0"/>
                  </a:lnTo>
                  <a:lnTo>
                    <a:pt x="11049000" y="0"/>
                  </a:lnTo>
                  <a:lnTo>
                    <a:pt x="11097260" y="1016"/>
                  </a:lnTo>
                  <a:lnTo>
                    <a:pt x="11145139" y="3936"/>
                  </a:lnTo>
                  <a:lnTo>
                    <a:pt x="11192383" y="8890"/>
                  </a:lnTo>
                  <a:lnTo>
                    <a:pt x="11238992" y="15748"/>
                  </a:lnTo>
                  <a:lnTo>
                    <a:pt x="11285093" y="24383"/>
                  </a:lnTo>
                  <a:lnTo>
                    <a:pt x="11330432" y="34925"/>
                  </a:lnTo>
                  <a:lnTo>
                    <a:pt x="11375009" y="47244"/>
                  </a:lnTo>
                  <a:lnTo>
                    <a:pt x="11418951" y="61214"/>
                  </a:lnTo>
                  <a:lnTo>
                    <a:pt x="11462131" y="76961"/>
                  </a:lnTo>
                  <a:lnTo>
                    <a:pt x="11504422" y="94360"/>
                  </a:lnTo>
                  <a:lnTo>
                    <a:pt x="11545824" y="113283"/>
                  </a:lnTo>
                  <a:lnTo>
                    <a:pt x="11586337" y="133984"/>
                  </a:lnTo>
                  <a:lnTo>
                    <a:pt x="11625834" y="156082"/>
                  </a:lnTo>
                  <a:lnTo>
                    <a:pt x="11664442" y="179704"/>
                  </a:lnTo>
                  <a:lnTo>
                    <a:pt x="11702034" y="204850"/>
                  </a:lnTo>
                  <a:lnTo>
                    <a:pt x="11738483" y="231394"/>
                  </a:lnTo>
                  <a:lnTo>
                    <a:pt x="11773789" y="259206"/>
                  </a:lnTo>
                  <a:lnTo>
                    <a:pt x="11808079" y="288544"/>
                  </a:lnTo>
                  <a:lnTo>
                    <a:pt x="11841099" y="319024"/>
                  </a:lnTo>
                  <a:lnTo>
                    <a:pt x="11872976" y="350900"/>
                  </a:lnTo>
                  <a:lnTo>
                    <a:pt x="11903456" y="383921"/>
                  </a:lnTo>
                  <a:lnTo>
                    <a:pt x="11932793" y="418211"/>
                  </a:lnTo>
                  <a:lnTo>
                    <a:pt x="11960606" y="453516"/>
                  </a:lnTo>
                  <a:lnTo>
                    <a:pt x="11987149" y="489965"/>
                  </a:lnTo>
                  <a:lnTo>
                    <a:pt x="12012295" y="527558"/>
                  </a:lnTo>
                  <a:lnTo>
                    <a:pt x="12035917" y="566165"/>
                  </a:lnTo>
                  <a:lnTo>
                    <a:pt x="12058015" y="605663"/>
                  </a:lnTo>
                  <a:lnTo>
                    <a:pt x="12078716" y="646176"/>
                  </a:lnTo>
                  <a:lnTo>
                    <a:pt x="12097639" y="687577"/>
                  </a:lnTo>
                  <a:lnTo>
                    <a:pt x="12115038" y="729869"/>
                  </a:lnTo>
                  <a:lnTo>
                    <a:pt x="12130786" y="773049"/>
                  </a:lnTo>
                  <a:lnTo>
                    <a:pt x="12144756" y="816990"/>
                  </a:lnTo>
                  <a:lnTo>
                    <a:pt x="12157075" y="861567"/>
                  </a:lnTo>
                  <a:lnTo>
                    <a:pt x="12167616" y="906907"/>
                  </a:lnTo>
                  <a:lnTo>
                    <a:pt x="12176252" y="953008"/>
                  </a:lnTo>
                  <a:lnTo>
                    <a:pt x="12183110" y="999616"/>
                  </a:lnTo>
                  <a:lnTo>
                    <a:pt x="12188063" y="1046861"/>
                  </a:lnTo>
                  <a:lnTo>
                    <a:pt x="12190984" y="1094739"/>
                  </a:lnTo>
                  <a:lnTo>
                    <a:pt x="12192000" y="1143000"/>
                  </a:lnTo>
                  <a:lnTo>
                    <a:pt x="12192000" y="5714974"/>
                  </a:lnTo>
                  <a:lnTo>
                    <a:pt x="12190984" y="5763285"/>
                  </a:lnTo>
                  <a:lnTo>
                    <a:pt x="12188063" y="5811100"/>
                  </a:lnTo>
                  <a:lnTo>
                    <a:pt x="12183110" y="5858357"/>
                  </a:lnTo>
                  <a:lnTo>
                    <a:pt x="12176252" y="5905017"/>
                  </a:lnTo>
                  <a:lnTo>
                    <a:pt x="12167616" y="5951054"/>
                  </a:lnTo>
                  <a:lnTo>
                    <a:pt x="12157075" y="5996419"/>
                  </a:lnTo>
                  <a:lnTo>
                    <a:pt x="12144756" y="6041072"/>
                  </a:lnTo>
                  <a:lnTo>
                    <a:pt x="12130786" y="6084976"/>
                  </a:lnTo>
                  <a:lnTo>
                    <a:pt x="12115038" y="6128092"/>
                  </a:lnTo>
                  <a:lnTo>
                    <a:pt x="12097639" y="6170383"/>
                  </a:lnTo>
                  <a:lnTo>
                    <a:pt x="12078716" y="6211798"/>
                  </a:lnTo>
                  <a:lnTo>
                    <a:pt x="12058015" y="6252311"/>
                  </a:lnTo>
                  <a:lnTo>
                    <a:pt x="12035917" y="6291884"/>
                  </a:lnTo>
                  <a:lnTo>
                    <a:pt x="12012295" y="6330454"/>
                  </a:lnTo>
                  <a:lnTo>
                    <a:pt x="11987149" y="6368008"/>
                  </a:lnTo>
                  <a:lnTo>
                    <a:pt x="11960606" y="6404495"/>
                  </a:lnTo>
                  <a:lnTo>
                    <a:pt x="11932793" y="6439877"/>
                  </a:lnTo>
                  <a:lnTo>
                    <a:pt x="11903456" y="6474104"/>
                  </a:lnTo>
                  <a:lnTo>
                    <a:pt x="11872976" y="6507149"/>
                  </a:lnTo>
                  <a:lnTo>
                    <a:pt x="11841099" y="6538976"/>
                  </a:lnTo>
                  <a:lnTo>
                    <a:pt x="11808079" y="6569532"/>
                  </a:lnTo>
                  <a:lnTo>
                    <a:pt x="11773789" y="6598780"/>
                  </a:lnTo>
                  <a:lnTo>
                    <a:pt x="11738483" y="6626682"/>
                  </a:lnTo>
                  <a:lnTo>
                    <a:pt x="11702034" y="6653212"/>
                  </a:lnTo>
                  <a:lnTo>
                    <a:pt x="11664442" y="6678307"/>
                  </a:lnTo>
                  <a:lnTo>
                    <a:pt x="11625834" y="6701942"/>
                  </a:lnTo>
                  <a:lnTo>
                    <a:pt x="11586337" y="6724078"/>
                  </a:lnTo>
                  <a:lnTo>
                    <a:pt x="11545824" y="6744666"/>
                  </a:lnTo>
                  <a:lnTo>
                    <a:pt x="11504422" y="6763674"/>
                  </a:lnTo>
                  <a:lnTo>
                    <a:pt x="11462131" y="6781060"/>
                  </a:lnTo>
                  <a:lnTo>
                    <a:pt x="11418951" y="6796784"/>
                  </a:lnTo>
                  <a:lnTo>
                    <a:pt x="11375009" y="6810808"/>
                  </a:lnTo>
                  <a:lnTo>
                    <a:pt x="11330432" y="6823090"/>
                  </a:lnTo>
                  <a:lnTo>
                    <a:pt x="11285093" y="6833590"/>
                  </a:lnTo>
                  <a:lnTo>
                    <a:pt x="11238992" y="6842271"/>
                  </a:lnTo>
                  <a:lnTo>
                    <a:pt x="11192383" y="6849092"/>
                  </a:lnTo>
                  <a:lnTo>
                    <a:pt x="11145139" y="6854013"/>
                  </a:lnTo>
                  <a:lnTo>
                    <a:pt x="11097260" y="6856995"/>
                  </a:lnTo>
                  <a:lnTo>
                    <a:pt x="11049000" y="6857998"/>
                  </a:lnTo>
                  <a:lnTo>
                    <a:pt x="1143025" y="6857998"/>
                  </a:lnTo>
                  <a:lnTo>
                    <a:pt x="1094701" y="6856995"/>
                  </a:lnTo>
                  <a:lnTo>
                    <a:pt x="1046899" y="6854013"/>
                  </a:lnTo>
                  <a:lnTo>
                    <a:pt x="999642" y="6849092"/>
                  </a:lnTo>
                  <a:lnTo>
                    <a:pt x="952982" y="6842271"/>
                  </a:lnTo>
                  <a:lnTo>
                    <a:pt x="906945" y="6833590"/>
                  </a:lnTo>
                  <a:lnTo>
                    <a:pt x="861580" y="6823090"/>
                  </a:lnTo>
                  <a:lnTo>
                    <a:pt x="816927" y="6810808"/>
                  </a:lnTo>
                  <a:lnTo>
                    <a:pt x="773023" y="6796784"/>
                  </a:lnTo>
                  <a:lnTo>
                    <a:pt x="729907" y="6781060"/>
                  </a:lnTo>
                  <a:lnTo>
                    <a:pt x="687616" y="6763674"/>
                  </a:lnTo>
                  <a:lnTo>
                    <a:pt x="646188" y="6744666"/>
                  </a:lnTo>
                  <a:lnTo>
                    <a:pt x="605675" y="6724078"/>
                  </a:lnTo>
                  <a:lnTo>
                    <a:pt x="566115" y="6701942"/>
                  </a:lnTo>
                  <a:lnTo>
                    <a:pt x="527545" y="6678307"/>
                  </a:lnTo>
                  <a:lnTo>
                    <a:pt x="489991" y="6653212"/>
                  </a:lnTo>
                  <a:lnTo>
                    <a:pt x="453504" y="6626682"/>
                  </a:lnTo>
                  <a:lnTo>
                    <a:pt x="418122" y="6598780"/>
                  </a:lnTo>
                  <a:lnTo>
                    <a:pt x="383895" y="6569532"/>
                  </a:lnTo>
                  <a:lnTo>
                    <a:pt x="350850" y="6538976"/>
                  </a:lnTo>
                  <a:lnTo>
                    <a:pt x="319024" y="6507149"/>
                  </a:lnTo>
                  <a:lnTo>
                    <a:pt x="288467" y="6474104"/>
                  </a:lnTo>
                  <a:lnTo>
                    <a:pt x="259219" y="6439877"/>
                  </a:lnTo>
                  <a:lnTo>
                    <a:pt x="231317" y="6404495"/>
                  </a:lnTo>
                  <a:lnTo>
                    <a:pt x="204787" y="6368008"/>
                  </a:lnTo>
                  <a:lnTo>
                    <a:pt x="179692" y="6330454"/>
                  </a:lnTo>
                  <a:lnTo>
                    <a:pt x="156057" y="6291884"/>
                  </a:lnTo>
                  <a:lnTo>
                    <a:pt x="133921" y="6252311"/>
                  </a:lnTo>
                  <a:lnTo>
                    <a:pt x="113332" y="6211798"/>
                  </a:lnTo>
                  <a:lnTo>
                    <a:pt x="94324" y="6170383"/>
                  </a:lnTo>
                  <a:lnTo>
                    <a:pt x="76937" y="6128092"/>
                  </a:lnTo>
                  <a:lnTo>
                    <a:pt x="61212" y="6084976"/>
                  </a:lnTo>
                  <a:lnTo>
                    <a:pt x="47189" y="6041072"/>
                  </a:lnTo>
                  <a:lnTo>
                    <a:pt x="34908" y="5996419"/>
                  </a:lnTo>
                  <a:lnTo>
                    <a:pt x="24406" y="5951054"/>
                  </a:lnTo>
                  <a:lnTo>
                    <a:pt x="15726" y="5905017"/>
                  </a:lnTo>
                  <a:lnTo>
                    <a:pt x="8904" y="5858357"/>
                  </a:lnTo>
                  <a:lnTo>
                    <a:pt x="3983" y="5811100"/>
                  </a:lnTo>
                  <a:lnTo>
                    <a:pt x="1002" y="5763285"/>
                  </a:lnTo>
                  <a:lnTo>
                    <a:pt x="0" y="5714974"/>
                  </a:lnTo>
                  <a:lnTo>
                    <a:pt x="0" y="1143000"/>
                  </a:lnTo>
                  <a:close/>
                </a:path>
              </a:pathLst>
            </a:custGeom>
            <a:ln w="12699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642010" y="889482"/>
            <a:ext cx="10093960" cy="5542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252095" indent="-342900">
              <a:lnSpc>
                <a:spcPct val="150000"/>
              </a:lnSpc>
              <a:spcBef>
                <a:spcPts val="10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dirty="0" sz="2000" spc="-20">
                <a:latin typeface="Times New Roman"/>
                <a:cs typeface="Times New Roman"/>
              </a:rPr>
              <a:t>Weight</a:t>
            </a:r>
            <a:r>
              <a:rPr dirty="0" sz="2000" spc="-9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accurately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 spc="5">
                <a:latin typeface="Times New Roman"/>
                <a:cs typeface="Times New Roman"/>
              </a:rPr>
              <a:t>100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mg</a:t>
            </a:r>
            <a:r>
              <a:rPr dirty="0" sz="2000" spc="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KMNO4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dissolve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30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 spc="-15">
                <a:latin typeface="Times New Roman"/>
                <a:cs typeface="Times New Roman"/>
              </a:rPr>
              <a:t>ml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distilled</a:t>
            </a:r>
            <a:r>
              <a:rPr dirty="0" sz="2000" spc="-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water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 spc="-15">
                <a:latin typeface="Times New Roman"/>
                <a:cs typeface="Times New Roman"/>
              </a:rPr>
              <a:t>volumetric </a:t>
            </a:r>
            <a:r>
              <a:rPr dirty="0" sz="2000" spc="-484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flask.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Times New Roman"/>
              <a:buAutoNum type="arabicPeriod"/>
            </a:pPr>
            <a:endParaRPr sz="225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2000" spc="-5">
                <a:latin typeface="Times New Roman"/>
                <a:cs typeface="Times New Roman"/>
              </a:rPr>
              <a:t>Make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up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5">
                <a:latin typeface="Times New Roman"/>
                <a:cs typeface="Times New Roman"/>
              </a:rPr>
              <a:t>volume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up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to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100ml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with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distilled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 spc="-15">
                <a:latin typeface="Times New Roman"/>
                <a:cs typeface="Times New Roman"/>
              </a:rPr>
              <a:t>water.</a:t>
            </a:r>
            <a:endParaRPr sz="20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50000"/>
              </a:lnSpc>
              <a:spcBef>
                <a:spcPts val="101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dirty="0" sz="2000" spc="5">
                <a:latin typeface="Times New Roman"/>
                <a:cs typeface="Times New Roman"/>
              </a:rPr>
              <a:t>Now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take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4 </a:t>
            </a:r>
            <a:r>
              <a:rPr dirty="0" sz="2000" spc="-15">
                <a:latin typeface="Times New Roman"/>
                <a:cs typeface="Times New Roman"/>
              </a:rPr>
              <a:t>ml</a:t>
            </a:r>
            <a:r>
              <a:rPr dirty="0" sz="2000" spc="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above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solution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dilute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to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20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 spc="-15">
                <a:latin typeface="Times New Roman"/>
                <a:cs typeface="Times New Roman"/>
              </a:rPr>
              <a:t>ml</a:t>
            </a:r>
            <a:r>
              <a:rPr dirty="0" sz="2000" spc="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with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distilled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water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order</a:t>
            </a:r>
            <a:r>
              <a:rPr dirty="0" sz="2000" spc="-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to get</a:t>
            </a:r>
            <a:r>
              <a:rPr dirty="0" sz="2000" spc="-15">
                <a:latin typeface="Times New Roman"/>
                <a:cs typeface="Times New Roman"/>
              </a:rPr>
              <a:t> resulting </a:t>
            </a:r>
            <a:r>
              <a:rPr dirty="0" sz="2000" spc="-48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solution</a:t>
            </a:r>
            <a:r>
              <a:rPr dirty="0" sz="2000" spc="-70">
                <a:latin typeface="Times New Roman"/>
                <a:cs typeface="Times New Roman"/>
              </a:rPr>
              <a:t> </a:t>
            </a:r>
            <a:r>
              <a:rPr dirty="0" sz="2000" spc="-15">
                <a:latin typeface="Times New Roman"/>
                <a:cs typeface="Times New Roman"/>
              </a:rPr>
              <a:t>(40µg/ml)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Times New Roman"/>
              <a:buAutoNum type="arabicPeriod"/>
            </a:pPr>
            <a:endParaRPr sz="1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Switch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on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5">
                <a:latin typeface="Times New Roman"/>
                <a:cs typeface="Times New Roman"/>
              </a:rPr>
              <a:t> colorimeter</a:t>
            </a:r>
            <a:r>
              <a:rPr dirty="0" sz="2000" spc="-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allow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to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stabilize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for</a:t>
            </a:r>
            <a:r>
              <a:rPr dirty="0" sz="2000" spc="-4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15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 spc="-15">
                <a:latin typeface="Times New Roman"/>
                <a:cs typeface="Times New Roman"/>
              </a:rPr>
              <a:t>minutes.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Times New Roman"/>
              <a:buAutoNum type="arabicPeriod"/>
            </a:pPr>
            <a:endParaRPr sz="1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Set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absorbance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at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zero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by using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distilled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water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as</a:t>
            </a:r>
            <a:r>
              <a:rPr dirty="0" sz="2000" spc="-10">
                <a:latin typeface="Times New Roman"/>
                <a:cs typeface="Times New Roman"/>
              </a:rPr>
              <a:t> blank.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rabicPeriod"/>
            </a:pPr>
            <a:endParaRPr sz="1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2000" spc="5">
                <a:latin typeface="Times New Roman"/>
                <a:cs typeface="Times New Roman"/>
              </a:rPr>
              <a:t>Now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set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100%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transmittance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by</a:t>
            </a:r>
            <a:r>
              <a:rPr dirty="0" sz="2000" spc="-1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distilled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water.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Times New Roman"/>
              <a:buAutoNum type="arabicPeriod"/>
            </a:pPr>
            <a:endParaRPr sz="1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2000" spc="-20">
                <a:latin typeface="Times New Roman"/>
                <a:cs typeface="Times New Roman"/>
              </a:rPr>
              <a:t>Take</a:t>
            </a:r>
            <a:r>
              <a:rPr dirty="0" sz="2000" spc="-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absorbance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resulting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solution</a:t>
            </a:r>
            <a:r>
              <a:rPr dirty="0" sz="2000" spc="-6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at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different</a:t>
            </a:r>
            <a:r>
              <a:rPr dirty="0" sz="2000" spc="-9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wavelengths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Times New Roman"/>
              <a:buAutoNum type="arabicPeriod"/>
            </a:pPr>
            <a:endParaRPr sz="19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Plot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graph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between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wavelength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vs</a:t>
            </a:r>
            <a:r>
              <a:rPr dirty="0" sz="2000" spc="-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observed</a:t>
            </a:r>
            <a:r>
              <a:rPr dirty="0" sz="2000" spc="-70">
                <a:latin typeface="Times New Roman"/>
                <a:cs typeface="Times New Roman"/>
              </a:rPr>
              <a:t> </a:t>
            </a:r>
            <a:r>
              <a:rPr dirty="0" sz="2000" spc="-10">
                <a:latin typeface="Times New Roman"/>
                <a:cs typeface="Times New Roman"/>
              </a:rPr>
              <a:t>absorbance.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6387" y="282320"/>
            <a:ext cx="6088380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200"/>
              <a:t>Cal</a:t>
            </a:r>
            <a:r>
              <a:rPr dirty="0" sz="3200" spc="5"/>
              <a:t>c</a:t>
            </a:r>
            <a:r>
              <a:rPr dirty="0" sz="3200"/>
              <a:t>ulation</a:t>
            </a:r>
            <a:r>
              <a:rPr dirty="0" sz="3200" spc="-95"/>
              <a:t> </a:t>
            </a:r>
            <a:r>
              <a:rPr dirty="0" sz="3200"/>
              <a:t>of</a:t>
            </a:r>
            <a:r>
              <a:rPr dirty="0" sz="3200"/>
              <a:t> </a:t>
            </a:r>
            <a:r>
              <a:rPr dirty="0" sz="3200" spc="-15"/>
              <a:t>L</a:t>
            </a:r>
            <a:r>
              <a:rPr dirty="0" sz="3200"/>
              <a:t>A</a:t>
            </a:r>
            <a:r>
              <a:rPr dirty="0" sz="3200" spc="-25"/>
              <a:t>M</a:t>
            </a:r>
            <a:r>
              <a:rPr dirty="0" sz="3200" spc="-15"/>
              <a:t>B</a:t>
            </a:r>
            <a:r>
              <a:rPr dirty="0" sz="3200"/>
              <a:t>DA</a:t>
            </a:r>
            <a:r>
              <a:rPr dirty="0" sz="3200" spc="-195"/>
              <a:t> </a:t>
            </a:r>
            <a:r>
              <a:rPr dirty="0" sz="3200" spc="-5"/>
              <a:t>(</a:t>
            </a:r>
            <a:r>
              <a:rPr dirty="0" sz="3200"/>
              <a:t>λ</a:t>
            </a:r>
            <a:r>
              <a:rPr dirty="0" sz="3200"/>
              <a:t> </a:t>
            </a:r>
            <a:r>
              <a:rPr dirty="0" sz="3200"/>
              <a:t>)</a:t>
            </a:r>
            <a:r>
              <a:rPr dirty="0" sz="3200" spc="-5"/>
              <a:t> </a:t>
            </a:r>
            <a:r>
              <a:rPr dirty="0" sz="3200" spc="-30"/>
              <a:t>M</a:t>
            </a:r>
            <a:r>
              <a:rPr dirty="0" sz="3200" spc="-25"/>
              <a:t>A</a:t>
            </a:r>
            <a:r>
              <a:rPr dirty="0" sz="3200"/>
              <a:t>X</a:t>
            </a:r>
            <a:endParaRPr sz="3200"/>
          </a:p>
        </p:txBody>
      </p:sp>
      <p:grpSp>
        <p:nvGrpSpPr>
          <p:cNvPr id="3" name="object 3"/>
          <p:cNvGrpSpPr/>
          <p:nvPr/>
        </p:nvGrpSpPr>
        <p:grpSpPr>
          <a:xfrm>
            <a:off x="-6350" y="0"/>
            <a:ext cx="12204700" cy="6870700"/>
            <a:chOff x="-6350" y="0"/>
            <a:chExt cx="12204700" cy="6870700"/>
          </a:xfrm>
        </p:grpSpPr>
        <p:sp>
          <p:nvSpPr>
            <p:cNvPr id="4" name="object 4"/>
            <p:cNvSpPr/>
            <p:nvPr/>
          </p:nvSpPr>
          <p:spPr>
            <a:xfrm>
              <a:off x="467105" y="983741"/>
              <a:ext cx="10515600" cy="0"/>
            </a:xfrm>
            <a:custGeom>
              <a:avLst/>
              <a:gdLst/>
              <a:ahLst/>
              <a:cxnLst/>
              <a:rect l="l" t="t" r="r" b="b"/>
              <a:pathLst>
                <a:path w="10515600" h="0">
                  <a:moveTo>
                    <a:pt x="0" y="0"/>
                  </a:moveTo>
                  <a:lnTo>
                    <a:pt x="10515600" y="0"/>
                  </a:lnTo>
                </a:path>
              </a:pathLst>
            </a:custGeom>
            <a:ln w="28575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/>
              <a:ahLst/>
              <a:cxnLst/>
              <a:rect l="l" t="t" r="r" b="b"/>
              <a:pathLst>
                <a:path w="12192000" h="6858000">
                  <a:moveTo>
                    <a:pt x="0" y="1143000"/>
                  </a:moveTo>
                  <a:lnTo>
                    <a:pt x="1002" y="1094739"/>
                  </a:lnTo>
                  <a:lnTo>
                    <a:pt x="3983" y="1046861"/>
                  </a:lnTo>
                  <a:lnTo>
                    <a:pt x="8904" y="999616"/>
                  </a:lnTo>
                  <a:lnTo>
                    <a:pt x="15726" y="953008"/>
                  </a:lnTo>
                  <a:lnTo>
                    <a:pt x="24406" y="906907"/>
                  </a:lnTo>
                  <a:lnTo>
                    <a:pt x="34908" y="861567"/>
                  </a:lnTo>
                  <a:lnTo>
                    <a:pt x="47189" y="816990"/>
                  </a:lnTo>
                  <a:lnTo>
                    <a:pt x="61212" y="773049"/>
                  </a:lnTo>
                  <a:lnTo>
                    <a:pt x="76937" y="729869"/>
                  </a:lnTo>
                  <a:lnTo>
                    <a:pt x="94324" y="687577"/>
                  </a:lnTo>
                  <a:lnTo>
                    <a:pt x="113332" y="646176"/>
                  </a:lnTo>
                  <a:lnTo>
                    <a:pt x="133921" y="605663"/>
                  </a:lnTo>
                  <a:lnTo>
                    <a:pt x="156057" y="566165"/>
                  </a:lnTo>
                  <a:lnTo>
                    <a:pt x="179692" y="527558"/>
                  </a:lnTo>
                  <a:lnTo>
                    <a:pt x="204787" y="489965"/>
                  </a:lnTo>
                  <a:lnTo>
                    <a:pt x="231317" y="453516"/>
                  </a:lnTo>
                  <a:lnTo>
                    <a:pt x="259219" y="418211"/>
                  </a:lnTo>
                  <a:lnTo>
                    <a:pt x="288467" y="383921"/>
                  </a:lnTo>
                  <a:lnTo>
                    <a:pt x="319024" y="350900"/>
                  </a:lnTo>
                  <a:lnTo>
                    <a:pt x="350850" y="319024"/>
                  </a:lnTo>
                  <a:lnTo>
                    <a:pt x="383895" y="288544"/>
                  </a:lnTo>
                  <a:lnTo>
                    <a:pt x="418122" y="259206"/>
                  </a:lnTo>
                  <a:lnTo>
                    <a:pt x="453504" y="231394"/>
                  </a:lnTo>
                  <a:lnTo>
                    <a:pt x="489991" y="204850"/>
                  </a:lnTo>
                  <a:lnTo>
                    <a:pt x="527545" y="179704"/>
                  </a:lnTo>
                  <a:lnTo>
                    <a:pt x="566115" y="156082"/>
                  </a:lnTo>
                  <a:lnTo>
                    <a:pt x="605675" y="133984"/>
                  </a:lnTo>
                  <a:lnTo>
                    <a:pt x="646188" y="113283"/>
                  </a:lnTo>
                  <a:lnTo>
                    <a:pt x="687616" y="94360"/>
                  </a:lnTo>
                  <a:lnTo>
                    <a:pt x="729907" y="76961"/>
                  </a:lnTo>
                  <a:lnTo>
                    <a:pt x="773023" y="61214"/>
                  </a:lnTo>
                  <a:lnTo>
                    <a:pt x="816927" y="47244"/>
                  </a:lnTo>
                  <a:lnTo>
                    <a:pt x="861580" y="34925"/>
                  </a:lnTo>
                  <a:lnTo>
                    <a:pt x="906945" y="24383"/>
                  </a:lnTo>
                  <a:lnTo>
                    <a:pt x="952982" y="15748"/>
                  </a:lnTo>
                  <a:lnTo>
                    <a:pt x="999642" y="8890"/>
                  </a:lnTo>
                  <a:lnTo>
                    <a:pt x="1046899" y="3936"/>
                  </a:lnTo>
                  <a:lnTo>
                    <a:pt x="1094701" y="1016"/>
                  </a:lnTo>
                  <a:lnTo>
                    <a:pt x="1143025" y="0"/>
                  </a:lnTo>
                  <a:lnTo>
                    <a:pt x="11049000" y="0"/>
                  </a:lnTo>
                  <a:lnTo>
                    <a:pt x="11097260" y="1016"/>
                  </a:lnTo>
                  <a:lnTo>
                    <a:pt x="11145139" y="3936"/>
                  </a:lnTo>
                  <a:lnTo>
                    <a:pt x="11192383" y="8890"/>
                  </a:lnTo>
                  <a:lnTo>
                    <a:pt x="11238992" y="15748"/>
                  </a:lnTo>
                  <a:lnTo>
                    <a:pt x="11285093" y="24383"/>
                  </a:lnTo>
                  <a:lnTo>
                    <a:pt x="11330432" y="34925"/>
                  </a:lnTo>
                  <a:lnTo>
                    <a:pt x="11375009" y="47244"/>
                  </a:lnTo>
                  <a:lnTo>
                    <a:pt x="11418951" y="61214"/>
                  </a:lnTo>
                  <a:lnTo>
                    <a:pt x="11462131" y="76961"/>
                  </a:lnTo>
                  <a:lnTo>
                    <a:pt x="11504422" y="94360"/>
                  </a:lnTo>
                  <a:lnTo>
                    <a:pt x="11545824" y="113283"/>
                  </a:lnTo>
                  <a:lnTo>
                    <a:pt x="11586337" y="133984"/>
                  </a:lnTo>
                  <a:lnTo>
                    <a:pt x="11625834" y="156082"/>
                  </a:lnTo>
                  <a:lnTo>
                    <a:pt x="11664442" y="179704"/>
                  </a:lnTo>
                  <a:lnTo>
                    <a:pt x="11702034" y="204850"/>
                  </a:lnTo>
                  <a:lnTo>
                    <a:pt x="11738483" y="231394"/>
                  </a:lnTo>
                  <a:lnTo>
                    <a:pt x="11773789" y="259206"/>
                  </a:lnTo>
                  <a:lnTo>
                    <a:pt x="11808079" y="288544"/>
                  </a:lnTo>
                  <a:lnTo>
                    <a:pt x="11841099" y="319024"/>
                  </a:lnTo>
                  <a:lnTo>
                    <a:pt x="11872976" y="350900"/>
                  </a:lnTo>
                  <a:lnTo>
                    <a:pt x="11903456" y="383921"/>
                  </a:lnTo>
                  <a:lnTo>
                    <a:pt x="11932793" y="418211"/>
                  </a:lnTo>
                  <a:lnTo>
                    <a:pt x="11960606" y="453516"/>
                  </a:lnTo>
                  <a:lnTo>
                    <a:pt x="11987149" y="489965"/>
                  </a:lnTo>
                  <a:lnTo>
                    <a:pt x="12012295" y="527558"/>
                  </a:lnTo>
                  <a:lnTo>
                    <a:pt x="12035917" y="566165"/>
                  </a:lnTo>
                  <a:lnTo>
                    <a:pt x="12058015" y="605663"/>
                  </a:lnTo>
                  <a:lnTo>
                    <a:pt x="12078716" y="646176"/>
                  </a:lnTo>
                  <a:lnTo>
                    <a:pt x="12097639" y="687577"/>
                  </a:lnTo>
                  <a:lnTo>
                    <a:pt x="12115038" y="729869"/>
                  </a:lnTo>
                  <a:lnTo>
                    <a:pt x="12130786" y="773049"/>
                  </a:lnTo>
                  <a:lnTo>
                    <a:pt x="12144756" y="816990"/>
                  </a:lnTo>
                  <a:lnTo>
                    <a:pt x="12157075" y="861567"/>
                  </a:lnTo>
                  <a:lnTo>
                    <a:pt x="12167616" y="906907"/>
                  </a:lnTo>
                  <a:lnTo>
                    <a:pt x="12176252" y="953008"/>
                  </a:lnTo>
                  <a:lnTo>
                    <a:pt x="12183110" y="999616"/>
                  </a:lnTo>
                  <a:lnTo>
                    <a:pt x="12188063" y="1046861"/>
                  </a:lnTo>
                  <a:lnTo>
                    <a:pt x="12190984" y="1094739"/>
                  </a:lnTo>
                  <a:lnTo>
                    <a:pt x="12192000" y="1143000"/>
                  </a:lnTo>
                  <a:lnTo>
                    <a:pt x="12192000" y="5714974"/>
                  </a:lnTo>
                  <a:lnTo>
                    <a:pt x="12190984" y="5763285"/>
                  </a:lnTo>
                  <a:lnTo>
                    <a:pt x="12188063" y="5811100"/>
                  </a:lnTo>
                  <a:lnTo>
                    <a:pt x="12183110" y="5858357"/>
                  </a:lnTo>
                  <a:lnTo>
                    <a:pt x="12176252" y="5905017"/>
                  </a:lnTo>
                  <a:lnTo>
                    <a:pt x="12167616" y="5951054"/>
                  </a:lnTo>
                  <a:lnTo>
                    <a:pt x="12157075" y="5996419"/>
                  </a:lnTo>
                  <a:lnTo>
                    <a:pt x="12144756" y="6041072"/>
                  </a:lnTo>
                  <a:lnTo>
                    <a:pt x="12130786" y="6084976"/>
                  </a:lnTo>
                  <a:lnTo>
                    <a:pt x="12115038" y="6128092"/>
                  </a:lnTo>
                  <a:lnTo>
                    <a:pt x="12097639" y="6170383"/>
                  </a:lnTo>
                  <a:lnTo>
                    <a:pt x="12078716" y="6211798"/>
                  </a:lnTo>
                  <a:lnTo>
                    <a:pt x="12058015" y="6252311"/>
                  </a:lnTo>
                  <a:lnTo>
                    <a:pt x="12035917" y="6291884"/>
                  </a:lnTo>
                  <a:lnTo>
                    <a:pt x="12012295" y="6330454"/>
                  </a:lnTo>
                  <a:lnTo>
                    <a:pt x="11987149" y="6368008"/>
                  </a:lnTo>
                  <a:lnTo>
                    <a:pt x="11960606" y="6404495"/>
                  </a:lnTo>
                  <a:lnTo>
                    <a:pt x="11932793" y="6439877"/>
                  </a:lnTo>
                  <a:lnTo>
                    <a:pt x="11903456" y="6474104"/>
                  </a:lnTo>
                  <a:lnTo>
                    <a:pt x="11872976" y="6507149"/>
                  </a:lnTo>
                  <a:lnTo>
                    <a:pt x="11841099" y="6538976"/>
                  </a:lnTo>
                  <a:lnTo>
                    <a:pt x="11808079" y="6569532"/>
                  </a:lnTo>
                  <a:lnTo>
                    <a:pt x="11773789" y="6598780"/>
                  </a:lnTo>
                  <a:lnTo>
                    <a:pt x="11738483" y="6626682"/>
                  </a:lnTo>
                  <a:lnTo>
                    <a:pt x="11702034" y="6653212"/>
                  </a:lnTo>
                  <a:lnTo>
                    <a:pt x="11664442" y="6678307"/>
                  </a:lnTo>
                  <a:lnTo>
                    <a:pt x="11625834" y="6701942"/>
                  </a:lnTo>
                  <a:lnTo>
                    <a:pt x="11586337" y="6724078"/>
                  </a:lnTo>
                  <a:lnTo>
                    <a:pt x="11545824" y="6744666"/>
                  </a:lnTo>
                  <a:lnTo>
                    <a:pt x="11504422" y="6763674"/>
                  </a:lnTo>
                  <a:lnTo>
                    <a:pt x="11462131" y="6781060"/>
                  </a:lnTo>
                  <a:lnTo>
                    <a:pt x="11418951" y="6796784"/>
                  </a:lnTo>
                  <a:lnTo>
                    <a:pt x="11375009" y="6810808"/>
                  </a:lnTo>
                  <a:lnTo>
                    <a:pt x="11330432" y="6823090"/>
                  </a:lnTo>
                  <a:lnTo>
                    <a:pt x="11285093" y="6833590"/>
                  </a:lnTo>
                  <a:lnTo>
                    <a:pt x="11238992" y="6842271"/>
                  </a:lnTo>
                  <a:lnTo>
                    <a:pt x="11192383" y="6849092"/>
                  </a:lnTo>
                  <a:lnTo>
                    <a:pt x="11145139" y="6854013"/>
                  </a:lnTo>
                  <a:lnTo>
                    <a:pt x="11097260" y="6856995"/>
                  </a:lnTo>
                  <a:lnTo>
                    <a:pt x="11049000" y="6857998"/>
                  </a:lnTo>
                  <a:lnTo>
                    <a:pt x="1143025" y="6857998"/>
                  </a:lnTo>
                  <a:lnTo>
                    <a:pt x="1094701" y="6856995"/>
                  </a:lnTo>
                  <a:lnTo>
                    <a:pt x="1046899" y="6854013"/>
                  </a:lnTo>
                  <a:lnTo>
                    <a:pt x="999642" y="6849092"/>
                  </a:lnTo>
                  <a:lnTo>
                    <a:pt x="952982" y="6842271"/>
                  </a:lnTo>
                  <a:lnTo>
                    <a:pt x="906945" y="6833590"/>
                  </a:lnTo>
                  <a:lnTo>
                    <a:pt x="861580" y="6823090"/>
                  </a:lnTo>
                  <a:lnTo>
                    <a:pt x="816927" y="6810808"/>
                  </a:lnTo>
                  <a:lnTo>
                    <a:pt x="773023" y="6796784"/>
                  </a:lnTo>
                  <a:lnTo>
                    <a:pt x="729907" y="6781060"/>
                  </a:lnTo>
                  <a:lnTo>
                    <a:pt x="687616" y="6763674"/>
                  </a:lnTo>
                  <a:lnTo>
                    <a:pt x="646188" y="6744666"/>
                  </a:lnTo>
                  <a:lnTo>
                    <a:pt x="605675" y="6724078"/>
                  </a:lnTo>
                  <a:lnTo>
                    <a:pt x="566115" y="6701942"/>
                  </a:lnTo>
                  <a:lnTo>
                    <a:pt x="527545" y="6678307"/>
                  </a:lnTo>
                  <a:lnTo>
                    <a:pt x="489991" y="6653212"/>
                  </a:lnTo>
                  <a:lnTo>
                    <a:pt x="453504" y="6626682"/>
                  </a:lnTo>
                  <a:lnTo>
                    <a:pt x="418122" y="6598780"/>
                  </a:lnTo>
                  <a:lnTo>
                    <a:pt x="383895" y="6569532"/>
                  </a:lnTo>
                  <a:lnTo>
                    <a:pt x="350850" y="6538976"/>
                  </a:lnTo>
                  <a:lnTo>
                    <a:pt x="319024" y="6507149"/>
                  </a:lnTo>
                  <a:lnTo>
                    <a:pt x="288467" y="6474104"/>
                  </a:lnTo>
                  <a:lnTo>
                    <a:pt x="259219" y="6439877"/>
                  </a:lnTo>
                  <a:lnTo>
                    <a:pt x="231317" y="6404495"/>
                  </a:lnTo>
                  <a:lnTo>
                    <a:pt x="204787" y="6368008"/>
                  </a:lnTo>
                  <a:lnTo>
                    <a:pt x="179692" y="6330454"/>
                  </a:lnTo>
                  <a:lnTo>
                    <a:pt x="156057" y="6291884"/>
                  </a:lnTo>
                  <a:lnTo>
                    <a:pt x="133921" y="6252311"/>
                  </a:lnTo>
                  <a:lnTo>
                    <a:pt x="113332" y="6211798"/>
                  </a:lnTo>
                  <a:lnTo>
                    <a:pt x="94324" y="6170383"/>
                  </a:lnTo>
                  <a:lnTo>
                    <a:pt x="76937" y="6128092"/>
                  </a:lnTo>
                  <a:lnTo>
                    <a:pt x="61212" y="6084976"/>
                  </a:lnTo>
                  <a:lnTo>
                    <a:pt x="47189" y="6041072"/>
                  </a:lnTo>
                  <a:lnTo>
                    <a:pt x="34908" y="5996419"/>
                  </a:lnTo>
                  <a:lnTo>
                    <a:pt x="24406" y="5951054"/>
                  </a:lnTo>
                  <a:lnTo>
                    <a:pt x="15726" y="5905017"/>
                  </a:lnTo>
                  <a:lnTo>
                    <a:pt x="8904" y="5858357"/>
                  </a:lnTo>
                  <a:lnTo>
                    <a:pt x="3983" y="5811100"/>
                  </a:lnTo>
                  <a:lnTo>
                    <a:pt x="1002" y="5763285"/>
                  </a:lnTo>
                  <a:lnTo>
                    <a:pt x="0" y="5714974"/>
                  </a:lnTo>
                  <a:lnTo>
                    <a:pt x="0" y="1143000"/>
                  </a:lnTo>
                  <a:close/>
                </a:path>
              </a:pathLst>
            </a:custGeom>
            <a:ln w="12699">
              <a:solidFill>
                <a:srgbClr val="C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456082" y="1305305"/>
            <a:ext cx="679640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35">
                <a:latin typeface="Times New Roman"/>
                <a:cs typeface="Times New Roman"/>
              </a:rPr>
              <a:t>We</a:t>
            </a:r>
            <a:r>
              <a:rPr dirty="0" sz="1800" spc="-85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can</a:t>
            </a:r>
            <a:r>
              <a:rPr dirty="0" sz="1800" spc="-3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determine</a:t>
            </a:r>
            <a:r>
              <a:rPr dirty="0" sz="1800" spc="-35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λ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max</a:t>
            </a:r>
            <a:r>
              <a:rPr dirty="0" sz="1800" spc="-30" b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by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plotting</a:t>
            </a:r>
            <a:r>
              <a:rPr dirty="0" sz="1800" spc="-50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absorbance</a:t>
            </a:r>
            <a:r>
              <a:rPr dirty="0" sz="1800" spc="-15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vs</a:t>
            </a:r>
            <a:r>
              <a:rPr dirty="0" sz="1800" spc="-35" b="1">
                <a:latin typeface="Times New Roman"/>
                <a:cs typeface="Times New Roman"/>
              </a:rPr>
              <a:t> </a:t>
            </a:r>
            <a:r>
              <a:rPr dirty="0" sz="1800" b="1">
                <a:latin typeface="Times New Roman"/>
                <a:cs typeface="Times New Roman"/>
              </a:rPr>
              <a:t>wavelength</a:t>
            </a:r>
            <a:r>
              <a:rPr dirty="0" sz="1800" spc="-70" b="1">
                <a:latin typeface="Times New Roman"/>
                <a:cs typeface="Times New Roman"/>
              </a:rPr>
              <a:t> </a:t>
            </a:r>
            <a:r>
              <a:rPr dirty="0" sz="1800">
                <a:latin typeface="Times New Roman"/>
                <a:cs typeface="Times New Roman"/>
              </a:rPr>
              <a:t>in</a:t>
            </a:r>
            <a:r>
              <a:rPr dirty="0" sz="1800" spc="-20">
                <a:latin typeface="Times New Roman"/>
                <a:cs typeface="Times New Roman"/>
              </a:rPr>
              <a:t> </a:t>
            </a:r>
            <a:r>
              <a:rPr dirty="0" sz="1800" spc="-15">
                <a:latin typeface="Times New Roman"/>
                <a:cs typeface="Times New Roman"/>
              </a:rPr>
              <a:t>graph.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3504" y="2141220"/>
            <a:ext cx="5471159" cy="3817620"/>
          </a:xfrm>
          <a:prstGeom prst="rect">
            <a:avLst/>
          </a:prstGeom>
        </p:spPr>
      </p:pic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7327900" y="1783969"/>
          <a:ext cx="4265930" cy="476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27250"/>
                <a:gridCol w="2119629"/>
              </a:tblGrid>
              <a:tr h="36512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800" spc="-1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Wavelength</a:t>
                      </a:r>
                      <a:r>
                        <a:rPr dirty="0" sz="1800" spc="-7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(λ)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0C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800" spc="-5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Absorbance</a:t>
                      </a:r>
                      <a:r>
                        <a:rPr dirty="0" sz="1800" spc="-3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800" spc="-20" b="1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(OD)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0C4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460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3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524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3E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480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500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3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3EA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520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540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3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3EA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 spc="-30">
                          <a:latin typeface="Calibri"/>
                          <a:cs typeface="Calibri"/>
                        </a:rPr>
                        <a:t>560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580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3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3EA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600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620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3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51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3EA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3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3E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2024-09-29T07:16:42Z</dcterms:created>
  <dcterms:modified xsi:type="dcterms:W3CDTF">2024-09-29T07:16:42Z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2024-01-20T00:00:00Z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2024-09-29T00:00:00Z</vt:filetime>
  </property>
</Properties>
</file>