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15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1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30356" y="6512051"/>
            <a:ext cx="962025" cy="346075"/>
          </a:xfrm>
          <a:custGeom>
            <a:avLst/>
            <a:gdLst/>
            <a:ahLst/>
            <a:cxnLst/>
            <a:rect l="l" t="t" r="r" b="b"/>
            <a:pathLst>
              <a:path w="962025" h="346075">
                <a:moveTo>
                  <a:pt x="961644" y="0"/>
                </a:moveTo>
                <a:lnTo>
                  <a:pt x="0" y="0"/>
                </a:lnTo>
                <a:lnTo>
                  <a:pt x="0" y="345948"/>
                </a:lnTo>
                <a:lnTo>
                  <a:pt x="961644" y="345948"/>
                </a:lnTo>
                <a:lnTo>
                  <a:pt x="961644" y="0"/>
                </a:lnTo>
                <a:close/>
              </a:path>
            </a:pathLst>
          </a:custGeom>
          <a:solidFill>
            <a:srgbClr val="2C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60604"/>
            <a:ext cx="300355" cy="756285"/>
          </a:xfrm>
          <a:custGeom>
            <a:avLst/>
            <a:gdLst/>
            <a:ahLst/>
            <a:cxnLst/>
            <a:rect l="l" t="t" r="r" b="b"/>
            <a:pathLst>
              <a:path w="300355" h="756285">
                <a:moveTo>
                  <a:pt x="300228" y="0"/>
                </a:moveTo>
                <a:lnTo>
                  <a:pt x="0" y="0"/>
                </a:lnTo>
                <a:lnTo>
                  <a:pt x="0" y="755904"/>
                </a:lnTo>
                <a:lnTo>
                  <a:pt x="300228" y="755904"/>
                </a:lnTo>
                <a:lnTo>
                  <a:pt x="300228" y="0"/>
                </a:lnTo>
                <a:close/>
              </a:path>
            </a:pathLst>
          </a:custGeom>
          <a:solidFill>
            <a:srgbClr val="2C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848355"/>
            <a:ext cx="12192000" cy="3534410"/>
          </a:xfrm>
          <a:custGeom>
            <a:avLst/>
            <a:gdLst/>
            <a:ahLst/>
            <a:cxnLst/>
            <a:rect l="l" t="t" r="r" b="b"/>
            <a:pathLst>
              <a:path w="12192000" h="3534410">
                <a:moveTo>
                  <a:pt x="0" y="3534156"/>
                </a:moveTo>
                <a:lnTo>
                  <a:pt x="12192000" y="3534156"/>
                </a:lnTo>
                <a:lnTo>
                  <a:pt x="12192000" y="0"/>
                </a:lnTo>
                <a:lnTo>
                  <a:pt x="0" y="0"/>
                </a:lnTo>
                <a:lnTo>
                  <a:pt x="0" y="35341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12192000" cy="2848610"/>
          </a:xfrm>
          <a:custGeom>
            <a:avLst/>
            <a:gdLst/>
            <a:ahLst/>
            <a:cxnLst/>
            <a:rect l="l" t="t" r="r" b="b"/>
            <a:pathLst>
              <a:path w="12192000" h="2848610">
                <a:moveTo>
                  <a:pt x="12192000" y="0"/>
                </a:moveTo>
                <a:lnTo>
                  <a:pt x="0" y="0"/>
                </a:lnTo>
                <a:lnTo>
                  <a:pt x="0" y="2848355"/>
                </a:lnTo>
                <a:lnTo>
                  <a:pt x="12192000" y="28483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4276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795771" y="3913632"/>
            <a:ext cx="600710" cy="292735"/>
          </a:xfrm>
          <a:custGeom>
            <a:avLst/>
            <a:gdLst/>
            <a:ahLst/>
            <a:cxnLst/>
            <a:rect l="l" t="t" r="r" b="b"/>
            <a:pathLst>
              <a:path w="600710" h="292735">
                <a:moveTo>
                  <a:pt x="600455" y="0"/>
                </a:moveTo>
                <a:lnTo>
                  <a:pt x="0" y="0"/>
                </a:lnTo>
                <a:lnTo>
                  <a:pt x="0" y="292608"/>
                </a:lnTo>
                <a:lnTo>
                  <a:pt x="600455" y="292608"/>
                </a:lnTo>
                <a:lnTo>
                  <a:pt x="600455" y="0"/>
                </a:lnTo>
                <a:close/>
              </a:path>
            </a:pathLst>
          </a:custGeom>
          <a:solidFill>
            <a:srgbClr val="2C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230356" y="6512051"/>
            <a:ext cx="962025" cy="346075"/>
          </a:xfrm>
          <a:custGeom>
            <a:avLst/>
            <a:gdLst/>
            <a:ahLst/>
            <a:cxnLst/>
            <a:rect l="l" t="t" r="r" b="b"/>
            <a:pathLst>
              <a:path w="962025" h="346075">
                <a:moveTo>
                  <a:pt x="961644" y="0"/>
                </a:moveTo>
                <a:lnTo>
                  <a:pt x="0" y="0"/>
                </a:lnTo>
                <a:lnTo>
                  <a:pt x="0" y="345948"/>
                </a:lnTo>
                <a:lnTo>
                  <a:pt x="961644" y="345948"/>
                </a:lnTo>
                <a:lnTo>
                  <a:pt x="961644" y="0"/>
                </a:lnTo>
                <a:close/>
              </a:path>
            </a:pathLst>
          </a:custGeom>
          <a:solidFill>
            <a:srgbClr val="2C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60604"/>
            <a:ext cx="300355" cy="756285"/>
          </a:xfrm>
          <a:custGeom>
            <a:avLst/>
            <a:gdLst/>
            <a:ahLst/>
            <a:cxnLst/>
            <a:rect l="l" t="t" r="r" b="b"/>
            <a:pathLst>
              <a:path w="300355" h="756285">
                <a:moveTo>
                  <a:pt x="300228" y="0"/>
                </a:moveTo>
                <a:lnTo>
                  <a:pt x="0" y="0"/>
                </a:lnTo>
                <a:lnTo>
                  <a:pt x="0" y="755904"/>
                </a:lnTo>
                <a:lnTo>
                  <a:pt x="300228" y="755904"/>
                </a:lnTo>
                <a:lnTo>
                  <a:pt x="300228" y="0"/>
                </a:lnTo>
                <a:close/>
              </a:path>
            </a:pathLst>
          </a:custGeom>
          <a:solidFill>
            <a:srgbClr val="2C85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7735" y="809117"/>
            <a:ext cx="8796528" cy="2336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32552" y="1846326"/>
            <a:ext cx="6624955" cy="4049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3333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07418" y="6611213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10972800" cy="61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58013"/>
            <a:ext cx="4365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31363E"/>
                </a:solidFill>
              </a:rPr>
              <a:t>Flutter</a:t>
            </a:r>
            <a:r>
              <a:rPr sz="3600" spc="-30" dirty="0">
                <a:solidFill>
                  <a:srgbClr val="31363E"/>
                </a:solidFill>
              </a:rPr>
              <a:t> </a:t>
            </a:r>
            <a:r>
              <a:rPr sz="3600" spc="-15" dirty="0">
                <a:solidFill>
                  <a:srgbClr val="31363E"/>
                </a:solidFill>
              </a:rPr>
              <a:t>Architecture</a:t>
            </a:r>
            <a:r>
              <a:rPr sz="3600" spc="-30" dirty="0">
                <a:solidFill>
                  <a:srgbClr val="31363E"/>
                </a:solidFill>
              </a:rPr>
              <a:t> </a:t>
            </a:r>
            <a:r>
              <a:rPr sz="3600" dirty="0">
                <a:solidFill>
                  <a:srgbClr val="31363E"/>
                </a:solidFill>
              </a:rPr>
              <a:t>(3)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3591" y="1715516"/>
            <a:ext cx="11931015" cy="4878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 MT"/>
                <a:cs typeface="Arial MT"/>
              </a:rPr>
              <a:t>Here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following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points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worth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notable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830" dirty="0">
                <a:latin typeface="Arial MT"/>
                <a:cs typeface="Arial MT"/>
              </a:rPr>
              <a:t>−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MyApp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user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created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widget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it is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build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using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Flutter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native</a:t>
            </a:r>
            <a:r>
              <a:rPr sz="2000" dirty="0">
                <a:latin typeface="Arial MT"/>
                <a:cs typeface="Arial MT"/>
              </a:rPr>
              <a:t> widget,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i="1" dirty="0">
                <a:latin typeface="Arial"/>
                <a:cs typeface="Arial"/>
              </a:rPr>
              <a:t>MaterialApp</a:t>
            </a:r>
            <a:r>
              <a:rPr sz="200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 marL="241300" marR="5080" indent="-228600">
              <a:lnSpc>
                <a:spcPct val="150000"/>
              </a:lnSpc>
              <a:spcBef>
                <a:spcPts val="101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MaterialApp</a:t>
            </a:r>
            <a:r>
              <a:rPr sz="2000" b="1" i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has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home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property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specify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user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interface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of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the</a:t>
            </a:r>
            <a:r>
              <a:rPr sz="2000" spc="5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home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page,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which</a:t>
            </a:r>
            <a:r>
              <a:rPr sz="2000" spc="6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spc="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again</a:t>
            </a:r>
            <a:r>
              <a:rPr sz="2000" spc="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user </a:t>
            </a:r>
            <a:r>
              <a:rPr sz="2000" spc="-5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created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widget,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i="1" dirty="0">
                <a:latin typeface="Arial"/>
                <a:cs typeface="Arial"/>
              </a:rPr>
              <a:t>MyHomePage</a:t>
            </a:r>
            <a:r>
              <a:rPr sz="200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19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MyHomePage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build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using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another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flutter native</a:t>
            </a:r>
            <a:r>
              <a:rPr sz="2000" dirty="0">
                <a:latin typeface="Arial MT"/>
                <a:cs typeface="Arial MT"/>
              </a:rPr>
              <a:t> widget,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i="1" dirty="0">
                <a:latin typeface="Arial"/>
                <a:cs typeface="Arial"/>
              </a:rPr>
              <a:t>Scaffold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Scaffold</a:t>
            </a:r>
            <a:r>
              <a:rPr sz="2000" b="1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has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two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properties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–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i="1" dirty="0">
                <a:latin typeface="Arial"/>
                <a:cs typeface="Arial"/>
              </a:rPr>
              <a:t>body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i="1" dirty="0">
                <a:latin typeface="Arial"/>
                <a:cs typeface="Arial"/>
              </a:rPr>
              <a:t>appBar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19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body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latin typeface="Arial MT"/>
                <a:cs typeface="Arial MT"/>
              </a:rPr>
              <a:t>is </a:t>
            </a:r>
            <a:r>
              <a:rPr sz="2000" dirty="0">
                <a:latin typeface="Arial MT"/>
                <a:cs typeface="Arial MT"/>
              </a:rPr>
              <a:t>used</a:t>
            </a:r>
            <a:r>
              <a:rPr sz="2000" spc="-5" dirty="0">
                <a:latin typeface="Arial MT"/>
                <a:cs typeface="Arial MT"/>
              </a:rPr>
              <a:t> to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specify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its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main user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interface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i="1" dirty="0">
                <a:latin typeface="Arial"/>
                <a:cs typeface="Arial"/>
              </a:rPr>
              <a:t>appBar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used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specify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its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header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user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interface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19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i="1" dirty="0">
                <a:latin typeface="Arial"/>
                <a:cs typeface="Arial"/>
              </a:rPr>
              <a:t>Header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UI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build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using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flutter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native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widget,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AppBar</a:t>
            </a:r>
            <a:r>
              <a:rPr sz="2000" b="1" i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i="1" dirty="0">
                <a:latin typeface="Arial"/>
                <a:cs typeface="Arial"/>
              </a:rPr>
              <a:t>Body</a:t>
            </a:r>
            <a:r>
              <a:rPr sz="2000" i="1" spc="-1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UI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dirty="0">
                <a:latin typeface="Arial MT"/>
                <a:cs typeface="Arial MT"/>
              </a:rPr>
              <a:t> build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using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i="1" dirty="0">
                <a:latin typeface="Arial"/>
                <a:cs typeface="Arial"/>
              </a:rPr>
              <a:t>Center</a:t>
            </a:r>
            <a:r>
              <a:rPr sz="2000" i="1" spc="-3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widget.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19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Arial"/>
                <a:cs typeface="Arial"/>
              </a:rPr>
              <a:t>Center</a:t>
            </a:r>
            <a:r>
              <a:rPr sz="2000" b="1" i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widget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has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15" dirty="0">
                <a:latin typeface="Arial MT"/>
                <a:cs typeface="Arial MT"/>
              </a:rPr>
              <a:t>property,</a:t>
            </a:r>
            <a:r>
              <a:rPr sz="2000" spc="-50" dirty="0">
                <a:latin typeface="Arial MT"/>
                <a:cs typeface="Arial MT"/>
              </a:rPr>
              <a:t> </a:t>
            </a:r>
            <a:r>
              <a:rPr sz="2000" i="1" dirty="0">
                <a:latin typeface="Arial"/>
                <a:cs typeface="Arial"/>
              </a:rPr>
              <a:t>Child</a:t>
            </a:r>
            <a:r>
              <a:rPr sz="2000" dirty="0">
                <a:latin typeface="Arial MT"/>
                <a:cs typeface="Arial MT"/>
              </a:rPr>
              <a:t>,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which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refers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actual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content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it is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build using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i="1" spc="-45" dirty="0">
                <a:latin typeface="Arial"/>
                <a:cs typeface="Arial"/>
              </a:rPr>
              <a:t>Text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widget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96113"/>
            <a:ext cx="15779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31363E"/>
                </a:solidFill>
              </a:rPr>
              <a:t>Widgets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63753" y="1032764"/>
            <a:ext cx="11202035" cy="3799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100"/>
              </a:spcBef>
              <a:buClr>
                <a:srgbClr val="333333"/>
              </a:buClr>
              <a:buFont typeface="Arial MT"/>
              <a:buChar char="•"/>
              <a:tabLst>
                <a:tab pos="309880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Widgets: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Each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element on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screen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Flutter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app is a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widget. The view of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screen </a:t>
            </a:r>
            <a:r>
              <a:rPr sz="2400" spc="-5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completely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depends upon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choice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sequence of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widgets used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build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 app. </a:t>
            </a:r>
            <a:r>
              <a:rPr sz="2400" spc="-5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 structure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 code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of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 an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app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is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tree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widgets.</a:t>
            </a:r>
            <a:endParaRPr sz="2400">
              <a:latin typeface="Calibri"/>
              <a:cs typeface="Calibri"/>
            </a:endParaRPr>
          </a:p>
          <a:p>
            <a:pPr marL="241300" marR="217170" indent="-228600">
              <a:lnSpc>
                <a:spcPct val="1000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Widgets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are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nested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with each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other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build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 app.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It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means the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root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of your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app is 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itself a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widget,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and all the </a:t>
            </a:r>
            <a:r>
              <a:rPr sz="2400" spc="-25" dirty="0">
                <a:solidFill>
                  <a:srgbClr val="333333"/>
                </a:solidFill>
                <a:latin typeface="Calibri"/>
                <a:cs typeface="Calibri"/>
              </a:rPr>
              <a:t>way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down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is a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widget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also.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For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example,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widget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can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display </a:t>
            </a:r>
            <a:r>
              <a:rPr sz="2400" spc="-5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something,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can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define</a:t>
            </a:r>
            <a:r>
              <a:rPr sz="24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design,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can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handle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interaction,</a:t>
            </a:r>
            <a:r>
              <a:rPr sz="2400" spc="-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Calibri"/>
              <a:cs typeface="Calibri"/>
            </a:endParaRPr>
          </a:p>
          <a:p>
            <a:pPr marL="346710" marR="3851910">
              <a:lnSpc>
                <a:spcPct val="100000"/>
              </a:lnSpc>
            </a:pPr>
            <a:r>
              <a:rPr sz="2400" spc="-45" dirty="0">
                <a:solidFill>
                  <a:srgbClr val="333333"/>
                </a:solidFill>
                <a:latin typeface="Calibri"/>
                <a:cs typeface="Calibri"/>
              </a:rPr>
              <a:t>We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can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split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Flutter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widget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into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two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main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categories: </a:t>
            </a:r>
            <a:r>
              <a:rPr sz="2400" spc="-5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1.Visible (Output </a:t>
            </a:r>
            <a:r>
              <a:rPr sz="2400" dirty="0">
                <a:latin typeface="Calibri"/>
                <a:cs typeface="Calibri"/>
              </a:rPr>
              <a:t>and Input)</a:t>
            </a:r>
            <a:endParaRPr sz="2400">
              <a:latin typeface="Calibri"/>
              <a:cs typeface="Calibri"/>
            </a:endParaRPr>
          </a:p>
          <a:p>
            <a:pPr marL="34671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2.Invisible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(Layout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Control)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3652" y="3561588"/>
            <a:ext cx="3253740" cy="289864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96113"/>
            <a:ext cx="15779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31363E"/>
                </a:solidFill>
              </a:rPr>
              <a:t>Widgets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0291" y="1201292"/>
            <a:ext cx="11352530" cy="3653154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60325" indent="-228600">
              <a:lnSpc>
                <a:spcPct val="90000"/>
              </a:lnSpc>
              <a:spcBef>
                <a:spcPts val="430"/>
              </a:spcBef>
              <a:buClr>
                <a:srgbClr val="333333"/>
              </a:buClr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When</a:t>
            </a:r>
            <a:r>
              <a:rPr sz="28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2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33333"/>
                </a:solidFill>
                <a:latin typeface="Calibri"/>
                <a:cs typeface="Calibri"/>
              </a:rPr>
              <a:t>widget’s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333333"/>
                </a:solidFill>
                <a:latin typeface="Calibri"/>
                <a:cs typeface="Calibri"/>
              </a:rPr>
              <a:t>state</a:t>
            </a:r>
            <a:r>
              <a:rPr sz="2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changes,</a:t>
            </a:r>
            <a:r>
              <a:rPr sz="2800" spc="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widget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rebuilds</a:t>
            </a:r>
            <a:r>
              <a:rPr sz="2800" spc="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its</a:t>
            </a:r>
            <a:r>
              <a:rPr sz="2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description,</a:t>
            </a:r>
            <a:r>
              <a:rPr sz="2800" spc="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which 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Calibri"/>
                <a:cs typeface="Calibri"/>
              </a:rPr>
              <a:t>framework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33333"/>
                </a:solidFill>
                <a:latin typeface="Calibri"/>
                <a:cs typeface="Calibri"/>
              </a:rPr>
              <a:t>diffs</a:t>
            </a:r>
            <a:r>
              <a:rPr sz="2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Calibri"/>
                <a:cs typeface="Calibri"/>
              </a:rPr>
              <a:t>against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 the</a:t>
            </a:r>
            <a:r>
              <a:rPr sz="28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Calibri"/>
                <a:cs typeface="Calibri"/>
              </a:rPr>
              <a:t>previous</a:t>
            </a:r>
            <a:r>
              <a:rPr sz="28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description</a:t>
            </a:r>
            <a:r>
              <a:rPr sz="2800" spc="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in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Calibri"/>
                <a:cs typeface="Calibri"/>
              </a:rPr>
              <a:t>order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determine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 the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minimal</a:t>
            </a:r>
            <a:r>
              <a:rPr sz="2800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changes</a:t>
            </a:r>
            <a:r>
              <a:rPr sz="28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needed</a:t>
            </a:r>
            <a:r>
              <a:rPr sz="2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in</a:t>
            </a:r>
            <a:r>
              <a:rPr sz="2800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underlying</a:t>
            </a:r>
            <a:r>
              <a:rPr sz="2800" spc="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render</a:t>
            </a:r>
            <a:r>
              <a:rPr sz="2800" spc="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Calibri"/>
                <a:cs typeface="Calibri"/>
              </a:rPr>
              <a:t>tree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Calibri"/>
                <a:cs typeface="Calibri"/>
              </a:rPr>
              <a:t>transition</a:t>
            </a:r>
            <a:r>
              <a:rPr sz="2800" spc="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33333"/>
                </a:solidFill>
                <a:latin typeface="Calibri"/>
                <a:cs typeface="Calibri"/>
              </a:rPr>
              <a:t>from </a:t>
            </a:r>
            <a:r>
              <a:rPr sz="2800" spc="-6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one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333333"/>
                </a:solidFill>
                <a:latin typeface="Calibri"/>
                <a:cs typeface="Calibri"/>
              </a:rPr>
              <a:t>state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8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Calibri"/>
                <a:cs typeface="Calibri"/>
              </a:rPr>
              <a:t>next.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3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2F0D4F"/>
                </a:solidFill>
                <a:latin typeface="Calibri"/>
                <a:cs typeface="Calibri"/>
              </a:rPr>
              <a:t>Widgets</a:t>
            </a:r>
            <a:r>
              <a:rPr sz="2800" spc="1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F0D4F"/>
                </a:solidFill>
                <a:latin typeface="Calibri"/>
                <a:cs typeface="Calibri"/>
              </a:rPr>
              <a:t>are</a:t>
            </a:r>
            <a:r>
              <a:rPr sz="2800" spc="5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F0D4F"/>
                </a:solidFill>
                <a:latin typeface="Calibri"/>
                <a:cs typeface="Calibri"/>
              </a:rPr>
              <a:t>immutable.</a:t>
            </a:r>
            <a:r>
              <a:rPr sz="2800" spc="35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F0D4F"/>
                </a:solidFill>
                <a:latin typeface="Calibri"/>
                <a:cs typeface="Calibri"/>
              </a:rPr>
              <a:t>That</a:t>
            </a:r>
            <a:r>
              <a:rPr sz="280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F0D4F"/>
                </a:solidFill>
                <a:latin typeface="Calibri"/>
                <a:cs typeface="Calibri"/>
              </a:rPr>
              <a:t>is,</a:t>
            </a:r>
            <a:r>
              <a:rPr sz="2800" spc="2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F0D4F"/>
                </a:solidFill>
                <a:latin typeface="Calibri"/>
                <a:cs typeface="Calibri"/>
              </a:rPr>
              <a:t>they</a:t>
            </a:r>
            <a:r>
              <a:rPr sz="2800" spc="5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F0D4F"/>
                </a:solidFill>
                <a:latin typeface="Calibri"/>
                <a:cs typeface="Calibri"/>
              </a:rPr>
              <a:t>cannot</a:t>
            </a:r>
            <a:r>
              <a:rPr sz="2800" spc="25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F0D4F"/>
                </a:solidFill>
                <a:latin typeface="Calibri"/>
                <a:cs typeface="Calibri"/>
              </a:rPr>
              <a:t>be</a:t>
            </a:r>
            <a:r>
              <a:rPr sz="280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F0D4F"/>
                </a:solidFill>
                <a:latin typeface="Calibri"/>
                <a:cs typeface="Calibri"/>
              </a:rPr>
              <a:t>changed.</a:t>
            </a:r>
            <a:r>
              <a:rPr sz="2800" spc="3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F0D4F"/>
                </a:solidFill>
                <a:latin typeface="Calibri"/>
                <a:cs typeface="Calibri"/>
              </a:rPr>
              <a:t>Any</a:t>
            </a:r>
            <a:r>
              <a:rPr sz="2800" spc="1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F0D4F"/>
                </a:solidFill>
                <a:latin typeface="Calibri"/>
                <a:cs typeface="Calibri"/>
              </a:rPr>
              <a:t>properties</a:t>
            </a:r>
            <a:r>
              <a:rPr sz="2800" spc="4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F0D4F"/>
                </a:solidFill>
                <a:latin typeface="Calibri"/>
                <a:cs typeface="Calibri"/>
              </a:rPr>
              <a:t>that </a:t>
            </a:r>
            <a:r>
              <a:rPr sz="2800" spc="-615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F0D4F"/>
                </a:solidFill>
                <a:latin typeface="Calibri"/>
                <a:cs typeface="Calibri"/>
              </a:rPr>
              <a:t>they</a:t>
            </a:r>
            <a:r>
              <a:rPr sz="280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F0D4F"/>
                </a:solidFill>
                <a:latin typeface="Calibri"/>
                <a:cs typeface="Calibri"/>
              </a:rPr>
              <a:t>contain</a:t>
            </a:r>
            <a:r>
              <a:rPr sz="2800" spc="25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F0D4F"/>
                </a:solidFill>
                <a:latin typeface="Calibri"/>
                <a:cs typeface="Calibri"/>
              </a:rPr>
              <a:t>are</a:t>
            </a:r>
            <a:r>
              <a:rPr sz="2800" spc="5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F0D4F"/>
                </a:solidFill>
                <a:latin typeface="Calibri"/>
                <a:cs typeface="Calibri"/>
              </a:rPr>
              <a:t>final</a:t>
            </a:r>
            <a:r>
              <a:rPr sz="2800" spc="-5" dirty="0">
                <a:solidFill>
                  <a:srgbClr val="2F0D4F"/>
                </a:solidFill>
                <a:latin typeface="Calibri"/>
                <a:cs typeface="Calibri"/>
              </a:rPr>
              <a:t> and</a:t>
            </a:r>
            <a:r>
              <a:rPr sz="2800" spc="2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F0D4F"/>
                </a:solidFill>
                <a:latin typeface="Calibri"/>
                <a:cs typeface="Calibri"/>
              </a:rPr>
              <a:t>can</a:t>
            </a:r>
            <a:r>
              <a:rPr sz="280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F0D4F"/>
                </a:solidFill>
                <a:latin typeface="Calibri"/>
                <a:cs typeface="Calibri"/>
              </a:rPr>
              <a:t>only</a:t>
            </a:r>
            <a:r>
              <a:rPr sz="2800" spc="5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F0D4F"/>
                </a:solidFill>
                <a:latin typeface="Calibri"/>
                <a:cs typeface="Calibri"/>
              </a:rPr>
              <a:t>be</a:t>
            </a:r>
            <a:r>
              <a:rPr sz="2800" spc="15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F0D4F"/>
                </a:solidFill>
                <a:latin typeface="Calibri"/>
                <a:cs typeface="Calibri"/>
              </a:rPr>
              <a:t>set</a:t>
            </a:r>
            <a:r>
              <a:rPr sz="280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F0D4F"/>
                </a:solidFill>
                <a:latin typeface="Calibri"/>
                <a:cs typeface="Calibri"/>
              </a:rPr>
              <a:t>when</a:t>
            </a:r>
            <a:r>
              <a:rPr sz="2800" spc="2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F0D4F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F0D4F"/>
                </a:solidFill>
                <a:latin typeface="Calibri"/>
                <a:cs typeface="Calibri"/>
              </a:rPr>
              <a:t>widget</a:t>
            </a:r>
            <a:r>
              <a:rPr sz="280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F0D4F"/>
                </a:solidFill>
                <a:latin typeface="Calibri"/>
                <a:cs typeface="Calibri"/>
              </a:rPr>
              <a:t>is</a:t>
            </a:r>
            <a:r>
              <a:rPr sz="2800" spc="5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F0D4F"/>
                </a:solidFill>
                <a:latin typeface="Calibri"/>
                <a:cs typeface="Calibri"/>
              </a:rPr>
              <a:t>initialized.</a:t>
            </a:r>
            <a:r>
              <a:rPr sz="2800" spc="25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F0D4F"/>
                </a:solidFill>
                <a:latin typeface="Calibri"/>
                <a:cs typeface="Calibri"/>
              </a:rPr>
              <a:t>This </a:t>
            </a:r>
            <a:r>
              <a:rPr sz="2800" spc="-5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2F0D4F"/>
                </a:solidFill>
                <a:latin typeface="Calibri"/>
                <a:cs typeface="Calibri"/>
              </a:rPr>
              <a:t>keeps</a:t>
            </a:r>
            <a:r>
              <a:rPr sz="2800" spc="5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F0D4F"/>
                </a:solidFill>
                <a:latin typeface="Calibri"/>
                <a:cs typeface="Calibri"/>
              </a:rPr>
              <a:t>them</a:t>
            </a:r>
            <a:r>
              <a:rPr sz="2800" spc="5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F0D4F"/>
                </a:solidFill>
                <a:latin typeface="Calibri"/>
                <a:cs typeface="Calibri"/>
              </a:rPr>
              <a:t>lightweight</a:t>
            </a:r>
            <a:r>
              <a:rPr sz="280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F0D4F"/>
                </a:solidFill>
                <a:latin typeface="Calibri"/>
                <a:cs typeface="Calibri"/>
              </a:rPr>
              <a:t>so</a:t>
            </a:r>
            <a:r>
              <a:rPr sz="2800" spc="2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F0D4F"/>
                </a:solidFill>
                <a:latin typeface="Calibri"/>
                <a:cs typeface="Calibri"/>
              </a:rPr>
              <a:t>that</a:t>
            </a:r>
            <a:r>
              <a:rPr sz="280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2F0D4F"/>
                </a:solidFill>
                <a:latin typeface="Calibri"/>
                <a:cs typeface="Calibri"/>
              </a:rPr>
              <a:t>it’s</a:t>
            </a:r>
            <a:r>
              <a:rPr sz="2800" spc="25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2F0D4F"/>
                </a:solidFill>
                <a:latin typeface="Calibri"/>
                <a:cs typeface="Calibri"/>
              </a:rPr>
              <a:t>inexpensive</a:t>
            </a:r>
            <a:r>
              <a:rPr sz="2800" spc="4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F0D4F"/>
                </a:solidFill>
                <a:latin typeface="Calibri"/>
                <a:cs typeface="Calibri"/>
              </a:rPr>
              <a:t>to</a:t>
            </a:r>
            <a:r>
              <a:rPr sz="280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2F0D4F"/>
                </a:solidFill>
                <a:latin typeface="Calibri"/>
                <a:cs typeface="Calibri"/>
              </a:rPr>
              <a:t>recreate</a:t>
            </a:r>
            <a:r>
              <a:rPr sz="2800" spc="-15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F0D4F"/>
                </a:solidFill>
                <a:latin typeface="Calibri"/>
                <a:cs typeface="Calibri"/>
              </a:rPr>
              <a:t>them</a:t>
            </a:r>
            <a:r>
              <a:rPr sz="2800" spc="5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F0D4F"/>
                </a:solidFill>
                <a:latin typeface="Calibri"/>
                <a:cs typeface="Calibri"/>
              </a:rPr>
              <a:t>when</a:t>
            </a:r>
            <a:r>
              <a:rPr sz="2800" spc="1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F0D4F"/>
                </a:solidFill>
                <a:latin typeface="Calibri"/>
                <a:cs typeface="Calibri"/>
              </a:rPr>
              <a:t>the </a:t>
            </a:r>
            <a:r>
              <a:rPr sz="280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2F0D4F"/>
                </a:solidFill>
                <a:latin typeface="Calibri"/>
                <a:cs typeface="Calibri"/>
              </a:rPr>
              <a:t>widget </a:t>
            </a:r>
            <a:r>
              <a:rPr sz="2800" spc="-15" dirty="0">
                <a:solidFill>
                  <a:srgbClr val="2F0D4F"/>
                </a:solidFill>
                <a:latin typeface="Calibri"/>
                <a:cs typeface="Calibri"/>
              </a:rPr>
              <a:t>tree</a:t>
            </a:r>
            <a:r>
              <a:rPr sz="2800" spc="-10" dirty="0">
                <a:solidFill>
                  <a:srgbClr val="2F0D4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F0D4F"/>
                </a:solidFill>
                <a:latin typeface="Calibri"/>
                <a:cs typeface="Calibri"/>
              </a:rPr>
              <a:t>changes.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96113"/>
            <a:ext cx="34918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31363E"/>
                </a:solidFill>
              </a:rPr>
              <a:t>Widget</a:t>
            </a:r>
            <a:r>
              <a:rPr sz="3600" spc="-65" dirty="0">
                <a:solidFill>
                  <a:srgbClr val="31363E"/>
                </a:solidFill>
              </a:rPr>
              <a:t> </a:t>
            </a:r>
            <a:r>
              <a:rPr sz="3600" spc="-15" dirty="0">
                <a:solidFill>
                  <a:srgbClr val="31363E"/>
                </a:solidFill>
              </a:rPr>
              <a:t>Categories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0291" y="1088516"/>
            <a:ext cx="11549380" cy="54082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300" marR="6985" indent="-228600">
              <a:lnSpc>
                <a:spcPct val="80000"/>
              </a:lnSpc>
              <a:spcBef>
                <a:spcPts val="5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800" spc="-10" dirty="0">
                <a:solidFill>
                  <a:srgbClr val="273139"/>
                </a:solidFill>
                <a:latin typeface="Calibri"/>
                <a:cs typeface="Calibri"/>
              </a:rPr>
              <a:t>Category</a:t>
            </a:r>
            <a:r>
              <a:rPr sz="1800" spc="35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73139"/>
                </a:solidFill>
                <a:latin typeface="Calibri"/>
                <a:cs typeface="Calibri"/>
              </a:rPr>
              <a:t>of</a:t>
            </a:r>
            <a:r>
              <a:rPr sz="1800" spc="35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73139"/>
                </a:solidFill>
                <a:latin typeface="Calibri"/>
                <a:cs typeface="Calibri"/>
              </a:rPr>
              <a:t>Widgets:</a:t>
            </a:r>
            <a:r>
              <a:rPr sz="1800" spc="35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73139"/>
                </a:solidFill>
                <a:latin typeface="Calibri"/>
                <a:cs typeface="Calibri"/>
              </a:rPr>
              <a:t>There</a:t>
            </a:r>
            <a:r>
              <a:rPr sz="1800" spc="36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73139"/>
                </a:solidFill>
                <a:latin typeface="Calibri"/>
                <a:cs typeface="Calibri"/>
              </a:rPr>
              <a:t>are</a:t>
            </a:r>
            <a:r>
              <a:rPr sz="1800" spc="35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73139"/>
                </a:solidFill>
                <a:latin typeface="Calibri"/>
                <a:cs typeface="Calibri"/>
              </a:rPr>
              <a:t>mainly</a:t>
            </a:r>
            <a:r>
              <a:rPr sz="1800" spc="35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73139"/>
                </a:solidFill>
                <a:latin typeface="Calibri"/>
                <a:cs typeface="Calibri"/>
              </a:rPr>
              <a:t>14</a:t>
            </a:r>
            <a:r>
              <a:rPr sz="1800" spc="35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73139"/>
                </a:solidFill>
                <a:latin typeface="Calibri"/>
                <a:cs typeface="Calibri"/>
              </a:rPr>
              <a:t>sub</a:t>
            </a:r>
            <a:r>
              <a:rPr sz="1800" spc="35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73139"/>
                </a:solidFill>
                <a:latin typeface="Calibri"/>
                <a:cs typeface="Calibri"/>
              </a:rPr>
              <a:t>categories</a:t>
            </a:r>
            <a:r>
              <a:rPr sz="1800" spc="35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73139"/>
                </a:solidFill>
                <a:latin typeface="Calibri"/>
                <a:cs typeface="Calibri"/>
              </a:rPr>
              <a:t>in</a:t>
            </a:r>
            <a:r>
              <a:rPr sz="1800" spc="35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73139"/>
                </a:solidFill>
                <a:latin typeface="Calibri"/>
                <a:cs typeface="Calibri"/>
              </a:rPr>
              <a:t>which</a:t>
            </a:r>
            <a:r>
              <a:rPr sz="1800" spc="35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73139"/>
                </a:solidFill>
                <a:latin typeface="Calibri"/>
                <a:cs typeface="Calibri"/>
              </a:rPr>
              <a:t>the</a:t>
            </a:r>
            <a:r>
              <a:rPr sz="1800" spc="35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73139"/>
                </a:solidFill>
                <a:latin typeface="Calibri"/>
                <a:cs typeface="Calibri"/>
              </a:rPr>
              <a:t>flutter</a:t>
            </a:r>
            <a:r>
              <a:rPr sz="1800" spc="35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73139"/>
                </a:solidFill>
                <a:latin typeface="Calibri"/>
                <a:cs typeface="Calibri"/>
              </a:rPr>
              <a:t>widgets</a:t>
            </a:r>
            <a:r>
              <a:rPr sz="1800" spc="35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73139"/>
                </a:solidFill>
                <a:latin typeface="Calibri"/>
                <a:cs typeface="Calibri"/>
              </a:rPr>
              <a:t>are</a:t>
            </a:r>
            <a:r>
              <a:rPr sz="1800" spc="35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73139"/>
                </a:solidFill>
                <a:latin typeface="Calibri"/>
                <a:cs typeface="Calibri"/>
              </a:rPr>
              <a:t>divided.</a:t>
            </a:r>
            <a:r>
              <a:rPr sz="1800" spc="35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73139"/>
                </a:solidFill>
                <a:latin typeface="Calibri"/>
                <a:cs typeface="Calibri"/>
              </a:rPr>
              <a:t>They</a:t>
            </a:r>
            <a:r>
              <a:rPr sz="1800" spc="35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73139"/>
                </a:solidFill>
                <a:latin typeface="Calibri"/>
                <a:cs typeface="Calibri"/>
              </a:rPr>
              <a:t>are</a:t>
            </a:r>
            <a:r>
              <a:rPr sz="1800" spc="36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73139"/>
                </a:solidFill>
                <a:latin typeface="Calibri"/>
                <a:cs typeface="Calibri"/>
              </a:rPr>
              <a:t>mainly </a:t>
            </a:r>
            <a:r>
              <a:rPr sz="1800" spc="-39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73139"/>
                </a:solidFill>
                <a:latin typeface="Calibri"/>
                <a:cs typeface="Calibri"/>
              </a:rPr>
              <a:t>segregated</a:t>
            </a:r>
            <a:r>
              <a:rPr sz="1800" spc="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73139"/>
                </a:solidFill>
                <a:latin typeface="Calibri"/>
                <a:cs typeface="Calibri"/>
              </a:rPr>
              <a:t>on</a:t>
            </a:r>
            <a:r>
              <a:rPr sz="1800" dirty="0">
                <a:solidFill>
                  <a:srgbClr val="273139"/>
                </a:solidFill>
                <a:latin typeface="Calibri"/>
                <a:cs typeface="Calibri"/>
              </a:rPr>
              <a:t> the</a:t>
            </a:r>
            <a:r>
              <a:rPr sz="1800" spc="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73139"/>
                </a:solidFill>
                <a:latin typeface="Calibri"/>
                <a:cs typeface="Calibri"/>
              </a:rPr>
              <a:t>basis of</a:t>
            </a:r>
            <a:r>
              <a:rPr sz="1800" spc="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73139"/>
                </a:solidFill>
                <a:latin typeface="Calibri"/>
                <a:cs typeface="Calibri"/>
              </a:rPr>
              <a:t>the </a:t>
            </a:r>
            <a:r>
              <a:rPr sz="1800" spc="-5" dirty="0">
                <a:solidFill>
                  <a:srgbClr val="273139"/>
                </a:solidFill>
                <a:latin typeface="Calibri"/>
                <a:cs typeface="Calibri"/>
              </a:rPr>
              <a:t>functionality</a:t>
            </a:r>
            <a:r>
              <a:rPr sz="1800" spc="4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73139"/>
                </a:solidFill>
                <a:latin typeface="Calibri"/>
                <a:cs typeface="Calibri"/>
              </a:rPr>
              <a:t>they</a:t>
            </a:r>
            <a:r>
              <a:rPr sz="180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73139"/>
                </a:solidFill>
                <a:latin typeface="Calibri"/>
                <a:cs typeface="Calibri"/>
              </a:rPr>
              <a:t>provide</a:t>
            </a:r>
            <a:r>
              <a:rPr sz="1800" spc="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73139"/>
                </a:solidFill>
                <a:latin typeface="Calibri"/>
                <a:cs typeface="Calibri"/>
              </a:rPr>
              <a:t>in</a:t>
            </a:r>
            <a:r>
              <a:rPr sz="1800" spc="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73139"/>
                </a:solidFill>
                <a:latin typeface="Calibri"/>
                <a:cs typeface="Calibri"/>
              </a:rPr>
              <a:t>a </a:t>
            </a:r>
            <a:r>
              <a:rPr sz="1800" spc="-15" dirty="0">
                <a:solidFill>
                  <a:srgbClr val="273139"/>
                </a:solidFill>
                <a:latin typeface="Calibri"/>
                <a:cs typeface="Calibri"/>
              </a:rPr>
              <a:t>flutter</a:t>
            </a:r>
            <a:r>
              <a:rPr sz="1800" spc="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73139"/>
                </a:solidFill>
                <a:latin typeface="Calibri"/>
                <a:cs typeface="Calibri"/>
              </a:rPr>
              <a:t>application.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9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700" b="1" spc="-5" dirty="0">
                <a:solidFill>
                  <a:srgbClr val="273139"/>
                </a:solidFill>
                <a:latin typeface="Calibri"/>
                <a:cs typeface="Calibri"/>
              </a:rPr>
              <a:t>Accessibility:</a:t>
            </a:r>
            <a:r>
              <a:rPr sz="1700" b="1" spc="-2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These</a:t>
            </a:r>
            <a:r>
              <a:rPr sz="1700" spc="-2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are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73139"/>
                </a:solidFill>
                <a:latin typeface="Calibri"/>
                <a:cs typeface="Calibri"/>
              </a:rPr>
              <a:t>the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set</a:t>
            </a:r>
            <a:r>
              <a:rPr sz="1700" spc="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of</a:t>
            </a:r>
            <a:r>
              <a:rPr sz="1700" spc="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widgets</a:t>
            </a:r>
            <a:r>
              <a:rPr sz="1700" spc="-3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that</a:t>
            </a:r>
            <a:r>
              <a:rPr sz="1700" spc="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273139"/>
                </a:solidFill>
                <a:latin typeface="Calibri"/>
                <a:cs typeface="Calibri"/>
              </a:rPr>
              <a:t>make</a:t>
            </a:r>
            <a:r>
              <a:rPr sz="1700" spc="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a 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flutter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app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 more</a:t>
            </a:r>
            <a:r>
              <a:rPr sz="1700" spc="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easily</a:t>
            </a:r>
            <a:r>
              <a:rPr sz="1700" spc="-2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accessible.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700" b="1" spc="-5" dirty="0">
                <a:solidFill>
                  <a:srgbClr val="273139"/>
                </a:solidFill>
                <a:latin typeface="Calibri"/>
                <a:cs typeface="Calibri"/>
              </a:rPr>
              <a:t>Animation</a:t>
            </a:r>
            <a:r>
              <a:rPr sz="1700" b="1" spc="-2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273139"/>
                </a:solidFill>
                <a:latin typeface="Calibri"/>
                <a:cs typeface="Calibri"/>
              </a:rPr>
              <a:t>and </a:t>
            </a:r>
            <a:r>
              <a:rPr sz="1700" b="1" spc="-5" dirty="0">
                <a:solidFill>
                  <a:srgbClr val="273139"/>
                </a:solidFill>
                <a:latin typeface="Calibri"/>
                <a:cs typeface="Calibri"/>
              </a:rPr>
              <a:t>Motion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: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These widgets</a:t>
            </a:r>
            <a:r>
              <a:rPr sz="1700" spc="-3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add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animation</a:t>
            </a:r>
            <a:r>
              <a:rPr sz="1700" spc="-4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to</a:t>
            </a:r>
            <a:r>
              <a:rPr sz="1700" spc="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other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 widgets.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700" b="1" spc="-5" dirty="0">
                <a:solidFill>
                  <a:srgbClr val="273139"/>
                </a:solidFill>
                <a:latin typeface="Calibri"/>
                <a:cs typeface="Calibri"/>
              </a:rPr>
              <a:t>Assets,</a:t>
            </a:r>
            <a:r>
              <a:rPr sz="1700" b="1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273139"/>
                </a:solidFill>
                <a:latin typeface="Calibri"/>
                <a:cs typeface="Calibri"/>
              </a:rPr>
              <a:t>Images,</a:t>
            </a:r>
            <a:r>
              <a:rPr sz="1700" b="1" dirty="0">
                <a:solidFill>
                  <a:srgbClr val="273139"/>
                </a:solidFill>
                <a:latin typeface="Calibri"/>
                <a:cs typeface="Calibri"/>
              </a:rPr>
              <a:t> and</a:t>
            </a:r>
            <a:r>
              <a:rPr sz="1700" b="1" spc="-2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273139"/>
                </a:solidFill>
                <a:latin typeface="Calibri"/>
                <a:cs typeface="Calibri"/>
              </a:rPr>
              <a:t>Icons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: These widgets</a:t>
            </a:r>
            <a:r>
              <a:rPr sz="1700" spc="-3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273139"/>
                </a:solidFill>
                <a:latin typeface="Calibri"/>
                <a:cs typeface="Calibri"/>
              </a:rPr>
              <a:t>take</a:t>
            </a:r>
            <a:r>
              <a:rPr sz="1700" spc="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charge</a:t>
            </a:r>
            <a:r>
              <a:rPr sz="1700" spc="-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of</a:t>
            </a:r>
            <a:r>
              <a:rPr sz="1700" spc="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assets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such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as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display</a:t>
            </a:r>
            <a:r>
              <a:rPr sz="1700" spc="-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images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and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show</a:t>
            </a:r>
            <a:r>
              <a:rPr sz="1700" spc="-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icons.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700" b="1" spc="-5" dirty="0">
                <a:solidFill>
                  <a:srgbClr val="273139"/>
                </a:solidFill>
                <a:latin typeface="Calibri"/>
                <a:cs typeface="Calibri"/>
              </a:rPr>
              <a:t>Async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:</a:t>
            </a:r>
            <a:r>
              <a:rPr sz="1700" spc="-2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These provide</a:t>
            </a:r>
            <a:r>
              <a:rPr sz="1700" spc="-3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async</a:t>
            </a:r>
            <a:r>
              <a:rPr sz="1700" spc="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functionality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in </a:t>
            </a:r>
            <a:r>
              <a:rPr sz="1700" spc="5" dirty="0">
                <a:solidFill>
                  <a:srgbClr val="273139"/>
                </a:solidFill>
                <a:latin typeface="Calibri"/>
                <a:cs typeface="Calibri"/>
              </a:rPr>
              <a:t>the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flutter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 application.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700" b="1" dirty="0">
                <a:solidFill>
                  <a:srgbClr val="273139"/>
                </a:solidFill>
                <a:latin typeface="Calibri"/>
                <a:cs typeface="Calibri"/>
              </a:rPr>
              <a:t>Basics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These are </a:t>
            </a:r>
            <a:r>
              <a:rPr sz="1700" spc="5" dirty="0">
                <a:solidFill>
                  <a:srgbClr val="273139"/>
                </a:solidFill>
                <a:latin typeface="Calibri"/>
                <a:cs typeface="Calibri"/>
              </a:rPr>
              <a:t>the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bundle</a:t>
            </a:r>
            <a:r>
              <a:rPr sz="1700" spc="-2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of</a:t>
            </a:r>
            <a:r>
              <a:rPr sz="1700" spc="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widgets</a:t>
            </a:r>
            <a:r>
              <a:rPr sz="1700" spc="-3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which</a:t>
            </a:r>
            <a:r>
              <a:rPr sz="1700" spc="-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are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absolutely</a:t>
            </a:r>
            <a:r>
              <a:rPr sz="1700" spc="-2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necessary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273139"/>
                </a:solidFill>
                <a:latin typeface="Calibri"/>
                <a:cs typeface="Calibri"/>
              </a:rPr>
              <a:t>for</a:t>
            </a:r>
            <a:r>
              <a:rPr sz="1700" spc="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73139"/>
                </a:solidFill>
                <a:latin typeface="Calibri"/>
                <a:cs typeface="Calibri"/>
              </a:rPr>
              <a:t>the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development</a:t>
            </a:r>
            <a:r>
              <a:rPr sz="1700" spc="-2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of</a:t>
            </a:r>
            <a:r>
              <a:rPr sz="1700" spc="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any</a:t>
            </a:r>
            <a:r>
              <a:rPr sz="1700" spc="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flutter</a:t>
            </a:r>
            <a:r>
              <a:rPr sz="1700" spc="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application.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700" b="1" spc="-5" dirty="0">
                <a:solidFill>
                  <a:srgbClr val="273139"/>
                </a:solidFill>
                <a:latin typeface="Calibri"/>
                <a:cs typeface="Calibri"/>
              </a:rPr>
              <a:t>Cupertino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:</a:t>
            </a:r>
            <a:r>
              <a:rPr sz="1700" spc="-2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These</a:t>
            </a:r>
            <a:r>
              <a:rPr sz="1700" spc="-2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are</a:t>
            </a:r>
            <a:r>
              <a:rPr sz="1700" spc="-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73139"/>
                </a:solidFill>
                <a:latin typeface="Calibri"/>
                <a:cs typeface="Calibri"/>
              </a:rPr>
              <a:t>the</a:t>
            </a:r>
            <a:r>
              <a:rPr sz="1700" spc="-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ios</a:t>
            </a:r>
            <a:r>
              <a:rPr sz="1700" spc="-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designed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widgets.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700" b="1" spc="-5" dirty="0">
                <a:solidFill>
                  <a:srgbClr val="273139"/>
                </a:solidFill>
                <a:latin typeface="Calibri"/>
                <a:cs typeface="Calibri"/>
              </a:rPr>
              <a:t>Input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: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This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set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of</a:t>
            </a:r>
            <a:r>
              <a:rPr sz="1700" spc="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widgets</a:t>
            </a:r>
            <a:r>
              <a:rPr sz="1700" spc="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provide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input</a:t>
            </a:r>
            <a:r>
              <a:rPr sz="1700" spc="-3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functionality</a:t>
            </a:r>
            <a:r>
              <a:rPr sz="1700" spc="-2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in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a 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flutter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application.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700" b="1" spc="-10" dirty="0">
                <a:solidFill>
                  <a:srgbClr val="273139"/>
                </a:solidFill>
                <a:latin typeface="Calibri"/>
                <a:cs typeface="Calibri"/>
              </a:rPr>
              <a:t>Interaction </a:t>
            </a:r>
            <a:r>
              <a:rPr sz="1700" b="1" spc="-5" dirty="0">
                <a:solidFill>
                  <a:srgbClr val="273139"/>
                </a:solidFill>
                <a:latin typeface="Calibri"/>
                <a:cs typeface="Calibri"/>
              </a:rPr>
              <a:t>Models: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These widgets</a:t>
            </a:r>
            <a:r>
              <a:rPr sz="1700" spc="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are</a:t>
            </a:r>
            <a:r>
              <a:rPr sz="1700" spc="-2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here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to</a:t>
            </a:r>
            <a:r>
              <a:rPr sz="1700" spc="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manage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touch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events</a:t>
            </a:r>
            <a:r>
              <a:rPr sz="1700" spc="-2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and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 route</a:t>
            </a:r>
            <a:r>
              <a:rPr sz="1700" spc="-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users</a:t>
            </a:r>
            <a:r>
              <a:rPr sz="1700" spc="-3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to</a:t>
            </a:r>
            <a:r>
              <a:rPr sz="1700" spc="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different</a:t>
            </a:r>
            <a:r>
              <a:rPr sz="1700" spc="-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views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 in</a:t>
            </a:r>
            <a:r>
              <a:rPr sz="1700" spc="-3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73139"/>
                </a:solidFill>
                <a:latin typeface="Calibri"/>
                <a:cs typeface="Calibri"/>
              </a:rPr>
              <a:t>the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application.</a:t>
            </a:r>
            <a:endParaRPr sz="1700">
              <a:latin typeface="Calibri"/>
              <a:cs typeface="Calibri"/>
            </a:endParaRPr>
          </a:p>
          <a:p>
            <a:pPr marL="403860" indent="-391795">
              <a:lnSpc>
                <a:spcPct val="100000"/>
              </a:lnSpc>
              <a:spcBef>
                <a:spcPts val="590"/>
              </a:spcBef>
              <a:buFont typeface="Calibri"/>
              <a:buAutoNum type="arabicPeriod"/>
              <a:tabLst>
                <a:tab pos="403860" algn="l"/>
                <a:tab pos="404495" algn="l"/>
              </a:tabLst>
            </a:pPr>
            <a:r>
              <a:rPr sz="1700" b="1" spc="-15" dirty="0">
                <a:solidFill>
                  <a:srgbClr val="273139"/>
                </a:solidFill>
                <a:latin typeface="Calibri"/>
                <a:cs typeface="Calibri"/>
              </a:rPr>
              <a:t>Layout</a:t>
            </a:r>
            <a:r>
              <a:rPr sz="1700" spc="-15" dirty="0">
                <a:solidFill>
                  <a:srgbClr val="273139"/>
                </a:solidFill>
                <a:latin typeface="Calibri"/>
                <a:cs typeface="Calibri"/>
              </a:rPr>
              <a:t>:</a:t>
            </a:r>
            <a:r>
              <a:rPr sz="1700" spc="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This</a:t>
            </a:r>
            <a:r>
              <a:rPr sz="1700" spc="-2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bundle</a:t>
            </a:r>
            <a:r>
              <a:rPr sz="1700" spc="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of</a:t>
            </a:r>
            <a:r>
              <a:rPr sz="1700" spc="-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widgets</a:t>
            </a:r>
            <a:r>
              <a:rPr sz="1700" spc="-3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helps</a:t>
            </a:r>
            <a:r>
              <a:rPr sz="1700" spc="-2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in</a:t>
            </a:r>
            <a:r>
              <a:rPr sz="1700" spc="-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placing</a:t>
            </a:r>
            <a:r>
              <a:rPr sz="1700" spc="-2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73139"/>
                </a:solidFill>
                <a:latin typeface="Calibri"/>
                <a:cs typeface="Calibri"/>
              </a:rPr>
              <a:t>the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other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widgets</a:t>
            </a:r>
            <a:r>
              <a:rPr sz="1700" spc="-3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on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73139"/>
                </a:solidFill>
                <a:latin typeface="Calibri"/>
                <a:cs typeface="Calibri"/>
              </a:rPr>
              <a:t>the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screen</a:t>
            </a:r>
            <a:r>
              <a:rPr sz="1700" spc="-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as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needed.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AutoNum type="arabicPeriod"/>
              <a:tabLst>
                <a:tab pos="355600" algn="l"/>
              </a:tabLst>
            </a:pPr>
            <a:r>
              <a:rPr sz="1700" b="1" spc="-10" dirty="0">
                <a:solidFill>
                  <a:srgbClr val="273139"/>
                </a:solidFill>
                <a:latin typeface="Calibri"/>
                <a:cs typeface="Calibri"/>
              </a:rPr>
              <a:t>Material</a:t>
            </a:r>
            <a:r>
              <a:rPr sz="1700" b="1" spc="-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Components:</a:t>
            </a:r>
            <a:r>
              <a:rPr sz="1700" spc="-3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This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is</a:t>
            </a:r>
            <a:r>
              <a:rPr sz="1700" spc="-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a</a:t>
            </a:r>
            <a:r>
              <a:rPr sz="1700" spc="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set</a:t>
            </a:r>
            <a:r>
              <a:rPr sz="1700" spc="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of</a:t>
            </a:r>
            <a:r>
              <a:rPr sz="1700" spc="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widgets</a:t>
            </a:r>
            <a:r>
              <a:rPr sz="1700" spc="-3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that</a:t>
            </a:r>
            <a:r>
              <a:rPr sz="1700" spc="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mainly</a:t>
            </a:r>
            <a:r>
              <a:rPr sz="1700" spc="-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follow</a:t>
            </a:r>
            <a:r>
              <a:rPr sz="1700" spc="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material</a:t>
            </a:r>
            <a:r>
              <a:rPr sz="1700" spc="-2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design</a:t>
            </a:r>
            <a:r>
              <a:rPr sz="1700" spc="-3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by</a:t>
            </a:r>
            <a:r>
              <a:rPr sz="1700" spc="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Google.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ts val="1835"/>
              </a:lnSpc>
              <a:spcBef>
                <a:spcPts val="600"/>
              </a:spcBef>
              <a:buAutoNum type="arabicPeriod"/>
              <a:tabLst>
                <a:tab pos="355600" algn="l"/>
              </a:tabLst>
            </a:pPr>
            <a:r>
              <a:rPr sz="1700" b="1" spc="-10" dirty="0">
                <a:solidFill>
                  <a:srgbClr val="273139"/>
                </a:solidFill>
                <a:latin typeface="Calibri"/>
                <a:cs typeface="Calibri"/>
              </a:rPr>
              <a:t>Painting</a:t>
            </a:r>
            <a:r>
              <a:rPr sz="1700" b="1" spc="7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273139"/>
                </a:solidFill>
                <a:latin typeface="Calibri"/>
                <a:cs typeface="Calibri"/>
              </a:rPr>
              <a:t>and</a:t>
            </a:r>
            <a:r>
              <a:rPr sz="1700" b="1" spc="8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273139"/>
                </a:solidFill>
                <a:latin typeface="Calibri"/>
                <a:cs typeface="Calibri"/>
              </a:rPr>
              <a:t>effects:</a:t>
            </a:r>
            <a:r>
              <a:rPr sz="1700" b="1" spc="8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This</a:t>
            </a:r>
            <a:r>
              <a:rPr sz="1700" spc="9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is</a:t>
            </a:r>
            <a:r>
              <a:rPr sz="1700" spc="9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73139"/>
                </a:solidFill>
                <a:latin typeface="Calibri"/>
                <a:cs typeface="Calibri"/>
              </a:rPr>
              <a:t>the</a:t>
            </a:r>
            <a:r>
              <a:rPr sz="1700" spc="9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set</a:t>
            </a:r>
            <a:r>
              <a:rPr sz="1700" spc="9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of</a:t>
            </a:r>
            <a:r>
              <a:rPr sz="1700" spc="9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widgets</a:t>
            </a:r>
            <a:r>
              <a:rPr sz="1700" spc="9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which</a:t>
            </a:r>
            <a:r>
              <a:rPr sz="1700" spc="9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apply</a:t>
            </a:r>
            <a:r>
              <a:rPr sz="1700" spc="9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visual</a:t>
            </a:r>
            <a:r>
              <a:rPr sz="1700" spc="9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changes</a:t>
            </a:r>
            <a:r>
              <a:rPr sz="1700" spc="9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to</a:t>
            </a:r>
            <a:r>
              <a:rPr sz="1700" spc="10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their</a:t>
            </a:r>
            <a:r>
              <a:rPr sz="1700" spc="10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child</a:t>
            </a:r>
            <a:r>
              <a:rPr sz="1700" spc="9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widgets</a:t>
            </a:r>
            <a:r>
              <a:rPr sz="1700" spc="9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without</a:t>
            </a:r>
            <a:r>
              <a:rPr sz="1700" spc="10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changing</a:t>
            </a:r>
            <a:r>
              <a:rPr sz="1700" spc="10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their</a:t>
            </a:r>
            <a:r>
              <a:rPr sz="1700" spc="10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layout</a:t>
            </a:r>
            <a:endParaRPr sz="1700">
              <a:latin typeface="Calibri"/>
              <a:cs typeface="Calibri"/>
            </a:endParaRPr>
          </a:p>
          <a:p>
            <a:pPr marL="355600">
              <a:lnSpc>
                <a:spcPts val="1835"/>
              </a:lnSpc>
            </a:pP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or</a:t>
            </a:r>
            <a:r>
              <a:rPr sz="1700" spc="-4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shape.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AutoNum type="arabicPeriod" startAt="12"/>
              <a:tabLst>
                <a:tab pos="355600" algn="l"/>
              </a:tabLst>
            </a:pPr>
            <a:r>
              <a:rPr sz="1700" b="1" spc="-5" dirty="0">
                <a:solidFill>
                  <a:srgbClr val="273139"/>
                </a:solidFill>
                <a:latin typeface="Calibri"/>
                <a:cs typeface="Calibri"/>
              </a:rPr>
              <a:t>Scrolling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:</a:t>
            </a:r>
            <a:r>
              <a:rPr sz="1700" spc="-2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This</a:t>
            </a:r>
            <a:r>
              <a:rPr sz="1700" spc="-2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provides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sacrollability</a:t>
            </a:r>
            <a:r>
              <a:rPr sz="1700" spc="-2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of</a:t>
            </a:r>
            <a:r>
              <a:rPr sz="1700" spc="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to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a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 set</a:t>
            </a:r>
            <a:r>
              <a:rPr sz="1700" spc="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of</a:t>
            </a:r>
            <a:r>
              <a:rPr sz="1700" spc="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other</a:t>
            </a:r>
            <a:r>
              <a:rPr sz="1700" spc="-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widgets</a:t>
            </a:r>
            <a:r>
              <a:rPr sz="1700" spc="-3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that are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not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scrollable</a:t>
            </a:r>
            <a:r>
              <a:rPr sz="1700" spc="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by</a:t>
            </a:r>
            <a:r>
              <a:rPr sz="1700" spc="-3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default.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AutoNum type="arabicPeriod" startAt="12"/>
              <a:tabLst>
                <a:tab pos="355600" algn="l"/>
              </a:tabLst>
            </a:pPr>
            <a:r>
              <a:rPr sz="1700" b="1" spc="-5" dirty="0">
                <a:solidFill>
                  <a:srgbClr val="273139"/>
                </a:solidFill>
                <a:latin typeface="Calibri"/>
                <a:cs typeface="Calibri"/>
              </a:rPr>
              <a:t>Styling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:</a:t>
            </a:r>
            <a:r>
              <a:rPr sz="1700" spc="-2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This</a:t>
            </a:r>
            <a:r>
              <a:rPr sz="1700" spc="-2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deals</a:t>
            </a:r>
            <a:r>
              <a:rPr sz="1700" spc="-3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with</a:t>
            </a:r>
            <a:r>
              <a:rPr sz="1700" spc="-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73139"/>
                </a:solidFill>
                <a:latin typeface="Calibri"/>
                <a:cs typeface="Calibri"/>
              </a:rPr>
              <a:t>the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theme,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responsiveness,</a:t>
            </a:r>
            <a:r>
              <a:rPr sz="1700" spc="-3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and</a:t>
            </a:r>
            <a:r>
              <a:rPr sz="1700" spc="-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sizing</a:t>
            </a:r>
            <a:r>
              <a:rPr sz="1700" spc="-3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of</a:t>
            </a:r>
            <a:r>
              <a:rPr sz="1700" spc="1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73139"/>
                </a:solidFill>
                <a:latin typeface="Calibri"/>
                <a:cs typeface="Calibri"/>
              </a:rPr>
              <a:t>the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73139"/>
                </a:solidFill>
                <a:latin typeface="Calibri"/>
                <a:cs typeface="Calibri"/>
              </a:rPr>
              <a:t>app.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AutoNum type="arabicPeriod" startAt="12"/>
              <a:tabLst>
                <a:tab pos="355600" algn="l"/>
              </a:tabLst>
            </a:pPr>
            <a:r>
              <a:rPr sz="1700" b="1" spc="-40" dirty="0">
                <a:solidFill>
                  <a:srgbClr val="273139"/>
                </a:solidFill>
                <a:latin typeface="Calibri"/>
                <a:cs typeface="Calibri"/>
              </a:rPr>
              <a:t>Text</a:t>
            </a:r>
            <a:r>
              <a:rPr sz="1700" spc="-40" dirty="0">
                <a:solidFill>
                  <a:srgbClr val="273139"/>
                </a:solidFill>
                <a:latin typeface="Calibri"/>
                <a:cs typeface="Calibri"/>
              </a:rPr>
              <a:t>:</a:t>
            </a:r>
            <a:r>
              <a:rPr sz="1700" spc="-35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This</a:t>
            </a:r>
            <a:r>
              <a:rPr sz="1700" spc="-2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73139"/>
                </a:solidFill>
                <a:latin typeface="Calibri"/>
                <a:cs typeface="Calibri"/>
              </a:rPr>
              <a:t>display</a:t>
            </a:r>
            <a:r>
              <a:rPr sz="1700" spc="-40" dirty="0">
                <a:solidFill>
                  <a:srgbClr val="273139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73139"/>
                </a:solidFill>
                <a:latin typeface="Calibri"/>
                <a:cs typeface="Calibri"/>
              </a:rPr>
              <a:t>text.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96113"/>
            <a:ext cx="29457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31363E"/>
                </a:solidFill>
              </a:rPr>
              <a:t>Visible</a:t>
            </a:r>
            <a:r>
              <a:rPr sz="3600" spc="-60" dirty="0">
                <a:solidFill>
                  <a:srgbClr val="31363E"/>
                </a:solidFill>
              </a:rPr>
              <a:t> </a:t>
            </a:r>
            <a:r>
              <a:rPr sz="3600" spc="-15" dirty="0">
                <a:solidFill>
                  <a:srgbClr val="31363E"/>
                </a:solidFill>
              </a:rPr>
              <a:t>Widgets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0291" y="1201292"/>
            <a:ext cx="11364595" cy="301117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800" spc="2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visible</a:t>
            </a:r>
            <a:r>
              <a:rPr sz="2800" spc="2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widgets</a:t>
            </a:r>
            <a:r>
              <a:rPr sz="2800" spc="2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Calibri"/>
                <a:cs typeface="Calibri"/>
              </a:rPr>
              <a:t>are</a:t>
            </a:r>
            <a:r>
              <a:rPr sz="2800" spc="2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33333"/>
                </a:solidFill>
                <a:latin typeface="Calibri"/>
                <a:cs typeface="Calibri"/>
              </a:rPr>
              <a:t>related</a:t>
            </a:r>
            <a:r>
              <a:rPr sz="2800" spc="2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2800" spc="28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800" spc="29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user</a:t>
            </a:r>
            <a:r>
              <a:rPr sz="2800" spc="2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input</a:t>
            </a:r>
            <a:r>
              <a:rPr sz="2800" spc="2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2800" spc="2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output</a:t>
            </a:r>
            <a:r>
              <a:rPr sz="2800" spc="3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33333"/>
                </a:solidFill>
                <a:latin typeface="Calibri"/>
                <a:cs typeface="Calibri"/>
              </a:rPr>
              <a:t>data.</a:t>
            </a:r>
            <a:r>
              <a:rPr sz="2800" spc="2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Some</a:t>
            </a:r>
            <a:r>
              <a:rPr sz="2800" spc="29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of </a:t>
            </a:r>
            <a:r>
              <a:rPr sz="2800" spc="-6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Calibri"/>
                <a:cs typeface="Calibri"/>
              </a:rPr>
              <a:t>important</a:t>
            </a:r>
            <a:r>
              <a:rPr sz="2800" spc="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types</a:t>
            </a:r>
            <a:r>
              <a:rPr sz="2800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this</a:t>
            </a:r>
            <a:r>
              <a:rPr sz="28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widget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Calibri"/>
                <a:cs typeface="Calibri"/>
              </a:rPr>
              <a:t>are: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800" spc="-270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2800" spc="-60" dirty="0">
                <a:solidFill>
                  <a:srgbClr val="FF0000"/>
                </a:solidFill>
                <a:latin typeface="Calibri Light"/>
                <a:cs typeface="Calibri Light"/>
              </a:rPr>
              <a:t>e</a:t>
            </a:r>
            <a:r>
              <a:rPr sz="2800" spc="-10" dirty="0">
                <a:solidFill>
                  <a:srgbClr val="FF0000"/>
                </a:solidFill>
                <a:latin typeface="Calibri Light"/>
                <a:cs typeface="Calibri Light"/>
              </a:rPr>
              <a:t>x</a:t>
            </a:r>
            <a:r>
              <a:rPr sz="2800" spc="-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2800" spc="-7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FF0000"/>
                </a:solidFill>
                <a:latin typeface="Calibri Light"/>
                <a:cs typeface="Calibri Light"/>
              </a:rPr>
              <a:t>w</a:t>
            </a:r>
            <a:r>
              <a:rPr sz="2800" spc="-5" dirty="0">
                <a:solidFill>
                  <a:srgbClr val="FF0000"/>
                </a:solidFill>
                <a:latin typeface="Calibri Light"/>
                <a:cs typeface="Calibri Light"/>
              </a:rPr>
              <a:t>i</a:t>
            </a:r>
            <a:r>
              <a:rPr sz="2800" spc="-15" dirty="0">
                <a:solidFill>
                  <a:srgbClr val="FF0000"/>
                </a:solidFill>
                <a:latin typeface="Calibri Light"/>
                <a:cs typeface="Calibri Light"/>
              </a:rPr>
              <a:t>d</a:t>
            </a:r>
            <a:r>
              <a:rPr sz="2800" spc="-45" dirty="0">
                <a:solidFill>
                  <a:srgbClr val="FF0000"/>
                </a:solidFill>
                <a:latin typeface="Calibri Light"/>
                <a:cs typeface="Calibri Light"/>
              </a:rPr>
              <a:t>g</a:t>
            </a:r>
            <a:r>
              <a:rPr sz="2800" spc="-35" dirty="0">
                <a:solidFill>
                  <a:srgbClr val="FF0000"/>
                </a:solidFill>
                <a:latin typeface="Calibri Light"/>
                <a:cs typeface="Calibri Light"/>
              </a:rPr>
              <a:t>e</a:t>
            </a:r>
            <a:r>
              <a:rPr sz="2800" spc="-25" dirty="0">
                <a:solidFill>
                  <a:srgbClr val="FF0000"/>
                </a:solidFill>
                <a:latin typeface="Calibri Light"/>
                <a:cs typeface="Calibri Light"/>
              </a:rPr>
              <a:t>t</a:t>
            </a:r>
            <a:r>
              <a:rPr sz="2800" spc="-5" dirty="0">
                <a:solidFill>
                  <a:srgbClr val="FF0000"/>
                </a:solidFill>
                <a:latin typeface="Calibri Light"/>
                <a:cs typeface="Calibri Light"/>
              </a:rPr>
              <a:t>:</a:t>
            </a:r>
            <a:endParaRPr sz="2800">
              <a:latin typeface="Calibri Light"/>
              <a:cs typeface="Calibri Light"/>
            </a:endParaRPr>
          </a:p>
          <a:p>
            <a:pPr marL="12700" marR="185420">
              <a:lnSpc>
                <a:spcPct val="90000"/>
              </a:lnSpc>
              <a:spcBef>
                <a:spcPts val="1000"/>
              </a:spcBef>
            </a:pP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A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70" dirty="0">
                <a:solidFill>
                  <a:srgbClr val="31363E"/>
                </a:solidFill>
                <a:latin typeface="Calibri Light"/>
                <a:cs typeface="Calibri Light"/>
              </a:rPr>
              <a:t>Text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widget</a:t>
            </a:r>
            <a:r>
              <a:rPr sz="2800" spc="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holds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some</a:t>
            </a:r>
            <a:r>
              <a:rPr sz="2800" spc="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text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to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display</a:t>
            </a:r>
            <a:r>
              <a:rPr sz="2800" spc="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on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the</a:t>
            </a:r>
            <a:r>
              <a:rPr sz="2800" spc="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screen.</a:t>
            </a:r>
            <a:r>
              <a:rPr sz="2800" spc="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65" dirty="0">
                <a:solidFill>
                  <a:srgbClr val="31363E"/>
                </a:solidFill>
                <a:latin typeface="Calibri Light"/>
                <a:cs typeface="Calibri Light"/>
              </a:rPr>
              <a:t>We</a:t>
            </a:r>
            <a:r>
              <a:rPr sz="2800" spc="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can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align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the</a:t>
            </a:r>
            <a:r>
              <a:rPr sz="2800" spc="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text 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widget</a:t>
            </a:r>
            <a:r>
              <a:rPr sz="2800" spc="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by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using</a:t>
            </a:r>
            <a:r>
              <a:rPr sz="2800" spc="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b="1" spc="-20" dirty="0">
                <a:solidFill>
                  <a:srgbClr val="31363E"/>
                </a:solidFill>
                <a:latin typeface="Calibri"/>
                <a:cs typeface="Calibri"/>
              </a:rPr>
              <a:t>textAlign</a:t>
            </a:r>
            <a:r>
              <a:rPr sz="2800" b="1" spc="5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800" spc="-40" dirty="0">
                <a:solidFill>
                  <a:srgbClr val="31363E"/>
                </a:solidFill>
                <a:latin typeface="Calibri Light"/>
                <a:cs typeface="Calibri Light"/>
              </a:rPr>
              <a:t>property,</a:t>
            </a:r>
            <a:r>
              <a:rPr sz="2800" spc="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and 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style</a:t>
            </a:r>
            <a:r>
              <a:rPr sz="2800" spc="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property</a:t>
            </a:r>
            <a:r>
              <a:rPr sz="2800" spc="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allow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the</a:t>
            </a:r>
            <a:r>
              <a:rPr sz="2800" spc="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customization </a:t>
            </a:r>
            <a:r>
              <a:rPr sz="2800" spc="-6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of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70" dirty="0">
                <a:solidFill>
                  <a:srgbClr val="31363E"/>
                </a:solidFill>
                <a:latin typeface="Calibri Light"/>
                <a:cs typeface="Calibri Light"/>
              </a:rPr>
              <a:t>Text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that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includes</a:t>
            </a:r>
            <a:r>
              <a:rPr sz="2800" spc="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31363E"/>
                </a:solidFill>
                <a:latin typeface="Calibri Light"/>
                <a:cs typeface="Calibri Light"/>
              </a:rPr>
              <a:t>font,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25" dirty="0">
                <a:solidFill>
                  <a:srgbClr val="31363E"/>
                </a:solidFill>
                <a:latin typeface="Calibri Light"/>
                <a:cs typeface="Calibri Light"/>
              </a:rPr>
              <a:t>font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weight,</a:t>
            </a:r>
            <a:r>
              <a:rPr sz="2800" spc="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31363E"/>
                </a:solidFill>
                <a:latin typeface="Calibri Light"/>
                <a:cs typeface="Calibri Light"/>
              </a:rPr>
              <a:t>font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style,</a:t>
            </a:r>
            <a:r>
              <a:rPr sz="2800" spc="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letter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spacing,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5" dirty="0">
                <a:solidFill>
                  <a:srgbClr val="31363E"/>
                </a:solidFill>
                <a:latin typeface="Calibri Light"/>
                <a:cs typeface="Calibri Light"/>
              </a:rPr>
              <a:t>color,</a:t>
            </a:r>
            <a:r>
              <a:rPr sz="2800" spc="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and 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31363E"/>
                </a:solidFill>
                <a:latin typeface="Calibri Light"/>
                <a:cs typeface="Calibri Light"/>
              </a:rPr>
              <a:t>many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more.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65" dirty="0">
                <a:solidFill>
                  <a:srgbClr val="31363E"/>
                </a:solidFill>
                <a:latin typeface="Calibri Light"/>
                <a:cs typeface="Calibri Light"/>
              </a:rPr>
              <a:t>We</a:t>
            </a:r>
            <a:r>
              <a:rPr sz="2800" spc="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can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use</a:t>
            </a:r>
            <a:r>
              <a:rPr sz="2800" spc="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it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as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31363E"/>
                </a:solidFill>
                <a:latin typeface="Calibri Light"/>
                <a:cs typeface="Calibri Light"/>
              </a:rPr>
              <a:t>like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below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code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 snippets.</a:t>
            </a:r>
            <a:endParaRPr sz="28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1968" y="4552188"/>
            <a:ext cx="9068865" cy="145808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96113"/>
            <a:ext cx="15093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31363E"/>
                </a:solidFill>
              </a:rPr>
              <a:t>Buttons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0291" y="1201292"/>
            <a:ext cx="11334750" cy="12198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This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widget</a:t>
            </a:r>
            <a:r>
              <a:rPr sz="2800" spc="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allows</a:t>
            </a:r>
            <a:r>
              <a:rPr sz="2800" spc="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31363E"/>
                </a:solidFill>
                <a:latin typeface="Calibri Light"/>
                <a:cs typeface="Calibri Light"/>
              </a:rPr>
              <a:t>you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to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perform</a:t>
            </a:r>
            <a:r>
              <a:rPr sz="2800" spc="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some</a:t>
            </a:r>
            <a:r>
              <a:rPr sz="2800" spc="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action</a:t>
            </a:r>
            <a:r>
              <a:rPr sz="2800" spc="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on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click.</a:t>
            </a:r>
            <a:r>
              <a:rPr sz="2800" spc="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Flutter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does</a:t>
            </a:r>
            <a:r>
              <a:rPr sz="2800" spc="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not</a:t>
            </a:r>
            <a:r>
              <a:rPr sz="2800" spc="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allow </a:t>
            </a:r>
            <a:r>
              <a:rPr sz="2800" spc="-6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31363E"/>
                </a:solidFill>
                <a:latin typeface="Calibri Light"/>
                <a:cs typeface="Calibri Light"/>
              </a:rPr>
              <a:t>you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to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use</a:t>
            </a:r>
            <a:r>
              <a:rPr sz="2800" spc="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the</a:t>
            </a:r>
            <a:r>
              <a:rPr sz="2800" spc="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Button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widget</a:t>
            </a:r>
            <a:r>
              <a:rPr sz="2800" spc="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directly;</a:t>
            </a:r>
            <a:r>
              <a:rPr sz="2800" spc="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instead,</a:t>
            </a:r>
            <a:r>
              <a:rPr sz="2800" spc="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it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uses</a:t>
            </a:r>
            <a:r>
              <a:rPr sz="2800" spc="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a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type</a:t>
            </a:r>
            <a:r>
              <a:rPr sz="2800" spc="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of</a:t>
            </a:r>
            <a:r>
              <a:rPr sz="2800" spc="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buttons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35" dirty="0">
                <a:solidFill>
                  <a:srgbClr val="31363E"/>
                </a:solidFill>
                <a:latin typeface="Calibri Light"/>
                <a:cs typeface="Calibri Light"/>
              </a:rPr>
              <a:t>like</a:t>
            </a:r>
            <a:endParaRPr sz="2800">
              <a:latin typeface="Calibri Light"/>
              <a:cs typeface="Calibri Light"/>
            </a:endParaRPr>
          </a:p>
          <a:p>
            <a:pPr marL="241300">
              <a:lnSpc>
                <a:spcPts val="2985"/>
              </a:lnSpc>
            </a:pP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a </a:t>
            </a:r>
            <a:r>
              <a:rPr sz="2800" b="1" spc="-15" dirty="0">
                <a:solidFill>
                  <a:srgbClr val="31363E"/>
                </a:solidFill>
                <a:latin typeface="Calibri"/>
                <a:cs typeface="Calibri"/>
              </a:rPr>
              <a:t>FlatButton</a:t>
            </a:r>
            <a:r>
              <a:rPr sz="2800" b="1" spc="3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and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a </a:t>
            </a:r>
            <a:r>
              <a:rPr sz="2800" b="1" spc="-10" dirty="0">
                <a:solidFill>
                  <a:srgbClr val="31363E"/>
                </a:solidFill>
                <a:latin typeface="Calibri"/>
                <a:cs typeface="Calibri"/>
              </a:rPr>
              <a:t>RaisedButton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.</a:t>
            </a:r>
            <a:r>
              <a:rPr sz="2800" spc="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60" dirty="0">
                <a:solidFill>
                  <a:srgbClr val="31363E"/>
                </a:solidFill>
                <a:latin typeface="Calibri Light"/>
                <a:cs typeface="Calibri Light"/>
              </a:rPr>
              <a:t>We</a:t>
            </a:r>
            <a:r>
              <a:rPr sz="2800" spc="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can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 use</a:t>
            </a:r>
            <a:r>
              <a:rPr sz="2800" spc="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it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as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30" dirty="0">
                <a:solidFill>
                  <a:srgbClr val="31363E"/>
                </a:solidFill>
                <a:latin typeface="Calibri Light"/>
                <a:cs typeface="Calibri Light"/>
              </a:rPr>
              <a:t>like</a:t>
            </a:r>
            <a:r>
              <a:rPr sz="2800" spc="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below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code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snippets.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32818" y="657311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 Light"/>
                <a:cs typeface="Calibri Light"/>
              </a:rPr>
              <a:t>15</a:t>
            </a:r>
            <a:endParaRPr sz="1200">
              <a:latin typeface="Calibri Light"/>
              <a:cs typeface="Calibri Ligh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30679" y="2484120"/>
            <a:ext cx="3630295" cy="3252470"/>
            <a:chOff x="1630679" y="2484120"/>
            <a:chExt cx="3630295" cy="325247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0679" y="2484120"/>
              <a:ext cx="3630168" cy="32522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5643" y="4901184"/>
              <a:ext cx="1591056" cy="75895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761988" y="2484120"/>
            <a:ext cx="3629025" cy="3252470"/>
            <a:chOff x="6761988" y="2484120"/>
            <a:chExt cx="3629025" cy="325247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1988" y="2484120"/>
              <a:ext cx="3628644" cy="32522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09560" y="5013960"/>
              <a:ext cx="1333500" cy="62788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76173" y="5751067"/>
            <a:ext cx="101212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In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above example,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2400" b="1" spc="-5" dirty="0">
                <a:solidFill>
                  <a:srgbClr val="333333"/>
                </a:solidFill>
                <a:latin typeface="Calibri"/>
                <a:cs typeface="Calibri"/>
              </a:rPr>
              <a:t>onPressed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property allows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us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to perform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an action 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when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you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click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button,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and </a:t>
            </a:r>
            <a:r>
              <a:rPr sz="2400" b="1" spc="-15" dirty="0">
                <a:solidFill>
                  <a:srgbClr val="333333"/>
                </a:solidFill>
                <a:latin typeface="Calibri"/>
                <a:cs typeface="Calibri"/>
              </a:rPr>
              <a:t>elevation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property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used 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change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how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much it 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stands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out.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96113"/>
            <a:ext cx="11874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31363E"/>
                </a:solidFill>
              </a:rPr>
              <a:t>Ima</a:t>
            </a:r>
            <a:r>
              <a:rPr sz="3600" spc="-50" dirty="0">
                <a:solidFill>
                  <a:srgbClr val="31363E"/>
                </a:solidFill>
              </a:rPr>
              <a:t>g</a:t>
            </a:r>
            <a:r>
              <a:rPr sz="3600" dirty="0">
                <a:solidFill>
                  <a:srgbClr val="31363E"/>
                </a:solidFill>
              </a:rPr>
              <a:t>e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0291" y="1201292"/>
            <a:ext cx="11258550" cy="34950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This</a:t>
            </a:r>
            <a:r>
              <a:rPr sz="2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widget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holds</a:t>
            </a:r>
            <a:r>
              <a:rPr sz="2800" spc="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image</a:t>
            </a:r>
            <a:r>
              <a:rPr sz="2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which</a:t>
            </a:r>
            <a:r>
              <a:rPr sz="2800" spc="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can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333333"/>
                </a:solidFill>
                <a:latin typeface="Calibri"/>
                <a:cs typeface="Calibri"/>
              </a:rPr>
              <a:t>fetch</a:t>
            </a:r>
            <a:r>
              <a:rPr sz="2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it</a:t>
            </a:r>
            <a:r>
              <a:rPr sz="2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33333"/>
                </a:solidFill>
                <a:latin typeface="Calibri"/>
                <a:cs typeface="Calibri"/>
              </a:rPr>
              <a:t>from</a:t>
            </a:r>
            <a:r>
              <a:rPr sz="28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multiple</a:t>
            </a:r>
            <a:r>
              <a:rPr sz="2800" spc="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Calibri"/>
                <a:cs typeface="Calibri"/>
              </a:rPr>
              <a:t>sources</a:t>
            </a:r>
            <a:r>
              <a:rPr sz="2800" spc="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333333"/>
                </a:solidFill>
                <a:latin typeface="Calibri"/>
                <a:cs typeface="Calibri"/>
              </a:rPr>
              <a:t>like </a:t>
            </a:r>
            <a:r>
              <a:rPr sz="28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33333"/>
                </a:solidFill>
                <a:latin typeface="Calibri"/>
                <a:cs typeface="Calibri"/>
              </a:rPr>
              <a:t>from</a:t>
            </a:r>
            <a:r>
              <a:rPr sz="2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asset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Calibri"/>
                <a:cs typeface="Calibri"/>
              </a:rPr>
              <a:t>folder</a:t>
            </a:r>
            <a:r>
              <a:rPr sz="2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or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directly</a:t>
            </a:r>
            <a:r>
              <a:rPr sz="28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33333"/>
                </a:solidFill>
                <a:latin typeface="Calibri"/>
                <a:cs typeface="Calibri"/>
              </a:rPr>
              <a:t>from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 the</a:t>
            </a:r>
            <a:r>
              <a:rPr sz="28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URL.</a:t>
            </a:r>
            <a:r>
              <a:rPr sz="28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It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Calibri"/>
                <a:cs typeface="Calibri"/>
              </a:rPr>
              <a:t>provides</a:t>
            </a:r>
            <a:r>
              <a:rPr sz="2800" spc="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Calibri"/>
                <a:cs typeface="Calibri"/>
              </a:rPr>
              <a:t>many</a:t>
            </a:r>
            <a:r>
              <a:rPr sz="2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33333"/>
                </a:solidFill>
                <a:latin typeface="Calibri"/>
                <a:cs typeface="Calibri"/>
              </a:rPr>
              <a:t>constructors </a:t>
            </a:r>
            <a:r>
              <a:rPr sz="2800" spc="-6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333333"/>
                </a:solidFill>
                <a:latin typeface="Calibri"/>
                <a:cs typeface="Calibri"/>
              </a:rPr>
              <a:t>for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loading</a:t>
            </a:r>
            <a:r>
              <a:rPr sz="2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image,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which</a:t>
            </a:r>
            <a:r>
              <a:rPr sz="2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Calibri"/>
                <a:cs typeface="Calibri"/>
              </a:rPr>
              <a:t>are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given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below: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33333"/>
              </a:buClr>
              <a:buFont typeface="Arial MT"/>
              <a:buChar char="•"/>
            </a:pPr>
            <a:endParaRPr sz="2800">
              <a:latin typeface="Calibri"/>
              <a:cs typeface="Calibri"/>
            </a:endParaRPr>
          </a:p>
          <a:p>
            <a:pPr marL="634365" lvl="1" indent="-107950">
              <a:lnSpc>
                <a:spcPct val="100000"/>
              </a:lnSpc>
              <a:spcBef>
                <a:spcPts val="5"/>
              </a:spcBef>
              <a:buSzPct val="95833"/>
              <a:buFont typeface="Arial MT"/>
              <a:buChar char="•"/>
              <a:tabLst>
                <a:tab pos="635000" algn="l"/>
              </a:tabLst>
            </a:pPr>
            <a:r>
              <a:rPr sz="2400" b="1" spc="-5" dirty="0">
                <a:latin typeface="Calibri"/>
                <a:cs typeface="Calibri"/>
              </a:rPr>
              <a:t>Image: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generic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image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loader,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used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b="1" spc="-5" dirty="0">
                <a:latin typeface="Calibri"/>
                <a:cs typeface="Calibri"/>
              </a:rPr>
              <a:t>ImageProvider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634365" lvl="1" indent="-107950">
              <a:lnSpc>
                <a:spcPct val="100000"/>
              </a:lnSpc>
              <a:buSzPct val="95833"/>
              <a:buFont typeface="Arial MT"/>
              <a:buChar char="•"/>
              <a:tabLst>
                <a:tab pos="635000" algn="l"/>
              </a:tabLst>
            </a:pPr>
            <a:r>
              <a:rPr sz="2400" b="1" spc="-5" dirty="0">
                <a:latin typeface="Calibri"/>
                <a:cs typeface="Calibri"/>
              </a:rPr>
              <a:t>asset: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load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image</a:t>
            </a:r>
            <a:r>
              <a:rPr sz="2400" spc="-15" dirty="0">
                <a:latin typeface="Calibri"/>
                <a:cs typeface="Calibri"/>
              </a:rPr>
              <a:t> from</a:t>
            </a:r>
            <a:r>
              <a:rPr sz="2400" spc="-10" dirty="0">
                <a:latin typeface="Calibri"/>
                <a:cs typeface="Calibri"/>
              </a:rPr>
              <a:t> your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project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asset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folder.</a:t>
            </a:r>
            <a:endParaRPr sz="2400">
              <a:latin typeface="Calibri"/>
              <a:cs typeface="Calibri"/>
            </a:endParaRPr>
          </a:p>
          <a:p>
            <a:pPr marL="634365" lvl="1" indent="-107950">
              <a:lnSpc>
                <a:spcPct val="100000"/>
              </a:lnSpc>
              <a:buSzPct val="95833"/>
              <a:buFont typeface="Arial MT"/>
              <a:buChar char="•"/>
              <a:tabLst>
                <a:tab pos="635000" algn="l"/>
              </a:tabLst>
            </a:pPr>
            <a:r>
              <a:rPr sz="2400" b="1" spc="-5" dirty="0">
                <a:latin typeface="Calibri"/>
                <a:cs typeface="Calibri"/>
              </a:rPr>
              <a:t>file: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loads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images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system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folder.</a:t>
            </a:r>
            <a:endParaRPr sz="2400">
              <a:latin typeface="Calibri"/>
              <a:cs typeface="Calibri"/>
            </a:endParaRPr>
          </a:p>
          <a:p>
            <a:pPr marL="634365" lvl="1" indent="-107950">
              <a:lnSpc>
                <a:spcPct val="100000"/>
              </a:lnSpc>
              <a:buSzPct val="95833"/>
              <a:buFont typeface="Arial MT"/>
              <a:buChar char="•"/>
              <a:tabLst>
                <a:tab pos="635000" algn="l"/>
              </a:tabLst>
            </a:pPr>
            <a:r>
              <a:rPr sz="2400" b="1" dirty="0">
                <a:latin typeface="Calibri"/>
                <a:cs typeface="Calibri"/>
              </a:rPr>
              <a:t>memory: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load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image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20" dirty="0">
                <a:latin typeface="Calibri"/>
                <a:cs typeface="Calibri"/>
              </a:rPr>
              <a:t>memory.</a:t>
            </a:r>
            <a:endParaRPr sz="2400">
              <a:latin typeface="Calibri"/>
              <a:cs typeface="Calibri"/>
            </a:endParaRPr>
          </a:p>
          <a:p>
            <a:pPr marL="634365" lvl="1" indent="-107950">
              <a:lnSpc>
                <a:spcPct val="100000"/>
              </a:lnSpc>
              <a:buSzPct val="95833"/>
              <a:buFont typeface="Arial MT"/>
              <a:buChar char="•"/>
              <a:tabLst>
                <a:tab pos="635000" algn="l"/>
              </a:tabLst>
            </a:pPr>
            <a:r>
              <a:rPr sz="2400" b="1" spc="-10" dirty="0">
                <a:latin typeface="Calibri"/>
                <a:cs typeface="Calibri"/>
              </a:rPr>
              <a:t>network: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loads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images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network.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0530" y="5601715"/>
            <a:ext cx="108229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14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add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image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in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project, you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need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first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 to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create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assets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folder</a:t>
            </a:r>
            <a:r>
              <a:rPr sz="24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where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 keep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your</a:t>
            </a:r>
            <a:r>
              <a:rPr sz="24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images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then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add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below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line in</a:t>
            </a:r>
            <a:r>
              <a:rPr sz="24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333333"/>
                </a:solidFill>
                <a:latin typeface="Calibri"/>
                <a:cs typeface="Calibri"/>
              </a:rPr>
              <a:t>pubspec.yaml</a:t>
            </a:r>
            <a:r>
              <a:rPr sz="2400" b="1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file.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58013"/>
            <a:ext cx="65735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31363E"/>
                </a:solidFill>
              </a:rPr>
              <a:t>Invisible</a:t>
            </a:r>
            <a:r>
              <a:rPr sz="3600" spc="-20" dirty="0">
                <a:solidFill>
                  <a:srgbClr val="31363E"/>
                </a:solidFill>
              </a:rPr>
              <a:t> </a:t>
            </a:r>
            <a:r>
              <a:rPr sz="3600" spc="-15" dirty="0">
                <a:solidFill>
                  <a:srgbClr val="31363E"/>
                </a:solidFill>
              </a:rPr>
              <a:t>Widgets (Layout </a:t>
            </a:r>
            <a:r>
              <a:rPr sz="3600" spc="-10" dirty="0">
                <a:solidFill>
                  <a:srgbClr val="31363E"/>
                </a:solidFill>
              </a:rPr>
              <a:t>Widgets)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93014" y="995908"/>
            <a:ext cx="11438255" cy="496443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600" b="1" spc="-5" dirty="0">
                <a:solidFill>
                  <a:srgbClr val="333333"/>
                </a:solidFill>
                <a:latin typeface="Calibri"/>
                <a:cs typeface="Calibri"/>
              </a:rPr>
              <a:t>Column</a:t>
            </a:r>
            <a:endParaRPr sz="26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00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A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column widget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is a type </a:t>
            </a:r>
            <a:r>
              <a:rPr sz="2600" spc="-5" dirty="0">
                <a:solidFill>
                  <a:srgbClr val="333333"/>
                </a:solidFill>
                <a:latin typeface="Calibri"/>
                <a:cs typeface="Calibri"/>
              </a:rPr>
              <a:t>of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widget </a:t>
            </a:r>
            <a:r>
              <a:rPr sz="2600" spc="-5" dirty="0">
                <a:solidFill>
                  <a:srgbClr val="333333"/>
                </a:solidFill>
                <a:latin typeface="Calibri"/>
                <a:cs typeface="Calibri"/>
              </a:rPr>
              <a:t>that </a:t>
            </a:r>
            <a:r>
              <a:rPr sz="2600" spc="-15" dirty="0">
                <a:solidFill>
                  <a:srgbClr val="333333"/>
                </a:solidFill>
                <a:latin typeface="Calibri"/>
                <a:cs typeface="Calibri"/>
              </a:rPr>
              <a:t>arranges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all its </a:t>
            </a:r>
            <a:r>
              <a:rPr sz="2600" spc="-5" dirty="0">
                <a:solidFill>
                  <a:srgbClr val="333333"/>
                </a:solidFill>
                <a:latin typeface="Calibri"/>
                <a:cs typeface="Calibri"/>
              </a:rPr>
              <a:t>children's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widgets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in a </a:t>
            </a:r>
            <a:r>
              <a:rPr sz="26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33333"/>
                </a:solidFill>
                <a:latin typeface="Calibri"/>
                <a:cs typeface="Calibri"/>
              </a:rPr>
              <a:t>vertical</a:t>
            </a:r>
            <a:r>
              <a:rPr sz="2600" spc="11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33333"/>
                </a:solidFill>
                <a:latin typeface="Calibri"/>
                <a:cs typeface="Calibri"/>
              </a:rPr>
              <a:t>alignment.</a:t>
            </a:r>
            <a:r>
              <a:rPr sz="2600" spc="11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It  </a:t>
            </a:r>
            <a:r>
              <a:rPr sz="26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provides</a:t>
            </a:r>
            <a:r>
              <a:rPr sz="2600" spc="11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spacing   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between</a:t>
            </a:r>
            <a:r>
              <a:rPr sz="2600" spc="565" dirty="0">
                <a:solidFill>
                  <a:srgbClr val="333333"/>
                </a:solidFill>
                <a:latin typeface="Calibri"/>
                <a:cs typeface="Calibri"/>
              </a:rPr>
              <a:t> 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the   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widgets</a:t>
            </a:r>
            <a:r>
              <a:rPr sz="2600" spc="56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57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by</a:t>
            </a:r>
            <a:r>
              <a:rPr sz="2600" spc="565" dirty="0">
                <a:solidFill>
                  <a:srgbClr val="333333"/>
                </a:solidFill>
                <a:latin typeface="Calibri"/>
                <a:cs typeface="Calibri"/>
              </a:rPr>
              <a:t>  </a:t>
            </a:r>
            <a:r>
              <a:rPr sz="2600" spc="-5" dirty="0">
                <a:solidFill>
                  <a:srgbClr val="333333"/>
                </a:solidFill>
                <a:latin typeface="Calibri"/>
                <a:cs typeface="Calibri"/>
              </a:rPr>
              <a:t>using </a:t>
            </a:r>
            <a:r>
              <a:rPr sz="2600" spc="-5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2600" b="1" spc="-5" dirty="0">
                <a:solidFill>
                  <a:srgbClr val="333333"/>
                </a:solidFill>
                <a:latin typeface="Calibri"/>
                <a:cs typeface="Calibri"/>
              </a:rPr>
              <a:t>mainAxisAlignment </a:t>
            </a:r>
            <a:r>
              <a:rPr sz="2600" spc="-5" dirty="0">
                <a:solidFill>
                  <a:srgbClr val="333333"/>
                </a:solidFill>
                <a:latin typeface="Calibri"/>
                <a:cs typeface="Calibri"/>
              </a:rPr>
              <a:t>and </a:t>
            </a:r>
            <a:r>
              <a:rPr sz="2600" b="1" spc="-5" dirty="0">
                <a:solidFill>
                  <a:srgbClr val="333333"/>
                </a:solidFill>
                <a:latin typeface="Calibri"/>
                <a:cs typeface="Calibri"/>
              </a:rPr>
              <a:t>crossAxisAlignment </a:t>
            </a:r>
            <a:r>
              <a:rPr sz="2600" spc="-5" dirty="0">
                <a:solidFill>
                  <a:srgbClr val="333333"/>
                </a:solidFill>
                <a:latin typeface="Calibri"/>
                <a:cs typeface="Calibri"/>
              </a:rPr>
              <a:t>properties.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In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these </a:t>
            </a:r>
            <a:r>
              <a:rPr sz="2600" spc="-5" dirty="0">
                <a:solidFill>
                  <a:srgbClr val="333333"/>
                </a:solidFill>
                <a:latin typeface="Calibri"/>
                <a:cs typeface="Calibri"/>
              </a:rPr>
              <a:t>properties,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 the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main</a:t>
            </a:r>
            <a:r>
              <a:rPr sz="26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axis</a:t>
            </a:r>
            <a:r>
              <a:rPr sz="26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is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33333"/>
                </a:solidFill>
                <a:latin typeface="Calibri"/>
                <a:cs typeface="Calibri"/>
              </a:rPr>
              <a:t>vertical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 axis,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and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6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cross</a:t>
            </a:r>
            <a:r>
              <a:rPr sz="26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axis</a:t>
            </a:r>
            <a:r>
              <a:rPr sz="26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is</a:t>
            </a:r>
            <a:r>
              <a:rPr sz="26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2600" spc="-15" dirty="0">
                <a:solidFill>
                  <a:srgbClr val="333333"/>
                </a:solidFill>
                <a:latin typeface="Calibri"/>
                <a:cs typeface="Calibri"/>
              </a:rPr>
              <a:t>horizontal</a:t>
            </a:r>
            <a:r>
              <a:rPr sz="26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axis.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b="1" spc="-10" dirty="0">
                <a:solidFill>
                  <a:srgbClr val="333333"/>
                </a:solidFill>
                <a:latin typeface="Calibri"/>
                <a:cs typeface="Calibri"/>
              </a:rPr>
              <a:t>Row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6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600" spc="-20" dirty="0">
                <a:solidFill>
                  <a:srgbClr val="333333"/>
                </a:solidFill>
                <a:latin typeface="Calibri"/>
                <a:cs typeface="Calibri"/>
              </a:rPr>
              <a:t> row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widget</a:t>
            </a:r>
            <a:r>
              <a:rPr sz="26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is</a:t>
            </a:r>
            <a:r>
              <a:rPr sz="26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33333"/>
                </a:solidFill>
                <a:latin typeface="Calibri"/>
                <a:cs typeface="Calibri"/>
              </a:rPr>
              <a:t>similar</a:t>
            </a:r>
            <a:r>
              <a:rPr sz="26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26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6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column</a:t>
            </a:r>
            <a:r>
              <a:rPr sz="26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widget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33333"/>
                </a:solidFill>
                <a:latin typeface="Calibri"/>
                <a:cs typeface="Calibri"/>
              </a:rPr>
              <a:t>but</a:t>
            </a:r>
            <a:r>
              <a:rPr sz="26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it </a:t>
            </a:r>
            <a:r>
              <a:rPr sz="2600" spc="-5" dirty="0">
                <a:solidFill>
                  <a:srgbClr val="333333"/>
                </a:solidFill>
                <a:latin typeface="Calibri"/>
                <a:cs typeface="Calibri"/>
              </a:rPr>
              <a:t>constructs</a:t>
            </a:r>
            <a:r>
              <a:rPr sz="2600" spc="-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2600" spc="-5" dirty="0">
                <a:solidFill>
                  <a:srgbClr val="333333"/>
                </a:solidFill>
                <a:latin typeface="Calibri"/>
                <a:cs typeface="Calibri"/>
              </a:rPr>
              <a:t> widget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333333"/>
                </a:solidFill>
                <a:latin typeface="Calibri"/>
                <a:cs typeface="Calibri"/>
              </a:rPr>
              <a:t>horizontally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rather</a:t>
            </a:r>
            <a:endParaRPr sz="2600">
              <a:latin typeface="Calibri"/>
              <a:cs typeface="Calibri"/>
            </a:endParaRPr>
          </a:p>
          <a:p>
            <a:pPr marL="86995" marR="4505960">
              <a:lnSpc>
                <a:spcPct val="121900"/>
              </a:lnSpc>
              <a:tabLst>
                <a:tab pos="4060825" algn="l"/>
              </a:tabLst>
            </a:pP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than </a:t>
            </a:r>
            <a:r>
              <a:rPr sz="2600" spc="-20" dirty="0">
                <a:solidFill>
                  <a:srgbClr val="333333"/>
                </a:solidFill>
                <a:latin typeface="Calibri"/>
                <a:cs typeface="Calibri"/>
              </a:rPr>
              <a:t>vertically.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Here,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the main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axis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is the </a:t>
            </a:r>
            <a:r>
              <a:rPr sz="2600" spc="-15" dirty="0">
                <a:solidFill>
                  <a:srgbClr val="333333"/>
                </a:solidFill>
                <a:latin typeface="Calibri"/>
                <a:cs typeface="Calibri"/>
              </a:rPr>
              <a:t>horizontal </a:t>
            </a:r>
            <a:r>
              <a:rPr sz="2600" spc="-57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axis,</a:t>
            </a:r>
            <a:r>
              <a:rPr sz="2600" spc="-5" dirty="0">
                <a:solidFill>
                  <a:srgbClr val="333333"/>
                </a:solidFill>
                <a:latin typeface="Calibri"/>
                <a:cs typeface="Calibri"/>
              </a:rPr>
              <a:t> and</a:t>
            </a:r>
            <a:r>
              <a:rPr sz="26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6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333333"/>
                </a:solidFill>
                <a:latin typeface="Calibri"/>
                <a:cs typeface="Calibri"/>
              </a:rPr>
              <a:t>cross axis</a:t>
            </a:r>
            <a:r>
              <a:rPr sz="26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is</a:t>
            </a:r>
            <a:r>
              <a:rPr sz="26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333333"/>
                </a:solidFill>
                <a:latin typeface="Calibri"/>
                <a:cs typeface="Calibri"/>
              </a:rPr>
              <a:t>the	</a:t>
            </a:r>
            <a:r>
              <a:rPr sz="2600" spc="-5" dirty="0">
                <a:solidFill>
                  <a:srgbClr val="333333"/>
                </a:solidFill>
                <a:latin typeface="Calibri"/>
                <a:cs typeface="Calibri"/>
              </a:rPr>
              <a:t>vertical</a:t>
            </a:r>
            <a:r>
              <a:rPr sz="2600" spc="-2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333333"/>
                </a:solidFill>
                <a:latin typeface="Calibri"/>
                <a:cs typeface="Calibri"/>
              </a:rPr>
              <a:t>axis.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10043" y="3148583"/>
            <a:ext cx="4838700" cy="27432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58013"/>
            <a:ext cx="65735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31363E"/>
                </a:solidFill>
              </a:rPr>
              <a:t>Invisible</a:t>
            </a:r>
            <a:r>
              <a:rPr sz="3600" spc="-20" dirty="0">
                <a:solidFill>
                  <a:srgbClr val="31363E"/>
                </a:solidFill>
              </a:rPr>
              <a:t> </a:t>
            </a:r>
            <a:r>
              <a:rPr sz="3600" spc="-15" dirty="0">
                <a:solidFill>
                  <a:srgbClr val="31363E"/>
                </a:solidFill>
              </a:rPr>
              <a:t>Widgets (Layout </a:t>
            </a:r>
            <a:r>
              <a:rPr sz="3600" spc="-10" dirty="0">
                <a:solidFill>
                  <a:srgbClr val="31363E"/>
                </a:solidFill>
              </a:rPr>
              <a:t>Widgets)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3014" y="999261"/>
            <a:ext cx="11435080" cy="496443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b="1" spc="-20" dirty="0">
                <a:solidFill>
                  <a:srgbClr val="333333"/>
                </a:solidFill>
                <a:latin typeface="Calibri"/>
                <a:cs typeface="Calibri"/>
              </a:rPr>
              <a:t>Center</a:t>
            </a:r>
            <a:endParaRPr sz="2200">
              <a:latin typeface="Calibri"/>
              <a:cs typeface="Calibri"/>
            </a:endParaRPr>
          </a:p>
          <a:p>
            <a:pPr marL="241300" marR="6350" indent="-228600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This</a:t>
            </a:r>
            <a:r>
              <a:rPr sz="2200" spc="2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widget</a:t>
            </a:r>
            <a:r>
              <a:rPr sz="2200" spc="2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33333"/>
                </a:solidFill>
                <a:latin typeface="Calibri"/>
                <a:cs typeface="Calibri"/>
              </a:rPr>
              <a:t>is</a:t>
            </a:r>
            <a:r>
              <a:rPr sz="2200" spc="2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used</a:t>
            </a:r>
            <a:r>
              <a:rPr sz="2200" spc="2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2200" spc="2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center</a:t>
            </a:r>
            <a:r>
              <a:rPr sz="2200" spc="2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200" spc="2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child</a:t>
            </a:r>
            <a:r>
              <a:rPr sz="2200" spc="2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widget,</a:t>
            </a:r>
            <a:r>
              <a:rPr sz="2200" spc="2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33333"/>
                </a:solidFill>
                <a:latin typeface="Calibri"/>
                <a:cs typeface="Calibri"/>
              </a:rPr>
              <a:t>which</a:t>
            </a:r>
            <a:r>
              <a:rPr sz="2200" spc="23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comes</a:t>
            </a:r>
            <a:r>
              <a:rPr sz="2200" spc="26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inside</a:t>
            </a:r>
            <a:r>
              <a:rPr sz="2200" spc="2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it.</a:t>
            </a:r>
            <a:r>
              <a:rPr sz="2200" spc="25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All</a:t>
            </a:r>
            <a:r>
              <a:rPr sz="2200" spc="24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200" spc="2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previous</a:t>
            </a:r>
            <a:r>
              <a:rPr sz="2200" spc="25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examples </a:t>
            </a:r>
            <a:r>
              <a:rPr sz="2200" spc="-48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contain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 inside</a:t>
            </a:r>
            <a:r>
              <a:rPr sz="2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the</a:t>
            </a:r>
            <a:r>
              <a:rPr sz="2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center</a:t>
            </a:r>
            <a:r>
              <a:rPr sz="2200" spc="3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widget.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200" b="1" spc="-15" dirty="0">
                <a:solidFill>
                  <a:srgbClr val="333333"/>
                </a:solidFill>
                <a:latin typeface="Calibri"/>
                <a:cs typeface="Calibri"/>
              </a:rPr>
              <a:t>Padding</a:t>
            </a:r>
            <a:endParaRPr sz="22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238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This widget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wraps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other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widgets </a:t>
            </a:r>
            <a:r>
              <a:rPr sz="2200" spc="-20" dirty="0">
                <a:solidFill>
                  <a:srgbClr val="333333"/>
                </a:solidFill>
                <a:latin typeface="Calibri"/>
                <a:cs typeface="Calibri"/>
              </a:rPr>
              <a:t>to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give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them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padding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in specified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directions. </a:t>
            </a:r>
            <a:r>
              <a:rPr sz="2200" spc="-60" dirty="0">
                <a:solidFill>
                  <a:srgbClr val="333333"/>
                </a:solidFill>
                <a:latin typeface="Calibri"/>
                <a:cs typeface="Calibri"/>
              </a:rPr>
              <a:t>You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can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also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provide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 padding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in all directions. </a:t>
            </a:r>
            <a:r>
              <a:rPr sz="2200" spc="-50" dirty="0">
                <a:solidFill>
                  <a:srgbClr val="333333"/>
                </a:solidFill>
                <a:latin typeface="Calibri"/>
                <a:cs typeface="Calibri"/>
              </a:rPr>
              <a:t>We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can understand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it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from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the below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example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that gives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33333"/>
                </a:solidFill>
                <a:latin typeface="Calibri"/>
                <a:cs typeface="Calibri"/>
              </a:rPr>
              <a:t>text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widget </a:t>
            </a:r>
            <a:r>
              <a:rPr sz="2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padding </a:t>
            </a:r>
            <a:r>
              <a:rPr sz="2200" dirty="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 6.0 in</a:t>
            </a:r>
            <a:r>
              <a:rPr sz="2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all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directions.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200" b="1" spc="-10" dirty="0">
                <a:solidFill>
                  <a:srgbClr val="333333"/>
                </a:solidFill>
                <a:latin typeface="Calibri"/>
                <a:cs typeface="Calibri"/>
              </a:rPr>
              <a:t>Scaffold</a:t>
            </a:r>
            <a:endParaRPr sz="2200">
              <a:latin typeface="Calibri"/>
              <a:cs typeface="Calibri"/>
            </a:endParaRPr>
          </a:p>
          <a:p>
            <a:pPr marL="241300" marR="6985" indent="-228600">
              <a:lnSpc>
                <a:spcPts val="2380"/>
              </a:lnSpc>
              <a:spcBef>
                <a:spcPts val="103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This</a:t>
            </a:r>
            <a:r>
              <a:rPr sz="2200" spc="20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widget</a:t>
            </a:r>
            <a:r>
              <a:rPr sz="2200" spc="20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provides</a:t>
            </a:r>
            <a:r>
              <a:rPr sz="2200" spc="20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2200" spc="20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framework</a:t>
            </a:r>
            <a:r>
              <a:rPr sz="2200" spc="2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that</a:t>
            </a:r>
            <a:r>
              <a:rPr sz="2200" spc="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allows</a:t>
            </a:r>
            <a:r>
              <a:rPr sz="2200" spc="204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you</a:t>
            </a:r>
            <a:r>
              <a:rPr sz="2200" spc="2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to</a:t>
            </a:r>
            <a:r>
              <a:rPr sz="2200" spc="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add</a:t>
            </a:r>
            <a:r>
              <a:rPr sz="2200" spc="19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common</a:t>
            </a:r>
            <a:r>
              <a:rPr sz="2200" spc="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material</a:t>
            </a:r>
            <a:r>
              <a:rPr sz="2200" spc="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design</a:t>
            </a:r>
            <a:r>
              <a:rPr sz="2200" spc="2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elements</a:t>
            </a:r>
            <a:r>
              <a:rPr sz="2200" spc="1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33333"/>
                </a:solidFill>
                <a:latin typeface="Calibri"/>
                <a:cs typeface="Calibri"/>
              </a:rPr>
              <a:t>like </a:t>
            </a:r>
            <a:r>
              <a:rPr sz="2200" spc="-48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333333"/>
                </a:solidFill>
                <a:latin typeface="Calibri"/>
                <a:cs typeface="Calibri"/>
              </a:rPr>
              <a:t>AppBar,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Floating</a:t>
            </a:r>
            <a:r>
              <a:rPr sz="22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Action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Buttons,</a:t>
            </a:r>
            <a:r>
              <a:rPr sz="2200" spc="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33333"/>
                </a:solidFill>
                <a:latin typeface="Calibri"/>
                <a:cs typeface="Calibri"/>
              </a:rPr>
              <a:t>Drawers,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etc.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200" b="1" spc="-10" dirty="0">
                <a:solidFill>
                  <a:srgbClr val="333333"/>
                </a:solidFill>
                <a:latin typeface="Calibri"/>
                <a:cs typeface="Calibri"/>
              </a:rPr>
              <a:t>Stack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510"/>
              </a:lnSpc>
              <a:spcBef>
                <a:spcPts val="73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It</a:t>
            </a:r>
            <a:r>
              <a:rPr sz="2200" spc="29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is</a:t>
            </a:r>
            <a:r>
              <a:rPr sz="2200" spc="30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an</a:t>
            </a:r>
            <a:r>
              <a:rPr sz="2200" spc="3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essential</a:t>
            </a:r>
            <a:r>
              <a:rPr sz="2200" spc="3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widget,</a:t>
            </a:r>
            <a:r>
              <a:rPr sz="2200" spc="30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which</a:t>
            </a:r>
            <a:r>
              <a:rPr sz="2200" spc="29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is</a:t>
            </a:r>
            <a:r>
              <a:rPr sz="2200" spc="30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mainly</a:t>
            </a:r>
            <a:r>
              <a:rPr sz="2200" spc="3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used</a:t>
            </a:r>
            <a:r>
              <a:rPr sz="2200" spc="30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33333"/>
                </a:solidFill>
                <a:latin typeface="Calibri"/>
                <a:cs typeface="Calibri"/>
              </a:rPr>
              <a:t>for</a:t>
            </a:r>
            <a:r>
              <a:rPr sz="2200" spc="3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333333"/>
                </a:solidFill>
                <a:latin typeface="Calibri"/>
                <a:cs typeface="Calibri"/>
              </a:rPr>
              <a:t>overlapping</a:t>
            </a:r>
            <a:r>
              <a:rPr sz="2200" b="1" spc="3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2200" spc="30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widget,</a:t>
            </a:r>
            <a:r>
              <a:rPr sz="2200" spc="3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such</a:t>
            </a:r>
            <a:r>
              <a:rPr sz="2200" spc="3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as</a:t>
            </a:r>
            <a:r>
              <a:rPr sz="2200" spc="3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2200" spc="30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button</a:t>
            </a:r>
            <a:r>
              <a:rPr sz="2200" spc="3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r>
              <a:rPr sz="2200" spc="3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10"/>
              </a:lnSpc>
            </a:pPr>
            <a:r>
              <a:rPr sz="2200" spc="-10" dirty="0">
                <a:solidFill>
                  <a:srgbClr val="333333"/>
                </a:solidFill>
                <a:latin typeface="Calibri"/>
                <a:cs typeface="Calibri"/>
              </a:rPr>
              <a:t>background</a:t>
            </a:r>
            <a:r>
              <a:rPr sz="2200" spc="-2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33333"/>
                </a:solidFill>
                <a:latin typeface="Calibri"/>
                <a:cs typeface="Calibri"/>
              </a:rPr>
              <a:t>gradient.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96113"/>
            <a:ext cx="52997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31363E"/>
                </a:solidFill>
              </a:rPr>
              <a:t>State</a:t>
            </a:r>
            <a:r>
              <a:rPr sz="3600" spc="-30" dirty="0">
                <a:solidFill>
                  <a:srgbClr val="31363E"/>
                </a:solidFill>
              </a:rPr>
              <a:t> </a:t>
            </a:r>
            <a:r>
              <a:rPr sz="3600" spc="-15" dirty="0">
                <a:solidFill>
                  <a:srgbClr val="31363E"/>
                </a:solidFill>
              </a:rPr>
              <a:t>Management</a:t>
            </a:r>
            <a:r>
              <a:rPr sz="3600" dirty="0">
                <a:solidFill>
                  <a:srgbClr val="31363E"/>
                </a:solidFill>
              </a:rPr>
              <a:t> </a:t>
            </a:r>
            <a:r>
              <a:rPr sz="3600" spc="-15" dirty="0">
                <a:solidFill>
                  <a:srgbClr val="31363E"/>
                </a:solidFill>
              </a:rPr>
              <a:t>Widgets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0291" y="1165073"/>
            <a:ext cx="7115175" cy="12782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In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45" dirty="0">
                <a:solidFill>
                  <a:srgbClr val="333333"/>
                </a:solidFill>
                <a:latin typeface="Calibri"/>
                <a:cs typeface="Calibri"/>
              </a:rPr>
              <a:t>Flutter,</a:t>
            </a:r>
            <a:r>
              <a:rPr sz="28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333333"/>
                </a:solidFill>
                <a:latin typeface="Calibri"/>
                <a:cs typeface="Calibri"/>
              </a:rPr>
              <a:t>there</a:t>
            </a:r>
            <a:r>
              <a:rPr sz="2800" spc="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333333"/>
                </a:solidFill>
                <a:latin typeface="Calibri"/>
                <a:cs typeface="Calibri"/>
              </a:rPr>
              <a:t>are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mainly</a:t>
            </a:r>
            <a:r>
              <a:rPr sz="2800" spc="1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two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types</a:t>
            </a:r>
            <a:r>
              <a:rPr sz="2800" spc="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333333"/>
                </a:solidFill>
                <a:latin typeface="Calibri"/>
                <a:cs typeface="Calibri"/>
              </a:rPr>
              <a:t>of</a:t>
            </a:r>
            <a:r>
              <a:rPr sz="2800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333333"/>
                </a:solidFill>
                <a:latin typeface="Calibri"/>
                <a:cs typeface="Calibri"/>
              </a:rPr>
              <a:t>widget:</a:t>
            </a:r>
            <a:endParaRPr sz="2800">
              <a:latin typeface="Calibri"/>
              <a:cs typeface="Calibri"/>
            </a:endParaRPr>
          </a:p>
          <a:p>
            <a:pPr marL="469900" marR="4418330" lvl="1">
              <a:lnSpc>
                <a:spcPct val="107500"/>
              </a:lnSpc>
              <a:spcBef>
                <a:spcPts val="30"/>
              </a:spcBef>
              <a:buSzPct val="95833"/>
              <a:buAutoNum type="arabicPeriod"/>
              <a:tabLst>
                <a:tab pos="701675" algn="l"/>
              </a:tabLst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tat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ssWid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et 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2.StatefulWidget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4181855"/>
            <a:ext cx="5340096" cy="25039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3644" y="1527047"/>
            <a:ext cx="6432804" cy="515874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96113"/>
            <a:ext cx="339597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31363E"/>
                </a:solidFill>
              </a:rPr>
              <a:t>What’s</a:t>
            </a:r>
            <a:r>
              <a:rPr sz="3600" spc="-35" dirty="0">
                <a:solidFill>
                  <a:srgbClr val="31363E"/>
                </a:solidFill>
              </a:rPr>
              <a:t> </a:t>
            </a:r>
            <a:r>
              <a:rPr sz="3600" spc="-20" dirty="0">
                <a:solidFill>
                  <a:srgbClr val="31363E"/>
                </a:solidFill>
              </a:rPr>
              <a:t>for</a:t>
            </a:r>
            <a:r>
              <a:rPr sz="3600" spc="-30" dirty="0">
                <a:solidFill>
                  <a:srgbClr val="31363E"/>
                </a:solidFill>
              </a:rPr>
              <a:t> </a:t>
            </a:r>
            <a:r>
              <a:rPr sz="3600" spc="-20" dirty="0">
                <a:solidFill>
                  <a:srgbClr val="31363E"/>
                </a:solidFill>
              </a:rPr>
              <a:t>today?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0291" y="1627631"/>
            <a:ext cx="3421379" cy="276225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1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 MT"/>
                <a:cs typeface="Arial MT"/>
              </a:rPr>
              <a:t>F</a:t>
            </a:r>
            <a:r>
              <a:rPr sz="2400" spc="-10" dirty="0">
                <a:latin typeface="Arial MT"/>
                <a:cs typeface="Arial MT"/>
              </a:rPr>
              <a:t>l</a:t>
            </a:r>
            <a:r>
              <a:rPr sz="2400" dirty="0">
                <a:latin typeface="Arial MT"/>
                <a:cs typeface="Arial MT"/>
              </a:rPr>
              <a:t>utt</a:t>
            </a:r>
            <a:r>
              <a:rPr sz="2400" spc="-5" dirty="0">
                <a:latin typeface="Arial MT"/>
                <a:cs typeface="Arial MT"/>
              </a:rPr>
              <a:t>er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App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Architecture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 MT"/>
                <a:cs typeface="Arial MT"/>
              </a:rPr>
              <a:t>Flutter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Widgets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 MT"/>
                <a:cs typeface="Arial MT"/>
              </a:rPr>
              <a:t>Material</a:t>
            </a:r>
            <a:r>
              <a:rPr sz="2400" spc="-13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App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Widget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 MT"/>
                <a:cs typeface="Arial MT"/>
              </a:rPr>
              <a:t>Flutter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Framework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Char char="•"/>
              <a:tabLst>
                <a:tab pos="241300" algn="l"/>
              </a:tabLst>
            </a:pPr>
            <a:r>
              <a:rPr sz="2400" spc="-10" dirty="0">
                <a:latin typeface="Arial MT"/>
                <a:cs typeface="Arial MT"/>
              </a:rPr>
              <a:t>Scaffold</a:t>
            </a:r>
            <a:endParaRPr sz="24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sz="2400" spc="-75" dirty="0">
                <a:latin typeface="Arial MT"/>
                <a:cs typeface="Arial MT"/>
              </a:rPr>
              <a:t>Text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Widget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96113"/>
            <a:ext cx="33616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31363E"/>
                </a:solidFill>
              </a:rPr>
              <a:t>Stateless</a:t>
            </a:r>
            <a:r>
              <a:rPr sz="3600" spc="-55" dirty="0">
                <a:solidFill>
                  <a:srgbClr val="31363E"/>
                </a:solidFill>
              </a:rPr>
              <a:t> </a:t>
            </a:r>
            <a:r>
              <a:rPr sz="3600" spc="-10" dirty="0">
                <a:solidFill>
                  <a:srgbClr val="31363E"/>
                </a:solidFill>
              </a:rPr>
              <a:t>Widgets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0291" y="1245488"/>
            <a:ext cx="11743055" cy="4370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1308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solidFill>
                  <a:srgbClr val="F6850F"/>
                </a:solidFill>
                <a:latin typeface="Calibri"/>
                <a:cs typeface="Calibri"/>
              </a:rPr>
              <a:t>Stateless</a:t>
            </a:r>
            <a:r>
              <a:rPr sz="2600" spc="-35" dirty="0">
                <a:solidFill>
                  <a:srgbClr val="F6850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6850F"/>
                </a:solidFill>
                <a:latin typeface="Calibri"/>
                <a:cs typeface="Calibri"/>
              </a:rPr>
              <a:t>widgets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are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widgets</a:t>
            </a:r>
            <a:r>
              <a:rPr sz="2600" spc="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that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 don’t </a:t>
            </a:r>
            <a:r>
              <a:rPr sz="2600" spc="-20" dirty="0">
                <a:solidFill>
                  <a:srgbClr val="181B1F"/>
                </a:solidFill>
                <a:latin typeface="Calibri"/>
                <a:cs typeface="Calibri"/>
              </a:rPr>
              <a:t>store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any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181B1F"/>
                </a:solidFill>
                <a:latin typeface="Calibri"/>
                <a:cs typeface="Calibri"/>
              </a:rPr>
              <a:t>state.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 That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is,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 they</a:t>
            </a:r>
            <a:r>
              <a:rPr sz="2600" spc="-30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don’t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181B1F"/>
                </a:solidFill>
                <a:latin typeface="Calibri"/>
                <a:cs typeface="Calibri"/>
              </a:rPr>
              <a:t>store 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values that might change. 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For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example, 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an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Icon 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is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stateless; 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you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set 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the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icon image </a:t>
            </a:r>
            <a:r>
              <a:rPr sz="2600" spc="-57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when</a:t>
            </a:r>
            <a:r>
              <a:rPr sz="2600" spc="-20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you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create</a:t>
            </a:r>
            <a:r>
              <a:rPr sz="2600" spc="-2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it and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then</a:t>
            </a:r>
            <a:r>
              <a:rPr sz="2600" spc="-2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it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doesn’t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change</a:t>
            </a:r>
            <a:r>
              <a:rPr sz="2600" spc="-2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any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more.</a:t>
            </a:r>
            <a:endParaRPr sz="2600">
              <a:latin typeface="Calibri"/>
              <a:cs typeface="Calibri"/>
            </a:endParaRPr>
          </a:p>
          <a:p>
            <a:pPr marL="12700" marR="5080" indent="74295" algn="just">
              <a:lnSpc>
                <a:spcPct val="100000"/>
              </a:lnSpc>
              <a:spcBef>
                <a:spcPts val="994"/>
              </a:spcBef>
            </a:pP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A </a:t>
            </a:r>
            <a:r>
              <a:rPr sz="2600" spc="-65" dirty="0">
                <a:solidFill>
                  <a:srgbClr val="181B1F"/>
                </a:solidFill>
                <a:latin typeface="Calibri"/>
                <a:cs typeface="Calibri"/>
              </a:rPr>
              <a:t>Text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widget 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is also 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stateless. </a:t>
            </a:r>
            <a:r>
              <a:rPr sz="2600" spc="-65" dirty="0">
                <a:solidFill>
                  <a:srgbClr val="181B1F"/>
                </a:solidFill>
                <a:latin typeface="Calibri"/>
                <a:cs typeface="Calibri"/>
              </a:rPr>
              <a:t>You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might </a:t>
            </a:r>
            <a:r>
              <a:rPr sz="2600" spc="-60" dirty="0">
                <a:solidFill>
                  <a:srgbClr val="181B1F"/>
                </a:solidFill>
                <a:latin typeface="Calibri"/>
                <a:cs typeface="Calibri"/>
              </a:rPr>
              <a:t>say,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“But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wait, 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you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can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change 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the 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text </a:t>
            </a:r>
            <a:r>
              <a:rPr sz="2600" spc="-35" dirty="0">
                <a:solidFill>
                  <a:srgbClr val="181B1F"/>
                </a:solidFill>
                <a:latin typeface="Calibri"/>
                <a:cs typeface="Calibri"/>
              </a:rPr>
              <a:t>value.” </a:t>
            </a:r>
            <a:r>
              <a:rPr sz="2600" spc="-57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30" dirty="0">
                <a:solidFill>
                  <a:srgbClr val="181B1F"/>
                </a:solidFill>
                <a:latin typeface="Calibri"/>
                <a:cs typeface="Calibri"/>
              </a:rPr>
              <a:t>True,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but 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if 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you want to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change 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the 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text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value, 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you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just 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create 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a whole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new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widget 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with </a:t>
            </a:r>
            <a:r>
              <a:rPr sz="2600" spc="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new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text.</a:t>
            </a:r>
            <a:r>
              <a:rPr sz="2600" spc="-20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The</a:t>
            </a:r>
            <a:r>
              <a:rPr sz="2600" spc="-20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65" dirty="0">
                <a:solidFill>
                  <a:srgbClr val="181B1F"/>
                </a:solidFill>
                <a:latin typeface="Calibri"/>
                <a:cs typeface="Calibri"/>
              </a:rPr>
              <a:t>Text</a:t>
            </a:r>
            <a:r>
              <a:rPr sz="2600" spc="-3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widget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 doesn’t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181B1F"/>
                </a:solidFill>
                <a:latin typeface="Calibri"/>
                <a:cs typeface="Calibri"/>
              </a:rPr>
              <a:t>store 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a</a:t>
            </a:r>
            <a:r>
              <a:rPr sz="2600" spc="10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text</a:t>
            </a:r>
            <a:r>
              <a:rPr sz="2600" spc="-30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property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that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can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be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changed.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>
              <a:latin typeface="Calibri"/>
              <a:cs typeface="Calibri"/>
            </a:endParaRPr>
          </a:p>
          <a:p>
            <a:pPr marL="241300" marR="58419" indent="-228600">
              <a:lnSpc>
                <a:spcPct val="100000"/>
              </a:lnSpc>
              <a:spcBef>
                <a:spcPts val="195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The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Stateless Widget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does not </a:t>
            </a:r>
            <a:r>
              <a:rPr sz="2600" spc="-20" dirty="0">
                <a:solidFill>
                  <a:srgbClr val="181B1F"/>
                </a:solidFill>
                <a:latin typeface="Calibri"/>
                <a:cs typeface="Calibri"/>
              </a:rPr>
              <a:t>have 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any </a:t>
            </a:r>
            <a:r>
              <a:rPr sz="2600" spc="-25" dirty="0">
                <a:solidFill>
                  <a:srgbClr val="181B1F"/>
                </a:solidFill>
                <a:latin typeface="Calibri"/>
                <a:cs typeface="Calibri"/>
              </a:rPr>
              <a:t>state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information. 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It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remains 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static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 throughout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its</a:t>
            </a:r>
            <a:r>
              <a:rPr sz="2600" spc="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lifecycle.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The</a:t>
            </a:r>
            <a:r>
              <a:rPr sz="2600" spc="-20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examples</a:t>
            </a:r>
            <a:r>
              <a:rPr sz="2600" spc="-30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81B1F"/>
                </a:solidFill>
                <a:latin typeface="Calibri"/>
                <a:cs typeface="Calibri"/>
              </a:rPr>
              <a:t>of</a:t>
            </a:r>
            <a:r>
              <a:rPr sz="2600" dirty="0">
                <a:solidFill>
                  <a:srgbClr val="181B1F"/>
                </a:solidFill>
                <a:latin typeface="Calibri"/>
                <a:cs typeface="Calibri"/>
              </a:rPr>
              <a:t> the</a:t>
            </a:r>
            <a:r>
              <a:rPr sz="2600" spc="-2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Stateless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Widget</a:t>
            </a:r>
            <a:r>
              <a:rPr sz="2600" spc="-15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81B1F"/>
                </a:solidFill>
                <a:latin typeface="Calibri"/>
                <a:cs typeface="Calibri"/>
              </a:rPr>
              <a:t>are:</a:t>
            </a:r>
            <a:r>
              <a:rPr sz="2600" spc="10" dirty="0">
                <a:solidFill>
                  <a:srgbClr val="181B1F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F6850F"/>
                </a:solidFill>
                <a:latin typeface="Calibri"/>
                <a:cs typeface="Calibri"/>
              </a:rPr>
              <a:t>Text,</a:t>
            </a:r>
            <a:r>
              <a:rPr sz="2600" spc="-20" dirty="0">
                <a:solidFill>
                  <a:srgbClr val="F6850F"/>
                </a:solidFill>
                <a:latin typeface="Calibri"/>
                <a:cs typeface="Calibri"/>
              </a:rPr>
              <a:t> </a:t>
            </a:r>
            <a:r>
              <a:rPr sz="2600" spc="-75" dirty="0">
                <a:solidFill>
                  <a:srgbClr val="F6850F"/>
                </a:solidFill>
                <a:latin typeface="Calibri"/>
                <a:cs typeface="Calibri"/>
              </a:rPr>
              <a:t>Row,</a:t>
            </a:r>
            <a:r>
              <a:rPr sz="2600" spc="5" dirty="0">
                <a:solidFill>
                  <a:srgbClr val="F6850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6850F"/>
                </a:solidFill>
                <a:latin typeface="Calibri"/>
                <a:cs typeface="Calibri"/>
              </a:rPr>
              <a:t>Column, </a:t>
            </a:r>
            <a:r>
              <a:rPr sz="2600" spc="-575" dirty="0">
                <a:solidFill>
                  <a:srgbClr val="F6850F"/>
                </a:solidFill>
                <a:latin typeface="Calibri"/>
                <a:cs typeface="Calibri"/>
              </a:rPr>
              <a:t> </a:t>
            </a:r>
            <a:r>
              <a:rPr sz="2600" spc="-30" dirty="0">
                <a:solidFill>
                  <a:srgbClr val="F6850F"/>
                </a:solidFill>
                <a:latin typeface="Calibri"/>
                <a:cs typeface="Calibri"/>
              </a:rPr>
              <a:t>Container,</a:t>
            </a:r>
            <a:r>
              <a:rPr sz="2600" spc="-5" dirty="0">
                <a:solidFill>
                  <a:srgbClr val="F6850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6850F"/>
                </a:solidFill>
                <a:latin typeface="Calibri"/>
                <a:cs typeface="Calibri"/>
              </a:rPr>
              <a:t>etc.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96113"/>
            <a:ext cx="31534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31363E"/>
                </a:solidFill>
              </a:rPr>
              <a:t>Stateful</a:t>
            </a:r>
            <a:r>
              <a:rPr sz="3600" spc="-35" dirty="0">
                <a:solidFill>
                  <a:srgbClr val="31363E"/>
                </a:solidFill>
              </a:rPr>
              <a:t> </a:t>
            </a:r>
            <a:r>
              <a:rPr sz="3600" spc="-15" dirty="0">
                <a:solidFill>
                  <a:srgbClr val="31363E"/>
                </a:solidFill>
              </a:rPr>
              <a:t>Widgets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0291" y="1227201"/>
            <a:ext cx="11748770" cy="47066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spc="-15" dirty="0">
                <a:solidFill>
                  <a:srgbClr val="F6850F"/>
                </a:solidFill>
                <a:latin typeface="Calibri"/>
                <a:cs typeface="Calibri"/>
              </a:rPr>
              <a:t>Stateful</a:t>
            </a:r>
            <a:r>
              <a:rPr sz="2400" spc="-25" dirty="0">
                <a:solidFill>
                  <a:srgbClr val="F6850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6850F"/>
                </a:solidFill>
                <a:latin typeface="Calibri"/>
                <a:cs typeface="Calibri"/>
              </a:rPr>
              <a:t>widget:</a:t>
            </a:r>
            <a:r>
              <a:rPr sz="2400" spc="-30" dirty="0">
                <a:solidFill>
                  <a:srgbClr val="F6850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means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it</a:t>
            </a:r>
            <a:r>
              <a:rPr sz="2400" spc="-2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can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1363E"/>
                </a:solidFill>
                <a:latin typeface="Calibri"/>
                <a:cs typeface="Calibri"/>
              </a:rPr>
              <a:t>keep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track</a:t>
            </a:r>
            <a:r>
              <a:rPr sz="2400" spc="-2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changes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update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 the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UI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based on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those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changes.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Now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you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might</a:t>
            </a:r>
            <a:r>
              <a:rPr sz="2400" spc="-3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5" dirty="0">
                <a:solidFill>
                  <a:srgbClr val="31363E"/>
                </a:solidFill>
                <a:latin typeface="Calibri"/>
                <a:cs typeface="Calibri"/>
              </a:rPr>
              <a:t>say,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“But</a:t>
            </a:r>
            <a:r>
              <a:rPr sz="2400" spc="-2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we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said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that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widgets</a:t>
            </a:r>
            <a:r>
              <a:rPr sz="2400" spc="-2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are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immutable!</a:t>
            </a:r>
            <a:r>
              <a:rPr sz="2400" spc="-3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How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can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they</a:t>
            </a:r>
            <a:r>
              <a:rPr sz="2400" spc="-20" dirty="0">
                <a:solidFill>
                  <a:srgbClr val="31363E"/>
                </a:solidFill>
                <a:latin typeface="Calibri"/>
                <a:cs typeface="Calibri"/>
              </a:rPr>
              <a:t> keep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track</a:t>
            </a:r>
            <a:r>
              <a:rPr sz="2400" spc="-2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changes?”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31363E"/>
                </a:solidFill>
                <a:latin typeface="Calibri"/>
                <a:cs typeface="Calibri"/>
              </a:rPr>
              <a:t>Yes,</a:t>
            </a:r>
            <a:r>
              <a:rPr sz="2400" spc="1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1363E"/>
                </a:solidFill>
                <a:latin typeface="Calibri"/>
                <a:cs typeface="Calibri"/>
              </a:rPr>
              <a:t>stateful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 widget</a:t>
            </a:r>
            <a:r>
              <a:rPr sz="2400" spc="1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itself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is</a:t>
            </a:r>
            <a:r>
              <a:rPr sz="2400" spc="1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immutable,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but</a:t>
            </a:r>
            <a:r>
              <a:rPr sz="2400" spc="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it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 creates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a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1363E"/>
                </a:solidFill>
                <a:latin typeface="Calibri"/>
                <a:cs typeface="Calibri"/>
              </a:rPr>
              <a:t>State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object</a:t>
            </a:r>
            <a:r>
              <a:rPr sz="2400" spc="1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that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1363E"/>
                </a:solidFill>
                <a:latin typeface="Calibri"/>
                <a:cs typeface="Calibri"/>
              </a:rPr>
              <a:t>keeps</a:t>
            </a:r>
            <a:endParaRPr sz="2400">
              <a:latin typeface="Calibri"/>
              <a:cs typeface="Calibri"/>
            </a:endParaRPr>
          </a:p>
          <a:p>
            <a:pPr marL="12700" marR="344805">
              <a:lnSpc>
                <a:spcPct val="110000"/>
              </a:lnSpc>
              <a:spcBef>
                <a:spcPts val="5"/>
              </a:spcBef>
            </a:pP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track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changes.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When the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values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in the </a:t>
            </a:r>
            <a:r>
              <a:rPr sz="2400" spc="-20" dirty="0">
                <a:solidFill>
                  <a:srgbClr val="31363E"/>
                </a:solidFill>
                <a:latin typeface="Calibri"/>
                <a:cs typeface="Calibri"/>
              </a:rPr>
              <a:t>State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object change,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it 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creates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a whole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new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 widget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with the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updated values.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So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lightweight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widget (blueprint)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gets 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recreated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but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the </a:t>
            </a:r>
            <a:r>
              <a:rPr sz="2400" spc="-53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1363E"/>
                </a:solidFill>
                <a:latin typeface="Calibri"/>
                <a:cs typeface="Calibri"/>
              </a:rPr>
              <a:t>state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persists</a:t>
            </a:r>
            <a:r>
              <a:rPr sz="2400" spc="-2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across</a:t>
            </a:r>
            <a:r>
              <a:rPr sz="2400" spc="-2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changes.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Calibri"/>
              <a:cs typeface="Calibri"/>
            </a:endParaRPr>
          </a:p>
          <a:p>
            <a:pPr marL="241300" marR="138430" indent="-228600">
              <a:lnSpc>
                <a:spcPct val="11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1363E"/>
                </a:solidFill>
                <a:latin typeface="Calibri"/>
                <a:cs typeface="Calibri"/>
              </a:rPr>
              <a:t>stateful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widget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useful </a:t>
            </a:r>
            <a:r>
              <a:rPr sz="2400" spc="-20" dirty="0">
                <a:solidFill>
                  <a:srgbClr val="31363E"/>
                </a:solidFill>
                <a:latin typeface="Calibri"/>
                <a:cs typeface="Calibri"/>
              </a:rPr>
              <a:t>for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something </a:t>
            </a:r>
            <a:r>
              <a:rPr sz="2400" spc="-20" dirty="0">
                <a:solidFill>
                  <a:srgbClr val="31363E"/>
                </a:solidFill>
                <a:latin typeface="Calibri"/>
                <a:cs typeface="Calibri"/>
              </a:rPr>
              <a:t>like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checkbox.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When a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user clicks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it, the check </a:t>
            </a:r>
            <a:r>
              <a:rPr sz="2400" spc="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1363E"/>
                </a:solidFill>
                <a:latin typeface="Calibri"/>
                <a:cs typeface="Calibri"/>
              </a:rPr>
              <a:t>state</a:t>
            </a:r>
            <a:r>
              <a:rPr sz="2400" spc="-2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updated.</a:t>
            </a:r>
            <a:r>
              <a:rPr sz="2400" spc="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Another 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example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is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an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Image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widget.</a:t>
            </a:r>
            <a:r>
              <a:rPr sz="2400" spc="-2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The</a:t>
            </a:r>
            <a:r>
              <a:rPr sz="2400" spc="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image asset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1363E"/>
                </a:solidFill>
                <a:latin typeface="Calibri"/>
                <a:cs typeface="Calibri"/>
              </a:rPr>
              <a:t>may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not</a:t>
            </a:r>
            <a:r>
              <a:rPr sz="2400" spc="-2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be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available </a:t>
            </a:r>
            <a:r>
              <a:rPr sz="2400" spc="-52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when the</a:t>
            </a:r>
            <a:r>
              <a:rPr sz="2400" spc="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widget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is</a:t>
            </a:r>
            <a:r>
              <a:rPr sz="2400" spc="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created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1363E"/>
                </a:solidFill>
                <a:latin typeface="Calibri"/>
                <a:cs typeface="Calibri"/>
              </a:rPr>
              <a:t>(like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if</a:t>
            </a:r>
            <a:r>
              <a:rPr sz="2400" spc="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it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being</a:t>
            </a:r>
            <a:r>
              <a:rPr sz="2400" spc="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downloaded),</a:t>
            </a:r>
            <a:r>
              <a:rPr sz="2400" spc="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so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a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stateless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widget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isn’t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an </a:t>
            </a:r>
            <a:r>
              <a:rPr sz="2400" spc="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option.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Once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image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is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available,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 it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can</a:t>
            </a:r>
            <a:r>
              <a:rPr sz="2400" spc="-1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be set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1363E"/>
                </a:solidFill>
                <a:latin typeface="Calibri"/>
                <a:cs typeface="Calibri"/>
              </a:rPr>
              <a:t>by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1363E"/>
                </a:solidFill>
                <a:latin typeface="Calibri"/>
                <a:cs typeface="Calibri"/>
              </a:rPr>
              <a:t>updating</a:t>
            </a:r>
            <a:r>
              <a:rPr sz="2400" spc="-20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1363E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1363E"/>
                </a:solidFill>
                <a:latin typeface="Calibri"/>
                <a:cs typeface="Calibri"/>
              </a:rPr>
              <a:t>state.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58013"/>
            <a:ext cx="38188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31363E"/>
                </a:solidFill>
              </a:rPr>
              <a:t>Stateful</a:t>
            </a:r>
            <a:r>
              <a:rPr sz="3600" spc="-15" dirty="0">
                <a:solidFill>
                  <a:srgbClr val="31363E"/>
                </a:solidFill>
              </a:rPr>
              <a:t> </a:t>
            </a:r>
            <a:r>
              <a:rPr sz="3600" spc="-80" dirty="0">
                <a:solidFill>
                  <a:srgbClr val="31363E"/>
                </a:solidFill>
              </a:rPr>
              <a:t>Vs</a:t>
            </a:r>
            <a:r>
              <a:rPr sz="3600" spc="-10" dirty="0">
                <a:solidFill>
                  <a:srgbClr val="31363E"/>
                </a:solidFill>
              </a:rPr>
              <a:t> </a:t>
            </a:r>
            <a:r>
              <a:rPr sz="3600" spc="-20" dirty="0">
                <a:solidFill>
                  <a:srgbClr val="31363E"/>
                </a:solidFill>
              </a:rPr>
              <a:t>Stateless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0867" y="1947672"/>
            <a:ext cx="9078635" cy="369890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96113"/>
            <a:ext cx="48539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>
                <a:solidFill>
                  <a:srgbClr val="31363E"/>
                </a:solidFill>
              </a:rPr>
              <a:t>State</a:t>
            </a:r>
            <a:r>
              <a:rPr sz="3600" spc="-35" dirty="0">
                <a:solidFill>
                  <a:srgbClr val="31363E"/>
                </a:solidFill>
              </a:rPr>
              <a:t> </a:t>
            </a:r>
            <a:r>
              <a:rPr sz="3600" spc="-10" dirty="0">
                <a:solidFill>
                  <a:srgbClr val="31363E"/>
                </a:solidFill>
              </a:rPr>
              <a:t>creation</a:t>
            </a:r>
            <a:r>
              <a:rPr sz="3600" spc="-30" dirty="0">
                <a:solidFill>
                  <a:srgbClr val="31363E"/>
                </a:solidFill>
              </a:rPr>
              <a:t> </a:t>
            </a:r>
            <a:r>
              <a:rPr sz="3600" spc="-10" dirty="0">
                <a:solidFill>
                  <a:srgbClr val="31363E"/>
                </a:solidFill>
              </a:rPr>
              <a:t>shortcodes</a:t>
            </a:r>
            <a:endParaRPr sz="36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14629" y="1882520"/>
            <a:ext cx="11328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75" dirty="0">
                <a:solidFill>
                  <a:srgbClr val="31363E"/>
                </a:solidFill>
                <a:latin typeface="Calibri Light"/>
                <a:cs typeface="Calibri Light"/>
              </a:rPr>
              <a:t>You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can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31363E"/>
                </a:solidFill>
                <a:latin typeface="Calibri Light"/>
                <a:cs typeface="Calibri Light"/>
              </a:rPr>
              <a:t>create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31363E"/>
                </a:solidFill>
                <a:latin typeface="Calibri Light"/>
                <a:cs typeface="Calibri Light"/>
              </a:rPr>
              <a:t>stateless</a:t>
            </a:r>
            <a:r>
              <a:rPr sz="2800" spc="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or </a:t>
            </a:r>
            <a:r>
              <a:rPr sz="2800" spc="-20" dirty="0">
                <a:solidFill>
                  <a:srgbClr val="31363E"/>
                </a:solidFill>
                <a:latin typeface="Calibri Light"/>
                <a:cs typeface="Calibri Light"/>
              </a:rPr>
              <a:t>stateful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 widgets</a:t>
            </a:r>
            <a:r>
              <a:rPr sz="2800" spc="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using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short-codes</a:t>
            </a:r>
            <a:r>
              <a:rPr sz="2800" spc="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inside</a:t>
            </a:r>
            <a:r>
              <a:rPr sz="2800" spc="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31363E"/>
                </a:solidFill>
                <a:latin typeface="Calibri Light"/>
                <a:cs typeface="Calibri Light"/>
              </a:rPr>
              <a:t>main.dart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629" y="2394585"/>
            <a:ext cx="61544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30" dirty="0">
                <a:solidFill>
                  <a:srgbClr val="31363E"/>
                </a:solidFill>
                <a:latin typeface="Calibri Light"/>
                <a:cs typeface="Calibri Light"/>
              </a:rPr>
              <a:t>To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31363E"/>
                </a:solidFill>
                <a:latin typeface="Calibri Light"/>
                <a:cs typeface="Calibri Light"/>
              </a:rPr>
              <a:t>create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 a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31363E"/>
                </a:solidFill>
                <a:latin typeface="Calibri Light"/>
                <a:cs typeface="Calibri Light"/>
              </a:rPr>
              <a:t>stateless</a:t>
            </a:r>
            <a:r>
              <a:rPr sz="2800" spc="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widget</a:t>
            </a:r>
            <a:r>
              <a:rPr sz="2800" spc="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simply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write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: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39052" y="2422017"/>
            <a:ext cx="782320" cy="4343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240"/>
              </a:lnSpc>
            </a:pPr>
            <a:r>
              <a:rPr sz="2800" spc="-45" dirty="0">
                <a:solidFill>
                  <a:srgbClr val="31363E"/>
                </a:solidFill>
                <a:latin typeface="Calibri Light"/>
                <a:cs typeface="Calibri Light"/>
              </a:rPr>
              <a:t>s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tl</a:t>
            </a:r>
            <a:r>
              <a:rPr sz="2800" spc="-35" dirty="0">
                <a:solidFill>
                  <a:srgbClr val="31363E"/>
                </a:solidFill>
                <a:latin typeface="Calibri Light"/>
                <a:cs typeface="Calibri Light"/>
              </a:rPr>
              <a:t>e</a:t>
            </a:r>
            <a:r>
              <a:rPr sz="2800" spc="-20" dirty="0">
                <a:solidFill>
                  <a:srgbClr val="31363E"/>
                </a:solidFill>
                <a:latin typeface="Calibri Light"/>
                <a:cs typeface="Calibri Light"/>
              </a:rPr>
              <a:t>s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s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4629" y="2819997"/>
            <a:ext cx="4994275" cy="104775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30" dirty="0">
                <a:solidFill>
                  <a:srgbClr val="31363E"/>
                </a:solidFill>
                <a:latin typeface="Calibri Light"/>
                <a:cs typeface="Calibri Light"/>
              </a:rPr>
              <a:t>To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31363E"/>
                </a:solidFill>
                <a:latin typeface="Calibri Light"/>
                <a:cs typeface="Calibri Light"/>
              </a:rPr>
              <a:t>create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a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20" dirty="0">
                <a:solidFill>
                  <a:srgbClr val="31363E"/>
                </a:solidFill>
                <a:latin typeface="Calibri Light"/>
                <a:cs typeface="Calibri Light"/>
              </a:rPr>
              <a:t>stateful 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widget</a:t>
            </a:r>
            <a:r>
              <a:rPr sz="2800" spc="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write</a:t>
            </a:r>
            <a:r>
              <a:rPr sz="2800" spc="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:</a:t>
            </a:r>
            <a:endParaRPr sz="2800">
              <a:latin typeface="Calibri Light"/>
              <a:cs typeface="Calibri Light"/>
            </a:endParaRPr>
          </a:p>
          <a:p>
            <a:pPr marL="321945" indent="-309880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then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hit</a:t>
            </a:r>
            <a:r>
              <a:rPr sz="2800" spc="-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65" dirty="0">
                <a:solidFill>
                  <a:srgbClr val="31363E"/>
                </a:solidFill>
                <a:latin typeface="Calibri Light"/>
                <a:cs typeface="Calibri Light"/>
              </a:rPr>
              <a:t>enter.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6240" y="2932557"/>
            <a:ext cx="625475" cy="4343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240"/>
              </a:lnSpc>
            </a:pPr>
            <a:r>
              <a:rPr sz="2800" spc="-45" dirty="0">
                <a:solidFill>
                  <a:srgbClr val="31363E"/>
                </a:solidFill>
                <a:latin typeface="Calibri Light"/>
                <a:cs typeface="Calibri Light"/>
              </a:rPr>
              <a:t>s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tf</a:t>
            </a:r>
            <a:r>
              <a:rPr sz="2800" spc="-35" dirty="0">
                <a:solidFill>
                  <a:srgbClr val="31363E"/>
                </a:solidFill>
                <a:latin typeface="Calibri Light"/>
                <a:cs typeface="Calibri Light"/>
              </a:rPr>
              <a:t>u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l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629" y="3928109"/>
            <a:ext cx="5747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75" dirty="0">
                <a:solidFill>
                  <a:srgbClr val="31363E"/>
                </a:solidFill>
                <a:latin typeface="Calibri Light"/>
                <a:cs typeface="Calibri Light"/>
              </a:rPr>
              <a:t>You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 should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give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a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name</a:t>
            </a:r>
            <a:r>
              <a:rPr sz="28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to</a:t>
            </a:r>
            <a:r>
              <a:rPr sz="28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5" dirty="0">
                <a:solidFill>
                  <a:srgbClr val="31363E"/>
                </a:solidFill>
                <a:latin typeface="Calibri Light"/>
                <a:cs typeface="Calibri Light"/>
              </a:rPr>
              <a:t>your</a:t>
            </a:r>
            <a:r>
              <a:rPr sz="2800" spc="-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800" spc="-10" dirty="0">
                <a:solidFill>
                  <a:srgbClr val="31363E"/>
                </a:solidFill>
                <a:latin typeface="Calibri Light"/>
                <a:cs typeface="Calibri Light"/>
              </a:rPr>
              <a:t>widget</a:t>
            </a:r>
            <a:endParaRPr sz="280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9509" y="5255463"/>
            <a:ext cx="1916430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74295">
              <a:lnSpc>
                <a:spcPts val="3460"/>
              </a:lnSpc>
              <a:spcBef>
                <a:spcPts val="535"/>
              </a:spcBef>
            </a:pPr>
            <a:r>
              <a:rPr sz="3200" b="1" spc="-5" dirty="0">
                <a:solidFill>
                  <a:srgbClr val="2C85AD"/>
                </a:solidFill>
                <a:latin typeface="Calibri"/>
                <a:cs typeface="Calibri"/>
              </a:rPr>
              <a:t>Thank </a:t>
            </a:r>
            <a:r>
              <a:rPr sz="3200" b="1" spc="-80" dirty="0">
                <a:solidFill>
                  <a:srgbClr val="2C85AD"/>
                </a:solidFill>
                <a:latin typeface="Calibri"/>
                <a:cs typeface="Calibri"/>
              </a:rPr>
              <a:t>You </a:t>
            </a:r>
            <a:r>
              <a:rPr sz="3200" b="1" spc="-710" dirty="0">
                <a:solidFill>
                  <a:srgbClr val="2C85AD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2C85AD"/>
                </a:solidFill>
                <a:latin typeface="Calibri"/>
                <a:cs typeface="Calibri"/>
              </a:rPr>
              <a:t>Qu</a:t>
            </a:r>
            <a:r>
              <a:rPr sz="3200" b="1" spc="-10" dirty="0">
                <a:solidFill>
                  <a:srgbClr val="2C85AD"/>
                </a:solidFill>
                <a:latin typeface="Calibri"/>
                <a:cs typeface="Calibri"/>
              </a:rPr>
              <a:t>e</a:t>
            </a:r>
            <a:r>
              <a:rPr sz="3200" b="1" spc="-30" dirty="0">
                <a:solidFill>
                  <a:srgbClr val="2C85AD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2C85AD"/>
                </a:solidFill>
                <a:latin typeface="Calibri"/>
                <a:cs typeface="Calibri"/>
              </a:rPr>
              <a:t>ti</a:t>
            </a:r>
            <a:r>
              <a:rPr sz="3200" b="1" spc="10" dirty="0">
                <a:solidFill>
                  <a:srgbClr val="2C85AD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2C85AD"/>
                </a:solidFill>
                <a:latin typeface="Calibri"/>
                <a:cs typeface="Calibri"/>
              </a:rPr>
              <a:t>ns?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6011" y="505968"/>
            <a:ext cx="4041647" cy="451408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58013"/>
            <a:ext cx="374522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31363E"/>
                </a:solidFill>
              </a:rPr>
              <a:t>Flutter</a:t>
            </a:r>
            <a:r>
              <a:rPr sz="3600" spc="-55" dirty="0">
                <a:solidFill>
                  <a:srgbClr val="31363E"/>
                </a:solidFill>
              </a:rPr>
              <a:t> </a:t>
            </a:r>
            <a:r>
              <a:rPr sz="3600" spc="-15" dirty="0">
                <a:solidFill>
                  <a:srgbClr val="31363E"/>
                </a:solidFill>
              </a:rPr>
              <a:t>Architecture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0291" y="1211047"/>
            <a:ext cx="11347450" cy="4801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20065" indent="-228600">
              <a:lnSpc>
                <a:spcPct val="14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The 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core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concept of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the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Flutter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framework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is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In </a:t>
            </a:r>
            <a:r>
              <a:rPr sz="2000" spc="-30" dirty="0">
                <a:solidFill>
                  <a:srgbClr val="31363E"/>
                </a:solidFill>
                <a:latin typeface="Calibri Light"/>
                <a:cs typeface="Calibri Light"/>
              </a:rPr>
              <a:t>Flutter,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Everything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is a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widget. Widgets are basically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user </a:t>
            </a:r>
            <a:r>
              <a:rPr sz="2000" spc="-4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interface</a:t>
            </a:r>
            <a:r>
              <a:rPr sz="2000" spc="-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components</a:t>
            </a:r>
            <a:r>
              <a:rPr sz="2000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used</a:t>
            </a:r>
            <a:r>
              <a:rPr sz="2000" spc="-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to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create</a:t>
            </a:r>
            <a:r>
              <a:rPr sz="2000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the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user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interface</a:t>
            </a:r>
            <a:r>
              <a:rPr sz="2000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of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the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 application.</a:t>
            </a:r>
            <a:endParaRPr sz="2000">
              <a:latin typeface="Calibri Light"/>
              <a:cs typeface="Calibri Light"/>
            </a:endParaRPr>
          </a:p>
          <a:p>
            <a:pPr marL="241300" marR="5080" indent="-228600">
              <a:lnSpc>
                <a:spcPct val="140000"/>
              </a:lnSpc>
              <a:spcBef>
                <a:spcPts val="994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In</a:t>
            </a:r>
            <a:r>
              <a:rPr sz="20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30" dirty="0">
                <a:solidFill>
                  <a:srgbClr val="31363E"/>
                </a:solidFill>
                <a:latin typeface="Calibri Light"/>
                <a:cs typeface="Calibri Light"/>
              </a:rPr>
              <a:t>Flutter,</a:t>
            </a:r>
            <a:r>
              <a:rPr sz="2000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the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application</a:t>
            </a:r>
            <a:r>
              <a:rPr sz="2000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is</a:t>
            </a:r>
            <a:r>
              <a:rPr sz="20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itself</a:t>
            </a:r>
            <a:r>
              <a:rPr sz="2000" spc="-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a</a:t>
            </a:r>
            <a:r>
              <a:rPr sz="20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widget.</a:t>
            </a:r>
            <a:r>
              <a:rPr sz="2000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The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application</a:t>
            </a:r>
            <a:r>
              <a:rPr sz="2000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is</a:t>
            </a:r>
            <a:r>
              <a:rPr sz="20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the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 top-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level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widget</a:t>
            </a:r>
            <a:r>
              <a:rPr sz="2000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and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its UI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is</a:t>
            </a:r>
            <a:r>
              <a:rPr sz="20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build</a:t>
            </a:r>
            <a:r>
              <a:rPr sz="2000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using</a:t>
            </a:r>
            <a:r>
              <a:rPr sz="2000" spc="-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one </a:t>
            </a:r>
            <a:r>
              <a:rPr sz="2000" spc="-434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or</a:t>
            </a:r>
            <a:r>
              <a:rPr sz="2000" spc="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more</a:t>
            </a:r>
            <a:r>
              <a:rPr sz="2000" spc="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children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(widgets),</a:t>
            </a:r>
            <a:r>
              <a:rPr sz="20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which</a:t>
            </a:r>
            <a:r>
              <a:rPr sz="2000" spc="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again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build</a:t>
            </a:r>
            <a:r>
              <a:rPr sz="2000" spc="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using</a:t>
            </a:r>
            <a:r>
              <a:rPr sz="2000" spc="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its</a:t>
            </a:r>
            <a:r>
              <a:rPr sz="2000" spc="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children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widgets.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 This</a:t>
            </a:r>
            <a:r>
              <a:rPr sz="20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composability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feature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helps</a:t>
            </a:r>
            <a:r>
              <a:rPr sz="20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us </a:t>
            </a:r>
            <a:r>
              <a:rPr sz="20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to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 create</a:t>
            </a:r>
            <a:r>
              <a:rPr sz="2000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a user</a:t>
            </a:r>
            <a:r>
              <a:rPr sz="2000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interface</a:t>
            </a:r>
            <a:r>
              <a:rPr sz="2000" spc="-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of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 any</a:t>
            </a:r>
            <a:r>
              <a:rPr sz="2000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20" dirty="0">
                <a:solidFill>
                  <a:srgbClr val="31363E"/>
                </a:solidFill>
                <a:latin typeface="Calibri Light"/>
                <a:cs typeface="Calibri Light"/>
              </a:rPr>
              <a:t>complexity.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1363E"/>
              </a:buClr>
              <a:buFont typeface="Arial MT"/>
              <a:buChar char="•"/>
            </a:pP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The</a:t>
            </a:r>
            <a:r>
              <a:rPr sz="2000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Flutter architecture</a:t>
            </a:r>
            <a:r>
              <a:rPr sz="2000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mainly</a:t>
            </a:r>
            <a:r>
              <a:rPr sz="2000" spc="-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comprises</a:t>
            </a:r>
            <a:r>
              <a:rPr sz="2000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of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four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components.</a:t>
            </a:r>
            <a:endParaRPr sz="2000">
              <a:latin typeface="Calibri Light"/>
              <a:cs typeface="Calibri Light"/>
            </a:endParaRPr>
          </a:p>
          <a:p>
            <a:pPr marL="698500" lvl="1" indent="-228600">
              <a:lnSpc>
                <a:spcPct val="100000"/>
              </a:lnSpc>
              <a:spcBef>
                <a:spcPts val="145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solidFill>
                  <a:srgbClr val="007876"/>
                </a:solidFill>
                <a:latin typeface="Calibri Light"/>
                <a:cs typeface="Calibri Light"/>
              </a:rPr>
              <a:t>Flutter</a:t>
            </a:r>
            <a:r>
              <a:rPr sz="2000" spc="-65" dirty="0">
                <a:solidFill>
                  <a:srgbClr val="007876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007876"/>
                </a:solidFill>
                <a:latin typeface="Calibri Light"/>
                <a:cs typeface="Calibri Light"/>
              </a:rPr>
              <a:t>Engine</a:t>
            </a:r>
            <a:endParaRPr sz="2000">
              <a:latin typeface="Calibri Light"/>
              <a:cs typeface="Calibri Light"/>
            </a:endParaRPr>
          </a:p>
          <a:p>
            <a:pPr marL="698500" lvl="1" indent="-228600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000" spc="-10" dirty="0">
                <a:solidFill>
                  <a:srgbClr val="007876"/>
                </a:solidFill>
                <a:latin typeface="Calibri Light"/>
                <a:cs typeface="Calibri Light"/>
              </a:rPr>
              <a:t>Foundation</a:t>
            </a:r>
            <a:r>
              <a:rPr sz="2000" spc="-55" dirty="0">
                <a:solidFill>
                  <a:srgbClr val="007876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007876"/>
                </a:solidFill>
                <a:latin typeface="Calibri Light"/>
                <a:cs typeface="Calibri Light"/>
              </a:rPr>
              <a:t>Library</a:t>
            </a:r>
            <a:endParaRPr sz="2000">
              <a:latin typeface="Calibri Light"/>
              <a:cs typeface="Calibri Light"/>
            </a:endParaRPr>
          </a:p>
          <a:p>
            <a:pPr marL="698500" lvl="1" indent="-228600">
              <a:lnSpc>
                <a:spcPct val="100000"/>
              </a:lnSpc>
              <a:spcBef>
                <a:spcPts val="146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000" spc="-5" dirty="0">
                <a:solidFill>
                  <a:srgbClr val="007876"/>
                </a:solidFill>
                <a:latin typeface="Calibri Light"/>
                <a:cs typeface="Calibri Light"/>
              </a:rPr>
              <a:t>Widgets</a:t>
            </a:r>
            <a:endParaRPr sz="2000">
              <a:latin typeface="Calibri Light"/>
              <a:cs typeface="Calibri Light"/>
            </a:endParaRPr>
          </a:p>
          <a:p>
            <a:pPr marL="698500" lvl="1" indent="-228600">
              <a:lnSpc>
                <a:spcPct val="100000"/>
              </a:lnSpc>
              <a:spcBef>
                <a:spcPts val="1455"/>
              </a:spcBef>
              <a:buFont typeface="Arial MT"/>
              <a:buChar char="•"/>
              <a:tabLst>
                <a:tab pos="697865" algn="l"/>
                <a:tab pos="698500" algn="l"/>
              </a:tabLst>
            </a:pPr>
            <a:r>
              <a:rPr sz="2000" dirty="0">
                <a:solidFill>
                  <a:srgbClr val="007876"/>
                </a:solidFill>
                <a:latin typeface="Calibri Light"/>
                <a:cs typeface="Calibri Light"/>
              </a:rPr>
              <a:t>Design</a:t>
            </a:r>
            <a:r>
              <a:rPr sz="2000" spc="-50" dirty="0">
                <a:solidFill>
                  <a:srgbClr val="007876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007876"/>
                </a:solidFill>
                <a:latin typeface="Calibri Light"/>
                <a:cs typeface="Calibri Light"/>
              </a:rPr>
              <a:t>Specific</a:t>
            </a:r>
            <a:r>
              <a:rPr sz="2000" spc="-55" dirty="0">
                <a:solidFill>
                  <a:srgbClr val="007876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007876"/>
                </a:solidFill>
                <a:latin typeface="Calibri Light"/>
                <a:cs typeface="Calibri Light"/>
              </a:rPr>
              <a:t>Widgets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58013"/>
            <a:ext cx="42627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31363E"/>
                </a:solidFill>
              </a:rPr>
              <a:t>Flutter</a:t>
            </a:r>
            <a:r>
              <a:rPr sz="3600" spc="-20" dirty="0">
                <a:solidFill>
                  <a:srgbClr val="31363E"/>
                </a:solidFill>
              </a:rPr>
              <a:t> </a:t>
            </a:r>
            <a:r>
              <a:rPr sz="3600" spc="-15" dirty="0">
                <a:solidFill>
                  <a:srgbClr val="31363E"/>
                </a:solidFill>
              </a:rPr>
              <a:t>Architecture(2)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50291" y="1211047"/>
            <a:ext cx="11304270" cy="4674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  <a:buAutoNum type="arabicPeriod"/>
              <a:tabLst>
                <a:tab pos="257175" algn="l"/>
              </a:tabLst>
            </a:pPr>
            <a:r>
              <a:rPr sz="2000" spc="-15" dirty="0">
                <a:solidFill>
                  <a:srgbClr val="FF0000"/>
                </a:solidFill>
                <a:latin typeface="Calibri Light"/>
                <a:cs typeface="Calibri Light"/>
              </a:rPr>
              <a:t>Flutter</a:t>
            </a:r>
            <a:r>
              <a:rPr sz="2000" spc="-5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 Light"/>
                <a:cs typeface="Calibri Light"/>
              </a:rPr>
              <a:t>Engine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:</a:t>
            </a:r>
            <a:r>
              <a:rPr sz="2000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It</a:t>
            </a:r>
            <a:r>
              <a:rPr sz="20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is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a</a:t>
            </a:r>
            <a:r>
              <a:rPr sz="2000" spc="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portable</a:t>
            </a:r>
            <a:r>
              <a:rPr sz="2000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runtime</a:t>
            </a:r>
            <a:r>
              <a:rPr sz="2000" spc="-20" dirty="0">
                <a:solidFill>
                  <a:srgbClr val="31363E"/>
                </a:solidFill>
                <a:latin typeface="Calibri Light"/>
                <a:cs typeface="Calibri Light"/>
              </a:rPr>
              <a:t> for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high-quality</a:t>
            </a:r>
            <a:r>
              <a:rPr sz="2000" spc="-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mobile</a:t>
            </a:r>
            <a:r>
              <a:rPr sz="2000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apps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and</a:t>
            </a:r>
            <a:r>
              <a:rPr sz="2000" spc="-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primarily</a:t>
            </a:r>
            <a:r>
              <a:rPr sz="2000" spc="-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based</a:t>
            </a:r>
            <a:r>
              <a:rPr sz="2000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on</a:t>
            </a:r>
            <a:r>
              <a:rPr sz="2000" spc="-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the</a:t>
            </a:r>
            <a:r>
              <a:rPr sz="20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C++</a:t>
            </a:r>
            <a:r>
              <a:rPr sz="2000" spc="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language. </a:t>
            </a:r>
            <a:r>
              <a:rPr sz="2000" spc="-4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It implements Flutter 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core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libraries that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include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animation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and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graphics,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file and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network 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I/O,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plugin </a:t>
            </a:r>
            <a:r>
              <a:rPr sz="20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architecture,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accessibility support, and a dart runtime </a:t>
            </a:r>
            <a:r>
              <a:rPr sz="2000" spc="-20" dirty="0">
                <a:solidFill>
                  <a:srgbClr val="31363E"/>
                </a:solidFill>
                <a:latin typeface="Calibri Light"/>
                <a:cs typeface="Calibri Light"/>
              </a:rPr>
              <a:t>for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developing, compiling,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and running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Flutter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 applications.</a:t>
            </a:r>
            <a:r>
              <a:rPr sz="2000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It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20" dirty="0">
                <a:solidFill>
                  <a:srgbClr val="31363E"/>
                </a:solidFill>
                <a:latin typeface="Calibri Light"/>
                <a:cs typeface="Calibri Light"/>
              </a:rPr>
              <a:t>takes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Google's</a:t>
            </a:r>
            <a:r>
              <a:rPr sz="2000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open-source</a:t>
            </a:r>
            <a:r>
              <a:rPr sz="2000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graphics</a:t>
            </a:r>
            <a:r>
              <a:rPr sz="2000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25" dirty="0">
                <a:solidFill>
                  <a:srgbClr val="31363E"/>
                </a:solidFill>
                <a:latin typeface="Calibri Light"/>
                <a:cs typeface="Calibri Light"/>
              </a:rPr>
              <a:t>library,</a:t>
            </a:r>
            <a:r>
              <a:rPr sz="2000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Skia,</a:t>
            </a:r>
            <a:r>
              <a:rPr sz="2000" spc="-4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to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 render</a:t>
            </a:r>
            <a:r>
              <a:rPr sz="2000" spc="-5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low-level</a:t>
            </a:r>
            <a:r>
              <a:rPr sz="2000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graphics.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Calibri Light"/>
              <a:buAutoNum type="arabicPeriod"/>
            </a:pPr>
            <a:endParaRPr sz="1600">
              <a:latin typeface="Calibri Light"/>
              <a:cs typeface="Calibri Light"/>
            </a:endParaRPr>
          </a:p>
          <a:p>
            <a:pPr marL="256540" indent="-244475">
              <a:lnSpc>
                <a:spcPct val="100000"/>
              </a:lnSpc>
              <a:buAutoNum type="arabicPeriod"/>
              <a:tabLst>
                <a:tab pos="257175" algn="l"/>
              </a:tabLst>
            </a:pPr>
            <a:r>
              <a:rPr sz="2000" spc="-20" dirty="0">
                <a:solidFill>
                  <a:srgbClr val="FF0000"/>
                </a:solidFill>
                <a:latin typeface="Calibri Light"/>
                <a:cs typeface="Calibri Light"/>
              </a:rPr>
              <a:t>Foundation</a:t>
            </a:r>
            <a:r>
              <a:rPr sz="2000" spc="-5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 Light"/>
                <a:cs typeface="Calibri Light"/>
              </a:rPr>
              <a:t>Library:</a:t>
            </a:r>
            <a:r>
              <a:rPr sz="2000" spc="-4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It</a:t>
            </a:r>
            <a:r>
              <a:rPr sz="2000" spc="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contains</a:t>
            </a:r>
            <a:r>
              <a:rPr sz="2000" spc="-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all</a:t>
            </a:r>
            <a:r>
              <a:rPr sz="2000" spc="-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the</a:t>
            </a:r>
            <a:r>
              <a:rPr sz="20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required</a:t>
            </a:r>
            <a:r>
              <a:rPr sz="2000" spc="-4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packages</a:t>
            </a:r>
            <a:r>
              <a:rPr sz="2000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20" dirty="0">
                <a:solidFill>
                  <a:srgbClr val="31363E"/>
                </a:solidFill>
                <a:latin typeface="Calibri Light"/>
                <a:cs typeface="Calibri Light"/>
              </a:rPr>
              <a:t>for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the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basic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building</a:t>
            </a:r>
            <a:r>
              <a:rPr sz="2000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blocks of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writing</a:t>
            </a:r>
            <a:r>
              <a:rPr sz="2000" spc="-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a</a:t>
            </a:r>
            <a:r>
              <a:rPr sz="20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Flutter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application.</a:t>
            </a:r>
            <a:r>
              <a:rPr sz="2000" spc="-5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These</a:t>
            </a:r>
            <a:r>
              <a:rPr sz="2000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libraries</a:t>
            </a:r>
            <a:r>
              <a:rPr sz="2000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are</a:t>
            </a:r>
            <a:r>
              <a:rPr sz="2000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written</a:t>
            </a:r>
            <a:r>
              <a:rPr sz="2000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in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Dart</a:t>
            </a:r>
            <a:r>
              <a:rPr sz="2000" spc="-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language</a:t>
            </a:r>
            <a:endParaRPr sz="2000">
              <a:latin typeface="Calibri Light"/>
              <a:cs typeface="Calibri Light"/>
            </a:endParaRPr>
          </a:p>
          <a:p>
            <a:pPr marL="12700" marR="27940">
              <a:lnSpc>
                <a:spcPct val="140000"/>
              </a:lnSpc>
              <a:spcBef>
                <a:spcPts val="1010"/>
              </a:spcBef>
              <a:buAutoNum type="arabicPeriod" startAt="3"/>
              <a:tabLst>
                <a:tab pos="256540" algn="l"/>
              </a:tabLst>
            </a:pPr>
            <a:r>
              <a:rPr sz="2000" spc="-15" dirty="0">
                <a:solidFill>
                  <a:srgbClr val="FF0000"/>
                </a:solidFill>
                <a:latin typeface="Calibri Light"/>
                <a:cs typeface="Calibri Light"/>
              </a:rPr>
              <a:t>Widgets:</a:t>
            </a:r>
            <a:r>
              <a:rPr sz="2000" spc="-5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In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25" dirty="0">
                <a:solidFill>
                  <a:srgbClr val="31363E"/>
                </a:solidFill>
                <a:latin typeface="Calibri Light"/>
                <a:cs typeface="Calibri Light"/>
              </a:rPr>
              <a:t>Flutter,</a:t>
            </a:r>
            <a:r>
              <a:rPr sz="2000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everything</a:t>
            </a:r>
            <a:r>
              <a:rPr sz="2000" spc="-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is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a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widget,</a:t>
            </a:r>
            <a:r>
              <a:rPr sz="2000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which</a:t>
            </a:r>
            <a:r>
              <a:rPr sz="2000" spc="-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is the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core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concept</a:t>
            </a:r>
            <a:r>
              <a:rPr sz="2000" spc="-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of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 this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 framework.</a:t>
            </a:r>
            <a:r>
              <a:rPr sz="2000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Widget</a:t>
            </a:r>
            <a:r>
              <a:rPr sz="2000" spc="-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in</a:t>
            </a:r>
            <a:r>
              <a:rPr sz="20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the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 Flutter </a:t>
            </a:r>
            <a:r>
              <a:rPr sz="2000" spc="-4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is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basically</a:t>
            </a:r>
            <a:r>
              <a:rPr sz="2000" spc="-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a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user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 interface</a:t>
            </a:r>
            <a:r>
              <a:rPr sz="2000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component</a:t>
            </a:r>
            <a:r>
              <a:rPr sz="2000" spc="-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that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affects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and</a:t>
            </a:r>
            <a:r>
              <a:rPr sz="2000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controls</a:t>
            </a:r>
            <a:r>
              <a:rPr sz="2000" spc="-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the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view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and</a:t>
            </a:r>
            <a:r>
              <a:rPr sz="2000" spc="-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interface</a:t>
            </a:r>
            <a:r>
              <a:rPr sz="2000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of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the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app.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Calibri Light"/>
              <a:buAutoNum type="arabicPeriod" startAt="3"/>
            </a:pPr>
            <a:endParaRPr sz="1600">
              <a:latin typeface="Calibri Light"/>
              <a:cs typeface="Calibri Light"/>
            </a:endParaRPr>
          </a:p>
          <a:p>
            <a:pPr marL="256540" indent="-24447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257175" algn="l"/>
              </a:tabLst>
            </a:pPr>
            <a:r>
              <a:rPr sz="2000" spc="-5" dirty="0">
                <a:solidFill>
                  <a:srgbClr val="FF0000"/>
                </a:solidFill>
                <a:latin typeface="Calibri Light"/>
                <a:cs typeface="Calibri Light"/>
              </a:rPr>
              <a:t>Design</a:t>
            </a:r>
            <a:r>
              <a:rPr sz="2000" spc="-55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 Light"/>
                <a:cs typeface="Calibri Light"/>
              </a:rPr>
              <a:t>Specific</a:t>
            </a:r>
            <a:r>
              <a:rPr sz="2000" spc="-5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 Light"/>
                <a:cs typeface="Calibri Light"/>
              </a:rPr>
              <a:t>Widgets:</a:t>
            </a:r>
            <a:r>
              <a:rPr sz="2000" spc="-50" dirty="0">
                <a:solidFill>
                  <a:srgbClr val="FF0000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The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 Flutter</a:t>
            </a:r>
            <a:r>
              <a:rPr sz="2000" spc="-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framework</a:t>
            </a:r>
            <a:r>
              <a:rPr sz="2000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has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 two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sets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of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 widgets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that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 conform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to</a:t>
            </a:r>
            <a:r>
              <a:rPr sz="20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specific</a:t>
            </a:r>
            <a:r>
              <a:rPr sz="2000" spc="-4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design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languages.</a:t>
            </a:r>
            <a:r>
              <a:rPr sz="2000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These</a:t>
            </a:r>
            <a:r>
              <a:rPr sz="2000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are</a:t>
            </a:r>
            <a:r>
              <a:rPr sz="2000" spc="-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Material</a:t>
            </a:r>
            <a:r>
              <a:rPr sz="2000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Design</a:t>
            </a:r>
            <a:r>
              <a:rPr sz="2000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20" dirty="0">
                <a:solidFill>
                  <a:srgbClr val="31363E"/>
                </a:solidFill>
                <a:latin typeface="Calibri Light"/>
                <a:cs typeface="Calibri Light"/>
              </a:rPr>
              <a:t>for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Android</a:t>
            </a:r>
            <a:r>
              <a:rPr sz="2000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application</a:t>
            </a:r>
            <a:r>
              <a:rPr sz="2000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and</a:t>
            </a:r>
            <a:r>
              <a:rPr sz="2000" spc="-2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Cupertino</a:t>
            </a:r>
            <a:r>
              <a:rPr sz="2000" spc="-3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Style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20" dirty="0">
                <a:solidFill>
                  <a:srgbClr val="31363E"/>
                </a:solidFill>
                <a:latin typeface="Calibri Light"/>
                <a:cs typeface="Calibri Light"/>
              </a:rPr>
              <a:t>for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IOS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application.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58013"/>
            <a:ext cx="17005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31363E"/>
                </a:solidFill>
              </a:rPr>
              <a:t>Gestures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3591" y="1172032"/>
            <a:ext cx="11931650" cy="45516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 MT"/>
                <a:cs typeface="Arial MT"/>
              </a:rPr>
              <a:t>It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is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widget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that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provides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interaction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(how </a:t>
            </a:r>
            <a:r>
              <a:rPr sz="2000" spc="-5" dirty="0">
                <a:latin typeface="Arial MT"/>
                <a:cs typeface="Arial MT"/>
              </a:rPr>
              <a:t>to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listen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for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respond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to)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Flutter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using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GestureDetector.</a:t>
            </a:r>
            <a:endParaRPr sz="2000">
              <a:latin typeface="Arial MT"/>
              <a:cs typeface="Arial MT"/>
            </a:endParaRPr>
          </a:p>
          <a:p>
            <a:pPr marL="12700" marR="5715" algn="just">
              <a:lnSpc>
                <a:spcPct val="150000"/>
              </a:lnSpc>
              <a:spcBef>
                <a:spcPts val="1000"/>
              </a:spcBef>
            </a:pPr>
            <a:r>
              <a:rPr sz="2000" b="1" dirty="0">
                <a:latin typeface="Arial"/>
                <a:cs typeface="Arial"/>
              </a:rPr>
              <a:t>GestureDetector </a:t>
            </a:r>
            <a:r>
              <a:rPr sz="2000" spc="-5" dirty="0">
                <a:latin typeface="Arial MT"/>
                <a:cs typeface="Arial MT"/>
              </a:rPr>
              <a:t>is </a:t>
            </a:r>
            <a:r>
              <a:rPr sz="2000" dirty="0">
                <a:latin typeface="Arial MT"/>
                <a:cs typeface="Arial MT"/>
              </a:rPr>
              <a:t>an </a:t>
            </a:r>
            <a:r>
              <a:rPr sz="2000" spc="-5" dirty="0">
                <a:latin typeface="Arial MT"/>
                <a:cs typeface="Arial MT"/>
              </a:rPr>
              <a:t>invisible </a:t>
            </a:r>
            <a:r>
              <a:rPr sz="2000" dirty="0">
                <a:latin typeface="Arial MT"/>
                <a:cs typeface="Arial MT"/>
              </a:rPr>
              <a:t>widget, </a:t>
            </a:r>
            <a:r>
              <a:rPr sz="2000" spc="-5" dirty="0">
                <a:latin typeface="Arial MT"/>
                <a:cs typeface="Arial MT"/>
              </a:rPr>
              <a:t>which includes tapping, </a:t>
            </a:r>
            <a:r>
              <a:rPr sz="2000" dirty="0">
                <a:latin typeface="Arial MT"/>
                <a:cs typeface="Arial MT"/>
              </a:rPr>
              <a:t>dragging, </a:t>
            </a:r>
            <a:r>
              <a:rPr sz="2000" spc="-5" dirty="0">
                <a:latin typeface="Arial MT"/>
                <a:cs typeface="Arial MT"/>
              </a:rPr>
              <a:t>and </a:t>
            </a:r>
            <a:r>
              <a:rPr sz="2000" dirty="0">
                <a:latin typeface="Arial MT"/>
                <a:cs typeface="Arial MT"/>
              </a:rPr>
              <a:t>scaling interaction of </a:t>
            </a:r>
            <a:r>
              <a:rPr sz="2000" spc="-10" dirty="0">
                <a:latin typeface="Arial MT"/>
                <a:cs typeface="Arial MT"/>
              </a:rPr>
              <a:t>its 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child widget. </a:t>
            </a:r>
            <a:r>
              <a:rPr sz="2000" spc="-15" dirty="0">
                <a:latin typeface="Arial MT"/>
                <a:cs typeface="Arial MT"/>
              </a:rPr>
              <a:t>We </a:t>
            </a:r>
            <a:r>
              <a:rPr sz="2000" dirty="0">
                <a:latin typeface="Arial MT"/>
                <a:cs typeface="Arial MT"/>
              </a:rPr>
              <a:t>can also use </a:t>
            </a:r>
            <a:r>
              <a:rPr sz="2000" spc="-5" dirty="0">
                <a:latin typeface="Arial MT"/>
                <a:cs typeface="Arial MT"/>
              </a:rPr>
              <a:t>other interactive features into the existing widgets </a:t>
            </a:r>
            <a:r>
              <a:rPr sz="2000" dirty="0">
                <a:latin typeface="Arial MT"/>
                <a:cs typeface="Arial MT"/>
              </a:rPr>
              <a:t>by </a:t>
            </a:r>
            <a:r>
              <a:rPr sz="2000" spc="-5" dirty="0">
                <a:latin typeface="Arial MT"/>
                <a:cs typeface="Arial MT"/>
              </a:rPr>
              <a:t>composing </a:t>
            </a:r>
            <a:r>
              <a:rPr sz="2000" dirty="0">
                <a:latin typeface="Arial MT"/>
                <a:cs typeface="Arial MT"/>
              </a:rPr>
              <a:t>with </a:t>
            </a:r>
            <a:r>
              <a:rPr sz="2000" spc="-10" dirty="0">
                <a:latin typeface="Arial MT"/>
                <a:cs typeface="Arial MT"/>
              </a:rPr>
              <a:t>the 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GestureDetector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dirty="0">
                <a:latin typeface="Arial MT"/>
                <a:cs typeface="Arial MT"/>
              </a:rPr>
              <a:t>widget.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Flutter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widgets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support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interaction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through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special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widget,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GestureDetector</a:t>
            </a:r>
            <a:r>
              <a:rPr sz="2000" dirty="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3600" b="1" spc="-25" dirty="0">
                <a:solidFill>
                  <a:srgbClr val="31363E"/>
                </a:solidFill>
                <a:latin typeface="Calibri"/>
                <a:cs typeface="Calibri"/>
              </a:rPr>
              <a:t>State</a:t>
            </a:r>
            <a:r>
              <a:rPr sz="3600" b="1" spc="-35" dirty="0">
                <a:solidFill>
                  <a:srgbClr val="31363E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31363E"/>
                </a:solidFill>
                <a:latin typeface="Calibri"/>
                <a:cs typeface="Calibri"/>
              </a:rPr>
              <a:t>Management</a:t>
            </a:r>
            <a:endParaRPr sz="360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spcBef>
                <a:spcPts val="1130"/>
              </a:spcBef>
            </a:pPr>
            <a:r>
              <a:rPr sz="2000" dirty="0">
                <a:latin typeface="Arial MT"/>
                <a:cs typeface="Arial MT"/>
              </a:rPr>
              <a:t>Flutter widget maintains its </a:t>
            </a:r>
            <a:r>
              <a:rPr sz="2000" spc="-5" dirty="0">
                <a:latin typeface="Arial MT"/>
                <a:cs typeface="Arial MT"/>
              </a:rPr>
              <a:t>state </a:t>
            </a:r>
            <a:r>
              <a:rPr sz="2000" dirty="0">
                <a:latin typeface="Arial MT"/>
                <a:cs typeface="Arial MT"/>
              </a:rPr>
              <a:t>by </a:t>
            </a:r>
            <a:r>
              <a:rPr sz="2000" spc="-5" dirty="0">
                <a:latin typeface="Arial MT"/>
                <a:cs typeface="Arial MT"/>
              </a:rPr>
              <a:t>using </a:t>
            </a:r>
            <a:r>
              <a:rPr sz="2000" dirty="0">
                <a:latin typeface="Arial MT"/>
                <a:cs typeface="Arial MT"/>
              </a:rPr>
              <a:t>a </a:t>
            </a:r>
            <a:r>
              <a:rPr sz="2000" spc="-5" dirty="0">
                <a:latin typeface="Arial MT"/>
                <a:cs typeface="Arial MT"/>
              </a:rPr>
              <a:t>special </a:t>
            </a:r>
            <a:r>
              <a:rPr sz="2000" dirty="0">
                <a:latin typeface="Arial MT"/>
                <a:cs typeface="Arial MT"/>
              </a:rPr>
              <a:t>widget, </a:t>
            </a:r>
            <a:r>
              <a:rPr sz="2000" spc="-5" dirty="0">
                <a:latin typeface="Arial MT"/>
                <a:cs typeface="Arial MT"/>
              </a:rPr>
              <a:t>StatefulWidget. It </a:t>
            </a:r>
            <a:r>
              <a:rPr sz="2000" spc="-10" dirty="0">
                <a:latin typeface="Arial MT"/>
                <a:cs typeface="Arial MT"/>
              </a:rPr>
              <a:t>is </a:t>
            </a:r>
            <a:r>
              <a:rPr sz="2000" dirty="0">
                <a:latin typeface="Arial MT"/>
                <a:cs typeface="Arial MT"/>
              </a:rPr>
              <a:t>always </a:t>
            </a:r>
            <a:r>
              <a:rPr sz="2000" spc="-5" dirty="0">
                <a:latin typeface="Arial MT"/>
                <a:cs typeface="Arial MT"/>
              </a:rPr>
              <a:t>auto re-rendered </a:t>
            </a:r>
            <a:r>
              <a:rPr sz="2000" dirty="0">
                <a:latin typeface="Arial MT"/>
                <a:cs typeface="Arial MT"/>
              </a:rPr>
              <a:t> whenever </a:t>
            </a:r>
            <a:r>
              <a:rPr sz="2000" spc="-5" dirty="0">
                <a:latin typeface="Arial MT"/>
                <a:cs typeface="Arial MT"/>
              </a:rPr>
              <a:t>its </a:t>
            </a:r>
            <a:r>
              <a:rPr sz="2000" dirty="0">
                <a:latin typeface="Arial MT"/>
                <a:cs typeface="Arial MT"/>
              </a:rPr>
              <a:t>internal </a:t>
            </a:r>
            <a:r>
              <a:rPr sz="2000" spc="-5" dirty="0">
                <a:latin typeface="Arial MT"/>
                <a:cs typeface="Arial MT"/>
              </a:rPr>
              <a:t>state is </a:t>
            </a:r>
            <a:r>
              <a:rPr sz="2000" dirty="0">
                <a:latin typeface="Arial MT"/>
                <a:cs typeface="Arial MT"/>
              </a:rPr>
              <a:t>changed. The </a:t>
            </a:r>
            <a:r>
              <a:rPr sz="2000" spc="-5" dirty="0">
                <a:latin typeface="Arial MT"/>
                <a:cs typeface="Arial MT"/>
              </a:rPr>
              <a:t>re-rendering is </a:t>
            </a:r>
            <a:r>
              <a:rPr sz="2000" dirty="0">
                <a:latin typeface="Arial MT"/>
                <a:cs typeface="Arial MT"/>
              </a:rPr>
              <a:t>optimized by calculating the distance </a:t>
            </a:r>
            <a:r>
              <a:rPr sz="2000" spc="-5" dirty="0">
                <a:latin typeface="Arial MT"/>
                <a:cs typeface="Arial MT"/>
              </a:rPr>
              <a:t>between </a:t>
            </a:r>
            <a:r>
              <a:rPr sz="2000" dirty="0">
                <a:latin typeface="Arial MT"/>
                <a:cs typeface="Arial MT"/>
              </a:rPr>
              <a:t> old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new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widget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UI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render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only necessary</a:t>
            </a:r>
            <a:r>
              <a:rPr sz="2000" spc="-4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things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that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are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changes.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58013"/>
            <a:ext cx="2587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31363E"/>
                </a:solidFill>
              </a:rPr>
              <a:t>Flutter</a:t>
            </a:r>
            <a:r>
              <a:rPr sz="3600" spc="-55" dirty="0">
                <a:solidFill>
                  <a:srgbClr val="31363E"/>
                </a:solidFill>
              </a:rPr>
              <a:t> </a:t>
            </a:r>
            <a:r>
              <a:rPr sz="3600" spc="-30" dirty="0">
                <a:solidFill>
                  <a:srgbClr val="31363E"/>
                </a:solidFill>
              </a:rPr>
              <a:t>Layers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432552" y="1480565"/>
            <a:ext cx="1905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7425" algn="l"/>
                <a:tab pos="1584960" algn="l"/>
              </a:tabLst>
            </a:pP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2400" spc="-50" dirty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2400" spc="-20" dirty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s	a</a:t>
            </a:r>
            <a:r>
              <a:rPr sz="2400" spc="-35" dirty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e	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10018" y="1480565"/>
            <a:ext cx="4543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4150" algn="l"/>
                <a:tab pos="2641600" algn="l"/>
                <a:tab pos="3092450" algn="l"/>
                <a:tab pos="3705225" algn="l"/>
              </a:tabLst>
            </a:pPr>
            <a:r>
              <a:rPr sz="2400" spc="-10" dirty="0">
                <a:solidFill>
                  <a:srgbClr val="333333"/>
                </a:solidFill>
                <a:latin typeface="Calibri"/>
                <a:cs typeface="Calibri"/>
              </a:rPr>
              <a:t>important	concept	</a:t>
            </a:r>
            <a:r>
              <a:rPr sz="2400" spc="-5" dirty="0">
                <a:solidFill>
                  <a:srgbClr val="333333"/>
                </a:solidFill>
                <a:latin typeface="Calibri"/>
                <a:cs typeface="Calibri"/>
              </a:rPr>
              <a:t>of	</a:t>
            </a:r>
            <a:r>
              <a:rPr sz="2400" dirty="0">
                <a:solidFill>
                  <a:srgbClr val="333333"/>
                </a:solidFill>
                <a:latin typeface="Calibri"/>
                <a:cs typeface="Calibri"/>
              </a:rPr>
              <a:t>the	</a:t>
            </a:r>
            <a:r>
              <a:rPr sz="2400" spc="-15" dirty="0">
                <a:solidFill>
                  <a:srgbClr val="333333"/>
                </a:solidFill>
                <a:latin typeface="Calibri"/>
                <a:cs typeface="Calibri"/>
              </a:rPr>
              <a:t>Flutter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framework,</a:t>
            </a:r>
            <a:r>
              <a:rPr spc="-5" dirty="0"/>
              <a:t> </a:t>
            </a:r>
            <a:r>
              <a:rPr dirty="0"/>
              <a:t>which</a:t>
            </a:r>
            <a:r>
              <a:rPr spc="5" dirty="0"/>
              <a:t> </a:t>
            </a:r>
            <a:r>
              <a:rPr spc="-15" dirty="0"/>
              <a:t>are</a:t>
            </a:r>
            <a:r>
              <a:rPr spc="-10" dirty="0"/>
              <a:t> grouped</a:t>
            </a:r>
            <a:r>
              <a:rPr spc="-5" dirty="0"/>
              <a:t> </a:t>
            </a:r>
            <a:r>
              <a:rPr spc="-15" dirty="0"/>
              <a:t>into</a:t>
            </a:r>
            <a:r>
              <a:rPr spc="-10" dirty="0"/>
              <a:t> multiple </a:t>
            </a:r>
            <a:r>
              <a:rPr spc="-5" dirty="0"/>
              <a:t> </a:t>
            </a:r>
            <a:r>
              <a:rPr spc="-15" dirty="0"/>
              <a:t>categories </a:t>
            </a:r>
            <a:r>
              <a:rPr dirty="0"/>
              <a:t>in </a:t>
            </a:r>
            <a:r>
              <a:rPr spc="-5" dirty="0"/>
              <a:t>terms of </a:t>
            </a:r>
            <a:r>
              <a:rPr spc="-10" dirty="0"/>
              <a:t>complexity </a:t>
            </a:r>
            <a:r>
              <a:rPr spc="-5" dirty="0"/>
              <a:t>and </a:t>
            </a:r>
            <a:r>
              <a:rPr spc="-10" dirty="0"/>
              <a:t>arranged </a:t>
            </a:r>
            <a:r>
              <a:rPr dirty="0"/>
              <a:t>in the </a:t>
            </a:r>
            <a:r>
              <a:rPr spc="-530" dirty="0"/>
              <a:t> </a:t>
            </a:r>
            <a:r>
              <a:rPr spc="-10" dirty="0"/>
              <a:t>top-down </a:t>
            </a:r>
            <a:r>
              <a:rPr spc="-5" dirty="0"/>
              <a:t>approach. The </a:t>
            </a:r>
            <a:r>
              <a:rPr spc="-10" dirty="0"/>
              <a:t>topmost </a:t>
            </a:r>
            <a:r>
              <a:rPr spc="-20" dirty="0"/>
              <a:t>layer </a:t>
            </a:r>
            <a:r>
              <a:rPr dirty="0"/>
              <a:t>is </a:t>
            </a:r>
            <a:r>
              <a:rPr spc="-5" dirty="0"/>
              <a:t>the UI </a:t>
            </a:r>
            <a:r>
              <a:rPr spc="-10" dirty="0"/>
              <a:t>of </a:t>
            </a:r>
            <a:r>
              <a:rPr spc="-5" dirty="0"/>
              <a:t> </a:t>
            </a:r>
            <a:r>
              <a:rPr dirty="0"/>
              <a:t>the </a:t>
            </a:r>
            <a:r>
              <a:rPr spc="-10" dirty="0"/>
              <a:t>application, </a:t>
            </a:r>
            <a:r>
              <a:rPr dirty="0"/>
              <a:t>which is </a:t>
            </a:r>
            <a:r>
              <a:rPr spc="-5" dirty="0"/>
              <a:t>specific </a:t>
            </a:r>
            <a:r>
              <a:rPr spc="-15" dirty="0"/>
              <a:t>to </a:t>
            </a:r>
            <a:r>
              <a:rPr dirty="0"/>
              <a:t>the </a:t>
            </a:r>
            <a:r>
              <a:rPr spc="-10" dirty="0"/>
              <a:t>Android </a:t>
            </a:r>
            <a:r>
              <a:rPr dirty="0"/>
              <a:t>and </a:t>
            </a:r>
            <a:r>
              <a:rPr spc="5" dirty="0"/>
              <a:t> </a:t>
            </a:r>
            <a:r>
              <a:rPr dirty="0"/>
              <a:t>iOS </a:t>
            </a:r>
            <a:r>
              <a:rPr spc="-10" dirty="0"/>
              <a:t>platforms. </a:t>
            </a:r>
            <a:r>
              <a:rPr spc="-5" dirty="0"/>
              <a:t>The second </a:t>
            </a:r>
            <a:r>
              <a:rPr spc="-15" dirty="0"/>
              <a:t>topmost </a:t>
            </a:r>
            <a:r>
              <a:rPr spc="-20" dirty="0"/>
              <a:t>layer </a:t>
            </a:r>
            <a:r>
              <a:rPr spc="-15" dirty="0"/>
              <a:t>contains </a:t>
            </a:r>
            <a:r>
              <a:rPr dirty="0"/>
              <a:t>all </a:t>
            </a:r>
            <a:r>
              <a:rPr spc="5" dirty="0"/>
              <a:t> </a:t>
            </a:r>
            <a:r>
              <a:rPr dirty="0"/>
              <a:t>the</a:t>
            </a:r>
            <a:r>
              <a:rPr spc="5" dirty="0"/>
              <a:t> </a:t>
            </a:r>
            <a:r>
              <a:rPr spc="-15" dirty="0"/>
              <a:t>Flutter</a:t>
            </a:r>
            <a:r>
              <a:rPr spc="-10" dirty="0"/>
              <a:t> native</a:t>
            </a:r>
            <a:r>
              <a:rPr spc="-5" dirty="0"/>
              <a:t> </a:t>
            </a:r>
            <a:r>
              <a:rPr spc="-10" dirty="0"/>
              <a:t>widgets.</a:t>
            </a:r>
            <a:r>
              <a:rPr spc="-5" dirty="0"/>
              <a:t> The</a:t>
            </a:r>
            <a:r>
              <a:rPr dirty="0"/>
              <a:t> </a:t>
            </a:r>
            <a:r>
              <a:rPr spc="-10" dirty="0"/>
              <a:t>next</a:t>
            </a:r>
            <a:r>
              <a:rPr spc="-5" dirty="0"/>
              <a:t> </a:t>
            </a:r>
            <a:r>
              <a:rPr spc="-20" dirty="0"/>
              <a:t>layer</a:t>
            </a:r>
            <a:r>
              <a:rPr spc="-15" dirty="0"/>
              <a:t> </a:t>
            </a:r>
            <a:r>
              <a:rPr dirty="0"/>
              <a:t>is</a:t>
            </a:r>
            <a:r>
              <a:rPr spc="5" dirty="0"/>
              <a:t> </a:t>
            </a:r>
            <a:r>
              <a:rPr dirty="0"/>
              <a:t>the </a:t>
            </a:r>
            <a:r>
              <a:rPr spc="5" dirty="0"/>
              <a:t> </a:t>
            </a:r>
            <a:r>
              <a:rPr spc="-5" dirty="0"/>
              <a:t>rendering</a:t>
            </a:r>
            <a:r>
              <a:rPr dirty="0"/>
              <a:t> </a:t>
            </a:r>
            <a:r>
              <a:rPr spc="-45" dirty="0"/>
              <a:t>layer,</a:t>
            </a:r>
            <a:r>
              <a:rPr spc="-40" dirty="0"/>
              <a:t> </a:t>
            </a:r>
            <a:r>
              <a:rPr dirty="0"/>
              <a:t>which</a:t>
            </a:r>
            <a:r>
              <a:rPr spc="5" dirty="0"/>
              <a:t> </a:t>
            </a:r>
            <a:r>
              <a:rPr spc="-10" dirty="0"/>
              <a:t>renders</a:t>
            </a:r>
            <a:r>
              <a:rPr spc="-5" dirty="0"/>
              <a:t> </a:t>
            </a:r>
            <a:r>
              <a:rPr dirty="0"/>
              <a:t>everything</a:t>
            </a:r>
            <a:r>
              <a:rPr spc="5" dirty="0"/>
              <a:t> </a:t>
            </a:r>
            <a:r>
              <a:rPr spc="-10" dirty="0"/>
              <a:t>in</a:t>
            </a:r>
            <a:r>
              <a:rPr spc="-5" dirty="0"/>
              <a:t> </a:t>
            </a:r>
            <a:r>
              <a:rPr dirty="0"/>
              <a:t>the </a:t>
            </a:r>
            <a:r>
              <a:rPr spc="5" dirty="0"/>
              <a:t> </a:t>
            </a:r>
            <a:r>
              <a:rPr spc="-15" dirty="0"/>
              <a:t>Flutter </a:t>
            </a:r>
            <a:r>
              <a:rPr dirty="0"/>
              <a:t>app. </a:t>
            </a:r>
            <a:r>
              <a:rPr spc="-5" dirty="0"/>
              <a:t>Then, </a:t>
            </a:r>
            <a:r>
              <a:rPr dirty="0"/>
              <a:t>the </a:t>
            </a:r>
            <a:r>
              <a:rPr spc="-20" dirty="0"/>
              <a:t>layers </a:t>
            </a:r>
            <a:r>
              <a:rPr spc="-10" dirty="0"/>
              <a:t>go down </a:t>
            </a:r>
            <a:r>
              <a:rPr spc="-15" dirty="0"/>
              <a:t>to Gestures, </a:t>
            </a:r>
            <a:r>
              <a:rPr spc="-10" dirty="0"/>
              <a:t> foundation </a:t>
            </a:r>
            <a:r>
              <a:rPr spc="-25" dirty="0"/>
              <a:t>library, </a:t>
            </a:r>
            <a:r>
              <a:rPr spc="-5" dirty="0"/>
              <a:t>engine, </a:t>
            </a:r>
            <a:r>
              <a:rPr dirty="0"/>
              <a:t>and </a:t>
            </a:r>
            <a:r>
              <a:rPr spc="-20" dirty="0"/>
              <a:t>finally, core </a:t>
            </a:r>
            <a:r>
              <a:rPr spc="-10" dirty="0"/>
              <a:t>platform- </a:t>
            </a:r>
            <a:r>
              <a:rPr spc="-5" dirty="0"/>
              <a:t> specific</a:t>
            </a:r>
            <a:r>
              <a:rPr dirty="0"/>
              <a:t> </a:t>
            </a:r>
            <a:r>
              <a:rPr spc="-10" dirty="0"/>
              <a:t>code.</a:t>
            </a:r>
            <a:r>
              <a:rPr spc="-5" dirty="0"/>
              <a:t> The</a:t>
            </a:r>
            <a:r>
              <a:rPr dirty="0"/>
              <a:t> </a:t>
            </a:r>
            <a:r>
              <a:rPr spc="-10" dirty="0"/>
              <a:t>following</a:t>
            </a:r>
            <a:r>
              <a:rPr spc="-5" dirty="0"/>
              <a:t> </a:t>
            </a:r>
            <a:r>
              <a:rPr spc="-15" dirty="0"/>
              <a:t>diagram</a:t>
            </a:r>
            <a:r>
              <a:rPr spc="-10" dirty="0"/>
              <a:t> </a:t>
            </a:r>
            <a:r>
              <a:rPr spc="-5" dirty="0"/>
              <a:t>specifies</a:t>
            </a:r>
            <a:r>
              <a:rPr dirty="0"/>
              <a:t> the </a:t>
            </a:r>
            <a:r>
              <a:rPr spc="5" dirty="0"/>
              <a:t> </a:t>
            </a:r>
            <a:r>
              <a:rPr spc="-20" dirty="0"/>
              <a:t>layers</a:t>
            </a:r>
            <a:r>
              <a:rPr spc="-3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spc="-15" dirty="0"/>
              <a:t>Flutter</a:t>
            </a:r>
            <a:r>
              <a:rPr spc="-5" dirty="0"/>
              <a:t> </a:t>
            </a:r>
            <a:r>
              <a:rPr dirty="0"/>
              <a:t>app</a:t>
            </a:r>
            <a:r>
              <a:rPr spc="-5" dirty="0"/>
              <a:t> </a:t>
            </a:r>
            <a:r>
              <a:rPr spc="-10" dirty="0"/>
              <a:t>development.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295" y="1317295"/>
            <a:ext cx="4733676" cy="497958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96113"/>
            <a:ext cx="12185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31363E"/>
                </a:solidFill>
              </a:rPr>
              <a:t>L</a:t>
            </a:r>
            <a:r>
              <a:rPr sz="3600" spc="-65" dirty="0">
                <a:solidFill>
                  <a:srgbClr val="31363E"/>
                </a:solidFill>
              </a:rPr>
              <a:t>a</a:t>
            </a:r>
            <a:r>
              <a:rPr sz="3600" spc="-40" dirty="0">
                <a:solidFill>
                  <a:srgbClr val="31363E"/>
                </a:solidFill>
              </a:rPr>
              <a:t>y</a:t>
            </a:r>
            <a:r>
              <a:rPr sz="3600" spc="-5" dirty="0">
                <a:solidFill>
                  <a:srgbClr val="31363E"/>
                </a:solidFill>
              </a:rPr>
              <a:t>e</a:t>
            </a:r>
            <a:r>
              <a:rPr sz="3600" spc="-45" dirty="0">
                <a:solidFill>
                  <a:srgbClr val="31363E"/>
                </a:solidFill>
              </a:rPr>
              <a:t>r</a:t>
            </a:r>
            <a:r>
              <a:rPr sz="3600" dirty="0">
                <a:solidFill>
                  <a:srgbClr val="31363E"/>
                </a:solidFill>
              </a:rPr>
              <a:t>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1210436"/>
            <a:ext cx="11284585" cy="480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1145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262890" algn="l"/>
              </a:tabLst>
            </a:pP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Framework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 MT"/>
                <a:cs typeface="Arial MT"/>
              </a:rPr>
              <a:t>layer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written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 </a:t>
            </a:r>
            <a:r>
              <a:rPr sz="1800" dirty="0">
                <a:latin typeface="Arial MT"/>
                <a:cs typeface="Arial MT"/>
              </a:rPr>
              <a:t>Dart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contains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high-level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libraries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you’ll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use directly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build </a:t>
            </a:r>
            <a:r>
              <a:rPr sz="1800" spc="-5" dirty="0">
                <a:latin typeface="Arial MT"/>
                <a:cs typeface="Arial MT"/>
              </a:rPr>
              <a:t> apps.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This includes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 UI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theme,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widgets,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layout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animations,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gestures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foundational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building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blocks.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Alongside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-5" dirty="0">
                <a:latin typeface="Arial MT"/>
                <a:cs typeface="Arial MT"/>
              </a:rPr>
              <a:t>main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Flutter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framework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plugins</a:t>
            </a:r>
            <a:r>
              <a:rPr sz="1800" dirty="0">
                <a:latin typeface="Arial MT"/>
                <a:cs typeface="Arial MT"/>
              </a:rPr>
              <a:t>:</a:t>
            </a:r>
            <a:r>
              <a:rPr sz="1800" spc="-10" dirty="0">
                <a:latin typeface="Arial MT"/>
                <a:cs typeface="Arial MT"/>
              </a:rPr>
              <a:t> high-level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features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like</a:t>
            </a:r>
            <a:r>
              <a:rPr sz="1800" dirty="0">
                <a:latin typeface="Arial MT"/>
                <a:cs typeface="Arial MT"/>
              </a:rPr>
              <a:t> JSON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serialization,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geolocation, </a:t>
            </a:r>
            <a:r>
              <a:rPr sz="1800" spc="-5" dirty="0">
                <a:latin typeface="Arial MT"/>
                <a:cs typeface="Arial MT"/>
              </a:rPr>
              <a:t> camera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access,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in-app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payments</a:t>
            </a:r>
            <a:r>
              <a:rPr sz="1800" spc="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on.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This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plugin-based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architecture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lets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you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include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only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-5" dirty="0">
                <a:latin typeface="Arial MT"/>
                <a:cs typeface="Arial MT"/>
              </a:rPr>
              <a:t>features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your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app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needs.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50000"/>
              </a:lnSpc>
              <a:spcBef>
                <a:spcPts val="994"/>
              </a:spcBef>
              <a:buAutoNum type="arabicPeriod"/>
              <a:tabLst>
                <a:tab pos="262890" algn="l"/>
              </a:tabLst>
            </a:pP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Engine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 MT"/>
                <a:cs typeface="Arial MT"/>
              </a:rPr>
              <a:t>layer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contains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core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C++</a:t>
            </a:r>
            <a:r>
              <a:rPr sz="1800" spc="-5" dirty="0">
                <a:latin typeface="Arial MT"/>
                <a:cs typeface="Arial MT"/>
              </a:rPr>
              <a:t> libraries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make up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primitives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support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Flutter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apps.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engine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implements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-10" dirty="0">
                <a:latin typeface="Arial MT"/>
                <a:cs typeface="Arial MT"/>
              </a:rPr>
              <a:t>low-level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primitives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 </a:t>
            </a:r>
            <a:r>
              <a:rPr sz="1800" dirty="0">
                <a:latin typeface="Arial MT"/>
                <a:cs typeface="Arial MT"/>
              </a:rPr>
              <a:t>Flutter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API,</a:t>
            </a:r>
            <a:r>
              <a:rPr sz="1800" spc="-5" dirty="0">
                <a:latin typeface="Arial MT"/>
                <a:cs typeface="Arial MT"/>
              </a:rPr>
              <a:t> such 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I/O,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graphics,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text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layout,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accessibility,</a:t>
            </a:r>
            <a:r>
              <a:rPr sz="1800" spc="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plugin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architecture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Dart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runtime.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engine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also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responsible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5" dirty="0">
                <a:latin typeface="Arial MT"/>
                <a:cs typeface="Arial MT"/>
              </a:rPr>
              <a:t> rasterizing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Flutter</a:t>
            </a:r>
            <a:r>
              <a:rPr sz="1800" spc="-5" dirty="0">
                <a:latin typeface="Arial MT"/>
                <a:cs typeface="Arial MT"/>
              </a:rPr>
              <a:t> scenes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fast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rendering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onscreen.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AutoNum type="arabicPeriod"/>
            </a:pPr>
            <a:endParaRPr sz="1800">
              <a:latin typeface="Arial MT"/>
              <a:cs typeface="Arial MT"/>
            </a:endParaRPr>
          </a:p>
          <a:p>
            <a:pPr marL="262255" indent="-250190">
              <a:lnSpc>
                <a:spcPct val="100000"/>
              </a:lnSpc>
              <a:buAutoNum type="arabicPeriod"/>
              <a:tabLst>
                <a:tab pos="262890" algn="l"/>
              </a:tabLst>
            </a:pP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Embedder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different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each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target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platform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handles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packaging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-5" dirty="0">
                <a:latin typeface="Arial MT"/>
                <a:cs typeface="Arial MT"/>
              </a:rPr>
              <a:t>code</a:t>
            </a:r>
            <a:r>
              <a:rPr sz="1800" dirty="0">
                <a:latin typeface="Arial MT"/>
                <a:cs typeface="Arial MT"/>
              </a:rPr>
              <a:t> 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 stand-alone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app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latin typeface="Arial MT"/>
                <a:cs typeface="Arial MT"/>
              </a:rPr>
              <a:t>embedded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module.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96113"/>
            <a:ext cx="355155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31363E"/>
                </a:solidFill>
              </a:rPr>
              <a:t>Flutter</a:t>
            </a:r>
            <a:r>
              <a:rPr sz="3600" spc="-60" dirty="0">
                <a:solidFill>
                  <a:srgbClr val="31363E"/>
                </a:solidFill>
              </a:rPr>
              <a:t> </a:t>
            </a:r>
            <a:r>
              <a:rPr sz="3600" spc="-15" dirty="0">
                <a:solidFill>
                  <a:srgbClr val="31363E"/>
                </a:solidFill>
              </a:rPr>
              <a:t>Framework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0291" y="1233296"/>
            <a:ext cx="10997565" cy="5410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marR="5080" indent="-228600">
              <a:lnSpc>
                <a:spcPts val="1900"/>
              </a:lnSpc>
              <a:spcBef>
                <a:spcPts val="38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5" dirty="0">
                <a:solidFill>
                  <a:srgbClr val="31363E"/>
                </a:solidFill>
                <a:latin typeface="Arial MT"/>
                <a:cs typeface="Arial MT"/>
              </a:rPr>
              <a:t>Each</a:t>
            </a:r>
            <a:r>
              <a:rPr sz="1800" spc="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1363E"/>
                </a:solidFill>
                <a:latin typeface="Arial MT"/>
                <a:cs typeface="Arial MT"/>
              </a:rPr>
              <a:t>of</a:t>
            </a:r>
            <a:r>
              <a:rPr sz="1800" spc="1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1363E"/>
                </a:solidFill>
                <a:latin typeface="Arial MT"/>
                <a:cs typeface="Arial MT"/>
              </a:rPr>
              <a:t>the </a:t>
            </a:r>
            <a:r>
              <a:rPr sz="1800" spc="-5" dirty="0">
                <a:solidFill>
                  <a:srgbClr val="31363E"/>
                </a:solidFill>
                <a:latin typeface="Arial MT"/>
                <a:cs typeface="Arial MT"/>
              </a:rPr>
              <a:t>architecture</a:t>
            </a:r>
            <a:r>
              <a:rPr sz="1800" spc="1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1363E"/>
                </a:solidFill>
                <a:latin typeface="Arial MT"/>
                <a:cs typeface="Arial MT"/>
              </a:rPr>
              <a:t>layers</a:t>
            </a:r>
            <a:r>
              <a:rPr sz="1800" spc="4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1363E"/>
                </a:solidFill>
                <a:latin typeface="Arial MT"/>
                <a:cs typeface="Arial MT"/>
              </a:rPr>
              <a:t>is</a:t>
            </a:r>
            <a:r>
              <a:rPr sz="1800" spc="1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1363E"/>
                </a:solidFill>
                <a:latin typeface="Arial MT"/>
                <a:cs typeface="Arial MT"/>
              </a:rPr>
              <a:t>made</a:t>
            </a:r>
            <a:r>
              <a:rPr sz="1800" spc="1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1363E"/>
                </a:solidFill>
                <a:latin typeface="Arial MT"/>
                <a:cs typeface="Arial MT"/>
              </a:rPr>
              <a:t>up</a:t>
            </a:r>
            <a:r>
              <a:rPr sz="1800" spc="1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1363E"/>
                </a:solidFill>
                <a:latin typeface="Arial MT"/>
                <a:cs typeface="Arial MT"/>
              </a:rPr>
              <a:t>of </a:t>
            </a:r>
            <a:r>
              <a:rPr sz="1800" spc="-5" dirty="0">
                <a:solidFill>
                  <a:srgbClr val="31363E"/>
                </a:solidFill>
                <a:latin typeface="Arial MT"/>
                <a:cs typeface="Arial MT"/>
              </a:rPr>
              <a:t>other</a:t>
            </a:r>
            <a:r>
              <a:rPr sz="1800" spc="1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1363E"/>
                </a:solidFill>
                <a:latin typeface="Arial MT"/>
                <a:cs typeface="Arial MT"/>
              </a:rPr>
              <a:t>sublayers</a:t>
            </a:r>
            <a:r>
              <a:rPr sz="1800" spc="4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1363E"/>
                </a:solidFill>
                <a:latin typeface="Arial MT"/>
                <a:cs typeface="Arial MT"/>
              </a:rPr>
              <a:t>and</a:t>
            </a:r>
            <a:r>
              <a:rPr sz="1800" spc="1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1363E"/>
                </a:solidFill>
                <a:latin typeface="Arial MT"/>
                <a:cs typeface="Arial MT"/>
              </a:rPr>
              <a:t>modules,</a:t>
            </a:r>
            <a:r>
              <a:rPr sz="1800" spc="2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1363E"/>
                </a:solidFill>
                <a:latin typeface="Arial MT"/>
                <a:cs typeface="Arial MT"/>
              </a:rPr>
              <a:t>making</a:t>
            </a:r>
            <a:r>
              <a:rPr sz="1800" spc="1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1363E"/>
                </a:solidFill>
                <a:latin typeface="Arial MT"/>
                <a:cs typeface="Arial MT"/>
              </a:rPr>
              <a:t>them</a:t>
            </a:r>
            <a:r>
              <a:rPr sz="1800" spc="1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1363E"/>
                </a:solidFill>
                <a:latin typeface="Arial MT"/>
                <a:cs typeface="Arial MT"/>
              </a:rPr>
              <a:t>almost</a:t>
            </a:r>
            <a:r>
              <a:rPr sz="1800" spc="1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1363E"/>
                </a:solidFill>
                <a:latin typeface="Arial MT"/>
                <a:cs typeface="Arial MT"/>
              </a:rPr>
              <a:t>fractal.</a:t>
            </a:r>
            <a:r>
              <a:rPr sz="1800" spc="1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1363E"/>
                </a:solidFill>
                <a:latin typeface="Arial MT"/>
                <a:cs typeface="Arial MT"/>
              </a:rPr>
              <a:t>Of </a:t>
            </a:r>
            <a:r>
              <a:rPr sz="1800" spc="-484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1363E"/>
                </a:solidFill>
                <a:latin typeface="Arial MT"/>
                <a:cs typeface="Arial MT"/>
              </a:rPr>
              <a:t>particular</a:t>
            </a:r>
            <a:r>
              <a:rPr sz="1800" spc="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1363E"/>
                </a:solidFill>
                <a:latin typeface="Arial MT"/>
                <a:cs typeface="Arial MT"/>
              </a:rPr>
              <a:t>import</a:t>
            </a:r>
            <a:r>
              <a:rPr sz="1800" spc="1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1363E"/>
                </a:solidFill>
                <a:latin typeface="Arial MT"/>
                <a:cs typeface="Arial MT"/>
              </a:rPr>
              <a:t>to</a:t>
            </a:r>
            <a:r>
              <a:rPr sz="1800" spc="-1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1363E"/>
                </a:solidFill>
                <a:latin typeface="Arial MT"/>
                <a:cs typeface="Arial MT"/>
              </a:rPr>
              <a:t>general</a:t>
            </a:r>
            <a:r>
              <a:rPr sz="1800" spc="2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1363E"/>
                </a:solidFill>
                <a:latin typeface="Arial MT"/>
                <a:cs typeface="Arial MT"/>
              </a:rPr>
              <a:t>app</a:t>
            </a:r>
            <a:r>
              <a:rPr sz="1800" spc="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1363E"/>
                </a:solidFill>
                <a:latin typeface="Arial MT"/>
                <a:cs typeface="Arial MT"/>
              </a:rPr>
              <a:t>development</a:t>
            </a:r>
            <a:r>
              <a:rPr sz="1800" spc="2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1363E"/>
                </a:solidFill>
                <a:latin typeface="Arial MT"/>
                <a:cs typeface="Arial MT"/>
              </a:rPr>
              <a:t>is</a:t>
            </a:r>
            <a:r>
              <a:rPr sz="1800" spc="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1363E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1363E"/>
                </a:solidFill>
                <a:latin typeface="Arial MT"/>
                <a:cs typeface="Arial MT"/>
              </a:rPr>
              <a:t>makeup</a:t>
            </a:r>
            <a:r>
              <a:rPr sz="1800" spc="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1363E"/>
                </a:solidFill>
                <a:latin typeface="Arial MT"/>
                <a:cs typeface="Arial MT"/>
              </a:rPr>
              <a:t>of</a:t>
            </a:r>
            <a:r>
              <a:rPr sz="1800" spc="-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1363E"/>
                </a:solidFill>
                <a:latin typeface="Arial MT"/>
                <a:cs typeface="Arial MT"/>
              </a:rPr>
              <a:t>the</a:t>
            </a:r>
            <a:r>
              <a:rPr sz="1800" spc="-10" dirty="0">
                <a:solidFill>
                  <a:srgbClr val="31363E"/>
                </a:solidFill>
                <a:latin typeface="Arial MT"/>
                <a:cs typeface="Arial MT"/>
              </a:rPr>
              <a:t> framework</a:t>
            </a:r>
            <a:r>
              <a:rPr sz="1800" spc="45" dirty="0">
                <a:solidFill>
                  <a:srgbClr val="31363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1363E"/>
                </a:solidFill>
                <a:latin typeface="Arial MT"/>
                <a:cs typeface="Arial MT"/>
              </a:rPr>
              <a:t>layer: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5560" y="2647389"/>
            <a:ext cx="5510989" cy="30342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3954" y="2559811"/>
            <a:ext cx="614743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Flutter </a:t>
            </a:r>
            <a:r>
              <a:rPr sz="1800" spc="-10" dirty="0">
                <a:latin typeface="Arial MT"/>
                <a:cs typeface="Arial MT"/>
              </a:rPr>
              <a:t>framework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consists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several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sublayers: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42240" algn="l"/>
              </a:tabLst>
            </a:pPr>
            <a:r>
              <a:rPr sz="1800" dirty="0">
                <a:latin typeface="Arial MT"/>
                <a:cs typeface="Arial MT"/>
              </a:rPr>
              <a:t>At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top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b="1" dirty="0">
                <a:latin typeface="Arial"/>
                <a:cs typeface="Arial"/>
              </a:rPr>
              <a:t>UI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theme</a:t>
            </a:r>
            <a:r>
              <a:rPr sz="1800" spc="-5" dirty="0">
                <a:latin typeface="Arial MT"/>
                <a:cs typeface="Arial MT"/>
              </a:rPr>
              <a:t>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which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uses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either</a:t>
            </a:r>
            <a:r>
              <a:rPr sz="1800" dirty="0">
                <a:latin typeface="Arial MT"/>
                <a:cs typeface="Arial MT"/>
              </a:rPr>
              <a:t> 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Material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(Android)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Cupertino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(iOS)</a:t>
            </a:r>
            <a:r>
              <a:rPr sz="1800" spc="-5" dirty="0">
                <a:latin typeface="Arial MT"/>
                <a:cs typeface="Arial MT"/>
              </a:rPr>
              <a:t> design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language.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This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affects </a:t>
            </a:r>
            <a:r>
              <a:rPr sz="1800" spc="-5" dirty="0">
                <a:latin typeface="Arial MT"/>
                <a:cs typeface="Arial MT"/>
              </a:rPr>
              <a:t> how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controls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appear,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allowing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you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5" dirty="0">
                <a:latin typeface="Arial MT"/>
                <a:cs typeface="Arial MT"/>
              </a:rPr>
              <a:t> make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your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app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look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just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like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native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one.</a:t>
            </a:r>
            <a:endParaRPr sz="1800">
              <a:latin typeface="Arial MT"/>
              <a:cs typeface="Arial MT"/>
            </a:endParaRPr>
          </a:p>
          <a:p>
            <a:pPr marL="12700" marR="107314">
              <a:lnSpc>
                <a:spcPct val="100000"/>
              </a:lnSpc>
              <a:buChar char="•"/>
              <a:tabLst>
                <a:tab pos="151130" algn="l"/>
              </a:tabLst>
            </a:pP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b="1" spc="5" dirty="0">
                <a:latin typeface="Arial"/>
                <a:cs typeface="Arial"/>
              </a:rPr>
              <a:t>widget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layer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is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where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you’ll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spend</a:t>
            </a:r>
            <a:r>
              <a:rPr sz="1800" dirty="0">
                <a:latin typeface="Arial MT"/>
                <a:cs typeface="Arial MT"/>
              </a:rPr>
              <a:t> 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bulk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of </a:t>
            </a:r>
            <a:r>
              <a:rPr sz="1800" spc="-10" dirty="0">
                <a:latin typeface="Arial MT"/>
                <a:cs typeface="Arial MT"/>
              </a:rPr>
              <a:t>your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UI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programming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time.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This is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where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you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compose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design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interactive elements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 </a:t>
            </a:r>
            <a:r>
              <a:rPr sz="1800" spc="-5" dirty="0">
                <a:latin typeface="Arial MT"/>
                <a:cs typeface="Arial MT"/>
              </a:rPr>
              <a:t>make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up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 app.</a:t>
            </a:r>
            <a:endParaRPr sz="1800">
              <a:latin typeface="Arial MT"/>
              <a:cs typeface="Arial MT"/>
            </a:endParaRPr>
          </a:p>
          <a:p>
            <a:pPr marL="12700" marR="90170">
              <a:lnSpc>
                <a:spcPct val="100000"/>
              </a:lnSpc>
              <a:spcBef>
                <a:spcPts val="5"/>
              </a:spcBef>
              <a:buChar char="•"/>
              <a:tabLst>
                <a:tab pos="155575" algn="l"/>
              </a:tabLst>
            </a:pPr>
            <a:r>
              <a:rPr sz="1800" spc="-5" dirty="0">
                <a:latin typeface="Arial MT"/>
                <a:cs typeface="Arial MT"/>
              </a:rPr>
              <a:t>Beneath</a:t>
            </a:r>
            <a:r>
              <a:rPr sz="1800" dirty="0">
                <a:latin typeface="Arial MT"/>
                <a:cs typeface="Arial MT"/>
              </a:rPr>
              <a:t> the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widgets</a:t>
            </a:r>
            <a:r>
              <a:rPr sz="1800" spc="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layer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b="1" spc="-5" dirty="0">
                <a:latin typeface="Arial"/>
                <a:cs typeface="Arial"/>
              </a:rPr>
              <a:t>rendering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layer</a:t>
            </a:r>
            <a:r>
              <a:rPr sz="1800" spc="-5" dirty="0">
                <a:latin typeface="Arial MT"/>
                <a:cs typeface="Arial MT"/>
              </a:rPr>
              <a:t>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which</a:t>
            </a:r>
            <a:r>
              <a:rPr sz="1800" spc="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abstraction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 </a:t>
            </a:r>
            <a:r>
              <a:rPr sz="1800" spc="-5" dirty="0">
                <a:latin typeface="Arial MT"/>
                <a:cs typeface="Arial MT"/>
              </a:rPr>
              <a:t>building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layout.</a:t>
            </a:r>
            <a:endParaRPr sz="1800">
              <a:latin typeface="Arial MT"/>
              <a:cs typeface="Arial MT"/>
            </a:endParaRPr>
          </a:p>
          <a:p>
            <a:pPr marL="12700" marR="196850">
              <a:lnSpc>
                <a:spcPct val="100000"/>
              </a:lnSpc>
              <a:buChar char="•"/>
              <a:tabLst>
                <a:tab pos="151130" algn="l"/>
              </a:tabLst>
            </a:pP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b="1" dirty="0">
                <a:latin typeface="Arial"/>
                <a:cs typeface="Arial"/>
              </a:rPr>
              <a:t>foundation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layer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provides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basic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building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blocks,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like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animations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gestures,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that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build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up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higher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layers.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258013"/>
            <a:ext cx="51358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31363E"/>
                </a:solidFill>
              </a:rPr>
              <a:t>Flutter</a:t>
            </a:r>
            <a:r>
              <a:rPr sz="3600" spc="-5" dirty="0">
                <a:solidFill>
                  <a:srgbClr val="31363E"/>
                </a:solidFill>
              </a:rPr>
              <a:t> </a:t>
            </a:r>
            <a:r>
              <a:rPr sz="3600" dirty="0">
                <a:solidFill>
                  <a:srgbClr val="31363E"/>
                </a:solidFill>
              </a:rPr>
              <a:t>App</a:t>
            </a:r>
            <a:r>
              <a:rPr sz="3600" spc="-5" dirty="0">
                <a:solidFill>
                  <a:srgbClr val="31363E"/>
                </a:solidFill>
              </a:rPr>
              <a:t> </a:t>
            </a:r>
            <a:r>
              <a:rPr sz="3600" spc="-15" dirty="0">
                <a:solidFill>
                  <a:srgbClr val="31363E"/>
                </a:solidFill>
              </a:rPr>
              <a:t>Architecture(2)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50291" y="1203426"/>
            <a:ext cx="411861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For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example,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the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widget </a:t>
            </a:r>
            <a:r>
              <a:rPr sz="2000" spc="-15" dirty="0">
                <a:solidFill>
                  <a:srgbClr val="31363E"/>
                </a:solidFill>
                <a:latin typeface="Calibri Light"/>
                <a:cs typeface="Calibri Light"/>
              </a:rPr>
              <a:t>hierarchy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of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 the</a:t>
            </a:r>
            <a:r>
              <a:rPr sz="2000" spc="-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hello</a:t>
            </a:r>
            <a:r>
              <a:rPr sz="2000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world</a:t>
            </a:r>
            <a:r>
              <a:rPr sz="2000" spc="-3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application</a:t>
            </a:r>
            <a:r>
              <a:rPr sz="2000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(created</a:t>
            </a:r>
            <a:r>
              <a:rPr sz="2000" spc="-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in </a:t>
            </a:r>
            <a:r>
              <a:rPr sz="2000" spc="-44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previous practical lecture)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is as </a:t>
            </a:r>
            <a:r>
              <a:rPr sz="2000" spc="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specified</a:t>
            </a:r>
            <a:r>
              <a:rPr sz="2000" spc="-5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31363E"/>
                </a:solidFill>
                <a:latin typeface="Calibri Light"/>
                <a:cs typeface="Calibri Light"/>
              </a:rPr>
              <a:t>in the</a:t>
            </a:r>
            <a:r>
              <a:rPr sz="2000" spc="-20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10" dirty="0">
                <a:solidFill>
                  <a:srgbClr val="31363E"/>
                </a:solidFill>
                <a:latin typeface="Calibri Light"/>
                <a:cs typeface="Calibri Light"/>
              </a:rPr>
              <a:t>following</a:t>
            </a:r>
            <a:r>
              <a:rPr sz="2000" spc="-55" dirty="0">
                <a:solidFill>
                  <a:srgbClr val="31363E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31363E"/>
                </a:solidFill>
                <a:latin typeface="Calibri Light"/>
                <a:cs typeface="Calibri Light"/>
              </a:rPr>
              <a:t>diagram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52059" y="0"/>
            <a:ext cx="6164580" cy="685799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2182</Words>
  <Application>Microsoft Office PowerPoint</Application>
  <PresentationFormat>Widescreen</PresentationFormat>
  <Paragraphs>177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MT</vt:lpstr>
      <vt:lpstr>Calibri</vt:lpstr>
      <vt:lpstr>Calibri Light</vt:lpstr>
      <vt:lpstr>Office Theme</vt:lpstr>
      <vt:lpstr>PowerPoint Presentation</vt:lpstr>
      <vt:lpstr>What’s for today?</vt:lpstr>
      <vt:lpstr>Flutter Architecture</vt:lpstr>
      <vt:lpstr>Flutter Architecture(2)</vt:lpstr>
      <vt:lpstr>Gestures</vt:lpstr>
      <vt:lpstr>Flutter Layers</vt:lpstr>
      <vt:lpstr>Layers</vt:lpstr>
      <vt:lpstr>Flutter Framework</vt:lpstr>
      <vt:lpstr>Flutter App Architecture(2)</vt:lpstr>
      <vt:lpstr>Flutter Architecture (3)</vt:lpstr>
      <vt:lpstr>Widgets</vt:lpstr>
      <vt:lpstr>Widgets</vt:lpstr>
      <vt:lpstr>Widget Categories</vt:lpstr>
      <vt:lpstr>Visible Widgets</vt:lpstr>
      <vt:lpstr>Buttons</vt:lpstr>
      <vt:lpstr>Image</vt:lpstr>
      <vt:lpstr>Invisible Widgets (Layout Widgets)</vt:lpstr>
      <vt:lpstr>Invisible Widgets (Layout Widgets)</vt:lpstr>
      <vt:lpstr>State Management Widgets</vt:lpstr>
      <vt:lpstr>Stateless Widgets</vt:lpstr>
      <vt:lpstr>Stateful Widgets</vt:lpstr>
      <vt:lpstr>Stateful Vs Stateless</vt:lpstr>
      <vt:lpstr>State creation shortcodes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Programming  FLUTTER</dc:title>
  <dc:creator>Hawkar Hama</dc:creator>
  <cp:lastModifiedBy>Maher</cp:lastModifiedBy>
  <cp:revision>1</cp:revision>
  <dcterms:created xsi:type="dcterms:W3CDTF">2024-09-21T07:11:57Z</dcterms:created>
  <dcterms:modified xsi:type="dcterms:W3CDTF">2024-09-21T07:34:32Z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2022-02-17T00:00:00Z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2024-09-21T00:00:00Z</vt:filetime>
  </property>
</Properties>
</file>