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9.jpg" ContentType="image/jpg"/>
  <Override PartName="/ppt/media/image11.jpg" ContentType="image/jpg"/>
  <Override PartName="/ppt/media/image13.jpg" ContentType="image/jpg"/>
  <Override PartName="/ppt/media/image15.jpg" ContentType="image/jpg"/>
  <Override PartName="/ppt/media/image17.jpg" ContentType="image/jpg"/>
  <Override PartName="/ppt/media/image23.jpg" ContentType="image/jpg"/>
  <Override PartName="/ppt/media/image28.jpg" ContentType="image/jpg"/>
  <Override PartName="/ppt/media/image29.jpg" ContentType="image/jpg"/>
  <Override PartName="/ppt/media/image31.jpg" ContentType="image/jpg"/>
  <Override PartName="/ppt/media/image32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28359" y="809117"/>
            <a:ext cx="4067175" cy="233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136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136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136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136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0356" y="6512051"/>
            <a:ext cx="962025" cy="346075"/>
          </a:xfrm>
          <a:custGeom>
            <a:avLst/>
            <a:gdLst/>
            <a:ahLst/>
            <a:cxnLst/>
            <a:rect l="l" t="t" r="r" b="b"/>
            <a:pathLst>
              <a:path w="962025" h="346075">
                <a:moveTo>
                  <a:pt x="961644" y="0"/>
                </a:moveTo>
                <a:lnTo>
                  <a:pt x="0" y="0"/>
                </a:lnTo>
                <a:lnTo>
                  <a:pt x="0" y="345948"/>
                </a:lnTo>
                <a:lnTo>
                  <a:pt x="961644" y="345948"/>
                </a:lnTo>
                <a:lnTo>
                  <a:pt x="961644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0604"/>
            <a:ext cx="300355" cy="756285"/>
          </a:xfrm>
          <a:custGeom>
            <a:avLst/>
            <a:gdLst/>
            <a:ahLst/>
            <a:cxnLst/>
            <a:rect l="l" t="t" r="r" b="b"/>
            <a:pathLst>
              <a:path w="300355" h="756285">
                <a:moveTo>
                  <a:pt x="300228" y="0"/>
                </a:moveTo>
                <a:lnTo>
                  <a:pt x="0" y="0"/>
                </a:lnTo>
                <a:lnTo>
                  <a:pt x="0" y="755904"/>
                </a:lnTo>
                <a:lnTo>
                  <a:pt x="300228" y="755904"/>
                </a:lnTo>
                <a:lnTo>
                  <a:pt x="300228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48355"/>
            <a:ext cx="12192000" cy="3534410"/>
          </a:xfrm>
          <a:custGeom>
            <a:avLst/>
            <a:gdLst/>
            <a:ahLst/>
            <a:cxnLst/>
            <a:rect l="l" t="t" r="r" b="b"/>
            <a:pathLst>
              <a:path w="12192000" h="3534410">
                <a:moveTo>
                  <a:pt x="0" y="3534156"/>
                </a:moveTo>
                <a:lnTo>
                  <a:pt x="12192000" y="3534156"/>
                </a:lnTo>
                <a:lnTo>
                  <a:pt x="12192000" y="0"/>
                </a:lnTo>
                <a:lnTo>
                  <a:pt x="0" y="0"/>
                </a:lnTo>
                <a:lnTo>
                  <a:pt x="0" y="3534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2192000" cy="2848610"/>
          </a:xfrm>
          <a:custGeom>
            <a:avLst/>
            <a:gdLst/>
            <a:ahLst/>
            <a:cxnLst/>
            <a:rect l="l" t="t" r="r" b="b"/>
            <a:pathLst>
              <a:path w="12192000" h="2848610">
                <a:moveTo>
                  <a:pt x="12192000" y="0"/>
                </a:moveTo>
                <a:lnTo>
                  <a:pt x="0" y="0"/>
                </a:lnTo>
                <a:lnTo>
                  <a:pt x="0" y="2848355"/>
                </a:lnTo>
                <a:lnTo>
                  <a:pt x="12192000" y="28483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427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795771" y="3913632"/>
            <a:ext cx="600710" cy="292735"/>
          </a:xfrm>
          <a:custGeom>
            <a:avLst/>
            <a:gdLst/>
            <a:ahLst/>
            <a:cxnLst/>
            <a:rect l="l" t="t" r="r" b="b"/>
            <a:pathLst>
              <a:path w="600710" h="292735">
                <a:moveTo>
                  <a:pt x="600455" y="0"/>
                </a:moveTo>
                <a:lnTo>
                  <a:pt x="0" y="0"/>
                </a:lnTo>
                <a:lnTo>
                  <a:pt x="0" y="292608"/>
                </a:lnTo>
                <a:lnTo>
                  <a:pt x="600455" y="292608"/>
                </a:lnTo>
                <a:lnTo>
                  <a:pt x="600455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0356" y="6512051"/>
            <a:ext cx="962025" cy="346075"/>
          </a:xfrm>
          <a:custGeom>
            <a:avLst/>
            <a:gdLst/>
            <a:ahLst/>
            <a:cxnLst/>
            <a:rect l="l" t="t" r="r" b="b"/>
            <a:pathLst>
              <a:path w="962025" h="346075">
                <a:moveTo>
                  <a:pt x="961644" y="0"/>
                </a:moveTo>
                <a:lnTo>
                  <a:pt x="0" y="0"/>
                </a:lnTo>
                <a:lnTo>
                  <a:pt x="0" y="345948"/>
                </a:lnTo>
                <a:lnTo>
                  <a:pt x="961644" y="345948"/>
                </a:lnTo>
                <a:lnTo>
                  <a:pt x="961644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0604"/>
            <a:ext cx="300355" cy="756285"/>
          </a:xfrm>
          <a:custGeom>
            <a:avLst/>
            <a:gdLst/>
            <a:ahLst/>
            <a:cxnLst/>
            <a:rect l="l" t="t" r="r" b="b"/>
            <a:pathLst>
              <a:path w="300355" h="756285">
                <a:moveTo>
                  <a:pt x="300228" y="0"/>
                </a:moveTo>
                <a:lnTo>
                  <a:pt x="0" y="0"/>
                </a:lnTo>
                <a:lnTo>
                  <a:pt x="0" y="755904"/>
                </a:lnTo>
                <a:lnTo>
                  <a:pt x="300228" y="755904"/>
                </a:lnTo>
                <a:lnTo>
                  <a:pt x="300228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291" y="258013"/>
            <a:ext cx="7753984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136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248" y="1237869"/>
            <a:ext cx="11309502" cy="3880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07418" y="6611213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flutter.dev/docs/get-started/install/window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11064240" cy="6195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04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Trusted</a:t>
            </a:r>
            <a:r>
              <a:rPr spc="-105" dirty="0"/>
              <a:t> </a:t>
            </a:r>
            <a:r>
              <a:rPr dirty="0"/>
              <a:t>by</a:t>
            </a:r>
            <a:r>
              <a:rPr spc="-75" dirty="0"/>
              <a:t> </a:t>
            </a:r>
            <a:r>
              <a:rPr dirty="0"/>
              <a:t>many</a:t>
            </a:r>
            <a:r>
              <a:rPr spc="-80" dirty="0"/>
              <a:t> </a:t>
            </a:r>
            <a:r>
              <a:rPr dirty="0"/>
              <a:t>large</a:t>
            </a:r>
            <a:r>
              <a:rPr spc="-85" dirty="0"/>
              <a:t> </a:t>
            </a:r>
            <a:r>
              <a:rPr spc="-10" dirty="0"/>
              <a:t>companies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4647"/>
            <a:ext cx="12001499" cy="48539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Features</a:t>
            </a:r>
            <a:r>
              <a:rPr spc="-9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10" dirty="0"/>
              <a:t>Flutter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1291" y="1979404"/>
            <a:ext cx="5662295" cy="31057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Modern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 reactive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framework.</a:t>
            </a:r>
            <a:endParaRPr sz="2400">
              <a:latin typeface="Arial MT"/>
              <a:cs typeface="Arial MT"/>
            </a:endParaRPr>
          </a:p>
          <a:p>
            <a:pPr marL="241300" marR="5080" indent="-228600">
              <a:lnSpc>
                <a:spcPts val="2590"/>
              </a:lnSpc>
              <a:spcBef>
                <a:spcPts val="54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Uses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Dart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programming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language and</a:t>
            </a:r>
            <a:r>
              <a:rPr sz="2400" spc="-25" dirty="0">
                <a:latin typeface="Arial MT"/>
                <a:cs typeface="Arial MT"/>
              </a:rPr>
              <a:t> it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very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easy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0" dirty="0">
                <a:latin typeface="Arial MT"/>
                <a:cs typeface="Arial MT"/>
              </a:rPr>
              <a:t> learn.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Fast</a:t>
            </a:r>
            <a:r>
              <a:rPr sz="2400" spc="-10" dirty="0">
                <a:latin typeface="Arial MT"/>
                <a:cs typeface="Arial MT"/>
              </a:rPr>
              <a:t> development.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Beautiful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fluid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user</a:t>
            </a:r>
            <a:r>
              <a:rPr sz="2400" spc="-10" dirty="0">
                <a:latin typeface="Arial MT"/>
                <a:cs typeface="Arial MT"/>
              </a:rPr>
              <a:t> interfaces.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Huge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widget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catalog.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Runs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same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UI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multiple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platforms.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High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performance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application.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9965" y="1162420"/>
            <a:ext cx="4753666" cy="473356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</a:t>
            </a:r>
            <a:r>
              <a:rPr spc="-9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spc="-10" dirty="0"/>
              <a:t>Flutter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50291" y="1222628"/>
            <a:ext cx="11367135" cy="4318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8890" indent="-228600" algn="just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Dart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</a:t>
            </a:r>
            <a:r>
              <a:rPr sz="2400" spc="40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4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large</a:t>
            </a:r>
            <a:r>
              <a:rPr sz="2400" spc="4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repository</a:t>
            </a:r>
            <a:r>
              <a:rPr sz="2400" spc="4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4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software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packages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40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lets</a:t>
            </a:r>
            <a:r>
              <a:rPr sz="2400" spc="40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you</a:t>
            </a:r>
            <a:r>
              <a:rPr sz="2400" spc="4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40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extend</a:t>
            </a:r>
            <a:r>
              <a:rPr sz="2400" spc="40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capabilities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your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application.</a:t>
            </a:r>
            <a:endParaRPr sz="2400" dirty="0">
              <a:latin typeface="Arial MT"/>
              <a:cs typeface="Arial MT"/>
            </a:endParaRPr>
          </a:p>
          <a:p>
            <a:pPr marL="241300" marR="5080" indent="-228600" algn="just">
              <a:lnSpc>
                <a:spcPct val="90100"/>
              </a:lnSpc>
              <a:spcBef>
                <a:spcPts val="96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Developers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need</a:t>
            </a:r>
            <a:r>
              <a:rPr sz="2400" spc="-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5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write</a:t>
            </a:r>
            <a:r>
              <a:rPr sz="2400" spc="-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just</a:t>
            </a:r>
            <a:r>
              <a:rPr sz="2400" spc="-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single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code</a:t>
            </a:r>
            <a:r>
              <a:rPr sz="2400" spc="-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base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both</a:t>
            </a:r>
            <a:r>
              <a:rPr sz="2400" spc="-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applications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(both </a:t>
            </a:r>
            <a:r>
              <a:rPr sz="2400" dirty="0">
                <a:latin typeface="Arial MT"/>
                <a:cs typeface="Arial MT"/>
              </a:rPr>
              <a:t>Android</a:t>
            </a:r>
            <a:r>
              <a:rPr sz="2400" spc="1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iOS</a:t>
            </a:r>
            <a:r>
              <a:rPr sz="2400" spc="1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platforms).</a:t>
            </a:r>
            <a:r>
              <a:rPr sz="2400" spc="180" dirty="0">
                <a:latin typeface="Arial MT"/>
                <a:cs typeface="Arial MT"/>
              </a:rPr>
              <a:t> </a:t>
            </a:r>
            <a:r>
              <a:rPr sz="2400" i="1" dirty="0">
                <a:latin typeface="Arial"/>
                <a:cs typeface="Arial"/>
              </a:rPr>
              <a:t>Flutter</a:t>
            </a:r>
            <a:r>
              <a:rPr sz="2400" i="1" spc="18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may</a:t>
            </a:r>
            <a:r>
              <a:rPr sz="2400" spc="1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1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1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extended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other</a:t>
            </a:r>
            <a:r>
              <a:rPr sz="2400" spc="1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platform</a:t>
            </a:r>
            <a:r>
              <a:rPr sz="2400" spc="1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17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well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future.</a:t>
            </a:r>
            <a:endParaRPr sz="2400" dirty="0">
              <a:latin typeface="Arial MT"/>
              <a:cs typeface="Arial MT"/>
            </a:endParaRPr>
          </a:p>
          <a:p>
            <a:pPr marL="241300" marR="7620" indent="-228600" algn="just">
              <a:lnSpc>
                <a:spcPts val="259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Flutter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needs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less</a:t>
            </a:r>
            <a:r>
              <a:rPr sz="2400" spc="195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testing.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Because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its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single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code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base,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sufficient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if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we </a:t>
            </a:r>
            <a:r>
              <a:rPr sz="2400" dirty="0">
                <a:latin typeface="Arial MT"/>
                <a:cs typeface="Arial MT"/>
              </a:rPr>
              <a:t>write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automated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tests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once for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both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platforms.</a:t>
            </a:r>
            <a:endParaRPr sz="2400" dirty="0">
              <a:latin typeface="Arial MT"/>
              <a:cs typeface="Arial MT"/>
            </a:endParaRPr>
          </a:p>
          <a:p>
            <a:pPr marL="241300" marR="6985" indent="-228600" algn="just">
              <a:lnSpc>
                <a:spcPts val="259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Flutter’s</a:t>
            </a:r>
            <a:r>
              <a:rPr sz="2400" spc="3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simplicity</a:t>
            </a:r>
            <a:r>
              <a:rPr sz="2400" spc="3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makes</a:t>
            </a:r>
            <a:r>
              <a:rPr sz="2400" spc="34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34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3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good</a:t>
            </a:r>
            <a:r>
              <a:rPr sz="2400" spc="3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candidate</a:t>
            </a:r>
            <a:r>
              <a:rPr sz="2400" spc="3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3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fast</a:t>
            </a:r>
            <a:r>
              <a:rPr sz="2400" spc="3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development.</a:t>
            </a:r>
            <a:r>
              <a:rPr sz="2400" spc="335" dirty="0">
                <a:latin typeface="Arial MT"/>
                <a:cs typeface="Arial MT"/>
              </a:rPr>
              <a:t>  </a:t>
            </a:r>
            <a:r>
              <a:rPr sz="2400" spc="-25" dirty="0">
                <a:latin typeface="Arial MT"/>
                <a:cs typeface="Arial MT"/>
              </a:rPr>
              <a:t>Its </a:t>
            </a:r>
            <a:r>
              <a:rPr sz="2400" dirty="0">
                <a:latin typeface="Arial MT"/>
                <a:cs typeface="Arial MT"/>
              </a:rPr>
              <a:t>customization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capability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extendibility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makes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even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more</a:t>
            </a:r>
            <a:r>
              <a:rPr sz="2400" spc="-10" dirty="0">
                <a:latin typeface="Arial MT"/>
                <a:cs typeface="Arial MT"/>
              </a:rPr>
              <a:t> powerful.</a:t>
            </a:r>
            <a:endParaRPr sz="2400" dirty="0">
              <a:latin typeface="Arial MT"/>
              <a:cs typeface="Arial MT"/>
            </a:endParaRPr>
          </a:p>
          <a:p>
            <a:pPr marL="241300" indent="-2286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Flutter,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developers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full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control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over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widgets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layout.</a:t>
            </a:r>
            <a:endParaRPr sz="2400" dirty="0">
              <a:latin typeface="Arial MT"/>
              <a:cs typeface="Arial MT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Flutter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offers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great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developer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tools,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amazing hot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reload.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Disadvantages</a:t>
            </a:r>
            <a:r>
              <a:rPr spc="-8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spc="-10" dirty="0"/>
              <a:t>Flutter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/>
              <a:t>Despite its</a:t>
            </a:r>
            <a:r>
              <a:rPr spc="-15" dirty="0"/>
              <a:t> </a:t>
            </a:r>
            <a:r>
              <a:rPr dirty="0"/>
              <a:t>many</a:t>
            </a:r>
            <a:r>
              <a:rPr spc="-25" dirty="0"/>
              <a:t> </a:t>
            </a:r>
            <a:r>
              <a:rPr dirty="0"/>
              <a:t>advantages,</a:t>
            </a:r>
            <a:r>
              <a:rPr spc="-10" dirty="0"/>
              <a:t> </a:t>
            </a:r>
            <a:r>
              <a:rPr dirty="0"/>
              <a:t>flutter</a:t>
            </a:r>
            <a:r>
              <a:rPr spc="-15" dirty="0"/>
              <a:t> </a:t>
            </a:r>
            <a:r>
              <a:rPr dirty="0"/>
              <a:t>has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following</a:t>
            </a:r>
            <a:r>
              <a:rPr spc="-30" dirty="0"/>
              <a:t> </a:t>
            </a:r>
            <a:r>
              <a:rPr dirty="0"/>
              <a:t>drawbacks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25" dirty="0"/>
              <a:t>it:</a:t>
            </a:r>
          </a:p>
          <a:p>
            <a:pPr marL="8890">
              <a:lnSpc>
                <a:spcPct val="100000"/>
              </a:lnSpc>
            </a:pPr>
            <a:endParaRPr sz="2200"/>
          </a:p>
          <a:p>
            <a:pPr marL="313690" indent="-292735">
              <a:lnSpc>
                <a:spcPct val="100000"/>
              </a:lnSpc>
              <a:spcBef>
                <a:spcPts val="1910"/>
              </a:spcBef>
              <a:buFont typeface="Arial MT"/>
              <a:buChar char="•"/>
              <a:tabLst>
                <a:tab pos="313690" algn="l"/>
                <a:tab pos="314325" algn="l"/>
              </a:tabLst>
            </a:pPr>
            <a:r>
              <a:rPr dirty="0"/>
              <a:t>Since</a:t>
            </a:r>
            <a:r>
              <a:rPr spc="-4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coded</a:t>
            </a:r>
            <a:r>
              <a:rPr spc="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Dart</a:t>
            </a:r>
            <a:r>
              <a:rPr spc="-25" dirty="0"/>
              <a:t> </a:t>
            </a:r>
            <a:r>
              <a:rPr dirty="0"/>
              <a:t>language,</a:t>
            </a:r>
            <a:r>
              <a:rPr spc="-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developer</a:t>
            </a:r>
            <a:r>
              <a:rPr spc="10" dirty="0"/>
              <a:t> </a:t>
            </a:r>
            <a:r>
              <a:rPr dirty="0"/>
              <a:t>needs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learn</a:t>
            </a:r>
            <a:r>
              <a:rPr spc="-20" dirty="0"/>
              <a:t> </a:t>
            </a:r>
            <a:r>
              <a:rPr dirty="0"/>
              <a:t>new</a:t>
            </a:r>
            <a:r>
              <a:rPr spc="-5" dirty="0"/>
              <a:t> </a:t>
            </a:r>
            <a:r>
              <a:rPr dirty="0"/>
              <a:t>language</a:t>
            </a:r>
            <a:r>
              <a:rPr spc="-10" dirty="0"/>
              <a:t> </a:t>
            </a:r>
            <a:r>
              <a:rPr dirty="0"/>
              <a:t>(though</a:t>
            </a:r>
            <a:r>
              <a:rPr spc="-1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spc="-20" dirty="0"/>
              <a:t>easy</a:t>
            </a:r>
          </a:p>
          <a:p>
            <a:pPr marL="250190">
              <a:lnSpc>
                <a:spcPct val="100000"/>
              </a:lnSpc>
              <a:spcBef>
                <a:spcPts val="1080"/>
              </a:spcBef>
            </a:pP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learn).</a:t>
            </a:r>
          </a:p>
          <a:p>
            <a:pPr marL="250190" marR="5080" indent="-228600">
              <a:lnSpc>
                <a:spcPct val="150000"/>
              </a:lnSpc>
              <a:spcBef>
                <a:spcPts val="1010"/>
              </a:spcBef>
              <a:buFont typeface="Arial MT"/>
              <a:buChar char="•"/>
              <a:tabLst>
                <a:tab pos="313690" algn="l"/>
                <a:tab pos="314325" algn="l"/>
              </a:tabLst>
            </a:pPr>
            <a:r>
              <a:rPr dirty="0"/>
              <a:t>	Modern</a:t>
            </a:r>
            <a:r>
              <a:rPr spc="-30" dirty="0"/>
              <a:t> </a:t>
            </a:r>
            <a:r>
              <a:rPr dirty="0"/>
              <a:t>framework</a:t>
            </a:r>
            <a:r>
              <a:rPr spc="-25" dirty="0"/>
              <a:t> </a:t>
            </a:r>
            <a:r>
              <a:rPr dirty="0"/>
              <a:t>tries</a:t>
            </a:r>
            <a:r>
              <a:rPr spc="-2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separate logic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UI</a:t>
            </a:r>
            <a:r>
              <a:rPr spc="-20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much</a:t>
            </a:r>
            <a:r>
              <a:rPr spc="-20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possible</a:t>
            </a:r>
            <a:r>
              <a:rPr spc="-15" dirty="0"/>
              <a:t> </a:t>
            </a:r>
            <a:r>
              <a:rPr dirty="0"/>
              <a:t>but,</a:t>
            </a:r>
            <a:r>
              <a:rPr spc="-10" dirty="0"/>
              <a:t> </a:t>
            </a:r>
            <a:r>
              <a:rPr dirty="0"/>
              <a:t>in</a:t>
            </a:r>
            <a:r>
              <a:rPr spc="-20" dirty="0"/>
              <a:t> Flutter,</a:t>
            </a:r>
            <a:r>
              <a:rPr spc="-10" dirty="0"/>
              <a:t> </a:t>
            </a:r>
            <a:r>
              <a:rPr spc="-20" dirty="0"/>
              <a:t>user </a:t>
            </a:r>
            <a:r>
              <a:rPr dirty="0"/>
              <a:t>interface</a:t>
            </a:r>
            <a:r>
              <a:rPr spc="-35" dirty="0"/>
              <a:t> </a:t>
            </a:r>
            <a:r>
              <a:rPr dirty="0"/>
              <a:t>and logic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intermixed.</a:t>
            </a:r>
            <a:r>
              <a:rPr spc="-10" dirty="0"/>
              <a:t> </a:t>
            </a:r>
            <a:r>
              <a:rPr dirty="0"/>
              <a:t>We</a:t>
            </a:r>
            <a:r>
              <a:rPr spc="-10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overcome</a:t>
            </a:r>
            <a:r>
              <a:rPr spc="-25" dirty="0"/>
              <a:t> </a:t>
            </a:r>
            <a:r>
              <a:rPr dirty="0"/>
              <a:t>this</a:t>
            </a:r>
            <a:r>
              <a:rPr spc="-10" dirty="0"/>
              <a:t> </a:t>
            </a:r>
            <a:r>
              <a:rPr dirty="0"/>
              <a:t>using</a:t>
            </a:r>
            <a:r>
              <a:rPr spc="-10" dirty="0"/>
              <a:t> </a:t>
            </a:r>
            <a:r>
              <a:rPr dirty="0"/>
              <a:t>smart</a:t>
            </a:r>
            <a:r>
              <a:rPr spc="-15" dirty="0"/>
              <a:t> </a:t>
            </a:r>
            <a:r>
              <a:rPr dirty="0"/>
              <a:t>coding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using</a:t>
            </a:r>
            <a:r>
              <a:rPr spc="-10" dirty="0"/>
              <a:t> </a:t>
            </a:r>
            <a:r>
              <a:rPr dirty="0"/>
              <a:t>high</a:t>
            </a:r>
            <a:r>
              <a:rPr spc="-10" dirty="0"/>
              <a:t> level </a:t>
            </a:r>
            <a:r>
              <a:rPr dirty="0"/>
              <a:t>module</a:t>
            </a:r>
            <a:r>
              <a:rPr spc="-2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separate user</a:t>
            </a:r>
            <a:r>
              <a:rPr spc="-15" dirty="0"/>
              <a:t> </a:t>
            </a:r>
            <a:r>
              <a:rPr dirty="0"/>
              <a:t>interface</a:t>
            </a:r>
            <a:r>
              <a:rPr spc="-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logic.</a:t>
            </a:r>
          </a:p>
          <a:p>
            <a:pPr marL="250190" marR="419100" indent="-228600">
              <a:lnSpc>
                <a:spcPct val="150000"/>
              </a:lnSpc>
              <a:spcBef>
                <a:spcPts val="994"/>
              </a:spcBef>
              <a:buFont typeface="Arial MT"/>
              <a:buChar char="•"/>
              <a:tabLst>
                <a:tab pos="313690" algn="l"/>
                <a:tab pos="314325" algn="l"/>
              </a:tabLst>
            </a:pPr>
            <a:r>
              <a:rPr dirty="0"/>
              <a:t>	Flutter</a:t>
            </a:r>
            <a:r>
              <a:rPr spc="-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yet</a:t>
            </a:r>
            <a:r>
              <a:rPr spc="-5" dirty="0"/>
              <a:t> </a:t>
            </a:r>
            <a:r>
              <a:rPr dirty="0"/>
              <a:t>another</a:t>
            </a:r>
            <a:r>
              <a:rPr spc="-20" dirty="0"/>
              <a:t> </a:t>
            </a:r>
            <a:r>
              <a:rPr dirty="0"/>
              <a:t>framework</a:t>
            </a:r>
            <a:r>
              <a:rPr spc="-1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create</a:t>
            </a:r>
            <a:r>
              <a:rPr spc="-10" dirty="0"/>
              <a:t> </a:t>
            </a:r>
            <a:r>
              <a:rPr dirty="0"/>
              <a:t>mobile</a:t>
            </a:r>
            <a:r>
              <a:rPr spc="-10" dirty="0"/>
              <a:t> </a:t>
            </a:r>
            <a:r>
              <a:rPr dirty="0"/>
              <a:t>application.</a:t>
            </a:r>
            <a:r>
              <a:rPr spc="-10" dirty="0"/>
              <a:t> </a:t>
            </a:r>
            <a:r>
              <a:rPr dirty="0"/>
              <a:t>Developers are</a:t>
            </a:r>
            <a:r>
              <a:rPr spc="-25" dirty="0"/>
              <a:t> </a:t>
            </a:r>
            <a:r>
              <a:rPr dirty="0"/>
              <a:t>having</a:t>
            </a:r>
            <a:r>
              <a:rPr spc="-1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20" dirty="0"/>
              <a:t>hard </a:t>
            </a:r>
            <a:r>
              <a:rPr dirty="0"/>
              <a:t>time</a:t>
            </a:r>
            <a:r>
              <a:rPr spc="-1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choosing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right</a:t>
            </a:r>
            <a:r>
              <a:rPr spc="-5" dirty="0"/>
              <a:t> </a:t>
            </a:r>
            <a:r>
              <a:rPr dirty="0"/>
              <a:t>development</a:t>
            </a:r>
            <a:r>
              <a:rPr spc="10" dirty="0"/>
              <a:t> </a:t>
            </a:r>
            <a:r>
              <a:rPr dirty="0"/>
              <a:t>tools</a:t>
            </a:r>
            <a:r>
              <a:rPr spc="-2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hugely</a:t>
            </a:r>
            <a:r>
              <a:rPr spc="-10" dirty="0"/>
              <a:t> </a:t>
            </a:r>
            <a:r>
              <a:rPr dirty="0"/>
              <a:t>populated</a:t>
            </a:r>
            <a:r>
              <a:rPr spc="15" dirty="0"/>
              <a:t> </a:t>
            </a:r>
            <a:r>
              <a:rPr spc="-10" dirty="0"/>
              <a:t>segment.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68111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5831205"/>
            <a:chOff x="0" y="0"/>
            <a:chExt cx="12192000" cy="58312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1390015"/>
            </a:xfrm>
            <a:custGeom>
              <a:avLst/>
              <a:gdLst/>
              <a:ahLst/>
              <a:cxnLst/>
              <a:rect l="l" t="t" r="r" b="b"/>
              <a:pathLst>
                <a:path w="12192000" h="1390015">
                  <a:moveTo>
                    <a:pt x="0" y="1389888"/>
                  </a:moveTo>
                  <a:lnTo>
                    <a:pt x="12192000" y="13898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89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89888"/>
              <a:ext cx="12192000" cy="4078604"/>
            </a:xfrm>
            <a:custGeom>
              <a:avLst/>
              <a:gdLst/>
              <a:ahLst/>
              <a:cxnLst/>
              <a:rect l="l" t="t" r="r" b="b"/>
              <a:pathLst>
                <a:path w="12192000" h="4078604">
                  <a:moveTo>
                    <a:pt x="12192000" y="0"/>
                  </a:moveTo>
                  <a:lnTo>
                    <a:pt x="0" y="0"/>
                  </a:lnTo>
                  <a:lnTo>
                    <a:pt x="0" y="4078224"/>
                  </a:lnTo>
                  <a:lnTo>
                    <a:pt x="12192000" y="40782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C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856" y="580643"/>
              <a:ext cx="11520170" cy="5250180"/>
            </a:xfrm>
            <a:custGeom>
              <a:avLst/>
              <a:gdLst/>
              <a:ahLst/>
              <a:cxnLst/>
              <a:rect l="l" t="t" r="r" b="b"/>
              <a:pathLst>
                <a:path w="11520170" h="5250180">
                  <a:moveTo>
                    <a:pt x="1572768" y="0"/>
                  </a:moveTo>
                  <a:lnTo>
                    <a:pt x="0" y="0"/>
                  </a:lnTo>
                  <a:lnTo>
                    <a:pt x="0" y="1499616"/>
                  </a:lnTo>
                  <a:lnTo>
                    <a:pt x="1572768" y="1499616"/>
                  </a:lnTo>
                  <a:lnTo>
                    <a:pt x="1572768" y="0"/>
                  </a:lnTo>
                  <a:close/>
                </a:path>
                <a:path w="11520170" h="5250180">
                  <a:moveTo>
                    <a:pt x="11519916" y="4524756"/>
                  </a:moveTo>
                  <a:lnTo>
                    <a:pt x="6725412" y="4524756"/>
                  </a:lnTo>
                  <a:lnTo>
                    <a:pt x="6725412" y="5250180"/>
                  </a:lnTo>
                  <a:lnTo>
                    <a:pt x="11519916" y="5250180"/>
                  </a:lnTo>
                  <a:lnTo>
                    <a:pt x="11519916" y="4524756"/>
                  </a:lnTo>
                  <a:close/>
                </a:path>
              </a:pathLst>
            </a:custGeom>
            <a:solidFill>
              <a:srgbClr val="009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0844" y="2518028"/>
            <a:ext cx="97377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FFFF"/>
                </a:solidFill>
              </a:rPr>
              <a:t>Introduction</a:t>
            </a:r>
            <a:r>
              <a:rPr sz="6000" spc="-130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to</a:t>
            </a:r>
            <a:r>
              <a:rPr sz="6000" spc="-140" dirty="0">
                <a:solidFill>
                  <a:srgbClr val="FFFFFF"/>
                </a:solidFill>
              </a:rPr>
              <a:t> </a:t>
            </a:r>
            <a:r>
              <a:rPr sz="6000" dirty="0">
                <a:solidFill>
                  <a:srgbClr val="FFFFFF"/>
                </a:solidFill>
              </a:rPr>
              <a:t>DART</a:t>
            </a:r>
            <a:r>
              <a:rPr sz="6000" spc="-140" dirty="0">
                <a:solidFill>
                  <a:srgbClr val="FFFFFF"/>
                </a:solidFill>
              </a:rPr>
              <a:t> </a:t>
            </a:r>
            <a:r>
              <a:rPr sz="6000" spc="-10" dirty="0">
                <a:solidFill>
                  <a:srgbClr val="FFFFFF"/>
                </a:solidFill>
              </a:rPr>
              <a:t>language</a:t>
            </a:r>
            <a:endParaRPr sz="6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Dart!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91" y="1215009"/>
            <a:ext cx="11175365" cy="33845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 MT"/>
                <a:cs typeface="Arial MT"/>
              </a:rPr>
              <a:t>Dart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open-</a:t>
            </a:r>
            <a:r>
              <a:rPr sz="2800" dirty="0">
                <a:latin typeface="Arial MT"/>
                <a:cs typeface="Arial MT"/>
              </a:rPr>
              <a:t>source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general-</a:t>
            </a:r>
            <a:r>
              <a:rPr sz="2800" dirty="0">
                <a:latin typeface="Arial MT"/>
                <a:cs typeface="Arial MT"/>
              </a:rPr>
              <a:t>purpose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programming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language.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It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is </a:t>
            </a:r>
            <a:r>
              <a:rPr sz="2800" dirty="0">
                <a:latin typeface="Arial MT"/>
                <a:cs typeface="Arial MT"/>
              </a:rPr>
              <a:t>originally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developed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Google.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Dart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object-</a:t>
            </a:r>
            <a:r>
              <a:rPr sz="2800" dirty="0">
                <a:latin typeface="Arial MT"/>
                <a:cs typeface="Arial MT"/>
              </a:rPr>
              <a:t>oriented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language </a:t>
            </a:r>
            <a:r>
              <a:rPr sz="2800" dirty="0">
                <a:latin typeface="Arial MT"/>
                <a:cs typeface="Arial MT"/>
              </a:rPr>
              <a:t>with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C-</a:t>
            </a:r>
            <a:r>
              <a:rPr sz="2800" dirty="0">
                <a:latin typeface="Arial MT"/>
                <a:cs typeface="Arial MT"/>
              </a:rPr>
              <a:t>style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syntax.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It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supports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programming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concepts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like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interfaces, </a:t>
            </a:r>
            <a:r>
              <a:rPr sz="2800" dirty="0">
                <a:latin typeface="Arial MT"/>
                <a:cs typeface="Arial MT"/>
              </a:rPr>
              <a:t>classes,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unlike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other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programming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languages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Dart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doesn’t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support </a:t>
            </a:r>
            <a:r>
              <a:rPr sz="2800" dirty="0">
                <a:latin typeface="Arial MT"/>
                <a:cs typeface="Arial MT"/>
              </a:rPr>
              <a:t>arrays.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Dart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collections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used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replicate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data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structures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such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arrays,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generics,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optional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typing.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following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code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shows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simple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dart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program: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946" y="4728971"/>
            <a:ext cx="10092097" cy="152366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Variables</a:t>
            </a:r>
            <a:r>
              <a:rPr spc="-8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Data</a:t>
            </a:r>
            <a:r>
              <a:rPr spc="-75" dirty="0"/>
              <a:t> </a:t>
            </a:r>
            <a:r>
              <a:rPr spc="-10" dirty="0"/>
              <a:t>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91" y="1222628"/>
            <a:ext cx="11364595" cy="1176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i="1" dirty="0">
                <a:latin typeface="Arial"/>
                <a:cs typeface="Arial"/>
              </a:rPr>
              <a:t>Variable</a:t>
            </a:r>
            <a:r>
              <a:rPr sz="2400" i="1" spc="22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named</a:t>
            </a:r>
            <a:r>
              <a:rPr sz="2400" spc="2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storage</a:t>
            </a:r>
            <a:r>
              <a:rPr sz="2400" spc="2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location</a:t>
            </a:r>
            <a:r>
              <a:rPr sz="2400" spc="2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220" dirty="0">
                <a:latin typeface="Arial MT"/>
                <a:cs typeface="Arial MT"/>
              </a:rPr>
              <a:t> </a:t>
            </a:r>
            <a:r>
              <a:rPr sz="2400" i="1" dirty="0">
                <a:latin typeface="Arial"/>
                <a:cs typeface="Arial"/>
              </a:rPr>
              <a:t>Data</a:t>
            </a:r>
            <a:r>
              <a:rPr sz="2400" i="1" spc="2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types</a:t>
            </a:r>
            <a:r>
              <a:rPr sz="2400" i="1" spc="22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simply</a:t>
            </a:r>
            <a:r>
              <a:rPr sz="2400" spc="2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refers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2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size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data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associated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variables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functions.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Dart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uses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i="1" dirty="0">
                <a:latin typeface="Arial"/>
                <a:cs typeface="Arial"/>
              </a:rPr>
              <a:t>var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keyword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declare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variable.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syntax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i="1" dirty="0">
                <a:latin typeface="Arial"/>
                <a:cs typeface="Arial"/>
              </a:rPr>
              <a:t>var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defined </a:t>
            </a:r>
            <a:r>
              <a:rPr sz="2400" spc="-10" dirty="0">
                <a:latin typeface="Arial MT"/>
                <a:cs typeface="Arial MT"/>
              </a:rPr>
              <a:t>below,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291" y="3376421"/>
            <a:ext cx="1136269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final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const</a:t>
            </a:r>
            <a:r>
              <a:rPr sz="2400" spc="2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keyword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2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used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declare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constants.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They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2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defined</a:t>
            </a:r>
            <a:r>
              <a:rPr sz="2400" spc="2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as </a:t>
            </a:r>
            <a:r>
              <a:rPr sz="2400" spc="-10" dirty="0">
                <a:latin typeface="Arial MT"/>
                <a:cs typeface="Arial MT"/>
              </a:rPr>
              <a:t>below: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0927" y="2494788"/>
            <a:ext cx="6243828" cy="7284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5938" y="4364820"/>
            <a:ext cx="6573617" cy="19237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Dart</a:t>
            </a:r>
            <a:r>
              <a:rPr spc="-50" dirty="0"/>
              <a:t> </a:t>
            </a:r>
            <a:r>
              <a:rPr dirty="0"/>
              <a:t>Data</a:t>
            </a:r>
            <a:r>
              <a:rPr spc="-45" dirty="0"/>
              <a:t> </a:t>
            </a:r>
            <a:r>
              <a:rPr spc="-10" dirty="0"/>
              <a:t>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91" y="1104391"/>
            <a:ext cx="11477625" cy="241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Dart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language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supports the following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data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types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−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Verdana"/>
                <a:cs typeface="Verdana"/>
              </a:rPr>
              <a:t>Numbers </a:t>
            </a:r>
            <a:r>
              <a:rPr sz="1800" dirty="0">
                <a:latin typeface="Verdana"/>
                <a:cs typeface="Verdana"/>
              </a:rPr>
              <a:t>−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It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used to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represent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numeric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literals –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Integer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Double.</a:t>
            </a:r>
            <a:endParaRPr sz="1800">
              <a:latin typeface="Verdana"/>
              <a:cs typeface="Verdana"/>
            </a:endParaRPr>
          </a:p>
          <a:p>
            <a:pPr marL="240665" indent="-227965">
              <a:lnSpc>
                <a:spcPts val="2050"/>
              </a:lnSpc>
              <a:spcBef>
                <a:spcPts val="7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Verdana"/>
                <a:cs typeface="Verdana"/>
              </a:rPr>
              <a:t>Strings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−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represents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sequence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characters.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String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values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specified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either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single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or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ts val="2050"/>
              </a:lnSpc>
            </a:pPr>
            <a:r>
              <a:rPr sz="1800" dirty="0">
                <a:latin typeface="Verdana"/>
                <a:cs typeface="Verdana"/>
              </a:rPr>
              <a:t>double</a:t>
            </a:r>
            <a:r>
              <a:rPr sz="1800" spc="-10" dirty="0">
                <a:latin typeface="Verdana"/>
                <a:cs typeface="Verdana"/>
              </a:rPr>
              <a:t> quotes.</a:t>
            </a:r>
            <a:endParaRPr sz="1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Verdana"/>
                <a:cs typeface="Verdana"/>
              </a:rPr>
              <a:t>Booleans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−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Dart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uses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bool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keyword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to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represent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Boolean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values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–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true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false.</a:t>
            </a:r>
            <a:endParaRPr sz="18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Verdana"/>
                <a:cs typeface="Verdana"/>
              </a:rPr>
              <a:t>Lists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Maps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−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It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used to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represent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collection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objects.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simple List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can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defined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as: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291" y="5090541"/>
            <a:ext cx="1093787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0665" marR="5080" indent="-227965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Verdana"/>
                <a:cs typeface="Verdana"/>
              </a:rPr>
              <a:t>Dynamic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−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If the variable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type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not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defined,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then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its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default type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dynamic.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following </a:t>
            </a:r>
            <a:r>
              <a:rPr sz="1800" dirty="0">
                <a:latin typeface="Verdana"/>
                <a:cs typeface="Verdana"/>
              </a:rPr>
              <a:t>example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illustrates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dynamic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type variable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−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185" y="3657980"/>
            <a:ext cx="5334378" cy="10953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9563" y="3647694"/>
            <a:ext cx="5258932" cy="10953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5288" y="5597650"/>
            <a:ext cx="5420868" cy="119024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Decision</a:t>
            </a:r>
            <a:r>
              <a:rPr spc="-15" dirty="0"/>
              <a:t> </a:t>
            </a:r>
            <a:r>
              <a:rPr dirty="0"/>
              <a:t>making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Loops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91" y="1215009"/>
            <a:ext cx="11363325" cy="17310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 MT"/>
                <a:cs typeface="Arial MT"/>
              </a:rPr>
              <a:t>A decision</a:t>
            </a:r>
            <a:r>
              <a:rPr sz="2800" spc="1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making</a:t>
            </a:r>
            <a:r>
              <a:rPr sz="2800" spc="1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block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evaluates</a:t>
            </a:r>
            <a:r>
              <a:rPr sz="2800" spc="1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condition</a:t>
            </a:r>
            <a:r>
              <a:rPr sz="2800" spc="1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before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instructions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executed.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Dart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supports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If,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If..else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switch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statements.</a:t>
            </a:r>
            <a:endParaRPr sz="2800">
              <a:latin typeface="Arial MT"/>
              <a:cs typeface="Arial MT"/>
            </a:endParaRPr>
          </a:p>
          <a:p>
            <a:pPr marL="241300" marR="5715" indent="-228600">
              <a:lnSpc>
                <a:spcPts val="302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 MT"/>
                <a:cs typeface="Arial MT"/>
              </a:rPr>
              <a:t>Loops</a:t>
            </a:r>
            <a:r>
              <a:rPr sz="2800" spc="2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2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used</a:t>
            </a:r>
            <a:r>
              <a:rPr sz="2800" spc="2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</a:t>
            </a:r>
            <a:r>
              <a:rPr sz="2800" spc="2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repeat</a:t>
            </a:r>
            <a:r>
              <a:rPr sz="2800" spc="2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2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block</a:t>
            </a:r>
            <a:r>
              <a:rPr sz="2800" spc="2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1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code</a:t>
            </a:r>
            <a:r>
              <a:rPr sz="2800" spc="2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until</a:t>
            </a:r>
            <a:r>
              <a:rPr sz="2800" spc="2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2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specific</a:t>
            </a:r>
            <a:r>
              <a:rPr sz="2800" spc="2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condition</a:t>
            </a:r>
            <a:r>
              <a:rPr sz="2800" spc="22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is </a:t>
            </a:r>
            <a:r>
              <a:rPr sz="2800" dirty="0">
                <a:latin typeface="Arial MT"/>
                <a:cs typeface="Arial MT"/>
              </a:rPr>
              <a:t>met.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Dart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supports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for,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for..in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while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do..while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loops.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39" y="3468375"/>
            <a:ext cx="9342120" cy="25331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Dart</a:t>
            </a:r>
            <a:r>
              <a:rPr spc="-10" dirty="0"/>
              <a:t> 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91" y="1215009"/>
            <a:ext cx="11362055" cy="13341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 MT"/>
                <a:cs typeface="Arial MT"/>
              </a:rPr>
              <a:t>A</a:t>
            </a:r>
            <a:r>
              <a:rPr sz="2800" spc="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function</a:t>
            </a:r>
            <a:r>
              <a:rPr sz="2800" spc="2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2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2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group</a:t>
            </a:r>
            <a:r>
              <a:rPr sz="2800" spc="2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2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statements</a:t>
            </a:r>
            <a:r>
              <a:rPr sz="2800" spc="2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2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together</a:t>
            </a:r>
            <a:r>
              <a:rPr sz="2800" spc="2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performs</a:t>
            </a:r>
            <a:r>
              <a:rPr sz="2800" spc="2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2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specific </a:t>
            </a:r>
            <a:r>
              <a:rPr sz="2800" dirty="0">
                <a:latin typeface="Arial MT"/>
                <a:cs typeface="Arial MT"/>
              </a:rPr>
              <a:t>task.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Let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look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into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simple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function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Dart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shown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here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230" dirty="0">
                <a:latin typeface="Arial MT"/>
                <a:cs typeface="Arial MT"/>
              </a:rPr>
              <a:t>−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800" spc="-5" dirty="0">
                <a:solidFill>
                  <a:srgbClr val="31363E"/>
                </a:solidFill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422" y="2592323"/>
            <a:ext cx="6889473" cy="27360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301625"/>
            <a:ext cx="7753984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What’s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4" dirty="0"/>
              <a:t> </a:t>
            </a:r>
            <a:r>
              <a:rPr spc="-10" dirty="0"/>
              <a:t>today?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91" y="1627631"/>
            <a:ext cx="3403600" cy="276225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Flutter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Introduction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Dart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Language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Importance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Flutter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Why</a:t>
            </a:r>
            <a:r>
              <a:rPr sz="2400" spc="-10" dirty="0">
                <a:latin typeface="Arial MT"/>
                <a:cs typeface="Arial MT"/>
              </a:rPr>
              <a:t> Flutter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 MT"/>
                <a:cs typeface="Arial MT"/>
              </a:rPr>
              <a:t>DartPad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Coding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Visual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Studio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Object</a:t>
            </a:r>
            <a:r>
              <a:rPr spc="-60" dirty="0"/>
              <a:t> </a:t>
            </a:r>
            <a:r>
              <a:rPr dirty="0"/>
              <a:t>Oriented</a:t>
            </a:r>
            <a:r>
              <a:rPr spc="-60" dirty="0"/>
              <a:t> </a:t>
            </a:r>
            <a:r>
              <a:rPr spc="-10" dirty="0"/>
              <a:t>Programming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91" y="1228725"/>
            <a:ext cx="5083810" cy="31616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9685" indent="-228600" algn="just">
              <a:lnSpc>
                <a:spcPts val="216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Dart</a:t>
            </a:r>
            <a:r>
              <a:rPr sz="2000" spc="16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17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170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object-</a:t>
            </a:r>
            <a:r>
              <a:rPr sz="2000" dirty="0">
                <a:latin typeface="Arial MT"/>
                <a:cs typeface="Arial MT"/>
              </a:rPr>
              <a:t>oriented</a:t>
            </a:r>
            <a:r>
              <a:rPr sz="2000" spc="17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language.</a:t>
            </a:r>
            <a:r>
              <a:rPr sz="2000" spc="160" dirty="0">
                <a:latin typeface="Arial MT"/>
                <a:cs typeface="Arial MT"/>
              </a:rPr>
              <a:t>  </a:t>
            </a:r>
            <a:r>
              <a:rPr sz="2000" spc="-25" dirty="0">
                <a:latin typeface="Arial MT"/>
                <a:cs typeface="Arial MT"/>
              </a:rPr>
              <a:t>It </a:t>
            </a:r>
            <a:r>
              <a:rPr sz="2000" dirty="0">
                <a:latin typeface="Arial MT"/>
                <a:cs typeface="Arial MT"/>
              </a:rPr>
              <a:t>supports</a:t>
            </a:r>
            <a:r>
              <a:rPr sz="2000" spc="305" dirty="0">
                <a:latin typeface="Arial MT"/>
                <a:cs typeface="Arial MT"/>
              </a:rPr>
              <a:t>   </a:t>
            </a:r>
            <a:r>
              <a:rPr sz="2000" spc="-10" dirty="0">
                <a:latin typeface="Arial MT"/>
                <a:cs typeface="Arial MT"/>
              </a:rPr>
              <a:t>object-</a:t>
            </a:r>
            <a:r>
              <a:rPr sz="2000" dirty="0">
                <a:latin typeface="Arial MT"/>
                <a:cs typeface="Arial MT"/>
              </a:rPr>
              <a:t>oriented</a:t>
            </a:r>
            <a:r>
              <a:rPr sz="2000" spc="310" dirty="0">
                <a:latin typeface="Arial MT"/>
                <a:cs typeface="Arial MT"/>
              </a:rPr>
              <a:t>   </a:t>
            </a:r>
            <a:r>
              <a:rPr sz="2000" spc="-10" dirty="0">
                <a:latin typeface="Arial MT"/>
                <a:cs typeface="Arial MT"/>
              </a:rPr>
              <a:t>programming </a:t>
            </a:r>
            <a:r>
              <a:rPr sz="2000" dirty="0">
                <a:latin typeface="Arial MT"/>
                <a:cs typeface="Arial MT"/>
              </a:rPr>
              <a:t>features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like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classes,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interfaces,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  <a:p>
            <a:pPr marL="241300" indent="-228600" algn="just">
              <a:lnSpc>
                <a:spcPts val="2280"/>
              </a:lnSpc>
              <a:spcBef>
                <a:spcPts val="725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A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class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blueprint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creating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objects.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A</a:t>
            </a:r>
            <a:endParaRPr sz="2000">
              <a:latin typeface="Arial MT"/>
              <a:cs typeface="Arial MT"/>
            </a:endParaRPr>
          </a:p>
          <a:p>
            <a:pPr marL="241300" algn="just">
              <a:lnSpc>
                <a:spcPts val="2280"/>
              </a:lnSpc>
            </a:pPr>
            <a:r>
              <a:rPr sz="2000" dirty="0">
                <a:latin typeface="Arial MT"/>
                <a:cs typeface="Arial MT"/>
              </a:rPr>
              <a:t>class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definition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includes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following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890" dirty="0">
                <a:latin typeface="Arial MT"/>
                <a:cs typeface="Arial MT"/>
              </a:rPr>
              <a:t>−</a:t>
            </a:r>
            <a:endParaRPr sz="20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31363E"/>
                </a:solidFill>
                <a:latin typeface="Arial MT"/>
                <a:cs typeface="Arial MT"/>
              </a:rPr>
              <a:t>Fields</a:t>
            </a:r>
            <a:endParaRPr sz="20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31363E"/>
                </a:solidFill>
                <a:latin typeface="Arial MT"/>
                <a:cs typeface="Arial MT"/>
              </a:rPr>
              <a:t>Getters</a:t>
            </a:r>
            <a:r>
              <a:rPr sz="2000" spc="-5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1363E"/>
                </a:solidFill>
                <a:latin typeface="Arial MT"/>
                <a:cs typeface="Arial MT"/>
              </a:rPr>
              <a:t>and</a:t>
            </a:r>
            <a:r>
              <a:rPr sz="2000" spc="-2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Arial MT"/>
                <a:cs typeface="Arial MT"/>
              </a:rPr>
              <a:t>setters</a:t>
            </a:r>
            <a:endParaRPr sz="20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31363E"/>
                </a:solidFill>
                <a:latin typeface="Arial MT"/>
                <a:cs typeface="Arial MT"/>
              </a:rPr>
              <a:t>Constructors</a:t>
            </a:r>
            <a:endParaRPr sz="20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31363E"/>
                </a:solidFill>
                <a:latin typeface="Arial MT"/>
                <a:cs typeface="Arial MT"/>
              </a:rPr>
              <a:t>Functions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3664" y="706755"/>
            <a:ext cx="5134727" cy="56769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0356" y="6512051"/>
            <a:ext cx="962025" cy="346075"/>
          </a:xfrm>
          <a:custGeom>
            <a:avLst/>
            <a:gdLst/>
            <a:ahLst/>
            <a:cxnLst/>
            <a:rect l="l" t="t" r="r" b="b"/>
            <a:pathLst>
              <a:path w="962025" h="346075">
                <a:moveTo>
                  <a:pt x="961644" y="0"/>
                </a:moveTo>
                <a:lnTo>
                  <a:pt x="0" y="0"/>
                </a:lnTo>
                <a:lnTo>
                  <a:pt x="0" y="345948"/>
                </a:lnTo>
                <a:lnTo>
                  <a:pt x="961644" y="345948"/>
                </a:lnTo>
                <a:lnTo>
                  <a:pt x="961644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0604"/>
            <a:ext cx="300355" cy="756285"/>
          </a:xfrm>
          <a:custGeom>
            <a:avLst/>
            <a:gdLst/>
            <a:ahLst/>
            <a:cxnLst/>
            <a:rect l="l" t="t" r="r" b="b"/>
            <a:pathLst>
              <a:path w="300355" h="756285">
                <a:moveTo>
                  <a:pt x="300228" y="0"/>
                </a:moveTo>
                <a:lnTo>
                  <a:pt x="0" y="0"/>
                </a:lnTo>
                <a:lnTo>
                  <a:pt x="0" y="755904"/>
                </a:lnTo>
                <a:lnTo>
                  <a:pt x="300228" y="755904"/>
                </a:lnTo>
                <a:lnTo>
                  <a:pt x="300228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68111"/>
            <a:ext cx="12192000" cy="914400"/>
          </a:xfrm>
          <a:custGeom>
            <a:avLst/>
            <a:gdLst/>
            <a:ahLst/>
            <a:cxnLst/>
            <a:rect l="l" t="t" r="r" b="b"/>
            <a:pathLst>
              <a:path w="12192000" h="914400">
                <a:moveTo>
                  <a:pt x="0" y="914400"/>
                </a:moveTo>
                <a:lnTo>
                  <a:pt x="12192000" y="9144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5831205"/>
            <a:chOff x="0" y="0"/>
            <a:chExt cx="12192000" cy="583120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390015"/>
            </a:xfrm>
            <a:custGeom>
              <a:avLst/>
              <a:gdLst/>
              <a:ahLst/>
              <a:cxnLst/>
              <a:rect l="l" t="t" r="r" b="b"/>
              <a:pathLst>
                <a:path w="12192000" h="1390015">
                  <a:moveTo>
                    <a:pt x="0" y="1389888"/>
                  </a:moveTo>
                  <a:lnTo>
                    <a:pt x="12192000" y="138988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89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389888"/>
              <a:ext cx="12192000" cy="4078604"/>
            </a:xfrm>
            <a:custGeom>
              <a:avLst/>
              <a:gdLst/>
              <a:ahLst/>
              <a:cxnLst/>
              <a:rect l="l" t="t" r="r" b="b"/>
              <a:pathLst>
                <a:path w="12192000" h="4078604">
                  <a:moveTo>
                    <a:pt x="12192000" y="0"/>
                  </a:moveTo>
                  <a:lnTo>
                    <a:pt x="0" y="0"/>
                  </a:lnTo>
                  <a:lnTo>
                    <a:pt x="0" y="4078224"/>
                  </a:lnTo>
                  <a:lnTo>
                    <a:pt x="12192000" y="40782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C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856" y="580643"/>
              <a:ext cx="11520170" cy="5250180"/>
            </a:xfrm>
            <a:custGeom>
              <a:avLst/>
              <a:gdLst/>
              <a:ahLst/>
              <a:cxnLst/>
              <a:rect l="l" t="t" r="r" b="b"/>
              <a:pathLst>
                <a:path w="11520170" h="5250180">
                  <a:moveTo>
                    <a:pt x="1572768" y="0"/>
                  </a:moveTo>
                  <a:lnTo>
                    <a:pt x="0" y="0"/>
                  </a:lnTo>
                  <a:lnTo>
                    <a:pt x="0" y="1499616"/>
                  </a:lnTo>
                  <a:lnTo>
                    <a:pt x="1572768" y="1499616"/>
                  </a:lnTo>
                  <a:lnTo>
                    <a:pt x="1572768" y="0"/>
                  </a:lnTo>
                  <a:close/>
                </a:path>
                <a:path w="11520170" h="5250180">
                  <a:moveTo>
                    <a:pt x="11519916" y="4524756"/>
                  </a:moveTo>
                  <a:lnTo>
                    <a:pt x="6725412" y="4524756"/>
                  </a:lnTo>
                  <a:lnTo>
                    <a:pt x="6725412" y="5250180"/>
                  </a:lnTo>
                  <a:lnTo>
                    <a:pt x="11519916" y="5250180"/>
                  </a:lnTo>
                  <a:lnTo>
                    <a:pt x="11519916" y="4524756"/>
                  </a:lnTo>
                  <a:close/>
                </a:path>
              </a:pathLst>
            </a:custGeom>
            <a:solidFill>
              <a:srgbClr val="009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10844" y="2518028"/>
            <a:ext cx="58610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Calibri"/>
                <a:cs typeface="Calibri"/>
              </a:rPr>
              <a:t>Flutter</a:t>
            </a:r>
            <a:r>
              <a:rPr sz="6000" b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1" spc="-10" dirty="0">
                <a:solidFill>
                  <a:srgbClr val="FFFFFF"/>
                </a:solidFill>
                <a:latin typeface="Calibri"/>
                <a:cs typeface="Calibri"/>
              </a:rPr>
              <a:t>Installation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910844" y="3945077"/>
            <a:ext cx="710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 Light"/>
                <a:cs typeface="Calibri Light"/>
              </a:rPr>
              <a:t>LAB</a:t>
            </a:r>
            <a:r>
              <a:rPr sz="240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Installation</a:t>
            </a:r>
            <a:r>
              <a:rPr spc="-7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spc="-10" dirty="0"/>
              <a:t>Windows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91" y="1132712"/>
            <a:ext cx="11085195" cy="445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44930" indent="228600">
              <a:lnSpc>
                <a:spcPct val="1246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Step 1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spc="-1010" dirty="0">
                <a:latin typeface="Arial MT"/>
                <a:cs typeface="Arial MT"/>
              </a:rPr>
              <a:t>−</a:t>
            </a:r>
            <a:r>
              <a:rPr sz="2400" dirty="0">
                <a:latin typeface="Arial MT"/>
                <a:cs typeface="Arial MT"/>
              </a:rPr>
              <a:t> Go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 URL,</a:t>
            </a:r>
            <a:r>
              <a:rPr sz="2400" u="sng" spc="5" dirty="0">
                <a:solidFill>
                  <a:srgbClr val="009F9D"/>
                </a:solidFill>
                <a:uFill>
                  <a:solidFill>
                    <a:srgbClr val="009F9D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spc="-10" dirty="0">
                <a:solidFill>
                  <a:srgbClr val="009F9D"/>
                </a:solidFill>
                <a:uFill>
                  <a:solidFill>
                    <a:srgbClr val="009F9D"/>
                  </a:solidFill>
                </a:uFill>
                <a:latin typeface="Arial MT"/>
                <a:cs typeface="Arial MT"/>
                <a:hlinkClick r:id="rId2"/>
              </a:rPr>
              <a:t>https://flutter.dev/docs/get-started/install/windows</a:t>
            </a:r>
            <a:r>
              <a:rPr sz="2400" spc="-10" dirty="0">
                <a:solidFill>
                  <a:srgbClr val="009F9D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download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latest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Flutter</a:t>
            </a:r>
            <a:r>
              <a:rPr sz="2400" spc="-25" dirty="0">
                <a:latin typeface="Arial MT"/>
                <a:cs typeface="Arial MT"/>
              </a:rPr>
              <a:t> SDK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Step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spc="-1010" dirty="0">
                <a:latin typeface="Arial MT"/>
                <a:cs typeface="Arial MT"/>
              </a:rPr>
              <a:t>−</a:t>
            </a:r>
            <a:r>
              <a:rPr sz="2400" dirty="0">
                <a:latin typeface="Arial MT"/>
                <a:cs typeface="Arial MT"/>
              </a:rPr>
              <a:t> Unzip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zip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archive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folder,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say</a:t>
            </a:r>
            <a:r>
              <a:rPr sz="2400" spc="-10" dirty="0">
                <a:latin typeface="Arial MT"/>
                <a:cs typeface="Arial MT"/>
              </a:rPr>
              <a:t> C:\flutter\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Step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spc="-1010" dirty="0">
                <a:latin typeface="Arial MT"/>
                <a:cs typeface="Arial MT"/>
              </a:rPr>
              <a:t>−</a:t>
            </a:r>
            <a:r>
              <a:rPr sz="2400" dirty="0">
                <a:latin typeface="Arial MT"/>
                <a:cs typeface="Arial MT"/>
              </a:rPr>
              <a:t> Update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system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path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 include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flutter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directory.</a:t>
            </a:r>
            <a:endParaRPr sz="2400" dirty="0">
              <a:latin typeface="Arial MT"/>
              <a:cs typeface="Arial MT"/>
            </a:endParaRPr>
          </a:p>
          <a:p>
            <a:pPr marL="241300" marR="5080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Step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4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spc="-1010" dirty="0">
                <a:latin typeface="Arial MT"/>
                <a:cs typeface="Arial MT"/>
              </a:rPr>
              <a:t>−</a:t>
            </a:r>
            <a:r>
              <a:rPr sz="2400" dirty="0">
                <a:latin typeface="Arial MT"/>
                <a:cs typeface="Arial MT"/>
              </a:rPr>
              <a:t> Flutter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provides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tool,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flutter doctor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check that all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requirement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flutter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development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met.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7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7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65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Step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spc="-1010" dirty="0">
                <a:latin typeface="Arial MT"/>
                <a:cs typeface="Arial MT"/>
              </a:rPr>
              <a:t>−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You</a:t>
            </a:r>
            <a:r>
              <a:rPr sz="2400" dirty="0">
                <a:latin typeface="Arial MT"/>
                <a:cs typeface="Arial MT"/>
              </a:rPr>
              <a:t> need an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Emulator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run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app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(android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available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windows)</a:t>
            </a:r>
            <a:endParaRPr sz="2400" dirty="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Step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6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Install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Visual Code 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your</a:t>
            </a:r>
            <a:r>
              <a:rPr sz="2400" spc="-10" dirty="0">
                <a:latin typeface="Arial MT"/>
                <a:cs typeface="Arial MT"/>
              </a:rPr>
              <a:t> system.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555" y="3704844"/>
            <a:ext cx="8881872" cy="11353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2835" y="1591068"/>
            <a:ext cx="3233928" cy="6720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Flutter</a:t>
            </a:r>
            <a:r>
              <a:rPr spc="-95" dirty="0"/>
              <a:t> </a:t>
            </a:r>
            <a:r>
              <a:rPr spc="-10" dirty="0"/>
              <a:t>Extensions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15339"/>
            <a:ext cx="3282315" cy="46691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Click</a:t>
            </a:r>
            <a:r>
              <a:rPr sz="2800" spc="-6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on</a:t>
            </a:r>
            <a:r>
              <a:rPr sz="28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 Light"/>
                <a:cs typeface="Calibri Light"/>
              </a:rPr>
              <a:t>Extensions</a:t>
            </a:r>
            <a:endParaRPr sz="28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Search</a:t>
            </a:r>
            <a:r>
              <a:rPr sz="2800" spc="-1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for</a:t>
            </a:r>
            <a:r>
              <a:rPr sz="2800" spc="-114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126C80"/>
                </a:solidFill>
                <a:latin typeface="Calibri Light"/>
                <a:cs typeface="Calibri Light"/>
              </a:rPr>
              <a:t>Flutter</a:t>
            </a:r>
            <a:endParaRPr sz="28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Install</a:t>
            </a:r>
            <a:r>
              <a:rPr sz="2800" spc="-1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flutter</a:t>
            </a:r>
            <a:endParaRPr sz="28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Search</a:t>
            </a:r>
            <a:r>
              <a:rPr sz="2800" spc="-114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For</a:t>
            </a:r>
            <a:r>
              <a:rPr sz="2800" spc="-1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DART</a:t>
            </a:r>
            <a:endParaRPr sz="28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Install</a:t>
            </a:r>
            <a:r>
              <a:rPr sz="2800" spc="-1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dart</a:t>
            </a:r>
            <a:endParaRPr sz="28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Other</a:t>
            </a:r>
            <a:r>
              <a:rPr sz="2800" spc="-7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Extensions:</a:t>
            </a:r>
            <a:endParaRPr sz="2800">
              <a:latin typeface="Calibri Light"/>
              <a:cs typeface="Calibri Light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31363E"/>
                </a:solidFill>
                <a:latin typeface="Calibri Light"/>
                <a:cs typeface="Calibri Light"/>
              </a:rPr>
              <a:t>Material</a:t>
            </a:r>
            <a:r>
              <a:rPr sz="2400" spc="-9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 Light"/>
                <a:cs typeface="Calibri Light"/>
              </a:rPr>
              <a:t>icon</a:t>
            </a:r>
            <a:r>
              <a:rPr sz="2400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 Light"/>
                <a:cs typeface="Calibri Light"/>
              </a:rPr>
              <a:t>theme</a:t>
            </a:r>
            <a:endParaRPr sz="2400">
              <a:latin typeface="Calibri Light"/>
              <a:cs typeface="Calibri Light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31363E"/>
                </a:solidFill>
                <a:latin typeface="Calibri Light"/>
                <a:cs typeface="Calibri Light"/>
              </a:rPr>
              <a:t>Bracket</a:t>
            </a:r>
            <a:r>
              <a:rPr sz="2400" spc="-4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 Light"/>
                <a:cs typeface="Calibri Light"/>
              </a:rPr>
              <a:t>pair</a:t>
            </a:r>
            <a:r>
              <a:rPr sz="2400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 Light"/>
                <a:cs typeface="Calibri Light"/>
              </a:rPr>
              <a:t>colorizer</a:t>
            </a:r>
            <a:endParaRPr sz="2400">
              <a:latin typeface="Calibri Light"/>
              <a:cs typeface="Calibri Light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31363E"/>
                </a:solidFill>
                <a:latin typeface="Calibri Light"/>
                <a:cs typeface="Calibri Light"/>
              </a:rPr>
              <a:t>Color</a:t>
            </a:r>
            <a:r>
              <a:rPr sz="24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 Light"/>
                <a:cs typeface="Calibri Light"/>
              </a:rPr>
              <a:t>highlight</a:t>
            </a:r>
            <a:endParaRPr sz="2400">
              <a:latin typeface="Calibri Light"/>
              <a:cs typeface="Calibri Light"/>
            </a:endParaRPr>
          </a:p>
          <a:p>
            <a:pPr marL="766445" lvl="1" indent="-29654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766445" algn="l"/>
                <a:tab pos="767080" algn="l"/>
              </a:tabLst>
            </a:pPr>
            <a:r>
              <a:rPr sz="2400" dirty="0">
                <a:solidFill>
                  <a:srgbClr val="31363E"/>
                </a:solidFill>
                <a:latin typeface="Calibri Light"/>
                <a:cs typeface="Calibri Light"/>
              </a:rPr>
              <a:t>pubspec</a:t>
            </a:r>
            <a:r>
              <a:rPr sz="2400" spc="-10" dirty="0">
                <a:solidFill>
                  <a:srgbClr val="31363E"/>
                </a:solidFill>
                <a:latin typeface="Calibri Light"/>
                <a:cs typeface="Calibri Light"/>
              </a:rPr>
              <a:t> assist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39084" y="856488"/>
            <a:ext cx="8853170" cy="5145405"/>
            <a:chOff x="3339084" y="856488"/>
            <a:chExt cx="8853170" cy="5145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7184" y="856488"/>
              <a:ext cx="8814816" cy="5145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77184" y="3704844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548639" y="0"/>
                  </a:moveTo>
                  <a:lnTo>
                    <a:pt x="0" y="0"/>
                  </a:lnTo>
                  <a:lnTo>
                    <a:pt x="0" y="548640"/>
                  </a:lnTo>
                  <a:lnTo>
                    <a:pt x="548639" y="548640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E71223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7184" y="3704844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0" y="548640"/>
                  </a:moveTo>
                  <a:lnTo>
                    <a:pt x="548639" y="548640"/>
                  </a:lnTo>
                  <a:lnTo>
                    <a:pt x="548639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76200">
              <a:solidFill>
                <a:srgbClr val="E712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912" y="1232916"/>
              <a:ext cx="5364480" cy="36012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</a:t>
            </a:r>
            <a:r>
              <a:rPr spc="-9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Flutter</a:t>
            </a:r>
            <a:r>
              <a:rPr spc="-65" dirty="0"/>
              <a:t> </a:t>
            </a:r>
            <a:r>
              <a:rPr spc="-10" dirty="0"/>
              <a:t>project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753" y="1421079"/>
            <a:ext cx="8758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Step</a:t>
            </a:r>
            <a:r>
              <a:rPr sz="2800" spc="-6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1</a:t>
            </a:r>
            <a:r>
              <a:rPr sz="2800" spc="-6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:</a:t>
            </a:r>
            <a:r>
              <a:rPr sz="2800" spc="-6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Create</a:t>
            </a:r>
            <a:r>
              <a:rPr sz="2800" spc="-6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800" spc="-6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folder</a:t>
            </a:r>
            <a:r>
              <a:rPr sz="2800" spc="-8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and</a:t>
            </a:r>
            <a:r>
              <a:rPr sz="2800" spc="-6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open</a:t>
            </a:r>
            <a:r>
              <a:rPr sz="2800" spc="-7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it</a:t>
            </a:r>
            <a:r>
              <a:rPr sz="2800" spc="-6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inside</a:t>
            </a:r>
            <a:r>
              <a:rPr sz="2800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visual</a:t>
            </a:r>
            <a:r>
              <a:rPr sz="2800" spc="-8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studio</a:t>
            </a:r>
            <a:r>
              <a:rPr sz="2800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code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753" y="1933701"/>
            <a:ext cx="5697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Step</a:t>
            </a:r>
            <a:r>
              <a:rPr sz="2800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2:</a:t>
            </a:r>
            <a:r>
              <a:rPr sz="2800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open</a:t>
            </a:r>
            <a:r>
              <a:rPr sz="2800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800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new</a:t>
            </a:r>
            <a:r>
              <a:rPr sz="2800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terminal</a:t>
            </a:r>
            <a:r>
              <a:rPr sz="2800" spc="-6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and</a:t>
            </a:r>
            <a:r>
              <a:rPr sz="2800" spc="-7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type: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0976" y="1961133"/>
            <a:ext cx="3942079" cy="4343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40"/>
              </a:lnSpc>
            </a:pPr>
            <a:r>
              <a:rPr sz="2800" dirty="0">
                <a:solidFill>
                  <a:srgbClr val="126C80"/>
                </a:solidFill>
                <a:latin typeface="Calibri Light"/>
                <a:cs typeface="Calibri Light"/>
              </a:rPr>
              <a:t>flutter</a:t>
            </a:r>
            <a:r>
              <a:rPr sz="2800" spc="-130" dirty="0">
                <a:solidFill>
                  <a:srgbClr val="126C80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126C80"/>
                </a:solidFill>
                <a:latin typeface="Calibri Light"/>
                <a:cs typeface="Calibri Light"/>
              </a:rPr>
              <a:t>create</a:t>
            </a:r>
            <a:r>
              <a:rPr sz="2800" spc="-120" dirty="0">
                <a:solidFill>
                  <a:srgbClr val="126C80"/>
                </a:solidFill>
                <a:latin typeface="Calibri Light"/>
                <a:cs typeface="Calibri Light"/>
              </a:rPr>
              <a:t> </a:t>
            </a:r>
            <a:r>
              <a:rPr sz="2800" i="1" spc="-10" dirty="0">
                <a:solidFill>
                  <a:srgbClr val="126C80"/>
                </a:solidFill>
                <a:latin typeface="Calibri Light"/>
                <a:cs typeface="Calibri Light"/>
              </a:rPr>
              <a:t>project_name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753" y="2444242"/>
            <a:ext cx="9034780" cy="2496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Step</a:t>
            </a:r>
            <a:r>
              <a:rPr sz="2800" i="1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3:</a:t>
            </a:r>
            <a:r>
              <a:rPr sz="2800" i="1" spc="-4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spc="-125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800" i="1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RUN</a:t>
            </a:r>
            <a:r>
              <a:rPr sz="2800" i="1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an</a:t>
            </a:r>
            <a:r>
              <a:rPr sz="2800" i="1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app</a:t>
            </a:r>
            <a:r>
              <a:rPr sz="2800" i="1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you</a:t>
            </a:r>
            <a:r>
              <a:rPr sz="2800" i="1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need</a:t>
            </a:r>
            <a:r>
              <a:rPr sz="2800" i="1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800" i="1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open</a:t>
            </a:r>
            <a:r>
              <a:rPr sz="2800" i="1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an</a:t>
            </a:r>
            <a:r>
              <a:rPr sz="2800" i="1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spc="-10" dirty="0">
                <a:solidFill>
                  <a:srgbClr val="31363E"/>
                </a:solidFill>
                <a:latin typeface="Calibri Light"/>
                <a:cs typeface="Calibri Light"/>
              </a:rPr>
              <a:t>emulator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31363E"/>
              </a:buClr>
              <a:buFont typeface="Arial MT"/>
              <a:buChar char="•"/>
            </a:pPr>
            <a:endParaRPr sz="3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1363E"/>
              </a:buClr>
              <a:buFont typeface="Arial MT"/>
              <a:buChar char="•"/>
            </a:pPr>
            <a:endParaRPr sz="39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  <a:tab pos="6789420" algn="l"/>
                <a:tab pos="7383145" algn="l"/>
              </a:tabLst>
            </a:pP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Step</a:t>
            </a:r>
            <a:r>
              <a:rPr sz="2800" i="1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4:</a:t>
            </a:r>
            <a:r>
              <a:rPr sz="2800" i="1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Click</a:t>
            </a:r>
            <a:r>
              <a:rPr sz="2800" i="1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on</a:t>
            </a:r>
            <a:r>
              <a:rPr sz="2800" i="1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run</a:t>
            </a:r>
            <a:r>
              <a:rPr sz="2800" i="1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&gt;</a:t>
            </a:r>
            <a:r>
              <a:rPr sz="2800" i="1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run</a:t>
            </a:r>
            <a:r>
              <a:rPr sz="2800" i="1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without</a:t>
            </a:r>
            <a:r>
              <a:rPr sz="2800" i="1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spc="-10" dirty="0">
                <a:solidFill>
                  <a:srgbClr val="31363E"/>
                </a:solidFill>
                <a:latin typeface="Calibri Light"/>
                <a:cs typeface="Calibri Light"/>
              </a:rPr>
              <a:t>debugging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	</a:t>
            </a:r>
            <a:r>
              <a:rPr sz="2800" i="1" spc="-25" dirty="0">
                <a:solidFill>
                  <a:srgbClr val="31363E"/>
                </a:solidFill>
                <a:latin typeface="Calibri Light"/>
                <a:cs typeface="Calibri Light"/>
              </a:rPr>
              <a:t>Or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	Ctrl</a:t>
            </a:r>
            <a:r>
              <a:rPr sz="2800" i="1" spc="-25" dirty="0">
                <a:solidFill>
                  <a:srgbClr val="31363E"/>
                </a:solidFill>
                <a:latin typeface="Calibri Light"/>
                <a:cs typeface="Calibri Light"/>
              </a:rPr>
              <a:t> +f5</a:t>
            </a:r>
            <a:endParaRPr sz="2800">
              <a:latin typeface="Calibri Light"/>
              <a:cs typeface="Calibri Light"/>
            </a:endParaRPr>
          </a:p>
          <a:p>
            <a:pPr marL="927100">
              <a:lnSpc>
                <a:spcPct val="100000"/>
              </a:lnSpc>
              <a:spcBef>
                <a:spcPts val="660"/>
              </a:spcBef>
            </a:pP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It</a:t>
            </a:r>
            <a:r>
              <a:rPr sz="2800" i="1" spc="-6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spc="-10" dirty="0">
                <a:solidFill>
                  <a:srgbClr val="31363E"/>
                </a:solidFill>
                <a:latin typeface="Calibri Light"/>
                <a:cs typeface="Calibri Light"/>
              </a:rPr>
              <a:t>takes</a:t>
            </a:r>
            <a:r>
              <a:rPr sz="2800" i="1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some</a:t>
            </a:r>
            <a:r>
              <a:rPr sz="2800" i="1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time</a:t>
            </a:r>
            <a:r>
              <a:rPr sz="2800" i="1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first,</a:t>
            </a:r>
            <a:r>
              <a:rPr sz="2800" i="1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but</a:t>
            </a:r>
            <a:r>
              <a:rPr sz="2800" i="1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then</a:t>
            </a:r>
            <a:r>
              <a:rPr sz="2800" i="1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you</a:t>
            </a:r>
            <a:r>
              <a:rPr sz="2800" i="1" spc="-6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have</a:t>
            </a:r>
            <a:r>
              <a:rPr sz="2800" i="1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dirty="0">
                <a:solidFill>
                  <a:srgbClr val="31363E"/>
                </a:solidFill>
                <a:latin typeface="Calibri Light"/>
                <a:cs typeface="Calibri Light"/>
              </a:rPr>
              <a:t>hot</a:t>
            </a:r>
            <a:r>
              <a:rPr sz="2800" i="1" spc="-6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i="1" spc="-10" dirty="0">
                <a:solidFill>
                  <a:srgbClr val="31363E"/>
                </a:solidFill>
                <a:latin typeface="Calibri Light"/>
                <a:cs typeface="Calibri Light"/>
              </a:rPr>
              <a:t>Reloading.</a:t>
            </a:r>
            <a:endParaRPr sz="28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303" y="3133344"/>
            <a:ext cx="8410956" cy="59131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Congrats!</a:t>
            </a:r>
            <a:r>
              <a:rPr spc="-95" dirty="0"/>
              <a:t> </a:t>
            </a:r>
            <a:r>
              <a:rPr spc="-30" dirty="0"/>
              <a:t>Your</a:t>
            </a:r>
            <a:r>
              <a:rPr spc="-90" dirty="0"/>
              <a:t> </a:t>
            </a:r>
            <a:r>
              <a:rPr dirty="0"/>
              <a:t>first</a:t>
            </a:r>
            <a:r>
              <a:rPr spc="-90" dirty="0"/>
              <a:t> </a:t>
            </a:r>
            <a:r>
              <a:rPr dirty="0"/>
              <a:t>flutter</a:t>
            </a:r>
            <a:r>
              <a:rPr spc="-90" dirty="0"/>
              <a:t> </a:t>
            </a:r>
            <a:r>
              <a:rPr dirty="0"/>
              <a:t>app</a:t>
            </a:r>
            <a:r>
              <a:rPr spc="-80" dirty="0"/>
              <a:t> </a:t>
            </a:r>
            <a:r>
              <a:rPr dirty="0"/>
              <a:t>is</a:t>
            </a:r>
            <a:r>
              <a:rPr spc="-80" dirty="0"/>
              <a:t> </a:t>
            </a:r>
            <a:r>
              <a:rPr spc="-10" dirty="0"/>
              <a:t>running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9764" y="687323"/>
            <a:ext cx="2656331" cy="52699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245108"/>
            <a:ext cx="6237732" cy="4154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9509" y="5255463"/>
            <a:ext cx="191643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74295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2C85AD"/>
                </a:solidFill>
                <a:latin typeface="Calibri"/>
                <a:cs typeface="Calibri"/>
              </a:rPr>
              <a:t>Thank</a:t>
            </a:r>
            <a:r>
              <a:rPr sz="3200" b="1" spc="-40" dirty="0">
                <a:solidFill>
                  <a:srgbClr val="2C85AD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2C85AD"/>
                </a:solidFill>
                <a:latin typeface="Calibri"/>
                <a:cs typeface="Calibri"/>
              </a:rPr>
              <a:t>You </a:t>
            </a:r>
            <a:r>
              <a:rPr sz="3200" b="1" spc="-10" dirty="0">
                <a:solidFill>
                  <a:srgbClr val="2C85AD"/>
                </a:solidFill>
                <a:latin typeface="Calibri"/>
                <a:cs typeface="Calibri"/>
              </a:rPr>
              <a:t>Questions?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19400" y="370331"/>
            <a:ext cx="6396355" cy="5156200"/>
            <a:chOff x="2819400" y="370331"/>
            <a:chExt cx="6396355" cy="5156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370331"/>
              <a:ext cx="6396228" cy="51556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4471" y="565403"/>
              <a:ext cx="5826252" cy="458571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Mobile</a:t>
            </a:r>
            <a:r>
              <a:rPr spc="-5" dirty="0"/>
              <a:t> </a:t>
            </a:r>
            <a:r>
              <a:rPr dirty="0"/>
              <a:t>app</a:t>
            </a:r>
            <a:r>
              <a:rPr spc="-5" dirty="0"/>
              <a:t> </a:t>
            </a:r>
            <a:r>
              <a:rPr spc="-10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629" y="997432"/>
            <a:ext cx="11365230" cy="381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In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general,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developing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mobile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application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complex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challenging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task.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Android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provides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a </a:t>
            </a:r>
            <a:r>
              <a:rPr sz="2000" dirty="0">
                <a:latin typeface="Arial MT"/>
                <a:cs typeface="Arial MT"/>
              </a:rPr>
              <a:t>native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framework</a:t>
            </a:r>
            <a:r>
              <a:rPr sz="2000" spc="1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based  on</a:t>
            </a:r>
            <a:r>
              <a:rPr sz="2000" spc="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Java</a:t>
            </a:r>
            <a:r>
              <a:rPr sz="2000" spc="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language  and</a:t>
            </a:r>
            <a:r>
              <a:rPr sz="2000" spc="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iOS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provides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native</a:t>
            </a:r>
            <a:r>
              <a:rPr sz="2000" spc="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framework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based</a:t>
            </a:r>
            <a:r>
              <a:rPr sz="2000" spc="10" dirty="0">
                <a:latin typeface="Arial MT"/>
                <a:cs typeface="Arial MT"/>
              </a:rPr>
              <a:t>  </a:t>
            </a:r>
            <a:r>
              <a:rPr sz="2000" spc="-25" dirty="0">
                <a:latin typeface="Arial MT"/>
                <a:cs typeface="Arial MT"/>
              </a:rPr>
              <a:t>on </a:t>
            </a:r>
            <a:r>
              <a:rPr sz="2000" spc="-10" dirty="0">
                <a:latin typeface="Arial MT"/>
                <a:cs typeface="Arial MT"/>
              </a:rPr>
              <a:t>Objective-</a:t>
            </a:r>
            <a:r>
              <a:rPr sz="2000" dirty="0">
                <a:latin typeface="Arial MT"/>
                <a:cs typeface="Arial MT"/>
              </a:rPr>
              <a:t>C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/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Swift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language.</a:t>
            </a:r>
            <a:endParaRPr sz="2000">
              <a:latin typeface="Arial MT"/>
              <a:cs typeface="Arial MT"/>
            </a:endParaRPr>
          </a:p>
          <a:p>
            <a:pPr marL="240665" marR="182880" indent="-227965">
              <a:lnSpc>
                <a:spcPct val="15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develop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application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supporting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both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OSs,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two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different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languages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two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different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frameworks.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105" dirty="0">
                <a:latin typeface="Arial MT"/>
                <a:cs typeface="Arial MT"/>
              </a:rPr>
              <a:t>To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help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overcome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complexity,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there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exists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frameworks </a:t>
            </a:r>
            <a:r>
              <a:rPr sz="2000" dirty="0">
                <a:latin typeface="Arial MT"/>
                <a:cs typeface="Arial MT"/>
              </a:rPr>
              <a:t>supporting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both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OS.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These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frameworks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range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simple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HTML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based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hybrid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application </a:t>
            </a:r>
            <a:r>
              <a:rPr sz="2000" dirty="0">
                <a:latin typeface="Arial MT"/>
                <a:cs typeface="Arial MT"/>
              </a:rPr>
              <a:t>framework.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these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frameworks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always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have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disadvantages,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main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drawback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being </a:t>
            </a:r>
            <a:r>
              <a:rPr sz="2000" dirty="0">
                <a:latin typeface="Arial MT"/>
                <a:cs typeface="Arial MT"/>
              </a:rPr>
              <a:t>their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58CFE8"/>
                </a:solidFill>
                <a:uFill>
                  <a:solidFill>
                    <a:srgbClr val="58CFE8"/>
                  </a:solidFill>
                </a:uFill>
                <a:latin typeface="Arial MT"/>
                <a:cs typeface="Arial MT"/>
              </a:rPr>
              <a:t>slow</a:t>
            </a:r>
            <a:r>
              <a:rPr sz="2000" u="sng" spc="-15" dirty="0">
                <a:solidFill>
                  <a:srgbClr val="58CFE8"/>
                </a:solidFill>
                <a:uFill>
                  <a:solidFill>
                    <a:srgbClr val="58CFE8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spc="-10" dirty="0">
                <a:solidFill>
                  <a:srgbClr val="58CFE8"/>
                </a:solidFill>
                <a:uFill>
                  <a:solidFill>
                    <a:srgbClr val="58CFE8"/>
                  </a:solidFill>
                </a:uFill>
                <a:latin typeface="Arial MT"/>
                <a:cs typeface="Arial MT"/>
              </a:rPr>
              <a:t>performance.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1944" y="4328158"/>
            <a:ext cx="5952744" cy="24597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2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spc="-10" dirty="0"/>
              <a:t>Flutter?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668" y="996822"/>
            <a:ext cx="11664950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 algn="just">
              <a:lnSpc>
                <a:spcPts val="216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Flutter</a:t>
            </a:r>
            <a:r>
              <a:rPr sz="2000" spc="3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3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open</a:t>
            </a:r>
            <a:r>
              <a:rPr sz="2000" spc="3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source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framework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3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create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high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quality,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high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performance</a:t>
            </a:r>
            <a:r>
              <a:rPr sz="2000" spc="3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mobile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applications </a:t>
            </a:r>
            <a:r>
              <a:rPr sz="2000" dirty="0">
                <a:latin typeface="Arial MT"/>
                <a:cs typeface="Arial MT"/>
              </a:rPr>
              <a:t>across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mobile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operating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systems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-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Android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iOS.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provides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simple,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powerful,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efficient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easy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understand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SDK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write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mobile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application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Google’s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own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language,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i="1" spc="-10" dirty="0">
                <a:solidFill>
                  <a:srgbClr val="58CFE8"/>
                </a:solidFill>
                <a:latin typeface="Arial"/>
                <a:cs typeface="Arial"/>
              </a:rPr>
              <a:t>Dart</a:t>
            </a:r>
            <a:r>
              <a:rPr sz="2000" spc="-1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568" y="3043809"/>
            <a:ext cx="55562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Flutter</a:t>
            </a:r>
            <a:r>
              <a:rPr sz="2400" spc="53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also</a:t>
            </a:r>
            <a:r>
              <a:rPr sz="2400" spc="53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offers</a:t>
            </a:r>
            <a:r>
              <a:rPr sz="2400" spc="53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many</a:t>
            </a:r>
            <a:r>
              <a:rPr sz="2400" spc="53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ready</a:t>
            </a:r>
            <a:r>
              <a:rPr sz="2400" spc="53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to</a:t>
            </a:r>
            <a:r>
              <a:rPr sz="2400" spc="54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31363E"/>
                </a:solidFill>
                <a:latin typeface="Arial MT"/>
                <a:cs typeface="Arial MT"/>
              </a:rPr>
              <a:t>use</a:t>
            </a:r>
            <a:endParaRPr sz="2400">
              <a:latin typeface="Arial MT"/>
              <a:cs typeface="Arial MT"/>
            </a:endParaRPr>
          </a:p>
          <a:p>
            <a:pPr marL="142240" marR="41910" indent="-91440" algn="just">
              <a:lnSpc>
                <a:spcPct val="100000"/>
              </a:lnSpc>
              <a:buSzPct val="79166"/>
              <a:buChar char="•"/>
              <a:tabLst>
                <a:tab pos="142240" algn="l"/>
              </a:tabLst>
            </a:pP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widgets</a:t>
            </a:r>
            <a:r>
              <a:rPr sz="2400" spc="515" dirty="0">
                <a:solidFill>
                  <a:srgbClr val="31363E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(UI)</a:t>
            </a:r>
            <a:r>
              <a:rPr sz="2400" spc="520" dirty="0">
                <a:solidFill>
                  <a:srgbClr val="31363E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to</a:t>
            </a:r>
            <a:r>
              <a:rPr sz="2400" spc="520" dirty="0">
                <a:solidFill>
                  <a:srgbClr val="31363E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create</a:t>
            </a:r>
            <a:r>
              <a:rPr sz="2400" spc="520" dirty="0">
                <a:solidFill>
                  <a:srgbClr val="31363E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</a:t>
            </a:r>
            <a:r>
              <a:rPr sz="2400" spc="515" dirty="0">
                <a:solidFill>
                  <a:srgbClr val="31363E"/>
                </a:solidFill>
                <a:latin typeface="Arial MT"/>
                <a:cs typeface="Arial MT"/>
              </a:rPr>
              <a:t>  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modern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application.</a:t>
            </a:r>
            <a:r>
              <a:rPr sz="2400" spc="310" dirty="0">
                <a:solidFill>
                  <a:srgbClr val="31363E"/>
                </a:solidFill>
                <a:latin typeface="Arial MT"/>
                <a:cs typeface="Arial MT"/>
              </a:rPr>
              <a:t>   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These</a:t>
            </a:r>
            <a:r>
              <a:rPr sz="2400" spc="310" dirty="0">
                <a:solidFill>
                  <a:srgbClr val="31363E"/>
                </a:solidFill>
                <a:latin typeface="Arial MT"/>
                <a:cs typeface="Arial MT"/>
              </a:rPr>
              <a:t>   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widgets</a:t>
            </a:r>
            <a:r>
              <a:rPr sz="2400" spc="310" dirty="0">
                <a:solidFill>
                  <a:srgbClr val="31363E"/>
                </a:solidFill>
                <a:latin typeface="Arial MT"/>
                <a:cs typeface="Arial MT"/>
              </a:rPr>
              <a:t>    </a:t>
            </a:r>
            <a:r>
              <a:rPr sz="2400" spc="-25" dirty="0">
                <a:solidFill>
                  <a:srgbClr val="31363E"/>
                </a:solidFill>
                <a:latin typeface="Arial MT"/>
                <a:cs typeface="Arial MT"/>
              </a:rPr>
              <a:t>are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optimized</a:t>
            </a:r>
            <a:r>
              <a:rPr sz="2400" spc="49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for</a:t>
            </a:r>
            <a:r>
              <a:rPr sz="2400" spc="53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mobile</a:t>
            </a:r>
            <a:r>
              <a:rPr sz="2400" spc="52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environment</a:t>
            </a:r>
            <a:r>
              <a:rPr sz="2400" spc="53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31363E"/>
                </a:solidFill>
                <a:latin typeface="Arial MT"/>
                <a:cs typeface="Arial MT"/>
              </a:rPr>
              <a:t>and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designing</a:t>
            </a:r>
            <a:r>
              <a:rPr sz="2400" spc="9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2400" spc="12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application</a:t>
            </a:r>
            <a:r>
              <a:rPr sz="2400" spc="13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using</a:t>
            </a:r>
            <a:r>
              <a:rPr sz="2400" spc="13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widgets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is</a:t>
            </a:r>
            <a:r>
              <a:rPr sz="2400" spc="-2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as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simple</a:t>
            </a:r>
            <a:r>
              <a:rPr sz="2400" spc="-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as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designing</a:t>
            </a:r>
            <a:r>
              <a:rPr sz="2400" spc="2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HTML.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3595" y="2017776"/>
            <a:ext cx="4620767" cy="46771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Flutter?</a:t>
            </a:r>
            <a:r>
              <a:rPr spc="-65" dirty="0"/>
              <a:t> </a:t>
            </a:r>
            <a:r>
              <a:rPr spc="-25"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968" y="1084579"/>
            <a:ext cx="11664315" cy="2621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6350" indent="-228600" algn="just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Flutter</a:t>
            </a:r>
            <a:r>
              <a:rPr sz="2400" spc="38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application</a:t>
            </a:r>
            <a:r>
              <a:rPr sz="2400" spc="38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is</a:t>
            </a:r>
            <a:r>
              <a:rPr sz="2400" spc="39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itself</a:t>
            </a:r>
            <a:r>
              <a:rPr sz="2400" spc="38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</a:t>
            </a:r>
            <a:r>
              <a:rPr sz="2400" spc="38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widget.</a:t>
            </a:r>
            <a:r>
              <a:rPr sz="2400" spc="38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Flutter</a:t>
            </a:r>
            <a:r>
              <a:rPr sz="2400" spc="39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widgets</a:t>
            </a:r>
            <a:r>
              <a:rPr sz="2400" spc="38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also</a:t>
            </a:r>
            <a:r>
              <a:rPr sz="2400" spc="38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supports</a:t>
            </a:r>
            <a:r>
              <a:rPr sz="2400" spc="39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animations</a:t>
            </a:r>
            <a:r>
              <a:rPr sz="2400" spc="38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31363E"/>
                </a:solidFill>
                <a:latin typeface="Arial MT"/>
                <a:cs typeface="Arial MT"/>
              </a:rPr>
              <a:t>and 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gestures.</a:t>
            </a:r>
            <a:endParaRPr sz="2400" dirty="0">
              <a:latin typeface="Arial MT"/>
              <a:cs typeface="Arial MT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2400" spc="-3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application</a:t>
            </a:r>
            <a:r>
              <a:rPr sz="2400" spc="2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logic</a:t>
            </a:r>
            <a:r>
              <a:rPr sz="2400" spc="-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is</a:t>
            </a:r>
            <a:r>
              <a:rPr sz="2400" spc="-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based</a:t>
            </a:r>
            <a:r>
              <a:rPr sz="2400" spc="-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on</a:t>
            </a:r>
            <a:r>
              <a:rPr sz="2400" spc="-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reactive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 programming.</a:t>
            </a:r>
            <a:endParaRPr sz="2400" dirty="0">
              <a:latin typeface="Arial MT"/>
              <a:cs typeface="Arial MT"/>
            </a:endParaRPr>
          </a:p>
          <a:p>
            <a:pPr marL="241300" marR="5080" indent="-228600" algn="just">
              <a:lnSpc>
                <a:spcPts val="259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Widget</a:t>
            </a:r>
            <a:r>
              <a:rPr sz="2400" spc="12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may</a:t>
            </a:r>
            <a:r>
              <a:rPr sz="2400" spc="12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optionally</a:t>
            </a:r>
            <a:r>
              <a:rPr sz="2400" spc="13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have</a:t>
            </a:r>
            <a:r>
              <a:rPr sz="2400" spc="1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</a:t>
            </a:r>
            <a:r>
              <a:rPr sz="2400" spc="1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state.</a:t>
            </a:r>
            <a:r>
              <a:rPr sz="2400" spc="12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By</a:t>
            </a:r>
            <a:r>
              <a:rPr sz="2400" spc="12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changing</a:t>
            </a:r>
            <a:r>
              <a:rPr sz="2400" spc="114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2400" spc="114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state</a:t>
            </a:r>
            <a:r>
              <a:rPr sz="2400" spc="114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of</a:t>
            </a:r>
            <a:r>
              <a:rPr sz="2400" spc="1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2400" spc="114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widget,</a:t>
            </a:r>
            <a:r>
              <a:rPr sz="2400" spc="12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Flutter</a:t>
            </a:r>
            <a:r>
              <a:rPr sz="2400" spc="12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31363E"/>
                </a:solidFill>
                <a:latin typeface="Arial MT"/>
                <a:cs typeface="Arial MT"/>
              </a:rPr>
              <a:t>will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automatically</a:t>
            </a:r>
            <a:r>
              <a:rPr sz="2400" spc="9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(reactive</a:t>
            </a:r>
            <a:r>
              <a:rPr sz="2400" spc="10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programming)</a:t>
            </a:r>
            <a:r>
              <a:rPr sz="2400" spc="1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compare</a:t>
            </a:r>
            <a:r>
              <a:rPr sz="2400" spc="10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2400" spc="1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widget’s</a:t>
            </a:r>
            <a:r>
              <a:rPr sz="2400" spc="1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state</a:t>
            </a:r>
            <a:r>
              <a:rPr sz="2400" spc="1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(old</a:t>
            </a:r>
            <a:r>
              <a:rPr sz="2400" spc="10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and</a:t>
            </a:r>
            <a:r>
              <a:rPr sz="2400" spc="10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new)</a:t>
            </a:r>
            <a:r>
              <a:rPr sz="2400" spc="114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31363E"/>
                </a:solidFill>
                <a:latin typeface="Arial MT"/>
                <a:cs typeface="Arial MT"/>
              </a:rPr>
              <a:t>and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render</a:t>
            </a:r>
            <a:r>
              <a:rPr sz="2400" spc="-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widget</a:t>
            </a:r>
            <a:r>
              <a:rPr sz="2400" spc="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with</a:t>
            </a:r>
            <a:r>
              <a:rPr sz="24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only</a:t>
            </a:r>
            <a:r>
              <a:rPr sz="24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24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necessary</a:t>
            </a:r>
            <a:r>
              <a:rPr sz="2400" spc="-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changes</a:t>
            </a:r>
            <a:r>
              <a:rPr sz="24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instead</a:t>
            </a:r>
            <a:r>
              <a:rPr sz="2400" spc="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of 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re-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rendering</a:t>
            </a:r>
            <a:r>
              <a:rPr sz="24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2400" spc="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Arial MT"/>
                <a:cs typeface="Arial MT"/>
              </a:rPr>
              <a:t>whole widget.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1180" y="3569236"/>
            <a:ext cx="5869667" cy="32316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2555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Flutter</a:t>
            </a:r>
            <a:r>
              <a:rPr spc="-5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spc="-20" dirty="0"/>
              <a:t>Fast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9007" y="1785179"/>
            <a:ext cx="8307070" cy="4106545"/>
            <a:chOff x="2149007" y="1785179"/>
            <a:chExt cx="8307070" cy="4106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007" y="1785179"/>
              <a:ext cx="8306993" cy="41062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5811" y="4170902"/>
              <a:ext cx="3093945" cy="103698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3263" y="323215"/>
            <a:ext cx="173228" cy="17322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8" name="TextBox 7"/>
          <p:cNvSpPr txBox="1"/>
          <p:nvPr/>
        </p:nvSpPr>
        <p:spPr>
          <a:xfrm>
            <a:off x="6645811" y="4648200"/>
            <a:ext cx="49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ARM (Advanced RISC Machine): </a:t>
            </a:r>
            <a:r>
              <a:rPr lang="en-US" dirty="0" smtClean="0"/>
              <a:t>a type of processor architecture commonly used in mobile devices.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377825"/>
            <a:ext cx="7753984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Flutter</a:t>
            </a:r>
            <a:r>
              <a:rPr spc="-6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reachable</a:t>
            </a:r>
            <a:r>
              <a:rPr spc="-55" dirty="0"/>
              <a:t> </a:t>
            </a:r>
            <a:r>
              <a:rPr dirty="0"/>
              <a:t>by</a:t>
            </a:r>
            <a:r>
              <a:rPr spc="-40" dirty="0"/>
              <a:t> </a:t>
            </a:r>
            <a:r>
              <a:rPr spc="-10" dirty="0"/>
              <a:t>users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3263" y="323215"/>
            <a:ext cx="173228" cy="1732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9767" y="1164336"/>
            <a:ext cx="11340465" cy="4718685"/>
            <a:chOff x="339767" y="1164336"/>
            <a:chExt cx="11340465" cy="47186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092" y="1164336"/>
              <a:ext cx="11066703" cy="47184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767" y="4526533"/>
              <a:ext cx="3077294" cy="7429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0604"/>
            <a:ext cx="12183110" cy="6209030"/>
            <a:chOff x="0" y="260604"/>
            <a:chExt cx="12183110" cy="6209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41831"/>
              <a:ext cx="12182855" cy="5527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9785" y="4209414"/>
              <a:ext cx="3093574" cy="8318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0291" y="377825"/>
            <a:ext cx="7753984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Flutter</a:t>
            </a:r>
            <a:r>
              <a:rPr spc="-65" dirty="0"/>
              <a:t> </a:t>
            </a:r>
            <a:r>
              <a:rPr dirty="0"/>
              <a:t>has</a:t>
            </a:r>
            <a:r>
              <a:rPr spc="-55" dirty="0"/>
              <a:t> </a:t>
            </a:r>
            <a:r>
              <a:rPr dirty="0"/>
              <a:t>many</a:t>
            </a:r>
            <a:r>
              <a:rPr spc="-65" dirty="0"/>
              <a:t> </a:t>
            </a:r>
            <a:r>
              <a:rPr spc="-10" dirty="0"/>
              <a:t>tools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3263" y="323215"/>
            <a:ext cx="173228" cy="17322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444" y="1082040"/>
            <a:ext cx="11887200" cy="5394960"/>
            <a:chOff x="123444" y="1082040"/>
            <a:chExt cx="11887200" cy="5394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44" y="1082040"/>
              <a:ext cx="11887200" cy="53949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792" y="4365370"/>
              <a:ext cx="2745720" cy="8559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0291" y="377825"/>
            <a:ext cx="7753984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Has Full </a:t>
            </a:r>
            <a:r>
              <a:rPr spc="-10" dirty="0"/>
              <a:t>Support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3263" y="323215"/>
            <a:ext cx="173228" cy="17322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F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1134</Words>
  <Application>Microsoft Office PowerPoint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MT</vt:lpstr>
      <vt:lpstr>Calibri</vt:lpstr>
      <vt:lpstr>Calibri Light</vt:lpstr>
      <vt:lpstr>Verdana</vt:lpstr>
      <vt:lpstr>Office Theme</vt:lpstr>
      <vt:lpstr>PowerPoint Presentation</vt:lpstr>
      <vt:lpstr>What’s for today?</vt:lpstr>
      <vt:lpstr>Mobile app Development</vt:lpstr>
      <vt:lpstr>What is Flutter?</vt:lpstr>
      <vt:lpstr>What is Flutter? (2)</vt:lpstr>
      <vt:lpstr>Flutter is Fast</vt:lpstr>
      <vt:lpstr>Flutter is reachable by users</vt:lpstr>
      <vt:lpstr>Flutter has many tools</vt:lpstr>
      <vt:lpstr>Has Full Support</vt:lpstr>
      <vt:lpstr>Trusted by many large companies</vt:lpstr>
      <vt:lpstr>Features of Flutter</vt:lpstr>
      <vt:lpstr>Advantages of Flutter</vt:lpstr>
      <vt:lpstr>Disadvantages of Flutter</vt:lpstr>
      <vt:lpstr>Introduction to DART language</vt:lpstr>
      <vt:lpstr>Dart!</vt:lpstr>
      <vt:lpstr>Variables and Data types</vt:lpstr>
      <vt:lpstr>Dart Data types</vt:lpstr>
      <vt:lpstr>Decision making and Loops</vt:lpstr>
      <vt:lpstr>Dart Functions</vt:lpstr>
      <vt:lpstr>Object Oriented Programming</vt:lpstr>
      <vt:lpstr>PowerPoint Presentation</vt:lpstr>
      <vt:lpstr>Installation in Windows</vt:lpstr>
      <vt:lpstr>Flutter Extensions</vt:lpstr>
      <vt:lpstr>Creating a Flutter project</vt:lpstr>
      <vt:lpstr>Congrats! Your first flutter app is running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Programming  FLUTTER</dc:title>
  <dc:creator>Hawkar Hama</dc:creator>
  <cp:lastModifiedBy>Maher</cp:lastModifiedBy>
  <cp:revision>4</cp:revision>
  <dcterms:created xsi:type="dcterms:W3CDTF">2024-09-08T07:45:48Z</dcterms:created>
  <dcterms:modified xsi:type="dcterms:W3CDTF">2024-09-16T20:26:19Z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2022-02-10T00:00:00Z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2024-09-08T00:00:00Z</vt:filetime>
  </property>
  <property fmtid="{D5CDD505-2E9C-101B-9397-08002B2CF9AE}" pid="5" name="Producer">
    <vt:lpwstr>Microsoft® PowerPoint® LTSC</vt:lpwstr>
  </property>
</Properties>
</file>