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  <p:sldMasterId id="2147483737" r:id="rId2"/>
  </p:sldMasterIdLst>
  <p:notesMasterIdLst>
    <p:notesMasterId r:id="rId31"/>
  </p:notesMasterIdLst>
  <p:handoutMasterIdLst>
    <p:handoutMasterId r:id="rId32"/>
  </p:handoutMasterIdLst>
  <p:sldIdLst>
    <p:sldId id="421" r:id="rId3"/>
    <p:sldId id="257" r:id="rId4"/>
    <p:sldId id="383" r:id="rId5"/>
    <p:sldId id="387" r:id="rId6"/>
    <p:sldId id="399" r:id="rId7"/>
    <p:sldId id="400" r:id="rId8"/>
    <p:sldId id="401" r:id="rId9"/>
    <p:sldId id="402" r:id="rId10"/>
    <p:sldId id="403" r:id="rId11"/>
    <p:sldId id="404" r:id="rId12"/>
    <p:sldId id="405" r:id="rId13"/>
    <p:sldId id="406" r:id="rId14"/>
    <p:sldId id="407" r:id="rId15"/>
    <p:sldId id="408" r:id="rId16"/>
    <p:sldId id="420" r:id="rId17"/>
    <p:sldId id="422" r:id="rId18"/>
    <p:sldId id="423" r:id="rId19"/>
    <p:sldId id="424" r:id="rId20"/>
    <p:sldId id="425" r:id="rId21"/>
    <p:sldId id="426" r:id="rId22"/>
    <p:sldId id="427" r:id="rId23"/>
    <p:sldId id="419" r:id="rId24"/>
    <p:sldId id="410" r:id="rId25"/>
    <p:sldId id="409" r:id="rId26"/>
    <p:sldId id="411" r:id="rId27"/>
    <p:sldId id="412" r:id="rId28"/>
    <p:sldId id="413" r:id="rId29"/>
    <p:sldId id="418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B5FF"/>
    <a:srgbClr val="FFCC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2" autoAdjust="0"/>
    <p:restoredTop sz="94291" autoAdjust="0"/>
  </p:normalViewPr>
  <p:slideViewPr>
    <p:cSldViewPr snapToGrid="0">
      <p:cViewPr varScale="1">
        <p:scale>
          <a:sx n="73" d="100"/>
          <a:sy n="73" d="100"/>
        </p:scale>
        <p:origin x="42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BBAF62-CA4A-43BB-9232-1455DEBC284C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BF103-B7F1-4270-9B66-5EE6DC9EC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7320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FD5817-D09B-4757-AA21-1E83B1682D90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7E2921-10A2-4EEB-B519-04839887D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6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978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357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384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4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643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379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4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8035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517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7120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87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5284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0648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4326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073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25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30633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49898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7668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96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7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159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30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697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2917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90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E2921-10A2-4EEB-B519-04839887DF4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91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004A-10FE-4F76-89B3-B93DA031A49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F2EF-EF3A-42A2-85B8-86C5CCD8971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1452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004A-10FE-4F76-89B3-B93DA031A49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F2EF-EF3A-42A2-85B8-86C5CCD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36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004A-10FE-4F76-89B3-B93DA031A49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F2EF-EF3A-42A2-85B8-86C5CCD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784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E203-93FC-4BA1-BA9E-F022703E010A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4A63-3FD8-497E-A48A-DAE4FDBB0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682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E203-93FC-4BA1-BA9E-F022703E010A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4A63-3FD8-497E-A48A-DAE4FDBB0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313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E203-93FC-4BA1-BA9E-F022703E010A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4A63-3FD8-497E-A48A-DAE4FDBB0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488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E203-93FC-4BA1-BA9E-F022703E010A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4A63-3FD8-497E-A48A-DAE4FDBB0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63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E203-93FC-4BA1-BA9E-F022703E010A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4A63-3FD8-497E-A48A-DAE4FDBB0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402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E203-93FC-4BA1-BA9E-F022703E010A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4A63-3FD8-497E-A48A-DAE4FDBB0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4056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E203-93FC-4BA1-BA9E-F022703E010A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4A63-3FD8-497E-A48A-DAE4FDBB0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582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E203-93FC-4BA1-BA9E-F022703E010A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4A63-3FD8-497E-A48A-DAE4FDBB0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20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004A-10FE-4F76-89B3-B93DA031A49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F2EF-EF3A-42A2-85B8-86C5CCD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104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E203-93FC-4BA1-BA9E-F022703E010A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4A63-3FD8-497E-A48A-DAE4FDBB0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2685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E203-93FC-4BA1-BA9E-F022703E010A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4A63-3FD8-497E-A48A-DAE4FDBB0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283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E203-93FC-4BA1-BA9E-F022703E010A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4A63-3FD8-497E-A48A-DAE4FDBB0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9554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E203-93FC-4BA1-BA9E-F022703E010A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4A63-3FD8-497E-A48A-DAE4FDBB0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926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004A-10FE-4F76-89B3-B93DA031A49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F2EF-EF3A-42A2-85B8-86C5CCD8971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15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004A-10FE-4F76-89B3-B93DA031A49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F2EF-EF3A-42A2-85B8-86C5CCD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737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004A-10FE-4F76-89B3-B93DA031A49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F2EF-EF3A-42A2-85B8-86C5CCD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04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70456"/>
            <a:ext cx="10058400" cy="84871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004A-10FE-4F76-89B3-B93DA031A49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F2EF-EF3A-42A2-85B8-86C5CCD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48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004A-10FE-4F76-89B3-B93DA031A49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fld id="{5D23A3DC-C9C6-4BD8-A3CC-88FD2C5803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084401" y="463299"/>
            <a:ext cx="9787407" cy="579616"/>
          </a:xfrm>
        </p:spPr>
        <p:txBody>
          <a:bodyPr>
            <a:normAutofit/>
          </a:bodyPr>
          <a:lstStyle>
            <a:lvl1pPr>
              <a:defRPr sz="28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161674" y="965916"/>
            <a:ext cx="102412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47175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F13004A-10FE-4F76-89B3-B93DA031A49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D9AF2EF-EF3A-42A2-85B8-86C5CCD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74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3004A-10FE-4F76-89B3-B93DA031A49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AF2EF-EF3A-42A2-85B8-86C5CCD89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423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F13004A-10FE-4F76-89B3-B93DA031A49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D9AF2EF-EF3A-42A2-85B8-86C5CCD8971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02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1E203-93FC-4BA1-BA9E-F022703E010A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34A63-3FD8-497E-A48A-DAE4FDBB0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302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btitle 2">
            <a:extLst>
              <a:ext uri="{FF2B5EF4-FFF2-40B4-BE49-F238E27FC236}">
                <a16:creationId xmlns:a16="http://schemas.microsoft.com/office/drawing/2014/main" id="{F32EA650-A024-410E-9862-6D05C4240794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06665" y="5179184"/>
            <a:ext cx="3624263" cy="1071487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Asst. Lecturer: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cap="none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Ardalan</a:t>
            </a:r>
            <a:r>
              <a:rPr lang="en-US" sz="2400" b="1" cap="none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H. </a:t>
            </a:r>
            <a:r>
              <a:rPr lang="en-US" sz="2400" b="1" cap="none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Awlla</a:t>
            </a:r>
            <a:endParaRPr lang="en-US" sz="2400" b="1" cap="none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55CD6F-A6D3-41CC-B2D6-1BBAA77BF826}"/>
              </a:ext>
            </a:extLst>
          </p:cNvPr>
          <p:cNvSpPr txBox="1"/>
          <p:nvPr/>
        </p:nvSpPr>
        <p:spPr>
          <a:xfrm>
            <a:off x="9890917" y="5536100"/>
            <a:ext cx="16610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smtClean="0">
                <a:ea typeface="Lato Black" panose="020F0502020204030203" pitchFamily="34" charset="0"/>
                <a:cs typeface="Lato Black" panose="020F0502020204030203" pitchFamily="34" charset="0"/>
              </a:rPr>
              <a:t>2024 - 2025</a:t>
            </a:r>
            <a:endParaRPr lang="en-US" sz="2400" b="1" dirty="0"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55CD6F-A6D3-41CC-B2D6-1BBAA77BF826}"/>
              </a:ext>
            </a:extLst>
          </p:cNvPr>
          <p:cNvSpPr txBox="1"/>
          <p:nvPr/>
        </p:nvSpPr>
        <p:spPr>
          <a:xfrm>
            <a:off x="10558046" y="6186149"/>
            <a:ext cx="1540310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1</a:t>
            </a:r>
            <a:endParaRPr lang="en-US" sz="2400" b="1" dirty="0">
              <a:solidFill>
                <a:schemeClr val="bg1"/>
              </a:solidFill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14" name="object 6"/>
          <p:cNvSpPr/>
          <p:nvPr/>
        </p:nvSpPr>
        <p:spPr>
          <a:xfrm>
            <a:off x="1604891" y="3065035"/>
            <a:ext cx="1371600" cy="782320"/>
          </a:xfrm>
          <a:custGeom>
            <a:avLst/>
            <a:gdLst/>
            <a:ahLst/>
            <a:cxnLst/>
            <a:rect l="l" t="t" r="r" b="b"/>
            <a:pathLst>
              <a:path w="1371600" h="782320">
                <a:moveTo>
                  <a:pt x="0" y="0"/>
                </a:moveTo>
                <a:lnTo>
                  <a:pt x="0" y="781494"/>
                </a:lnTo>
                <a:lnTo>
                  <a:pt x="975055" y="782233"/>
                </a:lnTo>
                <a:lnTo>
                  <a:pt x="984711" y="781425"/>
                </a:lnTo>
                <a:lnTo>
                  <a:pt x="992609" y="779296"/>
                </a:lnTo>
                <a:lnTo>
                  <a:pt x="998751" y="776286"/>
                </a:lnTo>
                <a:lnTo>
                  <a:pt x="1003134" y="772835"/>
                </a:lnTo>
                <a:lnTo>
                  <a:pt x="1003134" y="768136"/>
                </a:lnTo>
                <a:lnTo>
                  <a:pt x="1007821" y="768136"/>
                </a:lnTo>
                <a:lnTo>
                  <a:pt x="1363980" y="411393"/>
                </a:lnTo>
                <a:lnTo>
                  <a:pt x="1369266" y="402822"/>
                </a:lnTo>
                <a:lnTo>
                  <a:pt x="1371028" y="392073"/>
                </a:lnTo>
                <a:lnTo>
                  <a:pt x="1369266" y="380443"/>
                </a:lnTo>
                <a:lnTo>
                  <a:pt x="1363980" y="369229"/>
                </a:lnTo>
                <a:lnTo>
                  <a:pt x="1007821" y="17185"/>
                </a:lnTo>
                <a:lnTo>
                  <a:pt x="1007821" y="12486"/>
                </a:lnTo>
                <a:lnTo>
                  <a:pt x="1003134" y="12486"/>
                </a:lnTo>
                <a:lnTo>
                  <a:pt x="998751" y="9035"/>
                </a:lnTo>
                <a:lnTo>
                  <a:pt x="992609" y="6025"/>
                </a:lnTo>
                <a:lnTo>
                  <a:pt x="984711" y="3895"/>
                </a:lnTo>
                <a:lnTo>
                  <a:pt x="975055" y="308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9"/>
          <p:cNvSpPr txBox="1"/>
          <p:nvPr/>
        </p:nvSpPr>
        <p:spPr>
          <a:xfrm>
            <a:off x="2083185" y="3301837"/>
            <a:ext cx="16637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2000" b="1" dirty="0">
                <a:solidFill>
                  <a:srgbClr val="FDFFFF"/>
                </a:solidFill>
                <a:latin typeface="Gothic Uralic"/>
                <a:cs typeface="Gothic Uralic"/>
              </a:rPr>
              <a:t>1</a:t>
            </a:r>
            <a:endParaRPr sz="2000" b="1" dirty="0">
              <a:latin typeface="Gothic Uralic"/>
              <a:cs typeface="Gothic Uralic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0103" y="-54138"/>
            <a:ext cx="1761897" cy="174970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55318" y="275241"/>
            <a:ext cx="4480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000" b="1" dirty="0" err="1">
                <a:latin typeface="Arial" pitchFamily="34" charset="0"/>
                <a:cs typeface="Arial" pitchFamily="34" charset="0"/>
              </a:rPr>
              <a:t>Cihan</a:t>
            </a:r>
            <a:r>
              <a:rPr lang="en-US" altLang="en-US" sz="2000" b="1" dirty="0">
                <a:latin typeface="Arial" pitchFamily="34" charset="0"/>
                <a:cs typeface="Arial" pitchFamily="34" charset="0"/>
              </a:rPr>
              <a:t> University – </a:t>
            </a:r>
            <a:r>
              <a:rPr lang="en-US" altLang="en-US" sz="2000" b="1" dirty="0" err="1">
                <a:latin typeface="Arial" pitchFamily="34" charset="0"/>
                <a:cs typeface="Arial" pitchFamily="34" charset="0"/>
              </a:rPr>
              <a:t>Sulaimaniya</a:t>
            </a:r>
            <a:r>
              <a:rPr lang="en-US" alt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>
                <a:latin typeface="Arial" pitchFamily="34" charset="0"/>
                <a:cs typeface="Arial" pitchFamily="34" charset="0"/>
              </a:rPr>
            </a:b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College of Science and Technology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Computer Science Department 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32779899-5054-40BC-8F6B-0856EBE2517E}"/>
              </a:ext>
            </a:extLst>
          </p:cNvPr>
          <p:cNvSpPr txBox="1">
            <a:spLocks noChangeArrowheads="1"/>
          </p:cNvSpPr>
          <p:nvPr/>
        </p:nvSpPr>
        <p:spPr>
          <a:xfrm>
            <a:off x="1723394" y="2842819"/>
            <a:ext cx="9066668" cy="153725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Object-Oriented Programming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OOP Concepts (Classes &amp; Object)</a:t>
            </a:r>
            <a:endParaRPr lang="en-US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en-US" alt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160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uiExpand="1" build="p"/>
      <p:bldP spid="8" grpId="0"/>
      <p:bldP spid="14" grpId="0" animBg="1"/>
      <p:bldP spid="16" grpId="0"/>
      <p:bldP spid="15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1072882"/>
            <a:ext cx="1090700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When a class is declared with a public, it is called </a:t>
            </a:r>
            <a:r>
              <a:rPr lang="en-US" sz="2400" dirty="0" smtClean="0"/>
              <a:t>a </a:t>
            </a:r>
            <a:r>
              <a:rPr lang="en-US" sz="2400" b="1" dirty="0" smtClean="0"/>
              <a:t>public </a:t>
            </a:r>
            <a:r>
              <a:rPr lang="en-US" sz="2400" b="1" dirty="0"/>
              <a:t>class</a:t>
            </a:r>
            <a:r>
              <a:rPr lang="en-US" sz="2400" dirty="0"/>
              <a:t>. </a:t>
            </a:r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A public class is visible and accessible from anywhere. </a:t>
            </a:r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The instance of </a:t>
            </a:r>
            <a:r>
              <a:rPr lang="en-US" sz="2400" dirty="0" smtClean="0"/>
              <a:t>the public </a:t>
            </a:r>
            <a:r>
              <a:rPr lang="en-US" sz="2400" dirty="0"/>
              <a:t>class can be created from any other class.</a:t>
            </a:r>
          </a:p>
          <a:p>
            <a:pPr lvl="2" algn="just">
              <a:buClr>
                <a:srgbClr val="C00000"/>
              </a:buClr>
            </a:pPr>
            <a:endParaRPr lang="en-US" sz="2400" b="1" dirty="0">
              <a:solidFill>
                <a:srgbClr val="0070C0"/>
              </a:solidFill>
            </a:endParaRPr>
          </a:p>
          <a:p>
            <a:pPr lvl="2" algn="just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/>
              <a:t>public class Test{</a:t>
            </a:r>
          </a:p>
          <a:p>
            <a:pPr lvl="2" algn="just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 smtClean="0"/>
              <a:t>static </a:t>
            </a:r>
            <a:r>
              <a:rPr lang="en-US" sz="2400" b="1" dirty="0"/>
              <a:t>void </a:t>
            </a:r>
            <a:r>
              <a:rPr lang="en-US" sz="2400" b="1" dirty="0" smtClean="0"/>
              <a:t>Main(String [] </a:t>
            </a:r>
            <a:r>
              <a:rPr lang="en-US" sz="2400" b="1" dirty="0" err="1" smtClean="0"/>
              <a:t>args</a:t>
            </a:r>
            <a:r>
              <a:rPr lang="en-US" sz="2400" b="1" dirty="0"/>
              <a:t>){</a:t>
            </a:r>
          </a:p>
          <a:p>
            <a:pPr lvl="2" algn="just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 err="1"/>
              <a:t>Console.WriteLine</a:t>
            </a:r>
            <a:r>
              <a:rPr lang="en-US" sz="2400" b="1" dirty="0"/>
              <a:t>("public class");</a:t>
            </a:r>
          </a:p>
          <a:p>
            <a:pPr lvl="2" algn="just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/>
              <a:t>}}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Public Class in </a:t>
            </a:r>
            <a:r>
              <a:rPr lang="en-US" dirty="0" smtClean="0"/>
              <a:t>C#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84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811620"/>
            <a:ext cx="10907008" cy="67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800" dirty="0"/>
              <a:t>A class declared within another class is called an </a:t>
            </a:r>
            <a:r>
              <a:rPr lang="en-US" sz="2800" b="1" dirty="0" smtClean="0"/>
              <a:t>Nested </a:t>
            </a:r>
            <a:r>
              <a:rPr lang="en-US" sz="2800" b="1" dirty="0"/>
              <a:t>class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Nested  </a:t>
            </a:r>
            <a:r>
              <a:rPr lang="en-US" dirty="0"/>
              <a:t>Class in </a:t>
            </a:r>
            <a:r>
              <a:rPr lang="en-US" dirty="0" smtClean="0"/>
              <a:t>C#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960" y="1694278"/>
            <a:ext cx="4933950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088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1072882"/>
            <a:ext cx="1090700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An outer class cannot be declared with a private access modifier but </a:t>
            </a:r>
            <a:r>
              <a:rPr lang="en-US" sz="2400" dirty="0" smtClean="0"/>
              <a:t>a nested </a:t>
            </a:r>
            <a:r>
              <a:rPr lang="en-US" sz="2400" dirty="0"/>
              <a:t>class can be declared as private.</a:t>
            </a:r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A nested </a:t>
            </a:r>
            <a:r>
              <a:rPr lang="en-US" sz="2400" dirty="0"/>
              <a:t>class is a member of </a:t>
            </a:r>
            <a:r>
              <a:rPr lang="en-US" sz="2400" dirty="0" smtClean="0"/>
              <a:t>the outer </a:t>
            </a:r>
            <a:r>
              <a:rPr lang="en-US" sz="2400" dirty="0"/>
              <a:t>class.</a:t>
            </a:r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By mistake, if you </a:t>
            </a:r>
            <a:r>
              <a:rPr lang="en-US" sz="2400" dirty="0" smtClean="0"/>
              <a:t>try </a:t>
            </a:r>
            <a:r>
              <a:rPr lang="en-US" sz="2400" dirty="0"/>
              <a:t>to use private modifiers with </a:t>
            </a:r>
            <a:r>
              <a:rPr lang="en-US" sz="2400" dirty="0" smtClean="0"/>
              <a:t>an outer </a:t>
            </a:r>
            <a:r>
              <a:rPr lang="en-US" sz="2400" dirty="0"/>
              <a:t>class, you will get a compile-time error: </a:t>
            </a:r>
            <a:r>
              <a:rPr lang="en-US" sz="2400" b="1" dirty="0"/>
              <a:t>“Modifier private not allowed here</a:t>
            </a:r>
            <a:r>
              <a:rPr lang="en-US" sz="2400" b="1" dirty="0" smtClean="0"/>
              <a:t>“.</a:t>
            </a:r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b="1" dirty="0"/>
          </a:p>
          <a:p>
            <a:pPr lvl="1" algn="just">
              <a:buClr>
                <a:srgbClr val="C00000"/>
              </a:buClr>
            </a:pPr>
            <a:r>
              <a:rPr lang="en-US" sz="2400" b="1" dirty="0"/>
              <a:t>private class </a:t>
            </a:r>
            <a:r>
              <a:rPr lang="en-US" sz="2400" b="1" dirty="0" err="1"/>
              <a:t>OuterClass</a:t>
            </a:r>
            <a:r>
              <a:rPr lang="en-US" sz="2400" b="1" dirty="0"/>
              <a:t> {   </a:t>
            </a:r>
          </a:p>
          <a:p>
            <a:pPr lvl="1" algn="just">
              <a:buClr>
                <a:srgbClr val="C00000"/>
              </a:buClr>
            </a:pPr>
            <a:r>
              <a:rPr lang="en-US" sz="2400" b="1" dirty="0"/>
              <a:t>class </a:t>
            </a:r>
            <a:r>
              <a:rPr lang="en-US" sz="2400" b="1" dirty="0" err="1" smtClean="0"/>
              <a:t>NestedClass</a:t>
            </a:r>
            <a:r>
              <a:rPr lang="en-US" sz="2400" b="1" dirty="0" smtClean="0"/>
              <a:t> </a:t>
            </a:r>
            <a:r>
              <a:rPr lang="en-US" sz="2400" b="1" dirty="0"/>
              <a:t>{</a:t>
            </a:r>
          </a:p>
          <a:p>
            <a:pPr lvl="1" algn="just">
              <a:buClr>
                <a:srgbClr val="C00000"/>
              </a:buClr>
            </a:pPr>
            <a:r>
              <a:rPr lang="en-US" sz="2400" b="1" dirty="0"/>
              <a:t> } </a:t>
            </a:r>
          </a:p>
          <a:p>
            <a:pPr lvl="1" algn="just">
              <a:buClr>
                <a:srgbClr val="C00000"/>
              </a:buClr>
            </a:pPr>
            <a:r>
              <a:rPr lang="en-US" sz="2400" b="1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Private Class in </a:t>
            </a:r>
            <a:r>
              <a:rPr lang="en-US" dirty="0" smtClean="0"/>
              <a:t>C#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2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1072882"/>
            <a:ext cx="10907008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Example of Private </a:t>
            </a:r>
            <a:r>
              <a:rPr lang="en-US" sz="2400" dirty="0" smtClean="0"/>
              <a:t>Class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Private Class in </a:t>
            </a:r>
            <a:r>
              <a:rPr lang="en-US" dirty="0" smtClean="0"/>
              <a:t>C# </a:t>
            </a:r>
            <a:r>
              <a:rPr lang="en-US" dirty="0"/>
              <a:t>(cont.)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75" y="1691921"/>
            <a:ext cx="5337448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996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1072882"/>
            <a:ext cx="10907008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200" b="1" dirty="0" smtClean="0"/>
              <a:t>A Variable </a:t>
            </a:r>
            <a:r>
              <a:rPr lang="en-US" sz="2200" dirty="0"/>
              <a:t> is a data container that stores the data values during </a:t>
            </a:r>
            <a:r>
              <a:rPr lang="en-US" sz="2200" dirty="0" smtClean="0"/>
              <a:t>C# </a:t>
            </a:r>
            <a:r>
              <a:rPr lang="en-US" sz="2200" dirty="0"/>
              <a:t>program </a:t>
            </a:r>
            <a:r>
              <a:rPr lang="en-US" sz="2200" dirty="0" smtClean="0"/>
              <a:t>execution.</a:t>
            </a:r>
          </a:p>
          <a:p>
            <a:pPr algn="just">
              <a:lnSpc>
                <a:spcPct val="150000"/>
              </a:lnSpc>
              <a:buClr>
                <a:srgbClr val="C00000"/>
              </a:buClr>
            </a:pPr>
            <a:endParaRPr lang="en-US" sz="2200" dirty="0" smtClean="0"/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200" dirty="0" smtClean="0"/>
              <a:t>There </a:t>
            </a:r>
            <a:r>
              <a:rPr lang="en-US" sz="2200" dirty="0"/>
              <a:t>are three types of variables in </a:t>
            </a:r>
            <a:r>
              <a:rPr lang="en-US" sz="2200" dirty="0" smtClean="0"/>
              <a:t>C#:</a:t>
            </a:r>
            <a:r>
              <a:rPr lang="en-US" sz="2200" dirty="0"/>
              <a:t> </a:t>
            </a:r>
            <a:r>
              <a:rPr lang="en-US" sz="2200" b="1" dirty="0"/>
              <a:t>Local, Instance, and Static</a:t>
            </a:r>
            <a:r>
              <a:rPr lang="en-US" sz="2200" b="1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C# Variables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2710551"/>
            <a:ext cx="659191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en-US" sz="2200" b="1" dirty="0" smtClean="0"/>
              <a:t>Local Variable: </a:t>
            </a:r>
            <a:r>
              <a:rPr lang="en-US" sz="2200" dirty="0" smtClean="0"/>
              <a:t>A </a:t>
            </a:r>
            <a:r>
              <a:rPr lang="en-US" sz="2200" dirty="0"/>
              <a:t>variable declared inside the body of the method is called local variable. </a:t>
            </a:r>
            <a:endParaRPr lang="en-US" sz="2200" dirty="0" smtClean="0"/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endParaRPr lang="en-US" sz="2200" dirty="0" smtClean="0"/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en-US" sz="2200" b="1" dirty="0" smtClean="0"/>
              <a:t>Instance Variable</a:t>
            </a:r>
            <a:r>
              <a:rPr lang="en-US" sz="2200" b="1" dirty="0"/>
              <a:t>: </a:t>
            </a:r>
            <a:r>
              <a:rPr lang="en-US" sz="2200" dirty="0"/>
              <a:t>A variable </a:t>
            </a:r>
            <a:r>
              <a:rPr lang="en-US" sz="2200" dirty="0" smtClean="0"/>
              <a:t>declared outside </a:t>
            </a:r>
            <a:r>
              <a:rPr lang="en-US" sz="2200" dirty="0"/>
              <a:t>the body of the method is called </a:t>
            </a:r>
            <a:r>
              <a:rPr lang="en-US" sz="2200" dirty="0" smtClean="0"/>
              <a:t>instance </a:t>
            </a:r>
            <a:r>
              <a:rPr lang="en-US" sz="2200" dirty="0"/>
              <a:t>variable. </a:t>
            </a:r>
            <a:endParaRPr lang="en-US" sz="2200" dirty="0" smtClean="0"/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endParaRPr lang="en-US" sz="2200" b="1" dirty="0" smtClean="0"/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en-US" sz="2200" b="1" dirty="0" smtClean="0"/>
              <a:t>Static Variable</a:t>
            </a:r>
            <a:r>
              <a:rPr lang="en-US" sz="2200" b="1" dirty="0"/>
              <a:t>: </a:t>
            </a:r>
            <a:r>
              <a:rPr lang="en-US" sz="2200" dirty="0"/>
              <a:t>A variable declared </a:t>
            </a:r>
            <a:r>
              <a:rPr lang="en-US" sz="2200" dirty="0" smtClean="0"/>
              <a:t>outside </a:t>
            </a:r>
            <a:r>
              <a:rPr lang="en-US" sz="2200" dirty="0"/>
              <a:t>the body of the </a:t>
            </a:r>
            <a:r>
              <a:rPr lang="en-US" sz="2200" dirty="0" smtClean="0"/>
              <a:t>method with the static keyword </a:t>
            </a:r>
            <a:r>
              <a:rPr lang="en-US" sz="2200" dirty="0"/>
              <a:t>is called </a:t>
            </a:r>
            <a:r>
              <a:rPr lang="en-US" sz="2200" dirty="0" smtClean="0"/>
              <a:t>static </a:t>
            </a:r>
            <a:r>
              <a:rPr lang="en-US" sz="2200" dirty="0"/>
              <a:t>variable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grpSp>
        <p:nvGrpSpPr>
          <p:cNvPr id="2" name="Group 1"/>
          <p:cNvGrpSpPr/>
          <p:nvPr/>
        </p:nvGrpSpPr>
        <p:grpSpPr>
          <a:xfrm>
            <a:off x="8466185" y="2775556"/>
            <a:ext cx="3471917" cy="3597382"/>
            <a:chOff x="8588104" y="2718677"/>
            <a:chExt cx="3471917" cy="3597382"/>
          </a:xfrm>
        </p:grpSpPr>
        <p:pic>
          <p:nvPicPr>
            <p:cNvPr id="1026" name="Picture 2" descr="types of variables in java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9575"/>
            <a:stretch/>
          </p:blipFill>
          <p:spPr bwMode="auto">
            <a:xfrm>
              <a:off x="8588104" y="2718677"/>
              <a:ext cx="3466643" cy="7396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2" descr="types of variables in java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613" t="36628" b="-1"/>
            <a:stretch/>
          </p:blipFill>
          <p:spPr bwMode="auto">
            <a:xfrm>
              <a:off x="10798629" y="3446585"/>
              <a:ext cx="1261392" cy="22948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2" descr="types of variables in java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0758" r="36109"/>
            <a:stretch/>
          </p:blipFill>
          <p:spPr bwMode="auto">
            <a:xfrm>
              <a:off x="8588104" y="3446585"/>
              <a:ext cx="2214879" cy="2869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54065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to Understand the types of Variables in C#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804" y="1099187"/>
            <a:ext cx="5943600" cy="4826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33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1072882"/>
            <a:ext cx="10907008" cy="2251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b="1" dirty="0"/>
              <a:t>Object is an Instance of a Class. </a:t>
            </a:r>
            <a:r>
              <a:rPr lang="en-US" sz="2400" dirty="0"/>
              <a:t>Each object has an identity, a behavior and a state</a:t>
            </a:r>
            <a:r>
              <a:rPr lang="en-US" sz="2400" dirty="0" smtClean="0"/>
              <a:t>.</a:t>
            </a:r>
            <a:endParaRPr lang="en-US" sz="2400" dirty="0"/>
          </a:p>
          <a:p>
            <a:pPr marL="914400" lvl="1" indent="-457200" algn="just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endParaRPr lang="en-US" sz="2400" dirty="0"/>
          </a:p>
          <a:p>
            <a:pPr marL="914400" lvl="1" indent="-457200" algn="just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endParaRPr lang="en-US" sz="2400" dirty="0" smtClean="0"/>
          </a:p>
          <a:p>
            <a:pPr lvl="1" algn="just">
              <a:lnSpc>
                <a:spcPct val="150000"/>
              </a:lnSpc>
              <a:buClr>
                <a:srgbClr val="C00000"/>
              </a:buClr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Object in </a:t>
            </a:r>
            <a:r>
              <a:rPr lang="en-US" dirty="0" smtClean="0"/>
              <a:t>C#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2" y="1930677"/>
            <a:ext cx="691412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b="1" u="sng" dirty="0" smtClean="0"/>
              <a:t>Characteristics </a:t>
            </a:r>
            <a:r>
              <a:rPr lang="en-US" sz="2400" b="1" u="sng" dirty="0"/>
              <a:t>of </a:t>
            </a:r>
            <a:r>
              <a:rPr lang="en-US" sz="2400" b="1" u="sng" dirty="0" smtClean="0"/>
              <a:t>Object</a:t>
            </a:r>
            <a:r>
              <a:rPr lang="en-US" sz="2400" b="1" u="sng" dirty="0"/>
              <a:t>:</a:t>
            </a:r>
          </a:p>
          <a:p>
            <a:pPr marL="914400" lvl="1" indent="-457200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b="1" dirty="0"/>
              <a:t>State:</a:t>
            </a:r>
            <a:r>
              <a:rPr lang="en-US" sz="2400" dirty="0"/>
              <a:t> represents the data of an </a:t>
            </a:r>
            <a:r>
              <a:rPr lang="en-US" sz="2400" dirty="0" smtClean="0"/>
              <a:t>object that is stored in fields (variables).</a:t>
            </a:r>
          </a:p>
          <a:p>
            <a:pPr marL="914400" lvl="1" indent="-457200" algn="just">
              <a:buClr>
                <a:srgbClr val="C00000"/>
              </a:buClr>
              <a:buFont typeface="Arial" pitchFamily="34" charset="0"/>
              <a:buChar char="•"/>
            </a:pPr>
            <a:endParaRPr lang="en-US" sz="2400" dirty="0"/>
          </a:p>
          <a:p>
            <a:pPr marL="914400" lvl="1" indent="-457200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b="1" dirty="0"/>
              <a:t>Behavior:</a:t>
            </a:r>
            <a:r>
              <a:rPr lang="en-US" sz="2400" dirty="0"/>
              <a:t> represents the </a:t>
            </a:r>
            <a:r>
              <a:rPr lang="en-US" sz="2400" dirty="0" smtClean="0"/>
              <a:t>behavior/action </a:t>
            </a:r>
            <a:r>
              <a:rPr lang="en-US" sz="2400" dirty="0"/>
              <a:t>of an object such as call, withdraw, etc</a:t>
            </a:r>
            <a:r>
              <a:rPr lang="en-US" sz="2400" dirty="0" smtClean="0"/>
              <a:t>.</a:t>
            </a:r>
          </a:p>
          <a:p>
            <a:pPr marL="914400" lvl="1" indent="-457200" algn="just">
              <a:buClr>
                <a:srgbClr val="C00000"/>
              </a:buClr>
              <a:buFont typeface="Arial" pitchFamily="34" charset="0"/>
              <a:buChar char="•"/>
            </a:pP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7856698" y="2308486"/>
            <a:ext cx="3975786" cy="3106844"/>
            <a:chOff x="4183400" y="2810449"/>
            <a:chExt cx="4918360" cy="3106844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33792" y="3606851"/>
              <a:ext cx="1267968" cy="2264664"/>
            </a:xfrm>
            <a:prstGeom prst="rect">
              <a:avLst/>
            </a:prstGeom>
          </p:spPr>
        </p:pic>
        <p:sp>
          <p:nvSpPr>
            <p:cNvPr id="8" name="Flowchart: Terminator 7"/>
            <p:cNvSpPr/>
            <p:nvPr/>
          </p:nvSpPr>
          <p:spPr>
            <a:xfrm>
              <a:off x="4504508" y="3138939"/>
              <a:ext cx="1280160" cy="365760"/>
            </a:xfrm>
            <a:prstGeom prst="flowChartTermina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States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Flowchart: Terminator 8"/>
            <p:cNvSpPr/>
            <p:nvPr/>
          </p:nvSpPr>
          <p:spPr>
            <a:xfrm>
              <a:off x="4321628" y="4581991"/>
              <a:ext cx="1645920" cy="365760"/>
            </a:xfrm>
            <a:prstGeom prst="flowChartTermina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Behaviors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Flowchart: Terminator 9"/>
            <p:cNvSpPr/>
            <p:nvPr/>
          </p:nvSpPr>
          <p:spPr>
            <a:xfrm>
              <a:off x="7780656" y="2810449"/>
              <a:ext cx="1280160" cy="365760"/>
            </a:xfrm>
            <a:prstGeom prst="flowChartTermina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Class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699482" y="3555151"/>
              <a:ext cx="75373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Name</a:t>
              </a:r>
            </a:p>
            <a:p>
              <a:pPr algn="ctr"/>
              <a:r>
                <a:rPr lang="en-US" b="1" dirty="0" smtClean="0"/>
                <a:t>Age</a:t>
              </a:r>
            </a:p>
            <a:p>
              <a:pPr algn="ctr"/>
              <a:r>
                <a:rPr lang="en-US" b="1" dirty="0" smtClean="0"/>
                <a:t>Color</a:t>
              </a:r>
              <a:endParaRPr lang="en-US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183400" y="4993963"/>
              <a:ext cx="143810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Eating()</a:t>
              </a:r>
            </a:p>
            <a:p>
              <a:pPr algn="ctr"/>
              <a:r>
                <a:rPr lang="en-US" b="1" dirty="0" smtClean="0"/>
                <a:t>Walking()</a:t>
              </a:r>
            </a:p>
            <a:p>
              <a:pPr algn="ctr"/>
              <a:r>
                <a:rPr lang="en-US" b="1" dirty="0" smtClean="0"/>
                <a:t>Studying()</a:t>
              </a:r>
              <a:endParaRPr lang="en-US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979250" y="3226763"/>
              <a:ext cx="9375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Student</a:t>
              </a:r>
              <a:endParaRPr lang="en-US" b="1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5521454" y="3606851"/>
              <a:ext cx="0" cy="82296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543195" y="5048555"/>
              <a:ext cx="0" cy="82296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5543195" y="4016816"/>
              <a:ext cx="2237461" cy="1515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5539215" y="5574935"/>
              <a:ext cx="2560320" cy="1515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5294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1072882"/>
            <a:ext cx="109070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In </a:t>
            </a:r>
            <a:r>
              <a:rPr lang="en-US" sz="2400" dirty="0" smtClean="0"/>
              <a:t>C#, </a:t>
            </a:r>
            <a:r>
              <a:rPr lang="en-US" sz="2400" dirty="0"/>
              <a:t>an object of a class is created using the </a:t>
            </a:r>
            <a:r>
              <a:rPr lang="en-US" sz="2400" b="1" dirty="0"/>
              <a:t>new</a:t>
            </a:r>
            <a:r>
              <a:rPr lang="en-US" sz="2400" dirty="0"/>
              <a:t> keyword in three steps. They are as follows.</a:t>
            </a:r>
          </a:p>
          <a:p>
            <a:pPr marL="914400" lvl="1" indent="-457200" algn="just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/>
              <a:t>Declaration of a reference variable.       </a:t>
            </a:r>
            <a:r>
              <a:rPr lang="en-US" sz="2400" b="1" dirty="0"/>
              <a:t>Example: </a:t>
            </a:r>
            <a:r>
              <a:rPr lang="en-US" sz="2400" dirty="0" err="1" smtClean="0"/>
              <a:t>ClassName</a:t>
            </a:r>
            <a:r>
              <a:rPr lang="en-US" sz="2400" dirty="0" smtClean="0"/>
              <a:t> </a:t>
            </a:r>
            <a:r>
              <a:rPr lang="en-US" sz="2400" dirty="0" err="1"/>
              <a:t>object_name</a:t>
            </a:r>
            <a:r>
              <a:rPr lang="en-US" sz="2400" dirty="0"/>
              <a:t>;</a:t>
            </a:r>
          </a:p>
          <a:p>
            <a:pPr marL="914400" lvl="1" indent="-457200" algn="just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/>
              <a:t>Creation of an object.					  </a:t>
            </a:r>
            <a:r>
              <a:rPr lang="en-US" sz="2400" b="1" dirty="0"/>
              <a:t> Example: </a:t>
            </a:r>
            <a:r>
              <a:rPr lang="en-US" sz="2400" dirty="0">
                <a:solidFill>
                  <a:srgbClr val="0070C0"/>
                </a:solidFill>
              </a:rPr>
              <a:t>new</a:t>
            </a:r>
            <a:r>
              <a:rPr lang="en-US" sz="2400" dirty="0"/>
              <a:t> </a:t>
            </a:r>
            <a:r>
              <a:rPr lang="en-US" sz="2400" dirty="0" err="1" smtClean="0"/>
              <a:t>ClassName</a:t>
            </a:r>
            <a:r>
              <a:rPr lang="en-US" sz="2400" dirty="0" smtClean="0"/>
              <a:t>();</a:t>
            </a:r>
            <a:endParaRPr lang="en-US" sz="2400" dirty="0"/>
          </a:p>
          <a:p>
            <a:pPr marL="914400" lvl="1" indent="-457200" algn="just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/>
              <a:t>Linking the object and the reference variable.</a:t>
            </a:r>
          </a:p>
          <a:p>
            <a:pPr lvl="1" algn="just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/>
              <a:t>	</a:t>
            </a:r>
            <a:r>
              <a:rPr lang="en-US" sz="2400" b="1" dirty="0">
                <a:solidFill>
                  <a:srgbClr val="C00000"/>
                </a:solidFill>
              </a:rPr>
              <a:t>Example: </a:t>
            </a:r>
            <a:r>
              <a:rPr lang="en-US" sz="2400" b="1" dirty="0" err="1" smtClean="0"/>
              <a:t>ClassName</a:t>
            </a:r>
            <a:r>
              <a:rPr lang="en-US" sz="2400" b="1" dirty="0" smtClean="0"/>
              <a:t> </a:t>
            </a:r>
            <a:r>
              <a:rPr lang="en-US" sz="2400" b="1" dirty="0" err="1"/>
              <a:t>object_name</a:t>
            </a:r>
            <a:r>
              <a:rPr lang="en-US" sz="2400" b="1" dirty="0"/>
              <a:t> = </a:t>
            </a:r>
            <a:r>
              <a:rPr lang="en-US" sz="2400" b="1" dirty="0">
                <a:solidFill>
                  <a:srgbClr val="0070C0"/>
                </a:solidFill>
              </a:rPr>
              <a:t>new</a:t>
            </a:r>
            <a:r>
              <a:rPr lang="en-US" sz="2400" b="1" dirty="0"/>
              <a:t> </a:t>
            </a:r>
            <a:r>
              <a:rPr lang="en-US" sz="2400" b="1" dirty="0" err="1" smtClean="0"/>
              <a:t>ClassName</a:t>
            </a:r>
            <a:r>
              <a:rPr lang="en-US" sz="2400" b="1" dirty="0"/>
              <a:t>();</a:t>
            </a:r>
            <a:endParaRPr lang="en-US" sz="2400" dirty="0"/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Object Creation in </a:t>
            </a:r>
            <a:r>
              <a:rPr lang="en-US" dirty="0" smtClean="0"/>
              <a:t>C#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62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2" y="1072882"/>
            <a:ext cx="1108553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Create object from class Student.</a:t>
            </a:r>
            <a:r>
              <a:rPr lang="en-US" sz="2400" b="1" dirty="0"/>
              <a:t>	</a:t>
            </a:r>
          </a:p>
          <a:p>
            <a:pPr algn="ctr">
              <a:buClr>
                <a:srgbClr val="C00000"/>
              </a:buClr>
            </a:pPr>
            <a:r>
              <a:rPr lang="en-US" sz="2400" b="1" dirty="0"/>
              <a:t>	</a:t>
            </a:r>
          </a:p>
          <a:p>
            <a:pPr algn="ctr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/>
              <a:t>Student </a:t>
            </a:r>
            <a:r>
              <a:rPr lang="en-US" sz="2400" b="1" dirty="0" err="1"/>
              <a:t>obj_name</a:t>
            </a:r>
            <a:r>
              <a:rPr lang="en-US" sz="2400" b="1" dirty="0"/>
              <a:t> = </a:t>
            </a:r>
            <a:r>
              <a:rPr lang="en-US" sz="2400" b="1" dirty="0">
                <a:solidFill>
                  <a:srgbClr val="0070C0"/>
                </a:solidFill>
              </a:rPr>
              <a:t>new</a:t>
            </a:r>
            <a:r>
              <a:rPr lang="en-US" sz="2400" b="1" dirty="0"/>
              <a:t> Student ();</a:t>
            </a:r>
          </a:p>
          <a:p>
            <a:pPr algn="ctr">
              <a:buClr>
                <a:srgbClr val="C00000"/>
              </a:buClr>
            </a:pPr>
            <a:endParaRPr lang="en-US" sz="2400" b="1" dirty="0"/>
          </a:p>
          <a:p>
            <a:pPr lvl="1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/>
              <a:t>Student </a:t>
            </a:r>
            <a:r>
              <a:rPr lang="en-US" sz="2400" b="1" dirty="0">
                <a:sym typeface="Wingdings" pitchFamily="2" charset="2"/>
              </a:rPr>
              <a:t></a:t>
            </a:r>
            <a:r>
              <a:rPr lang="en-US" sz="2400" dirty="0">
                <a:sym typeface="Wingdings" pitchFamily="2" charset="2"/>
              </a:rPr>
              <a:t>Name of the class</a:t>
            </a:r>
            <a:endParaRPr lang="en-US" sz="2400" b="1" dirty="0"/>
          </a:p>
          <a:p>
            <a:pPr lvl="1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 err="1"/>
              <a:t>obj_name</a:t>
            </a:r>
            <a:r>
              <a:rPr lang="en-US" sz="2400" b="1" dirty="0"/>
              <a:t> </a:t>
            </a:r>
            <a:r>
              <a:rPr lang="en-US" sz="2400" b="1" dirty="0">
                <a:sym typeface="Wingdings" pitchFamily="2" charset="2"/>
              </a:rPr>
              <a:t></a:t>
            </a:r>
            <a:r>
              <a:rPr lang="en-US" sz="2400" dirty="0"/>
              <a:t> </a:t>
            </a:r>
            <a:r>
              <a:rPr lang="en-US" sz="2100" dirty="0"/>
              <a:t>Object reference variable which stores the address of the object in the memory</a:t>
            </a:r>
            <a:endParaRPr lang="en-US" sz="2100" b="1" dirty="0"/>
          </a:p>
          <a:p>
            <a:pPr lvl="1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>
                <a:solidFill>
                  <a:srgbClr val="0070C0"/>
                </a:solidFill>
              </a:rPr>
              <a:t>new</a:t>
            </a:r>
            <a:r>
              <a:rPr lang="en-US" sz="2400" b="1" dirty="0"/>
              <a:t> </a:t>
            </a:r>
            <a:r>
              <a:rPr lang="en-US" sz="2400" b="1" dirty="0">
                <a:sym typeface="Wingdings" pitchFamily="2" charset="2"/>
              </a:rPr>
              <a:t></a:t>
            </a:r>
            <a:r>
              <a:rPr lang="en-US" sz="2400" dirty="0"/>
              <a:t> keyword that stores the object in the memory.</a:t>
            </a:r>
            <a:endParaRPr lang="en-US" sz="2400" b="1" dirty="0"/>
          </a:p>
          <a:p>
            <a:pPr lvl="1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/>
              <a:t>Student() </a:t>
            </a:r>
            <a:r>
              <a:rPr lang="en-US" sz="2400" b="1" dirty="0">
                <a:sym typeface="Wingdings" pitchFamily="2" charset="2"/>
              </a:rPr>
              <a:t></a:t>
            </a:r>
            <a:r>
              <a:rPr lang="en-US" sz="2400" dirty="0"/>
              <a:t> Constructor of the class.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Object Creation in </a:t>
            </a:r>
            <a:r>
              <a:rPr lang="en-US" dirty="0" smtClean="0"/>
              <a:t>C# </a:t>
            </a:r>
            <a:r>
              <a:rPr lang="en-US" dirty="0"/>
              <a:t>(cont.)</a:t>
            </a:r>
          </a:p>
        </p:txBody>
      </p:sp>
    </p:spTree>
    <p:extLst>
      <p:ext uri="{BB962C8B-B14F-4D97-AF65-F5344CB8AC3E}">
        <p14:creationId xmlns:p14="http://schemas.microsoft.com/office/powerpoint/2010/main" val="437991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1072882"/>
            <a:ext cx="109070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Creating multiple objects.</a:t>
            </a:r>
            <a:r>
              <a:rPr lang="en-US" sz="2400" b="1" dirty="0"/>
              <a:t>	</a:t>
            </a:r>
          </a:p>
          <a:p>
            <a:pPr algn="ctr">
              <a:buClr>
                <a:srgbClr val="C00000"/>
              </a:buClr>
            </a:pPr>
            <a:r>
              <a:rPr lang="en-US" sz="2400" b="1" dirty="0"/>
              <a:t>	</a:t>
            </a:r>
          </a:p>
          <a:p>
            <a:pPr algn="ctr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/>
              <a:t>Student </a:t>
            </a:r>
            <a:r>
              <a:rPr lang="en-US" sz="2400" b="1" dirty="0" smtClean="0"/>
              <a:t>s1 </a:t>
            </a:r>
            <a:r>
              <a:rPr lang="en-US" sz="2400" b="1" dirty="0"/>
              <a:t>= </a:t>
            </a:r>
            <a:r>
              <a:rPr lang="en-US" sz="2400" b="1" dirty="0">
                <a:solidFill>
                  <a:srgbClr val="0070C0"/>
                </a:solidFill>
              </a:rPr>
              <a:t>new</a:t>
            </a:r>
            <a:r>
              <a:rPr lang="en-US" sz="2400" b="1" dirty="0"/>
              <a:t> Student ();</a:t>
            </a:r>
          </a:p>
          <a:p>
            <a:pPr algn="ctr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/>
              <a:t>Student </a:t>
            </a:r>
            <a:r>
              <a:rPr lang="en-US" sz="2400" b="1" dirty="0" smtClean="0"/>
              <a:t>s2 </a:t>
            </a:r>
            <a:r>
              <a:rPr lang="en-US" sz="2400" b="1" dirty="0"/>
              <a:t>= </a:t>
            </a:r>
            <a:r>
              <a:rPr lang="en-US" sz="2400" b="1" dirty="0">
                <a:solidFill>
                  <a:srgbClr val="0070C0"/>
                </a:solidFill>
              </a:rPr>
              <a:t>new</a:t>
            </a:r>
            <a:r>
              <a:rPr lang="en-US" sz="2400" b="1" dirty="0"/>
              <a:t> Student ();</a:t>
            </a:r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dirty="0"/>
              <a:t>Creating the object with passing different parameters to the constructor</a:t>
            </a:r>
            <a:endParaRPr lang="en-US" sz="2400" b="1" dirty="0"/>
          </a:p>
          <a:p>
            <a:pPr algn="ctr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/>
              <a:t>Student </a:t>
            </a:r>
            <a:r>
              <a:rPr lang="en-US" sz="2400" b="1" dirty="0" smtClean="0"/>
              <a:t>s </a:t>
            </a:r>
            <a:r>
              <a:rPr lang="en-US" sz="2400" b="1" dirty="0"/>
              <a:t>= </a:t>
            </a:r>
            <a:r>
              <a:rPr lang="en-US" sz="2400" b="1" dirty="0">
                <a:solidFill>
                  <a:srgbClr val="0070C0"/>
                </a:solidFill>
              </a:rPr>
              <a:t>new</a:t>
            </a:r>
            <a:r>
              <a:rPr lang="en-US" sz="2400" b="1" dirty="0"/>
              <a:t> Student ();</a:t>
            </a:r>
          </a:p>
          <a:p>
            <a:pPr algn="ctr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/>
              <a:t>Department </a:t>
            </a:r>
            <a:r>
              <a:rPr lang="en-US" sz="2400" b="1" dirty="0" smtClean="0"/>
              <a:t>d </a:t>
            </a:r>
            <a:r>
              <a:rPr lang="en-US" sz="2400" b="1" dirty="0"/>
              <a:t>= </a:t>
            </a:r>
            <a:r>
              <a:rPr lang="en-US" sz="2400" b="1" dirty="0">
                <a:solidFill>
                  <a:srgbClr val="0070C0"/>
                </a:solidFill>
              </a:rPr>
              <a:t>new</a:t>
            </a:r>
            <a:r>
              <a:rPr lang="en-US" sz="2400" b="1" dirty="0"/>
              <a:t> Department (</a:t>
            </a:r>
            <a:r>
              <a:rPr lang="en-US" sz="2400" dirty="0"/>
              <a:t>"</a:t>
            </a:r>
            <a:r>
              <a:rPr lang="en-US" sz="2400" b="1" dirty="0"/>
              <a:t>Computer</a:t>
            </a:r>
            <a:r>
              <a:rPr lang="en-US" sz="2400" dirty="0"/>
              <a:t>"</a:t>
            </a:r>
            <a:r>
              <a:rPr lang="en-US" sz="2400" b="1" dirty="0"/>
              <a:t>);</a:t>
            </a:r>
          </a:p>
          <a:p>
            <a:pPr algn="ctr">
              <a:buClr>
                <a:srgbClr val="C00000"/>
              </a:buClr>
            </a:pP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Object Creation in </a:t>
            </a:r>
            <a:r>
              <a:rPr lang="en-US" dirty="0" smtClean="0"/>
              <a:t>C# </a:t>
            </a:r>
            <a:r>
              <a:rPr lang="en-US" dirty="0"/>
              <a:t>(cont.)</a:t>
            </a:r>
          </a:p>
        </p:txBody>
      </p:sp>
    </p:spTree>
    <p:extLst>
      <p:ext uri="{BB962C8B-B14F-4D97-AF65-F5344CB8AC3E}">
        <p14:creationId xmlns:p14="http://schemas.microsoft.com/office/powerpoint/2010/main" val="311789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820102" y="1083386"/>
            <a:ext cx="1059683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b="1" dirty="0">
                <a:cs typeface="Arial" pitchFamily="34" charset="0"/>
              </a:rPr>
              <a:t>What is </a:t>
            </a:r>
            <a:r>
              <a:rPr lang="en-US" sz="2400" b="1" dirty="0" smtClean="0">
                <a:cs typeface="Arial" pitchFamily="34" charset="0"/>
              </a:rPr>
              <a:t>OOP?</a:t>
            </a:r>
            <a:endParaRPr lang="en-US" sz="2400" dirty="0"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b="1" dirty="0">
                <a:cs typeface="Arial" pitchFamily="34" charset="0"/>
              </a:rPr>
              <a:t>Procedural programming v/s object-oriented programming</a:t>
            </a:r>
          </a:p>
          <a:p>
            <a:pPr marL="285750" indent="-28575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b="1" dirty="0" smtClean="0">
                <a:cs typeface="Arial" pitchFamily="34" charset="0"/>
              </a:rPr>
              <a:t>Class </a:t>
            </a:r>
            <a:r>
              <a:rPr lang="en-US" sz="2400" b="1" dirty="0">
                <a:cs typeface="Arial" pitchFamily="34" charset="0"/>
              </a:rPr>
              <a:t>in </a:t>
            </a:r>
            <a:r>
              <a:rPr lang="en-US" sz="2400" b="1" dirty="0" smtClean="0">
                <a:cs typeface="Arial" pitchFamily="34" charset="0"/>
              </a:rPr>
              <a:t>C# </a:t>
            </a:r>
            <a:endParaRPr lang="en-US" sz="2400" b="1" dirty="0">
              <a:cs typeface="Arial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b="1" dirty="0">
                <a:cs typeface="Arial" pitchFamily="34" charset="0"/>
              </a:rPr>
              <a:t>Types of class in </a:t>
            </a:r>
            <a:r>
              <a:rPr lang="en-US" sz="2400" b="1" dirty="0" smtClean="0">
                <a:cs typeface="Arial" pitchFamily="34" charset="0"/>
              </a:rPr>
              <a:t>C#</a:t>
            </a:r>
          </a:p>
          <a:p>
            <a:pPr marL="285750" indent="-28575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b="1" dirty="0">
                <a:cs typeface="Arial" pitchFamily="34" charset="0"/>
              </a:rPr>
              <a:t>Object in C</a:t>
            </a:r>
            <a:r>
              <a:rPr lang="en-US" sz="2400" b="1" dirty="0" smtClean="0">
                <a:cs typeface="Arial" pitchFamily="34" charset="0"/>
              </a:rPr>
              <a:t>#</a:t>
            </a:r>
          </a:p>
          <a:p>
            <a:pPr marL="285750" indent="-28575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b="1" dirty="0" smtClean="0">
                <a:cs typeface="Arial" pitchFamily="34" charset="0"/>
              </a:rPr>
              <a:t>C# </a:t>
            </a:r>
            <a:r>
              <a:rPr lang="en-US" sz="2400" b="1" dirty="0">
                <a:cs typeface="Arial" pitchFamily="34" charset="0"/>
              </a:rPr>
              <a:t>Methods</a:t>
            </a:r>
          </a:p>
          <a:p>
            <a:pPr marL="285750" indent="-28575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b="1" dirty="0">
                <a:cs typeface="Arial" pitchFamily="34" charset="0"/>
              </a:rPr>
              <a:t>Parameters and </a:t>
            </a:r>
            <a:r>
              <a:rPr lang="en-US" sz="2400" b="1" dirty="0" smtClean="0">
                <a:cs typeface="Arial" pitchFamily="34" charset="0"/>
              </a:rPr>
              <a:t>Arguments</a:t>
            </a:r>
            <a:endParaRPr lang="en-US" sz="2400" b="1" dirty="0">
              <a:cs typeface="Arial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084401" y="424389"/>
            <a:ext cx="9787407" cy="579616"/>
          </a:xfrm>
        </p:spPr>
        <p:txBody>
          <a:bodyPr/>
          <a:lstStyle/>
          <a:p>
            <a:r>
              <a:rPr lang="en-US" dirty="0" smtClean="0"/>
              <a:t>OUTLINES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367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1072882"/>
            <a:ext cx="1090700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Instance variables and methods are accessed via objects.</a:t>
            </a:r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b="1" dirty="0"/>
              <a:t>Syntax for accessing class members:</a:t>
            </a:r>
          </a:p>
          <a:p>
            <a:pPr lvl="2" algn="just">
              <a:lnSpc>
                <a:spcPct val="150000"/>
              </a:lnSpc>
              <a:buClr>
                <a:srgbClr val="C00000"/>
              </a:buClr>
            </a:pPr>
            <a:r>
              <a:rPr lang="en-US" sz="2400" dirty="0" err="1"/>
              <a:t>ObjectName.VariableName</a:t>
            </a:r>
            <a:r>
              <a:rPr lang="en-US" sz="2400" dirty="0"/>
              <a:t> // calling variable</a:t>
            </a:r>
          </a:p>
          <a:p>
            <a:pPr lvl="2" algn="just">
              <a:lnSpc>
                <a:spcPct val="150000"/>
              </a:lnSpc>
              <a:buClr>
                <a:srgbClr val="C00000"/>
              </a:buClr>
            </a:pPr>
            <a:r>
              <a:rPr lang="en-US" sz="2400" dirty="0" err="1"/>
              <a:t>ObjectName.MethodName</a:t>
            </a:r>
            <a:r>
              <a:rPr lang="en-US" sz="2400" dirty="0"/>
              <a:t>(parameter-list) // calling method</a:t>
            </a:r>
          </a:p>
          <a:p>
            <a:pPr lvl="2" algn="just">
              <a:buClr>
                <a:srgbClr val="C00000"/>
              </a:buClr>
            </a:pPr>
            <a:endParaRPr lang="en-US" sz="2400" dirty="0"/>
          </a:p>
          <a:p>
            <a:pPr lvl="2" algn="just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/>
              <a:t>Test </a:t>
            </a:r>
            <a:r>
              <a:rPr lang="en-US" sz="2400" b="1" dirty="0" err="1"/>
              <a:t>ob</a:t>
            </a:r>
            <a:r>
              <a:rPr lang="en-US" sz="2400" b="1" dirty="0"/>
              <a:t> = </a:t>
            </a:r>
            <a:r>
              <a:rPr lang="en-US" sz="2400" b="1" dirty="0">
                <a:solidFill>
                  <a:srgbClr val="0070C0"/>
                </a:solidFill>
              </a:rPr>
              <a:t>new</a:t>
            </a:r>
            <a:r>
              <a:rPr lang="en-US" sz="2400" b="1" dirty="0"/>
              <a:t> Test();</a:t>
            </a:r>
          </a:p>
          <a:p>
            <a:pPr lvl="2" algn="just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 err="1"/>
              <a:t>ob.</a:t>
            </a:r>
            <a:r>
              <a:rPr lang="en-US" sz="2400" b="1" dirty="0" err="1">
                <a:solidFill>
                  <a:srgbClr val="00B050"/>
                </a:solidFill>
              </a:rPr>
              <a:t>username</a:t>
            </a:r>
            <a:r>
              <a:rPr lang="en-US" sz="2400" b="1" dirty="0"/>
              <a:t> = </a:t>
            </a:r>
            <a:r>
              <a:rPr lang="en-US" sz="2400" b="1" dirty="0">
                <a:solidFill>
                  <a:srgbClr val="7030A0"/>
                </a:solidFill>
              </a:rPr>
              <a:t>"computer"</a:t>
            </a:r>
            <a:r>
              <a:rPr lang="en-US" sz="2400" b="1" dirty="0"/>
              <a:t>;</a:t>
            </a:r>
          </a:p>
          <a:p>
            <a:pPr lvl="2" algn="just">
              <a:lnSpc>
                <a:spcPct val="150000"/>
              </a:lnSpc>
              <a:buClr>
                <a:srgbClr val="C00000"/>
              </a:buClr>
            </a:pPr>
            <a:r>
              <a:rPr lang="en-US" sz="2400" b="1" dirty="0" err="1" smtClean="0"/>
              <a:t>ob.set_UserName</a:t>
            </a:r>
            <a:r>
              <a:rPr lang="en-US" sz="2400" b="1" dirty="0"/>
              <a:t>();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Accessing Class Members</a:t>
            </a:r>
          </a:p>
        </p:txBody>
      </p:sp>
    </p:spTree>
    <p:extLst>
      <p:ext uri="{BB962C8B-B14F-4D97-AF65-F5344CB8AC3E}">
        <p14:creationId xmlns:p14="http://schemas.microsoft.com/office/powerpoint/2010/main" val="299604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Accessing Class Members (cont.)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71120" y="4854692"/>
            <a:ext cx="1566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Output: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50385" y="4654694"/>
            <a:ext cx="330122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u</a:t>
            </a:r>
            <a:r>
              <a:rPr lang="en-US" sz="2800" b="1" dirty="0" smtClean="0"/>
              <a:t>sername: null</a:t>
            </a:r>
          </a:p>
          <a:p>
            <a:r>
              <a:rPr lang="en-US" sz="2800" b="1" dirty="0" smtClean="0"/>
              <a:t>username: computer</a:t>
            </a:r>
            <a:endParaRPr lang="en-US" sz="28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688" y="1093951"/>
            <a:ext cx="6328432" cy="50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87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2" y="3267889"/>
            <a:ext cx="635459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200" dirty="0"/>
              <a:t>The most important method in </a:t>
            </a:r>
            <a:r>
              <a:rPr lang="en-US" sz="2200" dirty="0" smtClean="0"/>
              <a:t>C# </a:t>
            </a:r>
            <a:r>
              <a:rPr lang="en-US" sz="2200" dirty="0"/>
              <a:t>is the </a:t>
            </a:r>
            <a:r>
              <a:rPr lang="en-US" sz="2200" b="1" dirty="0"/>
              <a:t>main()</a:t>
            </a:r>
            <a:r>
              <a:rPr lang="en-US" sz="2200" dirty="0"/>
              <a:t> method</a:t>
            </a:r>
            <a:r>
              <a:rPr lang="en-US" sz="2200" dirty="0" smtClean="0"/>
              <a:t>.</a:t>
            </a:r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200" dirty="0"/>
              <a:t>The main</a:t>
            </a:r>
            <a:r>
              <a:rPr lang="en-US" sz="2200" dirty="0" smtClean="0"/>
              <a:t>() method </a:t>
            </a:r>
            <a:r>
              <a:rPr lang="en-US" sz="2200" dirty="0"/>
              <a:t>is the starting point for </a:t>
            </a:r>
            <a:r>
              <a:rPr lang="en-US" sz="2200" dirty="0" smtClean="0"/>
              <a:t>C# </a:t>
            </a:r>
            <a:r>
              <a:rPr lang="en-US" sz="2200" dirty="0"/>
              <a:t>to start </a:t>
            </a:r>
            <a:r>
              <a:rPr lang="en-US" sz="2200" dirty="0" smtClean="0"/>
              <a:t>the execution </a:t>
            </a:r>
            <a:r>
              <a:rPr lang="en-US" sz="2200" dirty="0"/>
              <a:t>of a </a:t>
            </a:r>
            <a:r>
              <a:rPr lang="en-US" sz="2200" dirty="0" smtClean="0"/>
              <a:t>program</a:t>
            </a:r>
            <a:r>
              <a:rPr lang="en-US" sz="2200" dirty="0"/>
              <a:t>. </a:t>
            </a:r>
            <a:endParaRPr lang="en-US" sz="2200" dirty="0" smtClean="0"/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200" dirty="0" smtClean="0"/>
              <a:t>Without </a:t>
            </a:r>
            <a:r>
              <a:rPr lang="en-US" sz="2200" dirty="0"/>
              <a:t>the main() method, </a:t>
            </a:r>
            <a:r>
              <a:rPr lang="en-US" sz="2200" dirty="0" smtClean="0"/>
              <a:t>C# </a:t>
            </a:r>
            <a:r>
              <a:rPr lang="en-US" sz="2200" dirty="0"/>
              <a:t>will not execute the program.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842610"/>
            <a:ext cx="10907008" cy="2579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200" dirty="0"/>
              <a:t>A </a:t>
            </a:r>
            <a:r>
              <a:rPr lang="en-US" sz="2200" b="1" dirty="0"/>
              <a:t>method</a:t>
            </a:r>
            <a:r>
              <a:rPr lang="en-US" sz="2200" dirty="0"/>
              <a:t> is a collection of statements that performs a specific task or operation which only runs when it is called</a:t>
            </a:r>
            <a:r>
              <a:rPr lang="en-US" sz="2200" dirty="0" smtClean="0"/>
              <a:t>.</a:t>
            </a:r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200" dirty="0"/>
              <a:t>Each method can be called any number of times during program execution</a:t>
            </a:r>
            <a:r>
              <a:rPr lang="en-US" sz="2200" dirty="0" smtClean="0"/>
              <a:t>.</a:t>
            </a:r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200" dirty="0"/>
              <a:t>It is widely used because it provides reusability of code means that write once and use it many times. It also provides easy modification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C# </a:t>
            </a:r>
            <a:r>
              <a:rPr lang="en-US" dirty="0"/>
              <a:t>Methods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113409" y="3342687"/>
            <a:ext cx="4885984" cy="2378660"/>
            <a:chOff x="4525174" y="3870837"/>
            <a:chExt cx="4885984" cy="2378660"/>
          </a:xfrm>
        </p:grpSpPr>
        <p:sp>
          <p:nvSpPr>
            <p:cNvPr id="6" name="Rounded Rectangle 5"/>
            <p:cNvSpPr/>
            <p:nvPr/>
          </p:nvSpPr>
          <p:spPr>
            <a:xfrm>
              <a:off x="6203498" y="5761091"/>
              <a:ext cx="1135622" cy="4572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Static </a:t>
              </a:r>
            </a:p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method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8397883" y="5792297"/>
              <a:ext cx="1013275" cy="4572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instance </a:t>
              </a:r>
            </a:p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method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836743" y="3870837"/>
              <a:ext cx="1583141" cy="4572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C# Methods</a:t>
              </a:r>
              <a:endParaRPr lang="en-US" b="1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525174" y="4771957"/>
              <a:ext cx="1371600" cy="457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Pre-defined method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7279248" y="4784468"/>
              <a:ext cx="1371600" cy="457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User-defined method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5182566" y="4438723"/>
              <a:ext cx="2834640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7996388" y="4425075"/>
              <a:ext cx="0" cy="27432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5191537" y="4439859"/>
              <a:ext cx="0" cy="27432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632588" y="4322723"/>
              <a:ext cx="0" cy="9144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771053" y="5464579"/>
              <a:ext cx="2103120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8886590" y="5455614"/>
              <a:ext cx="0" cy="27432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6784702" y="5452067"/>
              <a:ext cx="0" cy="27432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992532" y="5266691"/>
              <a:ext cx="0" cy="18288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8453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840309"/>
            <a:ext cx="1090700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A method must be declared within a class. It is defined with the name of the method, followed by parentheses </a:t>
            </a:r>
            <a:r>
              <a:rPr lang="en-US" sz="2400" b="1" dirty="0"/>
              <a:t>()</a:t>
            </a:r>
            <a:r>
              <a:rPr lang="en-US" sz="2400" dirty="0"/>
              <a:t>.</a:t>
            </a:r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b="1" u="sng" dirty="0"/>
              <a:t>Syntax of method declaration:</a:t>
            </a:r>
          </a:p>
          <a:p>
            <a:pPr lvl="1">
              <a:lnSpc>
                <a:spcPct val="150000"/>
              </a:lnSpc>
            </a:pPr>
            <a:r>
              <a:rPr lang="en-US" sz="2400" b="1" i="1" dirty="0" err="1"/>
              <a:t>Access_modifier</a:t>
            </a:r>
            <a:r>
              <a:rPr lang="en-US" sz="2400" b="1" i="1" dirty="0"/>
              <a:t> </a:t>
            </a:r>
            <a:r>
              <a:rPr lang="en-US" sz="2400" b="1" i="1" dirty="0" err="1"/>
              <a:t>data_type</a:t>
            </a:r>
            <a:r>
              <a:rPr lang="en-US" sz="2400" b="1" i="1" dirty="0"/>
              <a:t> </a:t>
            </a:r>
            <a:r>
              <a:rPr lang="en-US" sz="2400" b="1" i="1" dirty="0" err="1"/>
              <a:t>method_name</a:t>
            </a:r>
            <a:r>
              <a:rPr lang="en-US" sz="2400" b="1" i="1" dirty="0"/>
              <a:t> (parameter1, parameter2, …) {</a:t>
            </a:r>
            <a:endParaRPr lang="en-US" sz="2400" b="1" dirty="0"/>
          </a:p>
          <a:p>
            <a:pPr lvl="1"/>
            <a:r>
              <a:rPr lang="en-US" sz="2400" b="1" i="1" dirty="0"/>
              <a:t>// Body of the method</a:t>
            </a:r>
            <a:endParaRPr lang="en-US" sz="2400" b="1" dirty="0"/>
          </a:p>
          <a:p>
            <a:pPr lvl="1"/>
            <a:r>
              <a:rPr lang="en-US" sz="2400" b="1" i="1" dirty="0" smtClean="0"/>
              <a:t>}</a:t>
            </a:r>
          </a:p>
          <a:p>
            <a:pPr>
              <a:lnSpc>
                <a:spcPct val="250000"/>
              </a:lnSpc>
            </a:pPr>
            <a:r>
              <a:rPr lang="en-US" sz="2400" dirty="0" smtClean="0"/>
              <a:t>  Example:      public </a:t>
            </a:r>
            <a:r>
              <a:rPr lang="en-US" sz="2400" dirty="0" err="1" smtClean="0"/>
              <a:t>int</a:t>
            </a:r>
            <a:r>
              <a:rPr lang="en-US" sz="2400" dirty="0" smtClean="0"/>
              <a:t> sum(</a:t>
            </a:r>
            <a:r>
              <a:rPr lang="en-US" sz="2400" dirty="0" err="1" smtClean="0"/>
              <a:t>int</a:t>
            </a:r>
            <a:r>
              <a:rPr lang="en-US" sz="2400" dirty="0" smtClean="0"/>
              <a:t> num1, </a:t>
            </a:r>
            <a:r>
              <a:rPr lang="en-US" sz="2400" dirty="0" err="1" smtClean="0"/>
              <a:t>int</a:t>
            </a:r>
            <a:r>
              <a:rPr lang="en-US" sz="2400" dirty="0" smtClean="0"/>
              <a:t> num2){</a:t>
            </a:r>
          </a:p>
          <a:p>
            <a:pPr lvl="2"/>
            <a:r>
              <a:rPr lang="en-US" sz="2400" i="1" dirty="0" smtClean="0"/>
              <a:t>                // </a:t>
            </a:r>
            <a:r>
              <a:rPr lang="en-US" sz="2400" i="1" dirty="0"/>
              <a:t>Body of the </a:t>
            </a:r>
            <a:r>
              <a:rPr lang="en-US" sz="2400" i="1" dirty="0" smtClean="0"/>
              <a:t>method ……</a:t>
            </a:r>
            <a:endParaRPr lang="en-US" sz="2400" dirty="0" smtClean="0"/>
          </a:p>
          <a:p>
            <a:pPr lvl="2"/>
            <a:r>
              <a:rPr lang="en-US" sz="2400" dirty="0" smtClean="0"/>
              <a:t>             }</a:t>
            </a:r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To </a:t>
            </a:r>
            <a:r>
              <a:rPr lang="en-US" sz="2400" dirty="0"/>
              <a:t>execute a method you can invoke or call it from other </a:t>
            </a:r>
            <a:r>
              <a:rPr lang="en-US" sz="2400" dirty="0" smtClean="0"/>
              <a:t>methods.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Declaration of Methods</a:t>
            </a:r>
          </a:p>
        </p:txBody>
      </p:sp>
    </p:spTree>
    <p:extLst>
      <p:ext uri="{BB962C8B-B14F-4D97-AF65-F5344CB8AC3E}">
        <p14:creationId xmlns:p14="http://schemas.microsoft.com/office/powerpoint/2010/main" val="223219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Calling User-Defined Method in </a:t>
            </a:r>
            <a:r>
              <a:rPr lang="en-US" dirty="0" smtClean="0"/>
              <a:t>C#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933509" y="5524667"/>
            <a:ext cx="1352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Output: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17486" y="5442857"/>
            <a:ext cx="28779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s</a:t>
            </a:r>
            <a:r>
              <a:rPr lang="en-US" sz="2000" b="1" dirty="0" smtClean="0"/>
              <a:t>tatic method calling</a:t>
            </a:r>
          </a:p>
          <a:p>
            <a:r>
              <a:rPr lang="en-US" sz="2000" b="1" dirty="0" smtClean="0"/>
              <a:t>non-static method calling</a:t>
            </a:r>
            <a:endParaRPr lang="en-US" sz="20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113" y="1395282"/>
            <a:ext cx="6686550" cy="459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432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1072882"/>
            <a:ext cx="109070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b="1" dirty="0"/>
              <a:t>Parameters</a:t>
            </a:r>
            <a:r>
              <a:rPr lang="en-US" sz="2400" dirty="0"/>
              <a:t> act as variables inside a method.</a:t>
            </a:r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Parameters are specified after a method name, inside the parentheses</a:t>
            </a:r>
            <a:r>
              <a:rPr lang="en-US" sz="2400" dirty="0" smtClean="0"/>
              <a:t>.</a:t>
            </a:r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When a value is passed to a method, it is called an </a:t>
            </a:r>
            <a:r>
              <a:rPr lang="en-US" sz="2400" b="1" dirty="0"/>
              <a:t>argument</a:t>
            </a:r>
            <a:r>
              <a:rPr lang="en-US" sz="240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Parameters and Arguments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98377" y="5222530"/>
            <a:ext cx="1188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Output: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04283" y="5099419"/>
            <a:ext cx="8852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Stage</a:t>
            </a:r>
          </a:p>
          <a:p>
            <a:r>
              <a:rPr lang="en-US" sz="2400" b="1" dirty="0" smtClean="0"/>
              <a:t>Two</a:t>
            </a:r>
            <a:endParaRPr lang="en-US" sz="24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301" y="2771755"/>
            <a:ext cx="7553053" cy="3342735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H="1" flipV="1">
            <a:off x="4021998" y="3823062"/>
            <a:ext cx="1175657" cy="29609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74417" y="4119621"/>
            <a:ext cx="13042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parameter</a:t>
            </a:r>
            <a:endParaRPr lang="en-US" sz="2000" b="1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3256981" y="5585719"/>
            <a:ext cx="1310642" cy="60489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755265" y="5854527"/>
            <a:ext cx="1221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argument</a:t>
            </a:r>
            <a:endParaRPr lang="en-US" sz="2000" b="1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2951916" y="5854527"/>
            <a:ext cx="1404402" cy="30244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608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6" grpId="0"/>
      <p:bldP spid="13" grpId="0"/>
      <p:bldP spid="1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1072882"/>
            <a:ext cx="10907008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You can add as many parameters as you want, just separate them with a comma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Parameters and Arguments (cont.)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55985" y="4021513"/>
            <a:ext cx="14943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Ali is 20</a:t>
            </a:r>
          </a:p>
          <a:p>
            <a:r>
              <a:rPr lang="en-US" sz="2000" b="1" dirty="0" smtClean="0"/>
              <a:t>Ahmed is 30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27501" y="5508352"/>
            <a:ext cx="11405150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Note:</a:t>
            </a:r>
            <a:r>
              <a:rPr lang="en-US" sz="2000" dirty="0" smtClean="0"/>
              <a:t> when </a:t>
            </a:r>
            <a:r>
              <a:rPr lang="en-US" sz="2000" dirty="0"/>
              <a:t>you are working with multiple parameters, the method call must have the </a:t>
            </a:r>
            <a:r>
              <a:rPr lang="en-US" sz="2000" b="1" dirty="0"/>
              <a:t>same number of</a:t>
            </a:r>
            <a:r>
              <a:rPr lang="en-US" sz="2000" dirty="0"/>
              <a:t> </a:t>
            </a:r>
            <a:r>
              <a:rPr lang="en-US" sz="2000" b="1" dirty="0"/>
              <a:t>arguments</a:t>
            </a:r>
            <a:r>
              <a:rPr lang="en-US" sz="2000" dirty="0"/>
              <a:t> as there are parameters, and the arguments must be passed in the </a:t>
            </a:r>
            <a:r>
              <a:rPr lang="en-US" sz="2000" b="1" dirty="0"/>
              <a:t>same order</a:t>
            </a:r>
            <a:r>
              <a:rPr lang="en-US" sz="2000" dirty="0"/>
              <a:t>.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9571761" y="4142634"/>
            <a:ext cx="1018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Output: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088" y="1661542"/>
            <a:ext cx="9277350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413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6" grpId="0"/>
      <p:bldP spid="7" grpId="0" animBg="1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907415"/>
            <a:ext cx="109070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When </a:t>
            </a:r>
            <a:r>
              <a:rPr lang="en-US" sz="2400" dirty="0" smtClean="0"/>
              <a:t>the</a:t>
            </a:r>
            <a:r>
              <a:rPr lang="en-US" sz="2400" dirty="0"/>
              <a:t> </a:t>
            </a:r>
            <a:r>
              <a:rPr lang="en-US" sz="2400" b="1" dirty="0"/>
              <a:t>void</a:t>
            </a:r>
            <a:r>
              <a:rPr lang="en-US" sz="2400" dirty="0"/>
              <a:t> keyword is used to declare a method, it means that the method cannot return a </a:t>
            </a:r>
            <a:r>
              <a:rPr lang="en-US" sz="2400" dirty="0" smtClean="0"/>
              <a:t>value.</a:t>
            </a:r>
            <a:endParaRPr lang="en-US" sz="2400" dirty="0"/>
          </a:p>
          <a:p>
            <a:pPr marL="457200" indent="-45720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If you want the method to return a value, you can use a primitive data type (such as </a:t>
            </a:r>
            <a:r>
              <a:rPr lang="en-US" sz="2400" b="1" dirty="0" err="1"/>
              <a:t>int</a:t>
            </a:r>
            <a:r>
              <a:rPr lang="en-US" sz="2400" b="1" dirty="0"/>
              <a:t>, char</a:t>
            </a:r>
            <a:r>
              <a:rPr lang="en-US" sz="2400" dirty="0"/>
              <a:t>, etc.) instead of </a:t>
            </a:r>
            <a:r>
              <a:rPr lang="en-US" sz="2400" b="1" dirty="0"/>
              <a:t>void</a:t>
            </a:r>
            <a:r>
              <a:rPr lang="en-US" sz="2400" dirty="0"/>
              <a:t>, and use the </a:t>
            </a:r>
            <a:r>
              <a:rPr lang="en-US" sz="2400" b="1" dirty="0"/>
              <a:t>return</a:t>
            </a:r>
            <a:r>
              <a:rPr lang="en-US" sz="2400" dirty="0"/>
              <a:t> keyword inside the method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Return Values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543115" y="5336014"/>
            <a:ext cx="11737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Output</a:t>
            </a:r>
            <a:r>
              <a:rPr lang="en-US" sz="2000" b="1" dirty="0" smtClean="0">
                <a:solidFill>
                  <a:srgbClr val="FF0000"/>
                </a:solidFill>
              </a:rPr>
              <a:t>: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6834" y="5362141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20</a:t>
            </a:r>
            <a:endParaRPr lang="en-US" sz="20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362" y="2673479"/>
            <a:ext cx="5303520" cy="356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056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1072882"/>
            <a:ext cx="10907008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Individual </a:t>
            </a:r>
            <a:r>
              <a:rPr lang="en-US" sz="24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Task: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1" indent="-457200" algn="just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600" b="1" dirty="0">
                <a:cs typeface="Arial" pitchFamily="34" charset="0"/>
              </a:rPr>
              <a:t>Write down about </a:t>
            </a: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(</a:t>
            </a:r>
            <a:r>
              <a:rPr lang="en-US" sz="2600" b="1" dirty="0" smtClean="0">
                <a:solidFill>
                  <a:srgbClr val="FF0000"/>
                </a:solidFill>
                <a:cs typeface="Arial" pitchFamily="34" charset="0"/>
              </a:rPr>
              <a:t>OOP, object</a:t>
            </a: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, class, variable, method</a:t>
            </a:r>
            <a:r>
              <a:rPr lang="en-US" sz="2600" b="1" dirty="0" smtClean="0">
                <a:solidFill>
                  <a:srgbClr val="FF0000"/>
                </a:solidFill>
                <a:cs typeface="Arial" pitchFamily="34" charset="0"/>
              </a:rPr>
              <a:t>).</a:t>
            </a:r>
            <a:endParaRPr lang="en-US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1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600" b="1" dirty="0">
                <a:cs typeface="Arial" pitchFamily="34" charset="0"/>
              </a:rPr>
              <a:t>Give a simple </a:t>
            </a:r>
            <a:r>
              <a:rPr lang="en-US" sz="2600" b="1" dirty="0" smtClean="0">
                <a:cs typeface="Arial" pitchFamily="34" charset="0"/>
              </a:rPr>
              <a:t>C#</a:t>
            </a:r>
            <a:r>
              <a:rPr lang="en-US" sz="2600" b="1" dirty="0">
                <a:cs typeface="Arial" pitchFamily="34" charset="0"/>
              </a:rPr>
              <a:t> Program to illustrate how to define a </a:t>
            </a: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class, fields (variables), methods, objects, and accessing class members via object</a:t>
            </a:r>
            <a:r>
              <a:rPr lang="en-US" sz="2600" b="1" dirty="0">
                <a:cs typeface="Arial" pitchFamily="34" charset="0"/>
              </a:rPr>
              <a:t>.</a:t>
            </a:r>
            <a:r>
              <a:rPr lang="en-US" sz="2600" dirty="0">
                <a:cs typeface="Arial" pitchFamily="34" charset="0"/>
              </a:rPr>
              <a:t>  </a:t>
            </a:r>
            <a:endParaRPr lang="en-US" sz="2400" dirty="0"/>
          </a:p>
          <a:p>
            <a:pPr lvl="1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600" b="1" dirty="0">
                <a:solidFill>
                  <a:srgbClr val="FF0000"/>
                </a:solidFill>
              </a:rPr>
              <a:t>Note:</a:t>
            </a:r>
            <a:r>
              <a:rPr lang="en-US" sz="2600" b="1" dirty="0"/>
              <a:t> In your </a:t>
            </a:r>
            <a:r>
              <a:rPr lang="en-US" sz="2600" b="1" dirty="0" smtClean="0"/>
              <a:t>C# </a:t>
            </a:r>
            <a:r>
              <a:rPr lang="en-US" sz="2600" b="1" dirty="0"/>
              <a:t>code specify each of the required task with </a:t>
            </a:r>
            <a:r>
              <a:rPr lang="en-US" sz="2600" b="1" dirty="0">
                <a:solidFill>
                  <a:srgbClr val="FF0000"/>
                </a:solidFill>
              </a:rPr>
              <a:t>comment</a:t>
            </a:r>
            <a:r>
              <a:rPr lang="en-US" sz="2600" b="1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Your Turn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30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632555" y="833902"/>
            <a:ext cx="1082172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b="1" dirty="0"/>
              <a:t>Object-Oriented Programming</a:t>
            </a:r>
            <a:r>
              <a:rPr lang="en-US" sz="2400" dirty="0"/>
              <a:t> is a programming </a:t>
            </a:r>
            <a:r>
              <a:rPr lang="en-US" sz="2400" dirty="0" smtClean="0"/>
              <a:t> paradigm </a:t>
            </a:r>
            <a:r>
              <a:rPr lang="en-US" sz="2400" dirty="0"/>
              <a:t>(model) </a:t>
            </a:r>
            <a:r>
              <a:rPr lang="en-US" sz="2400" dirty="0" smtClean="0"/>
              <a:t>or a style of programming that is centered around objects rather than functions. </a:t>
            </a:r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It </a:t>
            </a:r>
            <a:r>
              <a:rPr lang="en-US" sz="2400" dirty="0"/>
              <a:t>simplifies </a:t>
            </a:r>
            <a:r>
              <a:rPr lang="en-US" sz="2400" dirty="0" smtClean="0"/>
              <a:t>the software </a:t>
            </a:r>
            <a:r>
              <a:rPr lang="en-US" sz="2400" dirty="0"/>
              <a:t>development and maintenance by providing some </a:t>
            </a:r>
            <a:r>
              <a:rPr lang="en-US" sz="2400" dirty="0" smtClean="0"/>
              <a:t>concepts:</a:t>
            </a:r>
            <a:endParaRPr lang="en-US" sz="2400" dirty="0"/>
          </a:p>
          <a:p>
            <a:pPr marL="457200" indent="-45720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n-US" sz="2800" dirty="0"/>
          </a:p>
          <a:p>
            <a:pPr marL="914400" lvl="1" indent="-457200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800" dirty="0" smtClean="0"/>
              <a:t>Class</a:t>
            </a:r>
          </a:p>
          <a:p>
            <a:pPr marL="914400" lvl="1" indent="-457200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800" dirty="0"/>
              <a:t>Object</a:t>
            </a:r>
            <a:endParaRPr lang="en-US" sz="2800" dirty="0"/>
          </a:p>
          <a:p>
            <a:pPr marL="914400" lvl="1" indent="-457200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800" dirty="0"/>
              <a:t>Inheritance</a:t>
            </a:r>
          </a:p>
          <a:p>
            <a:pPr marL="914400" lvl="1" indent="-457200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800" dirty="0"/>
              <a:t>Polymorphism</a:t>
            </a:r>
          </a:p>
          <a:p>
            <a:pPr marL="914400" lvl="1" indent="-457200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800" dirty="0"/>
              <a:t>Abstraction</a:t>
            </a:r>
          </a:p>
          <a:p>
            <a:pPr marL="914400" lvl="1" indent="-457200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800" dirty="0" smtClean="0"/>
              <a:t>Encapsulation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Object-Oriented Programming System (OOPs)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1137" y="2524836"/>
            <a:ext cx="3273547" cy="379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439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</a:t>
            </a:r>
            <a:r>
              <a:rPr lang="en-US" dirty="0" smtClean="0"/>
              <a:t>rocedural </a:t>
            </a:r>
            <a:r>
              <a:rPr lang="en-US" dirty="0"/>
              <a:t>P</a:t>
            </a:r>
            <a:r>
              <a:rPr lang="en-US" dirty="0" smtClean="0"/>
              <a:t>rogramming </a:t>
            </a:r>
            <a:r>
              <a:rPr lang="en-US" dirty="0"/>
              <a:t>v/s </a:t>
            </a:r>
            <a:r>
              <a:rPr lang="en-US" dirty="0" smtClean="0"/>
              <a:t>Object-Oriented </a:t>
            </a:r>
            <a:r>
              <a:rPr lang="en-US" dirty="0"/>
              <a:t>P</a:t>
            </a:r>
            <a:r>
              <a:rPr lang="en-US" dirty="0" smtClean="0"/>
              <a:t>rogramming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488285"/>
              </p:ext>
            </p:extLst>
          </p:nvPr>
        </p:nvGraphicFramePr>
        <p:xfrm>
          <a:off x="1084400" y="1208315"/>
          <a:ext cx="10264666" cy="4895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2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32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272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Procedural Programming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Object-Oriented Programming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509"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a programming model which is based upon the concept of calling procedure.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i="0" dirty="0" smtClean="0"/>
                        <a:t>Is 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programming model which is based upon the concept of objects.</a:t>
                      </a:r>
                      <a:endParaRPr lang="en-US" i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2722"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program is divided into small parts called </a:t>
                      </a:r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functions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program is divided into small parts called </a:t>
                      </a:r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objects</a:t>
                      </a:r>
                      <a:endParaRPr lang="en-US" i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1509"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is </a:t>
                      </a:r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code reusability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present because it doesn’t have the concept of inheritance.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offers </a:t>
                      </a:r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code reusability 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using the feature of </a:t>
                      </a:r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inheritance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1509"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does not have any proper way for hiding data so it is </a:t>
                      </a:r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less secure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provides data hiding so it is </a:t>
                      </a:r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more secure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i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2722"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is no access modifiers.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It has 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 modifiers like private, public, protected.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2722"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Examples: C, Fortran, Basic etc.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Examples</a:t>
                      </a:r>
                      <a:r>
                        <a:rPr lang="fr-FR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fr-F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Java, Python, C# etc.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34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1072882"/>
            <a:ext cx="109070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A </a:t>
            </a:r>
            <a:r>
              <a:rPr lang="en-US" sz="2400" b="1" dirty="0"/>
              <a:t>class</a:t>
            </a:r>
            <a:r>
              <a:rPr lang="en-US" sz="2400" dirty="0"/>
              <a:t> is </a:t>
            </a:r>
            <a:r>
              <a:rPr lang="en-US" sz="2400" dirty="0" smtClean="0"/>
              <a:t>a </a:t>
            </a:r>
            <a:r>
              <a:rPr lang="en-US" sz="2400" dirty="0"/>
              <a:t>template or blueprint from which objects are created. </a:t>
            </a:r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A class in </a:t>
            </a:r>
            <a:r>
              <a:rPr lang="en-US" sz="2400" dirty="0" smtClean="0"/>
              <a:t>C# </a:t>
            </a:r>
            <a:r>
              <a:rPr lang="en-US" sz="2400" dirty="0"/>
              <a:t>can contain:</a:t>
            </a:r>
          </a:p>
          <a:p>
            <a:pPr marL="914400" lvl="1" indent="-457200" algn="just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b="1" dirty="0"/>
              <a:t>Variables</a:t>
            </a:r>
            <a:endParaRPr lang="en-US" sz="2400" dirty="0"/>
          </a:p>
          <a:p>
            <a:pPr marL="914400" lvl="1" indent="-457200" algn="just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b="1" dirty="0"/>
              <a:t>Methods</a:t>
            </a:r>
            <a:endParaRPr lang="en-US" sz="2400" dirty="0"/>
          </a:p>
          <a:p>
            <a:pPr marL="914400" lvl="1" indent="-457200" algn="just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b="1" dirty="0"/>
              <a:t>Constructors</a:t>
            </a:r>
          </a:p>
          <a:p>
            <a:pPr marL="914400" lvl="1" indent="-457200" algn="just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b="1" dirty="0"/>
              <a:t>Blocks</a:t>
            </a:r>
            <a:endParaRPr lang="en-US" sz="2400" dirty="0"/>
          </a:p>
          <a:p>
            <a:pPr marL="914400" lvl="1" indent="-457200" algn="just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b="1" dirty="0"/>
              <a:t>c</a:t>
            </a:r>
            <a:r>
              <a:rPr lang="en-US" sz="2400" b="1" dirty="0" smtClean="0"/>
              <a:t>lass </a:t>
            </a:r>
            <a:r>
              <a:rPr lang="en-US" sz="2400" b="1" dirty="0"/>
              <a:t>and interface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Class in </a:t>
            </a:r>
            <a:r>
              <a:rPr lang="en-US" dirty="0" smtClean="0"/>
              <a:t>C#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16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Class in </a:t>
            </a:r>
            <a:r>
              <a:rPr lang="en-US" dirty="0" smtClean="0"/>
              <a:t>C# </a:t>
            </a:r>
            <a:r>
              <a:rPr lang="en-US" dirty="0"/>
              <a:t>(cont.)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69966" y="1007767"/>
            <a:ext cx="108162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C00000"/>
              </a:buClr>
            </a:pPr>
            <a:r>
              <a:rPr lang="en-US" sz="2400" b="1" dirty="0" smtClean="0"/>
              <a:t>Class and Object in C#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5548" y="1626190"/>
            <a:ext cx="5594215" cy="272388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83431" y="4421283"/>
            <a:ext cx="11348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Green</a:t>
            </a:r>
          </a:p>
          <a:p>
            <a:pPr algn="ctr"/>
            <a:r>
              <a:rPr lang="en-US" sz="2400" dirty="0"/>
              <a:t>Toyota</a:t>
            </a:r>
          </a:p>
          <a:p>
            <a:pPr algn="ctr"/>
            <a:r>
              <a:rPr lang="en-US" sz="2400" dirty="0"/>
              <a:t>Avalon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54076" y="4475074"/>
            <a:ext cx="10021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Red</a:t>
            </a:r>
          </a:p>
          <a:p>
            <a:pPr algn="ctr"/>
            <a:r>
              <a:rPr lang="en-US" sz="2400" dirty="0" smtClean="0"/>
              <a:t>Ford</a:t>
            </a:r>
          </a:p>
          <a:p>
            <a:pPr algn="ctr"/>
            <a:r>
              <a:rPr lang="en-US" sz="2400" dirty="0" smtClean="0"/>
              <a:t>Fusion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05620" y="4466365"/>
            <a:ext cx="14241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Blue</a:t>
            </a:r>
          </a:p>
          <a:p>
            <a:pPr algn="ctr"/>
            <a:r>
              <a:rPr lang="en-US" sz="2400" dirty="0" smtClean="0"/>
              <a:t>Mercedes</a:t>
            </a:r>
          </a:p>
          <a:p>
            <a:pPr algn="ctr"/>
            <a:r>
              <a:rPr lang="en-US" sz="2400" dirty="0" smtClean="0"/>
              <a:t>McLaren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0868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1072882"/>
            <a:ext cx="1090700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Declaration of class must start with the keyword </a:t>
            </a:r>
            <a:r>
              <a:rPr lang="en-US" sz="2400" b="1" dirty="0"/>
              <a:t>class </a:t>
            </a:r>
            <a:r>
              <a:rPr lang="en-US" sz="2400" dirty="0"/>
              <a:t>followed by the class name and class members are declared within braces.</a:t>
            </a:r>
          </a:p>
          <a:p>
            <a:pPr marL="457200" indent="-457200" algn="just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sz="2400" b="1" dirty="0"/>
              <a:t>Syntax of declaring class:</a:t>
            </a:r>
          </a:p>
          <a:p>
            <a:pPr lvl="2" algn="just">
              <a:buClr>
                <a:srgbClr val="C00000"/>
              </a:buClr>
            </a:pPr>
            <a:r>
              <a:rPr lang="en-US" sz="2400" b="1" dirty="0">
                <a:solidFill>
                  <a:srgbClr val="0070C0"/>
                </a:solidFill>
              </a:rPr>
              <a:t>class</a:t>
            </a:r>
            <a:r>
              <a:rPr lang="en-US" sz="2400" b="1" dirty="0"/>
              <a:t> </a:t>
            </a:r>
            <a:r>
              <a:rPr lang="en-US" sz="2400" b="1" dirty="0" err="1" smtClean="0"/>
              <a:t>Class_Name</a:t>
            </a:r>
            <a:r>
              <a:rPr lang="en-US" sz="2400" b="1" dirty="0" smtClean="0"/>
              <a:t> </a:t>
            </a:r>
            <a:endParaRPr lang="en-US" sz="2400" b="1" dirty="0"/>
          </a:p>
          <a:p>
            <a:pPr lvl="2" algn="just">
              <a:buClr>
                <a:srgbClr val="C00000"/>
              </a:buClr>
            </a:pPr>
            <a:r>
              <a:rPr lang="en-US" sz="2400" b="1" dirty="0"/>
              <a:t>{</a:t>
            </a:r>
          </a:p>
          <a:p>
            <a:pPr lvl="2" algn="just">
              <a:buClr>
                <a:srgbClr val="C00000"/>
              </a:buClr>
            </a:pPr>
            <a:r>
              <a:rPr lang="en-US" sz="2400" b="1" dirty="0"/>
              <a:t>// </a:t>
            </a:r>
            <a:r>
              <a:rPr lang="en-US" sz="2400" b="1" dirty="0" smtClean="0"/>
              <a:t>variables;</a:t>
            </a:r>
            <a:endParaRPr lang="en-US" sz="2400" b="1" dirty="0"/>
          </a:p>
          <a:p>
            <a:pPr lvl="2" algn="just">
              <a:buClr>
                <a:srgbClr val="C00000"/>
              </a:buClr>
            </a:pPr>
            <a:r>
              <a:rPr lang="en-US" sz="2400" b="1" dirty="0"/>
              <a:t>// </a:t>
            </a:r>
            <a:r>
              <a:rPr lang="en-US" sz="2400" b="1" dirty="0" smtClean="0"/>
              <a:t>methods()</a:t>
            </a:r>
            <a:endParaRPr lang="en-US" sz="2400" b="1" dirty="0"/>
          </a:p>
          <a:p>
            <a:pPr lvl="2" algn="just">
              <a:buClr>
                <a:srgbClr val="C00000"/>
              </a:buClr>
            </a:pPr>
            <a:r>
              <a:rPr lang="en-US" sz="2400" b="1" dirty="0"/>
              <a:t>}</a:t>
            </a:r>
          </a:p>
          <a:p>
            <a:pPr lvl="2" algn="just">
              <a:buClr>
                <a:srgbClr val="C00000"/>
              </a:buClr>
            </a:pPr>
            <a:endParaRPr lang="en-US" sz="3200" b="1" dirty="0"/>
          </a:p>
          <a:p>
            <a:pPr lvl="1" algn="just">
              <a:buClr>
                <a:srgbClr val="C00000"/>
              </a:buClr>
            </a:pPr>
            <a:r>
              <a:rPr lang="en-US" sz="2400" b="1" dirty="0">
                <a:solidFill>
                  <a:srgbClr val="FF0000"/>
                </a:solidFill>
              </a:rPr>
              <a:t>Note: </a:t>
            </a:r>
            <a:r>
              <a:rPr lang="en-US" sz="2400" dirty="0"/>
              <a:t>Class modifiers can be public or default access.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Class declaration</a:t>
            </a:r>
          </a:p>
        </p:txBody>
      </p:sp>
    </p:spTree>
    <p:extLst>
      <p:ext uri="{BB962C8B-B14F-4D97-AF65-F5344CB8AC3E}">
        <p14:creationId xmlns:p14="http://schemas.microsoft.com/office/powerpoint/2010/main" val="380810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1072882"/>
            <a:ext cx="109070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//C#</a:t>
            </a:r>
            <a:r>
              <a:rPr lang="en-US" sz="2400" b="1" dirty="0"/>
              <a:t> Program to illustrate how to define a </a:t>
            </a:r>
            <a:r>
              <a:rPr lang="en-US" sz="2400" b="1" dirty="0" smtClean="0"/>
              <a:t>class and class or member variables.</a:t>
            </a:r>
            <a:r>
              <a:rPr lang="en-US" sz="2400" dirty="0"/>
              <a:t>    </a:t>
            </a:r>
          </a:p>
          <a:p>
            <a:r>
              <a:rPr lang="en-US" sz="2400" dirty="0"/>
              <a:t>						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Complete Example of Class in </a:t>
            </a:r>
            <a:r>
              <a:rPr lang="en-US" dirty="0" smtClean="0"/>
              <a:t>C#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464116" y="5116375"/>
            <a:ext cx="1188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Output: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584423" y="4931597"/>
            <a:ext cx="6655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  0</a:t>
            </a:r>
          </a:p>
          <a:p>
            <a:r>
              <a:rPr lang="en-US" sz="2400" b="1" dirty="0" smtClean="0"/>
              <a:t>null</a:t>
            </a:r>
            <a:endParaRPr lang="en-US" sz="240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763" y="2146788"/>
            <a:ext cx="7498080" cy="3722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26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04FDB57-80A8-4F10-B67F-2B06D92668F4}"/>
              </a:ext>
            </a:extLst>
          </p:cNvPr>
          <p:cNvSpPr/>
          <p:nvPr/>
        </p:nvSpPr>
        <p:spPr>
          <a:xfrm>
            <a:off x="522993" y="1072882"/>
            <a:ext cx="1090700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dirty="0"/>
              <a:t>Different types of classes in </a:t>
            </a:r>
            <a:r>
              <a:rPr lang="en-US" sz="2400" dirty="0" smtClean="0"/>
              <a:t>C# </a:t>
            </a:r>
            <a:r>
              <a:rPr lang="en-US" sz="2400" dirty="0"/>
              <a:t>are: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/>
              <a:t>public class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/>
              <a:t>private class 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/>
              <a:t>nested class 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/>
              <a:t>sealed </a:t>
            </a:r>
            <a:r>
              <a:rPr lang="en-US" sz="2400" dirty="0" smtClean="0"/>
              <a:t>class</a:t>
            </a:r>
            <a:endParaRPr lang="en-US" sz="2400" dirty="0"/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/>
              <a:t>abstract class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/>
              <a:t>static class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/>
              <a:t>partial class</a:t>
            </a:r>
          </a:p>
          <a:p>
            <a:pPr marL="800100" lvl="1" indent="-342900">
              <a:lnSpc>
                <a:spcPct val="150000"/>
              </a:lnSpc>
              <a:buClr>
                <a:srgbClr val="C00000"/>
              </a:buClr>
              <a:buFont typeface="Arial" pitchFamily="34" charset="0"/>
              <a:buChar char="•"/>
            </a:pPr>
            <a:r>
              <a:rPr lang="en-US" sz="2400" dirty="0"/>
              <a:t>predefined classes (like </a:t>
            </a:r>
            <a:r>
              <a:rPr lang="en-US" sz="2400" dirty="0" err="1" smtClean="0"/>
              <a:t>Console.WriteLine</a:t>
            </a:r>
            <a:r>
              <a:rPr lang="en-US" sz="2400" dirty="0" smtClean="0"/>
              <a:t>()), and  etc.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3A3DC-C9C6-4BD8-A3CC-88FD2C58031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Types of Classes in </a:t>
            </a:r>
            <a:r>
              <a:rPr lang="en-US" dirty="0" smtClean="0"/>
              <a:t>C#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203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11749</TotalTime>
  <Words>996</Words>
  <Application>Microsoft Office PowerPoint</Application>
  <PresentationFormat>Widescreen</PresentationFormat>
  <Paragraphs>280</Paragraphs>
  <Slides>28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Calibri</vt:lpstr>
      <vt:lpstr>Calibri Light</vt:lpstr>
      <vt:lpstr>Gothic Uralic</vt:lpstr>
      <vt:lpstr>Lato Black</vt:lpstr>
      <vt:lpstr>Times New Roman</vt:lpstr>
      <vt:lpstr>Wingdings</vt:lpstr>
      <vt:lpstr>Retrospect</vt:lpstr>
      <vt:lpstr>Custom Design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- Stage 2</dc:title>
  <dc:subject>OOP</dc:subject>
  <dc:creator>Ghazi Abdullah</dc:creator>
  <cp:lastModifiedBy>Maher</cp:lastModifiedBy>
  <cp:revision>820</cp:revision>
  <dcterms:created xsi:type="dcterms:W3CDTF">2019-04-06T07:57:18Z</dcterms:created>
  <dcterms:modified xsi:type="dcterms:W3CDTF">2024-09-15T18:37:51Z</dcterms:modified>
</cp:coreProperties>
</file>