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61" r:id="rId4"/>
    <p:sldId id="284" r:id="rId5"/>
    <p:sldId id="286" r:id="rId6"/>
    <p:sldId id="287" r:id="rId7"/>
    <p:sldId id="288" r:id="rId8"/>
    <p:sldId id="289" r:id="rId9"/>
    <p:sldId id="291" r:id="rId10"/>
    <p:sldId id="290"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313" r:id="rId33"/>
    <p:sldId id="283"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91" autoAdjust="0"/>
  </p:normalViewPr>
  <p:slideViewPr>
    <p:cSldViewPr snapToGrid="0">
      <p:cViewPr varScale="1">
        <p:scale>
          <a:sx n="73" d="100"/>
          <a:sy n="73" d="100"/>
        </p:scale>
        <p:origin x="618"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3004A-10FE-4F76-89B3-B93DA031A496}" type="datetimeFigureOut">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AF2EF-EF3A-42A2-85B8-86C5CCD8971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1452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004A-10FE-4F76-89B3-B93DA031A496}" type="datetimeFigureOut">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AF2EF-EF3A-42A2-85B8-86C5CCD89715}" type="slidenum">
              <a:rPr lang="en-US" smtClean="0"/>
              <a:t>‹#›</a:t>
            </a:fld>
            <a:endParaRPr lang="en-US"/>
          </a:p>
        </p:txBody>
      </p:sp>
    </p:spTree>
    <p:extLst>
      <p:ext uri="{BB962C8B-B14F-4D97-AF65-F5344CB8AC3E}">
        <p14:creationId xmlns:p14="http://schemas.microsoft.com/office/powerpoint/2010/main" val="987436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004A-10FE-4F76-89B3-B93DA031A496}" type="datetimeFigureOut">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AF2EF-EF3A-42A2-85B8-86C5CCD89715}" type="slidenum">
              <a:rPr lang="en-US" smtClean="0"/>
              <a:t>‹#›</a:t>
            </a:fld>
            <a:endParaRPr lang="en-US"/>
          </a:p>
        </p:txBody>
      </p:sp>
    </p:spTree>
    <p:extLst>
      <p:ext uri="{BB962C8B-B14F-4D97-AF65-F5344CB8AC3E}">
        <p14:creationId xmlns:p14="http://schemas.microsoft.com/office/powerpoint/2010/main" val="2843784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004A-10FE-4F76-89B3-B93DA031A496}" type="datetimeFigureOut">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AF2EF-EF3A-42A2-85B8-86C5CCD89715}" type="slidenum">
              <a:rPr lang="en-US" smtClean="0"/>
              <a:t>‹#›</a:t>
            </a:fld>
            <a:endParaRPr lang="en-US"/>
          </a:p>
        </p:txBody>
      </p:sp>
    </p:spTree>
    <p:extLst>
      <p:ext uri="{BB962C8B-B14F-4D97-AF65-F5344CB8AC3E}">
        <p14:creationId xmlns:p14="http://schemas.microsoft.com/office/powerpoint/2010/main" val="1451110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3004A-10FE-4F76-89B3-B93DA031A496}" type="datetimeFigureOut">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AF2EF-EF3A-42A2-85B8-86C5CCD8971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15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13004A-10FE-4F76-89B3-B93DA031A496}" type="datetimeFigureOut">
              <a:rPr lang="en-US" smtClean="0"/>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9AF2EF-EF3A-42A2-85B8-86C5CCD89715}" type="slidenum">
              <a:rPr lang="en-US" smtClean="0"/>
              <a:t>‹#›</a:t>
            </a:fld>
            <a:endParaRPr lang="en-US"/>
          </a:p>
        </p:txBody>
      </p:sp>
    </p:spTree>
    <p:extLst>
      <p:ext uri="{BB962C8B-B14F-4D97-AF65-F5344CB8AC3E}">
        <p14:creationId xmlns:p14="http://schemas.microsoft.com/office/powerpoint/2010/main" val="2421737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13004A-10FE-4F76-89B3-B93DA031A496}" type="datetimeFigureOut">
              <a:rPr lang="en-US" smtClean="0"/>
              <a:t>9/8/2024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9AF2EF-EF3A-42A2-85B8-86C5CCD89715}" type="slidenum">
              <a:rPr lang="en-US" smtClean="0"/>
              <a:t>‹#›</a:t>
            </a:fld>
            <a:endParaRPr lang="en-US"/>
          </a:p>
        </p:txBody>
      </p:sp>
    </p:spTree>
    <p:extLst>
      <p:ext uri="{BB962C8B-B14F-4D97-AF65-F5344CB8AC3E}">
        <p14:creationId xmlns:p14="http://schemas.microsoft.com/office/powerpoint/2010/main" val="3964046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13004A-10FE-4F76-89B3-B93DA031A496}" type="datetimeFigureOut">
              <a:rPr lang="en-US" smtClean="0"/>
              <a:t>9/8/2024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9AF2EF-EF3A-42A2-85B8-86C5CCD89715}" type="slidenum">
              <a:rPr lang="en-US" smtClean="0"/>
              <a:t>‹#›</a:t>
            </a:fld>
            <a:endParaRPr lang="en-US"/>
          </a:p>
        </p:txBody>
      </p:sp>
    </p:spTree>
    <p:extLst>
      <p:ext uri="{BB962C8B-B14F-4D97-AF65-F5344CB8AC3E}">
        <p14:creationId xmlns:p14="http://schemas.microsoft.com/office/powerpoint/2010/main" val="421848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F13004A-10FE-4F76-89B3-B93DA031A496}" type="datetimeFigureOut">
              <a:rPr lang="en-US" smtClean="0"/>
              <a:t>9/8/2024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D9AF2EF-EF3A-42A2-85B8-86C5CCD89715}" type="slidenum">
              <a:rPr lang="en-US" smtClean="0"/>
              <a:t>‹#›</a:t>
            </a:fld>
            <a:endParaRPr lang="en-US"/>
          </a:p>
        </p:txBody>
      </p:sp>
    </p:spTree>
    <p:extLst>
      <p:ext uri="{BB962C8B-B14F-4D97-AF65-F5344CB8AC3E}">
        <p14:creationId xmlns:p14="http://schemas.microsoft.com/office/powerpoint/2010/main" val="371471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F13004A-10FE-4F76-89B3-B93DA031A496}" type="datetimeFigureOut">
              <a:rPr lang="en-US" smtClean="0"/>
              <a:t>9/8/2024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D9AF2EF-EF3A-42A2-85B8-86C5CCD89715}" type="slidenum">
              <a:rPr lang="en-US" smtClean="0"/>
              <a:t>‹#›</a:t>
            </a:fld>
            <a:endParaRPr lang="en-US"/>
          </a:p>
        </p:txBody>
      </p:sp>
    </p:spTree>
    <p:extLst>
      <p:ext uri="{BB962C8B-B14F-4D97-AF65-F5344CB8AC3E}">
        <p14:creationId xmlns:p14="http://schemas.microsoft.com/office/powerpoint/2010/main" val="582374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3004A-10FE-4F76-89B3-B93DA031A496}" type="datetimeFigureOut">
              <a:rPr lang="en-US" smtClean="0"/>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9AF2EF-EF3A-42A2-85B8-86C5CCD89715}" type="slidenum">
              <a:rPr lang="en-US" smtClean="0"/>
              <a:t>‹#›</a:t>
            </a:fld>
            <a:endParaRPr lang="en-US"/>
          </a:p>
        </p:txBody>
      </p:sp>
    </p:spTree>
    <p:extLst>
      <p:ext uri="{BB962C8B-B14F-4D97-AF65-F5344CB8AC3E}">
        <p14:creationId xmlns:p14="http://schemas.microsoft.com/office/powerpoint/2010/main" val="2865423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F13004A-10FE-4F76-89B3-B93DA031A496}" type="datetimeFigureOut">
              <a:rPr lang="en-US" smtClean="0"/>
              <a:t>9/8/2024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D9AF2EF-EF3A-42A2-85B8-86C5CCD8971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102510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ubtitle 2">
            <a:extLst>
              <a:ext uri="{FF2B5EF4-FFF2-40B4-BE49-F238E27FC236}">
                <a16:creationId xmlns:a16="http://schemas.microsoft.com/office/drawing/2014/main" id="{F32EA650-A024-410E-9862-6D05C4240794}"/>
              </a:ext>
            </a:extLst>
          </p:cNvPr>
          <p:cNvSpPr>
            <a:spLocks noGrp="1"/>
          </p:cNvSpPr>
          <p:nvPr>
            <p:ph type="subTitle" idx="4294967295"/>
          </p:nvPr>
        </p:nvSpPr>
        <p:spPr>
          <a:xfrm>
            <a:off x="106665" y="5179184"/>
            <a:ext cx="3624263" cy="1071487"/>
          </a:xfrm>
        </p:spPr>
        <p:txBody>
          <a:bodyPr>
            <a:normAutofit/>
          </a:bodyPr>
          <a:lstStyle/>
          <a:p>
            <a:pPr algn="ctr">
              <a:lnSpc>
                <a:spcPct val="120000"/>
              </a:lnSpc>
              <a:spcBef>
                <a:spcPts val="0"/>
              </a:spcBef>
              <a:spcAft>
                <a:spcPts val="0"/>
              </a:spcAft>
            </a:pPr>
            <a:r>
              <a:rPr lang="en-US" sz="2400" b="1" dirty="0" smtClean="0">
                <a:solidFill>
                  <a:srgbClr val="C00000"/>
                </a:solidFill>
                <a:latin typeface="+mn-lt"/>
                <a:cs typeface="Arial" panose="020B0604020202020204" pitchFamily="34" charset="0"/>
              </a:rPr>
              <a:t>Asst. Lecturer:</a:t>
            </a:r>
          </a:p>
          <a:p>
            <a:pPr algn="ctr">
              <a:lnSpc>
                <a:spcPct val="120000"/>
              </a:lnSpc>
              <a:spcBef>
                <a:spcPts val="0"/>
              </a:spcBef>
              <a:spcAft>
                <a:spcPts val="0"/>
              </a:spcAft>
            </a:pPr>
            <a:r>
              <a:rPr lang="en-US" sz="2400" b="1" cap="none" dirty="0" err="1" smtClean="0">
                <a:solidFill>
                  <a:schemeClr val="tx1"/>
                </a:solidFill>
                <a:latin typeface="+mn-lt"/>
                <a:cs typeface="Arial" panose="020B0604020202020204" pitchFamily="34" charset="0"/>
              </a:rPr>
              <a:t>Ardalan</a:t>
            </a:r>
            <a:r>
              <a:rPr lang="en-US" sz="2400" b="1" cap="none" dirty="0" smtClean="0">
                <a:solidFill>
                  <a:schemeClr val="tx1"/>
                </a:solidFill>
                <a:latin typeface="+mn-lt"/>
                <a:cs typeface="Arial" panose="020B0604020202020204" pitchFamily="34" charset="0"/>
              </a:rPr>
              <a:t> H. </a:t>
            </a:r>
            <a:r>
              <a:rPr lang="en-US" sz="2400" b="1" cap="none" dirty="0" err="1" smtClean="0">
                <a:solidFill>
                  <a:schemeClr val="tx1"/>
                </a:solidFill>
                <a:latin typeface="+mn-lt"/>
                <a:cs typeface="Arial" panose="020B0604020202020204" pitchFamily="34" charset="0"/>
              </a:rPr>
              <a:t>Awlla</a:t>
            </a:r>
            <a:endParaRPr lang="en-US" sz="2400" b="1" cap="none" dirty="0" smtClean="0">
              <a:solidFill>
                <a:schemeClr val="tx1"/>
              </a:solidFill>
              <a:latin typeface="+mn-lt"/>
              <a:cs typeface="Arial" panose="020B0604020202020204" pitchFamily="34" charset="0"/>
            </a:endParaRPr>
          </a:p>
        </p:txBody>
      </p:sp>
      <p:sp>
        <p:nvSpPr>
          <p:cNvPr id="20" name="Rectangle 2">
            <a:extLst>
              <a:ext uri="{FF2B5EF4-FFF2-40B4-BE49-F238E27FC236}">
                <a16:creationId xmlns:a16="http://schemas.microsoft.com/office/drawing/2014/main" id="{32779899-5054-40BC-8F6B-0856EBE2517E}"/>
              </a:ext>
            </a:extLst>
          </p:cNvPr>
          <p:cNvSpPr txBox="1">
            <a:spLocks noChangeArrowheads="1"/>
          </p:cNvSpPr>
          <p:nvPr/>
        </p:nvSpPr>
        <p:spPr>
          <a:xfrm>
            <a:off x="1723394" y="2594622"/>
            <a:ext cx="9066668" cy="153725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3600" b="1" dirty="0" smtClean="0">
                <a:solidFill>
                  <a:srgbClr val="C00000"/>
                </a:solidFill>
                <a:latin typeface="Arial" pitchFamily="34" charset="0"/>
                <a:cs typeface="Arial" pitchFamily="34" charset="0"/>
              </a:rPr>
              <a:t>Object-Oriented Programming</a:t>
            </a:r>
          </a:p>
          <a:p>
            <a:pPr algn="ctr">
              <a:lnSpc>
                <a:spcPct val="150000"/>
              </a:lnSpc>
            </a:pPr>
            <a:r>
              <a:rPr lang="en-US" sz="2800" b="1" dirty="0" smtClean="0">
                <a:latin typeface="Arial" pitchFamily="34" charset="0"/>
                <a:cs typeface="Arial" pitchFamily="34" charset="0"/>
              </a:rPr>
              <a:t>Overview of </a:t>
            </a:r>
            <a:r>
              <a:rPr lang="en-US" sz="2800" b="1" dirty="0" smtClean="0">
                <a:latin typeface="Arial" pitchFamily="34" charset="0"/>
                <a:cs typeface="Arial" pitchFamily="34" charset="0"/>
              </a:rPr>
              <a:t>C# </a:t>
            </a:r>
            <a:endParaRPr lang="en-US" sz="2800" b="1" dirty="0" smtClean="0">
              <a:latin typeface="Arial" pitchFamily="34" charset="0"/>
              <a:cs typeface="Arial" pitchFamily="34" charset="0"/>
            </a:endParaRPr>
          </a:p>
          <a:p>
            <a:pPr algn="ctr">
              <a:lnSpc>
                <a:spcPct val="150000"/>
              </a:lnSpc>
            </a:pPr>
            <a:r>
              <a:rPr lang="en-US" sz="2800" b="1" dirty="0" smtClean="0">
                <a:latin typeface="Arial" pitchFamily="34" charset="0"/>
                <a:cs typeface="Arial" pitchFamily="34" charset="0"/>
              </a:rPr>
              <a:t>Programming Language</a:t>
            </a:r>
            <a:endParaRPr lang="en-US" sz="2400" b="1" dirty="0" smtClean="0">
              <a:solidFill>
                <a:srgbClr val="C00000"/>
              </a:solidFill>
              <a:latin typeface="Arial" pitchFamily="34" charset="0"/>
              <a:cs typeface="Arial" pitchFamily="34" charset="0"/>
            </a:endParaRPr>
          </a:p>
          <a:p>
            <a:pPr algn="ctr">
              <a:lnSpc>
                <a:spcPct val="150000"/>
              </a:lnSpc>
            </a:pPr>
            <a:endParaRPr lang="en-US" altLang="en-US" sz="1800" b="1" dirty="0">
              <a:solidFill>
                <a:srgbClr val="C000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155CD6F-A6D3-41CC-B2D6-1BBAA77BF826}"/>
              </a:ext>
            </a:extLst>
          </p:cNvPr>
          <p:cNvSpPr txBox="1"/>
          <p:nvPr/>
        </p:nvSpPr>
        <p:spPr>
          <a:xfrm>
            <a:off x="9890917" y="5536100"/>
            <a:ext cx="1661032" cy="646331"/>
          </a:xfrm>
          <a:prstGeom prst="rect">
            <a:avLst/>
          </a:prstGeom>
          <a:noFill/>
        </p:spPr>
        <p:txBody>
          <a:bodyPr wrap="none" rtlCol="0">
            <a:spAutoFit/>
          </a:bodyPr>
          <a:lstStyle/>
          <a:p>
            <a:pPr algn="ctr">
              <a:lnSpc>
                <a:spcPct val="150000"/>
              </a:lnSpc>
            </a:pPr>
            <a:r>
              <a:rPr lang="en-US" sz="2400" b="1" dirty="0" smtClean="0">
                <a:ea typeface="Lato Black" panose="020F0502020204030203" pitchFamily="34" charset="0"/>
                <a:cs typeface="Lato Black" panose="020F0502020204030203" pitchFamily="34" charset="0"/>
              </a:rPr>
              <a:t>2024 </a:t>
            </a:r>
            <a:r>
              <a:rPr lang="en-US" sz="2400" b="1" dirty="0" smtClean="0">
                <a:ea typeface="Lato Black" panose="020F0502020204030203" pitchFamily="34" charset="0"/>
                <a:cs typeface="Lato Black" panose="020F0502020204030203" pitchFamily="34" charset="0"/>
              </a:rPr>
              <a:t>- </a:t>
            </a:r>
            <a:r>
              <a:rPr lang="en-US" sz="2400" b="1" dirty="0" smtClean="0">
                <a:ea typeface="Lato Black" panose="020F0502020204030203" pitchFamily="34" charset="0"/>
                <a:cs typeface="Lato Black" panose="020F0502020204030203" pitchFamily="34" charset="0"/>
              </a:rPr>
              <a:t>2025</a:t>
            </a:r>
            <a:endParaRPr lang="en-US" sz="2400" b="1" dirty="0">
              <a:ea typeface="Lato Black" panose="020F0502020204030203" pitchFamily="34" charset="0"/>
              <a:cs typeface="Lato Black" panose="020F0502020204030203" pitchFamily="34" charset="0"/>
            </a:endParaRPr>
          </a:p>
        </p:txBody>
      </p:sp>
      <p:sp>
        <p:nvSpPr>
          <p:cNvPr id="6" name="Title 5"/>
          <p:cNvSpPr>
            <a:spLocks noGrp="1"/>
          </p:cNvSpPr>
          <p:nvPr>
            <p:ph type="title"/>
          </p:nvPr>
        </p:nvSpPr>
        <p:spPr/>
        <p:txBody>
          <a:bodyPr/>
          <a:lstStyle/>
          <a:p>
            <a:r>
              <a:rPr lang="en-US" dirty="0" smtClean="0"/>
              <a:t> </a:t>
            </a:r>
            <a:endParaRPr lang="en-US" dirty="0"/>
          </a:p>
        </p:txBody>
      </p:sp>
      <p:sp>
        <p:nvSpPr>
          <p:cNvPr id="13" name="TextBox 12">
            <a:extLst>
              <a:ext uri="{FF2B5EF4-FFF2-40B4-BE49-F238E27FC236}">
                <a16:creationId xmlns:a16="http://schemas.microsoft.com/office/drawing/2014/main" id="{A155CD6F-A6D3-41CC-B2D6-1BBAA77BF826}"/>
              </a:ext>
            </a:extLst>
          </p:cNvPr>
          <p:cNvSpPr txBox="1"/>
          <p:nvPr/>
        </p:nvSpPr>
        <p:spPr>
          <a:xfrm>
            <a:off x="10558046" y="6186149"/>
            <a:ext cx="1540310" cy="671851"/>
          </a:xfrm>
          <a:prstGeom prst="rect">
            <a:avLst/>
          </a:prstGeom>
          <a:noFill/>
        </p:spPr>
        <p:txBody>
          <a:bodyPr wrap="square" rtlCol="0">
            <a:spAutoFit/>
          </a:bodyPr>
          <a:lstStyle/>
          <a:p>
            <a:pPr algn="ctr">
              <a:lnSpc>
                <a:spcPct val="150000"/>
              </a:lnSpc>
            </a:pPr>
            <a:r>
              <a:rPr lang="en-US" sz="2800" b="1" dirty="0">
                <a:solidFill>
                  <a:schemeClr val="bg1"/>
                </a:solidFill>
                <a:ea typeface="Lato Black" panose="020F0502020204030203" pitchFamily="34" charset="0"/>
                <a:cs typeface="Lato Black" panose="020F0502020204030203" pitchFamily="34" charset="0"/>
              </a:rPr>
              <a:t>1</a:t>
            </a:r>
            <a:endParaRPr lang="en-US" sz="2400" b="1" dirty="0">
              <a:solidFill>
                <a:schemeClr val="bg1"/>
              </a:solidFill>
              <a:ea typeface="Lato Black" panose="020F0502020204030203" pitchFamily="34" charset="0"/>
              <a:cs typeface="Lato Black" panose="020F0502020204030203" pitchFamily="34" charset="0"/>
            </a:endParaRPr>
          </a:p>
        </p:txBody>
      </p:sp>
      <p:sp>
        <p:nvSpPr>
          <p:cNvPr id="14" name="object 6"/>
          <p:cNvSpPr/>
          <p:nvPr/>
        </p:nvSpPr>
        <p:spPr>
          <a:xfrm>
            <a:off x="1604891" y="3065035"/>
            <a:ext cx="1371600" cy="782320"/>
          </a:xfrm>
          <a:custGeom>
            <a:avLst/>
            <a:gdLst/>
            <a:ahLst/>
            <a:cxnLst/>
            <a:rect l="l" t="t" r="r" b="b"/>
            <a:pathLst>
              <a:path w="1371600" h="782320">
                <a:moveTo>
                  <a:pt x="0" y="0"/>
                </a:moveTo>
                <a:lnTo>
                  <a:pt x="0" y="781494"/>
                </a:lnTo>
                <a:lnTo>
                  <a:pt x="975055" y="782233"/>
                </a:lnTo>
                <a:lnTo>
                  <a:pt x="984711" y="781425"/>
                </a:lnTo>
                <a:lnTo>
                  <a:pt x="992609" y="779296"/>
                </a:lnTo>
                <a:lnTo>
                  <a:pt x="998751" y="776286"/>
                </a:lnTo>
                <a:lnTo>
                  <a:pt x="1003134" y="772835"/>
                </a:lnTo>
                <a:lnTo>
                  <a:pt x="1003134" y="768136"/>
                </a:lnTo>
                <a:lnTo>
                  <a:pt x="1007821" y="768136"/>
                </a:lnTo>
                <a:lnTo>
                  <a:pt x="1363980" y="411393"/>
                </a:lnTo>
                <a:lnTo>
                  <a:pt x="1369266" y="402822"/>
                </a:lnTo>
                <a:lnTo>
                  <a:pt x="1371028" y="392073"/>
                </a:lnTo>
                <a:lnTo>
                  <a:pt x="1369266" y="380443"/>
                </a:lnTo>
                <a:lnTo>
                  <a:pt x="1363980" y="369229"/>
                </a:lnTo>
                <a:lnTo>
                  <a:pt x="1007821" y="17185"/>
                </a:lnTo>
                <a:lnTo>
                  <a:pt x="1007821" y="12486"/>
                </a:lnTo>
                <a:lnTo>
                  <a:pt x="1003134" y="12486"/>
                </a:lnTo>
                <a:lnTo>
                  <a:pt x="998751" y="9035"/>
                </a:lnTo>
                <a:lnTo>
                  <a:pt x="992609" y="6025"/>
                </a:lnTo>
                <a:lnTo>
                  <a:pt x="984711" y="3895"/>
                </a:lnTo>
                <a:lnTo>
                  <a:pt x="975055" y="3088"/>
                </a:lnTo>
                <a:lnTo>
                  <a:pt x="0" y="0"/>
                </a:lnTo>
                <a:close/>
              </a:path>
            </a:pathLst>
          </a:custGeom>
          <a:solidFill>
            <a:schemeClr val="accent2"/>
          </a:solidFill>
        </p:spPr>
        <p:txBody>
          <a:bodyPr wrap="square" lIns="0" tIns="0" rIns="0" bIns="0" rtlCol="0"/>
          <a:lstStyle/>
          <a:p>
            <a:endParaRPr/>
          </a:p>
        </p:txBody>
      </p:sp>
      <p:sp>
        <p:nvSpPr>
          <p:cNvPr id="16" name="object 9"/>
          <p:cNvSpPr txBox="1"/>
          <p:nvPr/>
        </p:nvSpPr>
        <p:spPr>
          <a:xfrm>
            <a:off x="2083185" y="3301837"/>
            <a:ext cx="166370" cy="330200"/>
          </a:xfrm>
          <a:prstGeom prst="rect">
            <a:avLst/>
          </a:prstGeom>
        </p:spPr>
        <p:txBody>
          <a:bodyPr vert="horz" wrap="square" lIns="0" tIns="12700" rIns="0" bIns="0" rtlCol="0">
            <a:spAutoFit/>
          </a:bodyPr>
          <a:lstStyle/>
          <a:p>
            <a:pPr marL="12700">
              <a:spcBef>
                <a:spcPts val="100"/>
              </a:spcBef>
            </a:pPr>
            <a:r>
              <a:rPr lang="en-US" sz="2000" b="1" dirty="0" smtClean="0">
                <a:solidFill>
                  <a:srgbClr val="FDFFFF"/>
                </a:solidFill>
                <a:latin typeface="Gothic Uralic"/>
                <a:cs typeface="Gothic Uralic"/>
              </a:rPr>
              <a:t>0</a:t>
            </a:r>
            <a:endParaRPr sz="2000" b="1" dirty="0">
              <a:latin typeface="Gothic Uralic"/>
              <a:cs typeface="Gothic Uralic"/>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0103" y="-54138"/>
            <a:ext cx="1761897" cy="1749704"/>
          </a:xfrm>
          <a:prstGeom prst="rect">
            <a:avLst/>
          </a:prstGeom>
        </p:spPr>
      </p:pic>
      <p:sp>
        <p:nvSpPr>
          <p:cNvPr id="15" name="TextBox 14"/>
          <p:cNvSpPr txBox="1"/>
          <p:nvPr/>
        </p:nvSpPr>
        <p:spPr>
          <a:xfrm>
            <a:off x="555318" y="275241"/>
            <a:ext cx="4480560" cy="1477328"/>
          </a:xfrm>
          <a:prstGeom prst="rect">
            <a:avLst/>
          </a:prstGeom>
          <a:noFill/>
        </p:spPr>
        <p:txBody>
          <a:bodyPr wrap="square" rtlCol="0">
            <a:spAutoFit/>
          </a:bodyPr>
          <a:lstStyle/>
          <a:p>
            <a:pPr>
              <a:lnSpc>
                <a:spcPct val="150000"/>
              </a:lnSpc>
            </a:pPr>
            <a:r>
              <a:rPr lang="en-US" altLang="en-US" sz="2000" b="1" dirty="0" err="1">
                <a:latin typeface="Arial" pitchFamily="34" charset="0"/>
                <a:cs typeface="Arial" pitchFamily="34" charset="0"/>
              </a:rPr>
              <a:t>Cihan</a:t>
            </a:r>
            <a:r>
              <a:rPr lang="en-US" altLang="en-US" sz="2000" b="1" dirty="0">
                <a:latin typeface="Arial" pitchFamily="34" charset="0"/>
                <a:cs typeface="Arial" pitchFamily="34" charset="0"/>
              </a:rPr>
              <a:t> University – </a:t>
            </a:r>
            <a:r>
              <a:rPr lang="en-US" altLang="en-US" sz="2000" b="1" dirty="0" err="1">
                <a:latin typeface="Arial" pitchFamily="34" charset="0"/>
                <a:cs typeface="Arial" pitchFamily="34" charset="0"/>
              </a:rPr>
              <a:t>Sulaimaniya</a:t>
            </a:r>
            <a:r>
              <a:rPr lang="en-US" altLang="en-US" sz="2000" b="1" dirty="0">
                <a:latin typeface="Arial" pitchFamily="34" charset="0"/>
                <a:cs typeface="Arial" pitchFamily="34" charset="0"/>
              </a:rPr>
              <a:t> </a:t>
            </a:r>
            <a:r>
              <a:rPr lang="en-US" sz="2000" b="1" dirty="0">
                <a:latin typeface="Arial" pitchFamily="34" charset="0"/>
                <a:cs typeface="Arial" pitchFamily="34" charset="0"/>
              </a:rPr>
              <a:t/>
            </a:r>
            <a:br>
              <a:rPr lang="en-US" sz="2000" b="1" dirty="0">
                <a:latin typeface="Arial" pitchFamily="34" charset="0"/>
                <a:cs typeface="Arial" pitchFamily="34" charset="0"/>
              </a:rPr>
            </a:br>
            <a:r>
              <a:rPr lang="en-US" sz="2000" b="1" dirty="0" smtClean="0">
                <a:latin typeface="Arial" pitchFamily="34" charset="0"/>
                <a:cs typeface="Arial" pitchFamily="34" charset="0"/>
              </a:rPr>
              <a:t>College of Science and </a:t>
            </a:r>
            <a:r>
              <a:rPr lang="en-US" sz="2000" b="1" dirty="0" smtClean="0">
                <a:latin typeface="Arial" pitchFamily="34" charset="0"/>
                <a:cs typeface="Arial" pitchFamily="34" charset="0"/>
              </a:rPr>
              <a:t>Technology</a:t>
            </a:r>
          </a:p>
          <a:p>
            <a:pPr>
              <a:lnSpc>
                <a:spcPct val="150000"/>
              </a:lnSpc>
            </a:pPr>
            <a:r>
              <a:rPr lang="en-US" sz="2000" b="1" dirty="0" smtClean="0">
                <a:latin typeface="Arial" pitchFamily="34" charset="0"/>
                <a:cs typeface="Arial" pitchFamily="34" charset="0"/>
              </a:rPr>
              <a:t>Computer Science Department </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248665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animEffect transition="in" filter="fade">
                                      <p:cBhvr>
                                        <p:cTn id="21" dur="500"/>
                                        <p:tgtEl>
                                          <p:spTgt spid="19">
                                            <p:txEl>
                                              <p:pRg st="0" end="0"/>
                                            </p:txEl>
                                          </p:spTgt>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9">
                                            <p:txEl>
                                              <p:pRg st="1" end="1"/>
                                            </p:txEl>
                                          </p:spTgt>
                                        </p:tgtEl>
                                        <p:attrNameLst>
                                          <p:attrName>style.visibility</p:attrName>
                                        </p:attrNameLst>
                                      </p:cBhvr>
                                      <p:to>
                                        <p:strVal val="visible"/>
                                      </p:to>
                                    </p:set>
                                    <p:animEffect transition="in" filter="fade">
                                      <p:cBhvr>
                                        <p:cTn id="25" dur="500"/>
                                        <p:tgtEl>
                                          <p:spTgt spid="19">
                                            <p:txEl>
                                              <p:pRg st="1" end="1"/>
                                            </p:txEl>
                                          </p:spTgt>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16" presetClass="entr" presetSubtype="2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0" grpId="0"/>
      <p:bldP spid="8" grpId="0"/>
      <p:bldP spid="14" grpId="0" animBg="1"/>
      <p:bldP spid="16"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18363"/>
            <a:ext cx="10058400" cy="1450757"/>
          </a:xfrm>
        </p:spPr>
        <p:txBody>
          <a:bodyPr>
            <a:normAutofit/>
          </a:bodyPr>
          <a:lstStyle/>
          <a:p>
            <a:r>
              <a:rPr lang="en-US" sz="2800" b="1" dirty="0" smtClean="0">
                <a:solidFill>
                  <a:srgbClr val="C00000"/>
                </a:solidFill>
                <a:latin typeface="Arial" pitchFamily="34" charset="0"/>
                <a:cs typeface="Arial" pitchFamily="34" charset="0"/>
              </a:rPr>
              <a:t>Primitive Data Types</a:t>
            </a:r>
            <a:endParaRPr lang="en-US" sz="2800" b="1" dirty="0">
              <a:solidFill>
                <a:srgbClr val="C00000"/>
              </a:solidFill>
              <a:latin typeface="Arial" pitchFamily="34" charset="0"/>
              <a:cs typeface="Arial" pitchFamily="34" charset="0"/>
            </a:endParaRPr>
          </a:p>
        </p:txBody>
      </p:sp>
      <p:sp>
        <p:nvSpPr>
          <p:cNvPr id="7" name="TextBox 6">
            <a:extLst>
              <a:ext uri="{FF2B5EF4-FFF2-40B4-BE49-F238E27FC236}">
                <a16:creationId xmlns:a16="http://schemas.microsoft.com/office/drawing/2014/main" id="{A155CD6F-A6D3-41CC-B2D6-1BBAA77BF826}"/>
              </a:ext>
            </a:extLst>
          </p:cNvPr>
          <p:cNvSpPr txBox="1"/>
          <p:nvPr/>
        </p:nvSpPr>
        <p:spPr>
          <a:xfrm>
            <a:off x="10578911" y="6182431"/>
            <a:ext cx="1540310" cy="671851"/>
          </a:xfrm>
          <a:prstGeom prst="rect">
            <a:avLst/>
          </a:prstGeom>
          <a:noFill/>
        </p:spPr>
        <p:txBody>
          <a:bodyPr wrap="square" rtlCol="0">
            <a:spAutoFit/>
          </a:bodyPr>
          <a:lstStyle/>
          <a:p>
            <a:pPr algn="ctr">
              <a:lnSpc>
                <a:spcPct val="150000"/>
              </a:lnSpc>
            </a:pPr>
            <a:r>
              <a:rPr lang="en-US" sz="2800" b="1" dirty="0" smtClean="0">
                <a:solidFill>
                  <a:schemeClr val="bg1"/>
                </a:solidFill>
                <a:ea typeface="Lato Black" panose="020F0502020204030203" pitchFamily="34" charset="0"/>
                <a:cs typeface="Lato Black" panose="020F0502020204030203" pitchFamily="34" charset="0"/>
              </a:rPr>
              <a:t>11</a:t>
            </a:r>
            <a:endParaRPr lang="en-US" sz="2400" b="1" dirty="0">
              <a:solidFill>
                <a:schemeClr val="bg1"/>
              </a:solidFill>
              <a:ea typeface="Lato Black" panose="020F0502020204030203" pitchFamily="34" charset="0"/>
              <a:cs typeface="Lato Black" panose="020F0502020204030203" pitchFamily="34" charset="0"/>
            </a:endParaRPr>
          </a:p>
        </p:txBody>
      </p:sp>
      <p:sp>
        <p:nvSpPr>
          <p:cNvPr id="8" name="Rectangle 7">
            <a:extLst>
              <a:ext uri="{FF2B5EF4-FFF2-40B4-BE49-F238E27FC236}">
                <a16:creationId xmlns:a16="http://schemas.microsoft.com/office/drawing/2014/main" id="{C04FDB57-80A8-4F10-B67F-2B06D92668F4}"/>
              </a:ext>
            </a:extLst>
          </p:cNvPr>
          <p:cNvSpPr/>
          <p:nvPr/>
        </p:nvSpPr>
        <p:spPr>
          <a:xfrm>
            <a:off x="516834" y="1813157"/>
            <a:ext cx="10960933" cy="769441"/>
          </a:xfrm>
          <a:prstGeom prst="rect">
            <a:avLst/>
          </a:prstGeom>
        </p:spPr>
        <p:txBody>
          <a:bodyPr wrap="square">
            <a:spAutoFit/>
          </a:bodyPr>
          <a:lstStyle/>
          <a:p>
            <a:pPr marL="457200" indent="-457200" algn="just">
              <a:buClr>
                <a:srgbClr val="C00000"/>
              </a:buClr>
              <a:buFont typeface="Wingdings" panose="05000000000000000000" pitchFamily="2" charset="2"/>
              <a:buChar char="Ø"/>
            </a:pPr>
            <a:r>
              <a:rPr lang="en-US" sz="2400" dirty="0"/>
              <a:t>A </a:t>
            </a:r>
            <a:r>
              <a:rPr lang="en-US" sz="2400" b="1" dirty="0"/>
              <a:t>primitive data type </a:t>
            </a:r>
            <a:r>
              <a:rPr lang="en-US" sz="2400" dirty="0"/>
              <a:t>specifies the size and type of variable </a:t>
            </a:r>
            <a:r>
              <a:rPr lang="en-US" sz="2400" dirty="0" smtClean="0"/>
              <a:t>values.</a:t>
            </a:r>
            <a:endParaRPr lang="en-US" sz="2400" b="1" dirty="0" smtClean="0"/>
          </a:p>
          <a:p>
            <a:pPr algn="just">
              <a:buClr>
                <a:srgbClr val="C00000"/>
              </a:buClr>
            </a:pPr>
            <a:r>
              <a:rPr lang="en-US" sz="2000" dirty="0" smtClean="0"/>
              <a:t>                                                   </a:t>
            </a:r>
            <a:r>
              <a:rPr lang="en-US" sz="2000" b="1" dirty="0" smtClean="0"/>
              <a:t>There </a:t>
            </a:r>
            <a:r>
              <a:rPr lang="en-US" sz="2000" b="1" dirty="0"/>
              <a:t>are eight primitive data types in </a:t>
            </a:r>
            <a:r>
              <a:rPr lang="en-US" sz="2000" b="1" dirty="0" smtClean="0"/>
              <a:t>C#:</a:t>
            </a:r>
            <a:endParaRPr lang="en-US" sz="2000" b="1"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8842" y="2552131"/>
            <a:ext cx="8670069" cy="3770449"/>
          </a:xfrm>
          <a:prstGeom prst="rect">
            <a:avLst/>
          </a:prstGeom>
        </p:spPr>
      </p:pic>
    </p:spTree>
    <p:extLst>
      <p:ext uri="{BB962C8B-B14F-4D97-AF65-F5344CB8AC3E}">
        <p14:creationId xmlns:p14="http://schemas.microsoft.com/office/powerpoint/2010/main" val="77704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18363"/>
            <a:ext cx="10058400" cy="1450757"/>
          </a:xfrm>
        </p:spPr>
        <p:txBody>
          <a:bodyPr>
            <a:normAutofit/>
          </a:bodyPr>
          <a:lstStyle/>
          <a:p>
            <a:r>
              <a:rPr lang="en-US" sz="2800" b="1" dirty="0" smtClean="0">
                <a:solidFill>
                  <a:srgbClr val="C00000"/>
                </a:solidFill>
                <a:latin typeface="Arial" pitchFamily="34" charset="0"/>
                <a:cs typeface="Arial" pitchFamily="34" charset="0"/>
              </a:rPr>
              <a:t>Declaring Variables in </a:t>
            </a:r>
            <a:r>
              <a:rPr lang="en-US" sz="2800" b="1" dirty="0" smtClean="0">
                <a:solidFill>
                  <a:srgbClr val="C00000"/>
                </a:solidFill>
                <a:latin typeface="Arial" pitchFamily="34" charset="0"/>
                <a:cs typeface="Arial" pitchFamily="34" charset="0"/>
              </a:rPr>
              <a:t>C#</a:t>
            </a:r>
            <a:endParaRPr lang="en-US" sz="2800" b="1" dirty="0">
              <a:solidFill>
                <a:srgbClr val="C00000"/>
              </a:solidFill>
              <a:latin typeface="Arial" pitchFamily="34" charset="0"/>
              <a:cs typeface="Arial" pitchFamily="34" charset="0"/>
            </a:endParaRPr>
          </a:p>
        </p:txBody>
      </p:sp>
      <p:sp>
        <p:nvSpPr>
          <p:cNvPr id="7" name="TextBox 6">
            <a:extLst>
              <a:ext uri="{FF2B5EF4-FFF2-40B4-BE49-F238E27FC236}">
                <a16:creationId xmlns:a16="http://schemas.microsoft.com/office/drawing/2014/main" id="{A155CD6F-A6D3-41CC-B2D6-1BBAA77BF826}"/>
              </a:ext>
            </a:extLst>
          </p:cNvPr>
          <p:cNvSpPr txBox="1"/>
          <p:nvPr/>
        </p:nvSpPr>
        <p:spPr>
          <a:xfrm>
            <a:off x="10578911" y="6182431"/>
            <a:ext cx="1540310" cy="671851"/>
          </a:xfrm>
          <a:prstGeom prst="rect">
            <a:avLst/>
          </a:prstGeom>
          <a:noFill/>
        </p:spPr>
        <p:txBody>
          <a:bodyPr wrap="square" rtlCol="0">
            <a:spAutoFit/>
          </a:bodyPr>
          <a:lstStyle/>
          <a:p>
            <a:pPr algn="ctr">
              <a:lnSpc>
                <a:spcPct val="150000"/>
              </a:lnSpc>
            </a:pPr>
            <a:r>
              <a:rPr lang="en-US" sz="2800" b="1" dirty="0" smtClean="0">
                <a:solidFill>
                  <a:schemeClr val="bg1"/>
                </a:solidFill>
                <a:ea typeface="Lato Black" panose="020F0502020204030203" pitchFamily="34" charset="0"/>
                <a:cs typeface="Lato Black" panose="020F0502020204030203" pitchFamily="34" charset="0"/>
              </a:rPr>
              <a:t>12</a:t>
            </a:r>
            <a:endParaRPr lang="en-US" sz="2400" b="1" dirty="0">
              <a:solidFill>
                <a:schemeClr val="bg1"/>
              </a:solidFill>
              <a:ea typeface="Lato Black" panose="020F0502020204030203" pitchFamily="34" charset="0"/>
              <a:cs typeface="Lato Black" panose="020F0502020204030203" pitchFamily="34" charset="0"/>
            </a:endParaRPr>
          </a:p>
        </p:txBody>
      </p:sp>
      <p:sp>
        <p:nvSpPr>
          <p:cNvPr id="8" name="Rectangle 7">
            <a:extLst>
              <a:ext uri="{FF2B5EF4-FFF2-40B4-BE49-F238E27FC236}">
                <a16:creationId xmlns:a16="http://schemas.microsoft.com/office/drawing/2014/main" id="{C04FDB57-80A8-4F10-B67F-2B06D92668F4}"/>
              </a:ext>
            </a:extLst>
          </p:cNvPr>
          <p:cNvSpPr/>
          <p:nvPr/>
        </p:nvSpPr>
        <p:spPr>
          <a:xfrm>
            <a:off x="516835" y="1772213"/>
            <a:ext cx="5201578" cy="4616648"/>
          </a:xfrm>
          <a:prstGeom prst="rect">
            <a:avLst/>
          </a:prstGeom>
        </p:spPr>
        <p:txBody>
          <a:bodyPr wrap="square">
            <a:spAutoFit/>
          </a:bodyPr>
          <a:lstStyle/>
          <a:p>
            <a:pPr marL="457200" indent="-457200" algn="just">
              <a:buClr>
                <a:srgbClr val="C00000"/>
              </a:buClr>
              <a:buFont typeface="Wingdings" panose="05000000000000000000" pitchFamily="2" charset="2"/>
              <a:buChar char="Ø"/>
            </a:pPr>
            <a:r>
              <a:rPr lang="en-US" sz="2400" b="1" dirty="0" smtClean="0"/>
              <a:t>Example:</a:t>
            </a:r>
            <a:endParaRPr lang="en-US" sz="2000" dirty="0" smtClean="0">
              <a:solidFill>
                <a:srgbClr val="0070C0"/>
              </a:solidFill>
            </a:endParaRPr>
          </a:p>
          <a:p>
            <a:pPr lvl="1" algn="just">
              <a:lnSpc>
                <a:spcPct val="150000"/>
              </a:lnSpc>
              <a:buClr>
                <a:srgbClr val="C00000"/>
              </a:buClr>
            </a:pPr>
            <a:r>
              <a:rPr lang="en-US" sz="2000" dirty="0" smtClean="0">
                <a:solidFill>
                  <a:srgbClr val="0070C0"/>
                </a:solidFill>
              </a:rPr>
              <a:t>byte </a:t>
            </a:r>
            <a:r>
              <a:rPr lang="en-US" sz="2000" dirty="0" err="1" smtClean="0"/>
              <a:t>bnum</a:t>
            </a:r>
            <a:r>
              <a:rPr lang="en-US" sz="2000" dirty="0" smtClean="0"/>
              <a:t>= </a:t>
            </a:r>
            <a:r>
              <a:rPr lang="en-US" sz="2000" dirty="0">
                <a:solidFill>
                  <a:srgbClr val="7030A0"/>
                </a:solidFill>
              </a:rPr>
              <a:t>5</a:t>
            </a:r>
            <a:r>
              <a:rPr lang="en-US" sz="2000" dirty="0"/>
              <a:t>; </a:t>
            </a:r>
            <a:endParaRPr lang="en-US" sz="2000" dirty="0">
              <a:solidFill>
                <a:srgbClr val="0070C0"/>
              </a:solidFill>
            </a:endParaRPr>
          </a:p>
          <a:p>
            <a:pPr lvl="1" algn="just">
              <a:lnSpc>
                <a:spcPct val="150000"/>
              </a:lnSpc>
              <a:buClr>
                <a:srgbClr val="C00000"/>
              </a:buClr>
            </a:pPr>
            <a:r>
              <a:rPr lang="en-US" sz="2000" dirty="0" smtClean="0">
                <a:solidFill>
                  <a:srgbClr val="0070C0"/>
                </a:solidFill>
              </a:rPr>
              <a:t>short </a:t>
            </a:r>
            <a:r>
              <a:rPr lang="en-US" sz="2000" dirty="0" err="1"/>
              <a:t>s</a:t>
            </a:r>
            <a:r>
              <a:rPr lang="en-US" sz="2000" dirty="0" err="1" smtClean="0"/>
              <a:t>num</a:t>
            </a:r>
            <a:r>
              <a:rPr lang="en-US" sz="2000" dirty="0"/>
              <a:t>= </a:t>
            </a:r>
            <a:r>
              <a:rPr lang="en-US" sz="2000" dirty="0" smtClean="0">
                <a:solidFill>
                  <a:srgbClr val="7030A0"/>
                </a:solidFill>
              </a:rPr>
              <a:t>1000</a:t>
            </a:r>
            <a:r>
              <a:rPr lang="en-US" sz="2000" dirty="0" smtClean="0"/>
              <a:t>; </a:t>
            </a:r>
            <a:endParaRPr lang="en-US" sz="2000" dirty="0" smtClean="0">
              <a:solidFill>
                <a:srgbClr val="0070C0"/>
              </a:solidFill>
            </a:endParaRPr>
          </a:p>
          <a:p>
            <a:pPr lvl="1" algn="just">
              <a:lnSpc>
                <a:spcPct val="150000"/>
              </a:lnSpc>
              <a:buClr>
                <a:srgbClr val="C00000"/>
              </a:buClr>
            </a:pPr>
            <a:r>
              <a:rPr lang="en-US" sz="2000" dirty="0" smtClean="0">
                <a:solidFill>
                  <a:srgbClr val="0070C0"/>
                </a:solidFill>
              </a:rPr>
              <a:t>int </a:t>
            </a:r>
            <a:r>
              <a:rPr lang="en-US" sz="2000" dirty="0" err="1" smtClean="0"/>
              <a:t>inum</a:t>
            </a:r>
            <a:r>
              <a:rPr lang="en-US" sz="2000" dirty="0" smtClean="0"/>
              <a:t>= </a:t>
            </a:r>
            <a:r>
              <a:rPr lang="en-US" sz="2000" dirty="0" smtClean="0">
                <a:solidFill>
                  <a:srgbClr val="7030A0"/>
                </a:solidFill>
              </a:rPr>
              <a:t>100000</a:t>
            </a:r>
            <a:r>
              <a:rPr lang="en-US" sz="2000" dirty="0" smtClean="0"/>
              <a:t>; </a:t>
            </a:r>
          </a:p>
          <a:p>
            <a:pPr lvl="1" algn="just">
              <a:lnSpc>
                <a:spcPct val="150000"/>
              </a:lnSpc>
              <a:buClr>
                <a:srgbClr val="C00000"/>
              </a:buClr>
            </a:pPr>
            <a:r>
              <a:rPr lang="en-US" sz="2000" dirty="0" smtClean="0">
                <a:solidFill>
                  <a:srgbClr val="0070C0"/>
                </a:solidFill>
              </a:rPr>
              <a:t>long </a:t>
            </a:r>
            <a:r>
              <a:rPr lang="en-US" sz="2000" dirty="0" err="1" smtClean="0"/>
              <a:t>longNum</a:t>
            </a:r>
            <a:r>
              <a:rPr lang="en-US" sz="2000" dirty="0" smtClean="0"/>
              <a:t>= </a:t>
            </a:r>
            <a:r>
              <a:rPr lang="en-US" sz="2000" dirty="0" smtClean="0">
                <a:solidFill>
                  <a:srgbClr val="7030A0"/>
                </a:solidFill>
              </a:rPr>
              <a:t>900000L</a:t>
            </a:r>
            <a:r>
              <a:rPr lang="en-US" sz="2000" dirty="0" smtClean="0"/>
              <a:t>; </a:t>
            </a:r>
          </a:p>
          <a:p>
            <a:pPr lvl="1" algn="just">
              <a:lnSpc>
                <a:spcPct val="150000"/>
              </a:lnSpc>
              <a:buClr>
                <a:srgbClr val="C00000"/>
              </a:buClr>
            </a:pPr>
            <a:r>
              <a:rPr lang="en-US" sz="2000" dirty="0">
                <a:solidFill>
                  <a:srgbClr val="0070C0"/>
                </a:solidFill>
              </a:rPr>
              <a:t>float</a:t>
            </a:r>
            <a:r>
              <a:rPr lang="en-US" sz="2000" dirty="0"/>
              <a:t> </a:t>
            </a:r>
            <a:r>
              <a:rPr lang="en-US" sz="2000" dirty="0" err="1"/>
              <a:t>floatNum</a:t>
            </a:r>
            <a:r>
              <a:rPr lang="en-US" sz="2000" dirty="0"/>
              <a:t> = </a:t>
            </a:r>
            <a:r>
              <a:rPr lang="en-US" sz="2000" dirty="0">
                <a:solidFill>
                  <a:srgbClr val="7030A0"/>
                </a:solidFill>
              </a:rPr>
              <a:t>5.99f</a:t>
            </a:r>
            <a:r>
              <a:rPr lang="en-US" sz="2000" dirty="0"/>
              <a:t>; </a:t>
            </a:r>
          </a:p>
          <a:p>
            <a:pPr lvl="1" algn="just">
              <a:lnSpc>
                <a:spcPct val="150000"/>
              </a:lnSpc>
              <a:buClr>
                <a:srgbClr val="C00000"/>
              </a:buClr>
            </a:pPr>
            <a:r>
              <a:rPr lang="en-US" sz="2000" dirty="0">
                <a:solidFill>
                  <a:srgbClr val="0070C0"/>
                </a:solidFill>
              </a:rPr>
              <a:t>double</a:t>
            </a:r>
            <a:r>
              <a:rPr lang="en-US" sz="2000" dirty="0"/>
              <a:t> </a:t>
            </a:r>
            <a:r>
              <a:rPr lang="en-US" sz="2000" dirty="0" err="1"/>
              <a:t>dnum</a:t>
            </a:r>
            <a:r>
              <a:rPr lang="en-US" sz="2000" dirty="0"/>
              <a:t>= </a:t>
            </a:r>
            <a:r>
              <a:rPr lang="en-US" sz="2000" dirty="0">
                <a:solidFill>
                  <a:srgbClr val="7030A0"/>
                </a:solidFill>
              </a:rPr>
              <a:t>99.9</a:t>
            </a:r>
            <a:r>
              <a:rPr lang="en-US" sz="2000" dirty="0"/>
              <a:t>; </a:t>
            </a:r>
            <a:endParaRPr lang="en-US" sz="2000" dirty="0">
              <a:solidFill>
                <a:srgbClr val="0070C0"/>
              </a:solidFill>
            </a:endParaRPr>
          </a:p>
          <a:p>
            <a:pPr lvl="1" algn="just">
              <a:lnSpc>
                <a:spcPct val="150000"/>
              </a:lnSpc>
              <a:buClr>
                <a:srgbClr val="C00000"/>
              </a:buClr>
            </a:pPr>
            <a:r>
              <a:rPr lang="en-US" sz="2000" dirty="0">
                <a:solidFill>
                  <a:srgbClr val="0070C0"/>
                </a:solidFill>
              </a:rPr>
              <a:t>char</a:t>
            </a:r>
            <a:r>
              <a:rPr lang="en-US" sz="2000" dirty="0"/>
              <a:t> </a:t>
            </a:r>
            <a:r>
              <a:rPr lang="en-US" sz="2000" dirty="0" err="1"/>
              <a:t>letterA</a:t>
            </a:r>
            <a:r>
              <a:rPr lang="en-US" sz="2000" dirty="0"/>
              <a:t> = </a:t>
            </a:r>
            <a:r>
              <a:rPr lang="en-US" sz="2000" dirty="0">
                <a:solidFill>
                  <a:srgbClr val="00B050"/>
                </a:solidFill>
              </a:rPr>
              <a:t>'A'</a:t>
            </a:r>
            <a:r>
              <a:rPr lang="en-US" sz="2000" dirty="0" smtClean="0"/>
              <a:t>; </a:t>
            </a:r>
            <a:endParaRPr lang="en-US" sz="2000" dirty="0"/>
          </a:p>
          <a:p>
            <a:pPr lvl="1" algn="just">
              <a:lnSpc>
                <a:spcPct val="150000"/>
              </a:lnSpc>
              <a:buClr>
                <a:srgbClr val="C00000"/>
              </a:buClr>
            </a:pPr>
            <a:r>
              <a:rPr lang="en-US" sz="2000" dirty="0" err="1">
                <a:solidFill>
                  <a:srgbClr val="0070C0"/>
                </a:solidFill>
              </a:rPr>
              <a:t>boolean</a:t>
            </a:r>
            <a:r>
              <a:rPr lang="en-US" sz="2000" dirty="0">
                <a:solidFill>
                  <a:srgbClr val="0070C0"/>
                </a:solidFill>
              </a:rPr>
              <a:t> </a:t>
            </a:r>
            <a:r>
              <a:rPr lang="en-US" sz="2000" dirty="0" err="1"/>
              <a:t>myBool</a:t>
            </a:r>
            <a:r>
              <a:rPr lang="en-US" sz="2000" dirty="0"/>
              <a:t> = </a:t>
            </a:r>
            <a:r>
              <a:rPr lang="en-US" sz="2000" dirty="0">
                <a:solidFill>
                  <a:srgbClr val="7030A0"/>
                </a:solidFill>
              </a:rPr>
              <a:t>true</a:t>
            </a:r>
            <a:r>
              <a:rPr lang="en-US" sz="2000" dirty="0"/>
              <a:t>; </a:t>
            </a:r>
          </a:p>
          <a:p>
            <a:pPr lvl="1" algn="just">
              <a:lnSpc>
                <a:spcPct val="150000"/>
              </a:lnSpc>
              <a:buClr>
                <a:srgbClr val="C00000"/>
              </a:buClr>
            </a:pPr>
            <a:r>
              <a:rPr lang="en-US" sz="2000" dirty="0">
                <a:solidFill>
                  <a:srgbClr val="FF0000"/>
                </a:solidFill>
              </a:rPr>
              <a:t>String </a:t>
            </a:r>
            <a:r>
              <a:rPr lang="en-US" sz="2000" dirty="0" err="1"/>
              <a:t>myText</a:t>
            </a:r>
            <a:r>
              <a:rPr lang="en-US" sz="2000" dirty="0"/>
              <a:t> = </a:t>
            </a:r>
            <a:r>
              <a:rPr lang="en-US" sz="2000" dirty="0">
                <a:solidFill>
                  <a:srgbClr val="00B050"/>
                </a:solidFill>
              </a:rPr>
              <a:t>"Hello</a:t>
            </a:r>
            <a:r>
              <a:rPr lang="en-US" sz="2000" dirty="0" smtClean="0">
                <a:solidFill>
                  <a:srgbClr val="00B050"/>
                </a:solidFill>
              </a:rPr>
              <a:t>"</a:t>
            </a:r>
            <a:r>
              <a:rPr lang="en-US" sz="2000" dirty="0" smtClean="0"/>
              <a:t>;</a:t>
            </a:r>
          </a:p>
        </p:txBody>
      </p:sp>
      <p:sp>
        <p:nvSpPr>
          <p:cNvPr id="6" name="Rectangle 5">
            <a:extLst>
              <a:ext uri="{FF2B5EF4-FFF2-40B4-BE49-F238E27FC236}">
                <a16:creationId xmlns:a16="http://schemas.microsoft.com/office/drawing/2014/main" id="{C04FDB57-80A8-4F10-B67F-2B06D92668F4}"/>
              </a:ext>
            </a:extLst>
          </p:cNvPr>
          <p:cNvSpPr/>
          <p:nvPr/>
        </p:nvSpPr>
        <p:spPr>
          <a:xfrm>
            <a:off x="5863186" y="1807106"/>
            <a:ext cx="5846593" cy="4401205"/>
          </a:xfrm>
          <a:prstGeom prst="rect">
            <a:avLst/>
          </a:prstGeom>
        </p:spPr>
        <p:txBody>
          <a:bodyPr wrap="square">
            <a:spAutoFit/>
          </a:bodyPr>
          <a:lstStyle/>
          <a:p>
            <a:pPr algn="just">
              <a:lnSpc>
                <a:spcPct val="150000"/>
              </a:lnSpc>
              <a:buClr>
                <a:srgbClr val="C00000"/>
              </a:buClr>
            </a:pPr>
            <a:r>
              <a:rPr lang="en-US" sz="2000" b="1" dirty="0" smtClean="0"/>
              <a:t>We </a:t>
            </a:r>
            <a:r>
              <a:rPr lang="en-US" sz="2000" b="1" dirty="0"/>
              <a:t>can give values to a variable while creating:</a:t>
            </a:r>
            <a:endParaRPr lang="en-US" sz="2000" dirty="0"/>
          </a:p>
          <a:p>
            <a:pPr>
              <a:lnSpc>
                <a:spcPct val="150000"/>
              </a:lnSpc>
            </a:pPr>
            <a:r>
              <a:rPr lang="en-US" sz="2000" dirty="0">
                <a:solidFill>
                  <a:srgbClr val="0070C0"/>
                </a:solidFill>
              </a:rPr>
              <a:t>int </a:t>
            </a:r>
            <a:r>
              <a:rPr lang="en-US" sz="2000" dirty="0"/>
              <a:t>number= </a:t>
            </a:r>
            <a:r>
              <a:rPr lang="en-US" sz="2000" dirty="0">
                <a:solidFill>
                  <a:srgbClr val="7030A0"/>
                </a:solidFill>
              </a:rPr>
              <a:t>15</a:t>
            </a:r>
            <a:r>
              <a:rPr lang="en-US" sz="2000" dirty="0"/>
              <a:t>; </a:t>
            </a:r>
          </a:p>
          <a:p>
            <a:pPr>
              <a:lnSpc>
                <a:spcPct val="150000"/>
              </a:lnSpc>
            </a:pPr>
            <a:r>
              <a:rPr lang="en-US" sz="2000" dirty="0" err="1" smtClean="0">
                <a:solidFill>
                  <a:schemeClr val="accent6">
                    <a:lumMod val="75000"/>
                  </a:schemeClr>
                </a:solidFill>
              </a:rPr>
              <a:t>Console</a:t>
            </a:r>
            <a:r>
              <a:rPr lang="en-US" sz="2000" dirty="0" err="1" smtClean="0"/>
              <a:t>.</a:t>
            </a:r>
            <a:r>
              <a:rPr lang="en-US" sz="2000" dirty="0" err="1" smtClean="0">
                <a:solidFill>
                  <a:srgbClr val="C00000"/>
                </a:solidFill>
              </a:rPr>
              <a:t>Write</a:t>
            </a:r>
            <a:r>
              <a:rPr lang="en-US" sz="2000" dirty="0" smtClean="0"/>
              <a:t>(</a:t>
            </a:r>
            <a:r>
              <a:rPr lang="en-US" sz="2000" dirty="0" smtClean="0">
                <a:solidFill>
                  <a:schemeClr val="accent6"/>
                </a:solidFill>
              </a:rPr>
              <a:t>number</a:t>
            </a:r>
            <a:r>
              <a:rPr lang="en-US" sz="2000" dirty="0"/>
              <a:t>); </a:t>
            </a:r>
          </a:p>
          <a:p>
            <a:pPr algn="just">
              <a:buClr>
                <a:srgbClr val="C00000"/>
              </a:buClr>
            </a:pPr>
            <a:endParaRPr lang="en-US" sz="2000" b="1" dirty="0" smtClean="0"/>
          </a:p>
          <a:p>
            <a:pPr algn="just">
              <a:buClr>
                <a:srgbClr val="C00000"/>
              </a:buClr>
            </a:pPr>
            <a:endParaRPr lang="en-US" sz="2000" b="1" dirty="0" smtClean="0"/>
          </a:p>
          <a:p>
            <a:pPr algn="just">
              <a:buClr>
                <a:srgbClr val="C00000"/>
              </a:buClr>
            </a:pPr>
            <a:r>
              <a:rPr lang="en-US" sz="2000" b="1" dirty="0" smtClean="0"/>
              <a:t>We </a:t>
            </a:r>
            <a:r>
              <a:rPr lang="en-US" sz="2000" b="1" dirty="0"/>
              <a:t>can </a:t>
            </a:r>
            <a:r>
              <a:rPr lang="en-US" sz="2000" b="1" dirty="0" smtClean="0"/>
              <a:t>declare a variable without assigning a value, and assign the value later:</a:t>
            </a:r>
          </a:p>
          <a:p>
            <a:pPr algn="just">
              <a:buClr>
                <a:srgbClr val="C00000"/>
              </a:buClr>
            </a:pPr>
            <a:endParaRPr lang="en-US" sz="2000" dirty="0"/>
          </a:p>
          <a:p>
            <a:pPr>
              <a:lnSpc>
                <a:spcPct val="150000"/>
              </a:lnSpc>
            </a:pPr>
            <a:r>
              <a:rPr lang="en-US" sz="2000" dirty="0">
                <a:solidFill>
                  <a:srgbClr val="0070C0"/>
                </a:solidFill>
              </a:rPr>
              <a:t>int </a:t>
            </a:r>
            <a:r>
              <a:rPr lang="en-US" sz="2000" dirty="0"/>
              <a:t>number</a:t>
            </a:r>
            <a:r>
              <a:rPr lang="en-US" sz="2000" dirty="0" smtClean="0"/>
              <a:t>;</a:t>
            </a:r>
          </a:p>
          <a:p>
            <a:pPr>
              <a:lnSpc>
                <a:spcPct val="150000"/>
              </a:lnSpc>
            </a:pPr>
            <a:r>
              <a:rPr lang="en-US" sz="2000" dirty="0" smtClean="0"/>
              <a:t> </a:t>
            </a:r>
            <a:r>
              <a:rPr lang="en-US" sz="2000" dirty="0"/>
              <a:t>number </a:t>
            </a:r>
            <a:r>
              <a:rPr lang="en-US" sz="2000" dirty="0" smtClean="0"/>
              <a:t>= </a:t>
            </a:r>
            <a:r>
              <a:rPr lang="en-US" sz="2000" dirty="0">
                <a:solidFill>
                  <a:srgbClr val="7030A0"/>
                </a:solidFill>
              </a:rPr>
              <a:t>15</a:t>
            </a:r>
            <a:r>
              <a:rPr lang="en-US" sz="2000" dirty="0"/>
              <a:t>; </a:t>
            </a:r>
          </a:p>
          <a:p>
            <a:pPr>
              <a:lnSpc>
                <a:spcPct val="150000"/>
              </a:lnSpc>
            </a:pPr>
            <a:r>
              <a:rPr lang="en-US" sz="2000" dirty="0" err="1">
                <a:solidFill>
                  <a:schemeClr val="accent6">
                    <a:lumMod val="75000"/>
                  </a:schemeClr>
                </a:solidFill>
              </a:rPr>
              <a:t>Console</a:t>
            </a:r>
            <a:r>
              <a:rPr lang="en-US" sz="2000" dirty="0" err="1"/>
              <a:t>.</a:t>
            </a:r>
            <a:r>
              <a:rPr lang="en-US" sz="2000" dirty="0" err="1">
                <a:solidFill>
                  <a:srgbClr val="C00000"/>
                </a:solidFill>
              </a:rPr>
              <a:t>Write</a:t>
            </a:r>
            <a:r>
              <a:rPr lang="en-US" sz="2000" dirty="0"/>
              <a:t>(</a:t>
            </a:r>
            <a:r>
              <a:rPr lang="en-US" sz="2000" dirty="0">
                <a:solidFill>
                  <a:schemeClr val="accent6"/>
                </a:solidFill>
              </a:rPr>
              <a:t>number</a:t>
            </a:r>
            <a:r>
              <a:rPr lang="en-US" sz="2000" dirty="0"/>
              <a:t>); </a:t>
            </a:r>
          </a:p>
        </p:txBody>
      </p:sp>
    </p:spTree>
    <p:extLst>
      <p:ext uri="{BB962C8B-B14F-4D97-AF65-F5344CB8AC3E}">
        <p14:creationId xmlns:p14="http://schemas.microsoft.com/office/powerpoint/2010/main" val="24953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18363"/>
            <a:ext cx="10058400" cy="1450757"/>
          </a:xfrm>
        </p:spPr>
        <p:txBody>
          <a:bodyPr>
            <a:normAutofit/>
          </a:bodyPr>
          <a:lstStyle/>
          <a:p>
            <a:r>
              <a:rPr lang="en-US" sz="2800" b="1" dirty="0" smtClean="0">
                <a:solidFill>
                  <a:srgbClr val="C00000"/>
                </a:solidFill>
                <a:latin typeface="Arial" pitchFamily="34" charset="0"/>
                <a:cs typeface="Arial" pitchFamily="34" charset="0"/>
              </a:rPr>
              <a:t>Prompting the User for Input</a:t>
            </a:r>
            <a:endParaRPr lang="en-US" sz="2800" b="1" dirty="0">
              <a:solidFill>
                <a:srgbClr val="C00000"/>
              </a:solidFill>
              <a:latin typeface="Arial" pitchFamily="34" charset="0"/>
              <a:cs typeface="Arial" pitchFamily="34" charset="0"/>
            </a:endParaRPr>
          </a:p>
        </p:txBody>
      </p:sp>
      <p:sp>
        <p:nvSpPr>
          <p:cNvPr id="7" name="TextBox 6">
            <a:extLst>
              <a:ext uri="{FF2B5EF4-FFF2-40B4-BE49-F238E27FC236}">
                <a16:creationId xmlns:a16="http://schemas.microsoft.com/office/drawing/2014/main" id="{A155CD6F-A6D3-41CC-B2D6-1BBAA77BF826}"/>
              </a:ext>
            </a:extLst>
          </p:cNvPr>
          <p:cNvSpPr txBox="1"/>
          <p:nvPr/>
        </p:nvSpPr>
        <p:spPr>
          <a:xfrm>
            <a:off x="10578911" y="6182431"/>
            <a:ext cx="1540310" cy="671851"/>
          </a:xfrm>
          <a:prstGeom prst="rect">
            <a:avLst/>
          </a:prstGeom>
          <a:noFill/>
        </p:spPr>
        <p:txBody>
          <a:bodyPr wrap="square" rtlCol="0">
            <a:spAutoFit/>
          </a:bodyPr>
          <a:lstStyle/>
          <a:p>
            <a:pPr algn="ctr">
              <a:lnSpc>
                <a:spcPct val="150000"/>
              </a:lnSpc>
            </a:pPr>
            <a:r>
              <a:rPr lang="en-US" sz="2800" b="1" dirty="0" smtClean="0">
                <a:solidFill>
                  <a:schemeClr val="bg1"/>
                </a:solidFill>
                <a:ea typeface="Lato Black" panose="020F0502020204030203" pitchFamily="34" charset="0"/>
                <a:cs typeface="Lato Black" panose="020F0502020204030203" pitchFamily="34" charset="0"/>
              </a:rPr>
              <a:t>13</a:t>
            </a:r>
            <a:endParaRPr lang="en-US" sz="2400" b="1" dirty="0">
              <a:solidFill>
                <a:schemeClr val="bg1"/>
              </a:solidFill>
              <a:ea typeface="Lato Black" panose="020F0502020204030203" pitchFamily="34" charset="0"/>
              <a:cs typeface="Lato Black" panose="020F0502020204030203" pitchFamily="34" charset="0"/>
            </a:endParaRPr>
          </a:p>
        </p:txBody>
      </p:sp>
      <p:sp>
        <p:nvSpPr>
          <p:cNvPr id="8" name="Rectangle 7">
            <a:extLst>
              <a:ext uri="{FF2B5EF4-FFF2-40B4-BE49-F238E27FC236}">
                <a16:creationId xmlns:a16="http://schemas.microsoft.com/office/drawing/2014/main" id="{C04FDB57-80A8-4F10-B67F-2B06D92668F4}"/>
              </a:ext>
            </a:extLst>
          </p:cNvPr>
          <p:cNvSpPr/>
          <p:nvPr/>
        </p:nvSpPr>
        <p:spPr>
          <a:xfrm>
            <a:off x="516834" y="1813157"/>
            <a:ext cx="10960933" cy="3416320"/>
          </a:xfrm>
          <a:prstGeom prst="rect">
            <a:avLst/>
          </a:prstGeom>
        </p:spPr>
        <p:txBody>
          <a:bodyPr wrap="square">
            <a:spAutoFit/>
          </a:bodyPr>
          <a:lstStyle/>
          <a:p>
            <a:pPr marL="457200" indent="-457200" algn="just">
              <a:lnSpc>
                <a:spcPct val="150000"/>
              </a:lnSpc>
              <a:buClr>
                <a:srgbClr val="C00000"/>
              </a:buClr>
              <a:buFont typeface="Wingdings" panose="05000000000000000000" pitchFamily="2" charset="2"/>
              <a:buChar char="Ø"/>
            </a:pPr>
            <a:r>
              <a:rPr lang="en-US" sz="2400" dirty="0"/>
              <a:t>Another way to assign a value to a variable is to prompt the user for input. </a:t>
            </a:r>
            <a:endParaRPr lang="en-US" sz="2400" dirty="0" smtClean="0"/>
          </a:p>
          <a:p>
            <a:pPr marL="457200" indent="-457200" algn="just">
              <a:lnSpc>
                <a:spcPct val="150000"/>
              </a:lnSpc>
              <a:buClr>
                <a:srgbClr val="C00000"/>
              </a:buClr>
              <a:buFont typeface="Wingdings" panose="05000000000000000000" pitchFamily="2" charset="2"/>
              <a:buChar char="Ø"/>
            </a:pPr>
            <a:r>
              <a:rPr lang="en-US" sz="2400" dirty="0" smtClean="0"/>
              <a:t>In </a:t>
            </a:r>
            <a:r>
              <a:rPr lang="en-US" sz="2400" dirty="0"/>
              <a:t>C#, the Console class is used to get user input.</a:t>
            </a:r>
          </a:p>
          <a:p>
            <a:pPr marL="457200" indent="-457200" algn="just">
              <a:lnSpc>
                <a:spcPct val="150000"/>
              </a:lnSpc>
              <a:buClr>
                <a:srgbClr val="C00000"/>
              </a:buClr>
              <a:buFont typeface="Wingdings" panose="05000000000000000000" pitchFamily="2" charset="2"/>
              <a:buChar char="Ø"/>
            </a:pPr>
            <a:endParaRPr lang="en-US" sz="2400" dirty="0"/>
          </a:p>
          <a:p>
            <a:pPr algn="ctr">
              <a:lnSpc>
                <a:spcPct val="150000"/>
              </a:lnSpc>
              <a:buClr>
                <a:srgbClr val="C00000"/>
              </a:buClr>
            </a:pPr>
            <a:endParaRPr lang="en-US" sz="2400" b="1" dirty="0" smtClean="0"/>
          </a:p>
          <a:p>
            <a:pPr marL="457200" indent="-457200" algn="just">
              <a:lnSpc>
                <a:spcPct val="150000"/>
              </a:lnSpc>
              <a:buClr>
                <a:srgbClr val="C00000"/>
              </a:buClr>
              <a:buFont typeface="Wingdings" panose="05000000000000000000" pitchFamily="2" charset="2"/>
              <a:buChar char="Ø"/>
            </a:pPr>
            <a:r>
              <a:rPr lang="en-US" sz="2400" dirty="0"/>
              <a:t>To read user input, you use methods from the Console class. For example:</a:t>
            </a:r>
          </a:p>
          <a:p>
            <a:pPr algn="just">
              <a:lnSpc>
                <a:spcPct val="150000"/>
              </a:lnSpc>
              <a:buClr>
                <a:srgbClr val="C00000"/>
              </a:buClr>
            </a:pPr>
            <a:r>
              <a:rPr lang="en-US" sz="2400" b="1" dirty="0" smtClean="0"/>
              <a:t>	</a:t>
            </a:r>
            <a:r>
              <a:rPr lang="en-US" sz="2400" b="1" dirty="0" smtClean="0">
                <a:solidFill>
                  <a:srgbClr val="0070C0"/>
                </a:solidFill>
              </a:rPr>
              <a:t>string</a:t>
            </a:r>
            <a:r>
              <a:rPr lang="en-US" sz="2400" b="1" dirty="0" smtClean="0"/>
              <a:t> input = </a:t>
            </a:r>
            <a:r>
              <a:rPr lang="en-US" sz="2400" b="1" dirty="0" err="1" smtClean="0">
                <a:solidFill>
                  <a:schemeClr val="accent6"/>
                </a:solidFill>
              </a:rPr>
              <a:t>Console</a:t>
            </a:r>
            <a:r>
              <a:rPr lang="en-US" sz="2400" b="1" dirty="0" err="1" smtClean="0"/>
              <a:t>.</a:t>
            </a:r>
            <a:r>
              <a:rPr lang="en-US" sz="2400" b="1" dirty="0" err="1" smtClean="0">
                <a:solidFill>
                  <a:srgbClr val="C00000"/>
                </a:solidFill>
              </a:rPr>
              <a:t>ReadLine</a:t>
            </a:r>
            <a:r>
              <a:rPr lang="en-US" sz="2400" b="1" dirty="0" smtClean="0"/>
              <a:t>();</a:t>
            </a:r>
            <a:endParaRPr lang="en-US" sz="2400" b="1" dirty="0" smtClean="0">
              <a:solidFill>
                <a:srgbClr val="0070C0"/>
              </a:solidFill>
            </a:endParaRPr>
          </a:p>
        </p:txBody>
      </p:sp>
    </p:spTree>
    <p:extLst>
      <p:ext uri="{BB962C8B-B14F-4D97-AF65-F5344CB8AC3E}">
        <p14:creationId xmlns:p14="http://schemas.microsoft.com/office/powerpoint/2010/main" val="233131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18363"/>
            <a:ext cx="10058400" cy="1450757"/>
          </a:xfrm>
        </p:spPr>
        <p:txBody>
          <a:bodyPr>
            <a:normAutofit/>
          </a:bodyPr>
          <a:lstStyle/>
          <a:p>
            <a:r>
              <a:rPr lang="en-US" sz="2800" b="1" dirty="0" smtClean="0">
                <a:solidFill>
                  <a:srgbClr val="C00000"/>
                </a:solidFill>
                <a:latin typeface="Arial" pitchFamily="34" charset="0"/>
                <a:cs typeface="Arial" pitchFamily="34" charset="0"/>
              </a:rPr>
              <a:t>Prompting the User for Input (</a:t>
            </a:r>
            <a:r>
              <a:rPr lang="en-US" sz="2800" b="1" dirty="0" err="1" smtClean="0">
                <a:solidFill>
                  <a:srgbClr val="C00000"/>
                </a:solidFill>
                <a:latin typeface="Arial" pitchFamily="34" charset="0"/>
                <a:cs typeface="Arial" pitchFamily="34" charset="0"/>
              </a:rPr>
              <a:t>cont</a:t>
            </a:r>
            <a:r>
              <a:rPr lang="en-US" sz="2800" b="1" dirty="0" smtClean="0">
                <a:solidFill>
                  <a:srgbClr val="C00000"/>
                </a:solidFill>
                <a:latin typeface="Arial" pitchFamily="34" charset="0"/>
                <a:cs typeface="Arial" pitchFamily="34" charset="0"/>
              </a:rPr>
              <a:t>).</a:t>
            </a:r>
            <a:endParaRPr lang="en-US" sz="2800" b="1" dirty="0">
              <a:solidFill>
                <a:srgbClr val="C00000"/>
              </a:solidFill>
              <a:latin typeface="Arial" pitchFamily="34" charset="0"/>
              <a:cs typeface="Arial" pitchFamily="34" charset="0"/>
            </a:endParaRPr>
          </a:p>
        </p:txBody>
      </p:sp>
      <p:sp>
        <p:nvSpPr>
          <p:cNvPr id="7" name="TextBox 6">
            <a:extLst>
              <a:ext uri="{FF2B5EF4-FFF2-40B4-BE49-F238E27FC236}">
                <a16:creationId xmlns:a16="http://schemas.microsoft.com/office/drawing/2014/main" id="{A155CD6F-A6D3-41CC-B2D6-1BBAA77BF826}"/>
              </a:ext>
            </a:extLst>
          </p:cNvPr>
          <p:cNvSpPr txBox="1"/>
          <p:nvPr/>
        </p:nvSpPr>
        <p:spPr>
          <a:xfrm>
            <a:off x="10578911" y="6182431"/>
            <a:ext cx="1540310" cy="671851"/>
          </a:xfrm>
          <a:prstGeom prst="rect">
            <a:avLst/>
          </a:prstGeom>
          <a:noFill/>
        </p:spPr>
        <p:txBody>
          <a:bodyPr wrap="square" rtlCol="0">
            <a:spAutoFit/>
          </a:bodyPr>
          <a:lstStyle/>
          <a:p>
            <a:pPr algn="ctr">
              <a:lnSpc>
                <a:spcPct val="150000"/>
              </a:lnSpc>
            </a:pPr>
            <a:r>
              <a:rPr lang="en-US" sz="2800" b="1" dirty="0" smtClean="0">
                <a:solidFill>
                  <a:schemeClr val="bg1"/>
                </a:solidFill>
                <a:ea typeface="Lato Black" panose="020F0502020204030203" pitchFamily="34" charset="0"/>
                <a:cs typeface="Lato Black" panose="020F0502020204030203" pitchFamily="34" charset="0"/>
              </a:rPr>
              <a:t>14</a:t>
            </a:r>
            <a:endParaRPr lang="en-US" sz="2400" b="1" dirty="0">
              <a:solidFill>
                <a:schemeClr val="bg1"/>
              </a:solidFill>
              <a:ea typeface="Lato Black" panose="020F0502020204030203" pitchFamily="34" charset="0"/>
              <a:cs typeface="Lato Black" panose="020F0502020204030203" pitchFamily="34" charset="0"/>
            </a:endParaRPr>
          </a:p>
        </p:txBody>
      </p:sp>
      <p:pic>
        <p:nvPicPr>
          <p:cNvPr id="3" name="Picture 2"/>
          <p:cNvPicPr>
            <a:picLocks noChangeAspect="1"/>
          </p:cNvPicPr>
          <p:nvPr/>
        </p:nvPicPr>
        <p:blipFill>
          <a:blip r:embed="rId2"/>
          <a:stretch>
            <a:fillRect/>
          </a:stretch>
        </p:blipFill>
        <p:spPr>
          <a:xfrm>
            <a:off x="1753687" y="2044306"/>
            <a:ext cx="8138495" cy="4114800"/>
          </a:xfrm>
          <a:prstGeom prst="rect">
            <a:avLst/>
          </a:prstGeom>
        </p:spPr>
      </p:pic>
    </p:spTree>
    <p:extLst>
      <p:ext uri="{BB962C8B-B14F-4D97-AF65-F5344CB8AC3E}">
        <p14:creationId xmlns:p14="http://schemas.microsoft.com/office/powerpoint/2010/main" val="2059243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18363"/>
            <a:ext cx="10058400" cy="1450757"/>
          </a:xfrm>
        </p:spPr>
        <p:txBody>
          <a:bodyPr>
            <a:normAutofit/>
          </a:bodyPr>
          <a:lstStyle/>
          <a:p>
            <a:r>
              <a:rPr lang="en-US" sz="2800" b="1" dirty="0" smtClean="0">
                <a:solidFill>
                  <a:srgbClr val="C00000"/>
                </a:solidFill>
                <a:latin typeface="Arial" pitchFamily="34" charset="0"/>
                <a:cs typeface="Arial" pitchFamily="34" charset="0"/>
              </a:rPr>
              <a:t>C# </a:t>
            </a:r>
            <a:r>
              <a:rPr lang="en-US" sz="2800" b="1" dirty="0" smtClean="0">
                <a:solidFill>
                  <a:srgbClr val="C00000"/>
                </a:solidFill>
                <a:latin typeface="Arial" pitchFamily="34" charset="0"/>
                <a:cs typeface="Arial" pitchFamily="34" charset="0"/>
              </a:rPr>
              <a:t>Operators</a:t>
            </a:r>
            <a:endParaRPr lang="en-US" sz="2800" b="1" dirty="0">
              <a:solidFill>
                <a:srgbClr val="C00000"/>
              </a:solidFill>
              <a:latin typeface="Arial" pitchFamily="34" charset="0"/>
              <a:cs typeface="Arial" pitchFamily="34" charset="0"/>
            </a:endParaRPr>
          </a:p>
        </p:txBody>
      </p:sp>
      <p:sp>
        <p:nvSpPr>
          <p:cNvPr id="7" name="TextBox 6">
            <a:extLst>
              <a:ext uri="{FF2B5EF4-FFF2-40B4-BE49-F238E27FC236}">
                <a16:creationId xmlns:a16="http://schemas.microsoft.com/office/drawing/2014/main" id="{A155CD6F-A6D3-41CC-B2D6-1BBAA77BF826}"/>
              </a:ext>
            </a:extLst>
          </p:cNvPr>
          <p:cNvSpPr txBox="1"/>
          <p:nvPr/>
        </p:nvSpPr>
        <p:spPr>
          <a:xfrm>
            <a:off x="10578911" y="6182431"/>
            <a:ext cx="1540310" cy="671851"/>
          </a:xfrm>
          <a:prstGeom prst="rect">
            <a:avLst/>
          </a:prstGeom>
          <a:noFill/>
        </p:spPr>
        <p:txBody>
          <a:bodyPr wrap="square" rtlCol="0">
            <a:spAutoFit/>
          </a:bodyPr>
          <a:lstStyle/>
          <a:p>
            <a:pPr algn="ctr">
              <a:lnSpc>
                <a:spcPct val="150000"/>
              </a:lnSpc>
            </a:pPr>
            <a:r>
              <a:rPr lang="en-US" sz="2800" b="1" dirty="0" smtClean="0">
                <a:solidFill>
                  <a:schemeClr val="bg1"/>
                </a:solidFill>
                <a:ea typeface="Lato Black" panose="020F0502020204030203" pitchFamily="34" charset="0"/>
                <a:cs typeface="Lato Black" panose="020F0502020204030203" pitchFamily="34" charset="0"/>
              </a:rPr>
              <a:t>15</a:t>
            </a:r>
            <a:endParaRPr lang="en-US" sz="2400" b="1" dirty="0">
              <a:solidFill>
                <a:schemeClr val="bg1"/>
              </a:solidFill>
              <a:ea typeface="Lato Black" panose="020F0502020204030203" pitchFamily="34" charset="0"/>
              <a:cs typeface="Lato Black" panose="020F0502020204030203" pitchFamily="34" charset="0"/>
            </a:endParaRPr>
          </a:p>
        </p:txBody>
      </p:sp>
      <p:sp>
        <p:nvSpPr>
          <p:cNvPr id="8" name="Rectangle 7">
            <a:extLst>
              <a:ext uri="{FF2B5EF4-FFF2-40B4-BE49-F238E27FC236}">
                <a16:creationId xmlns:a16="http://schemas.microsoft.com/office/drawing/2014/main" id="{C04FDB57-80A8-4F10-B67F-2B06D92668F4}"/>
              </a:ext>
            </a:extLst>
          </p:cNvPr>
          <p:cNvSpPr/>
          <p:nvPr/>
        </p:nvSpPr>
        <p:spPr>
          <a:xfrm>
            <a:off x="516834" y="1813157"/>
            <a:ext cx="10960933" cy="4339650"/>
          </a:xfrm>
          <a:prstGeom prst="rect">
            <a:avLst/>
          </a:prstGeom>
        </p:spPr>
        <p:txBody>
          <a:bodyPr wrap="square">
            <a:spAutoFit/>
          </a:bodyPr>
          <a:lstStyle/>
          <a:p>
            <a:pPr marL="457200" indent="-457200" algn="just">
              <a:lnSpc>
                <a:spcPct val="150000"/>
              </a:lnSpc>
              <a:buClr>
                <a:srgbClr val="C00000"/>
              </a:buClr>
              <a:buFont typeface="Wingdings" panose="05000000000000000000" pitchFamily="2" charset="2"/>
              <a:buChar char="Ø"/>
            </a:pPr>
            <a:r>
              <a:rPr lang="en-US" sz="2400" b="1" dirty="0"/>
              <a:t>Operators</a:t>
            </a:r>
            <a:r>
              <a:rPr lang="en-US" sz="2400" dirty="0"/>
              <a:t> are special symbols that perform specific </a:t>
            </a:r>
            <a:r>
              <a:rPr lang="en-US" sz="2400" dirty="0" smtClean="0"/>
              <a:t>operations.</a:t>
            </a:r>
          </a:p>
          <a:p>
            <a:pPr marL="457200" indent="-457200" algn="just">
              <a:lnSpc>
                <a:spcPct val="150000"/>
              </a:lnSpc>
              <a:buClr>
                <a:srgbClr val="C00000"/>
              </a:buClr>
              <a:buFont typeface="Wingdings" panose="05000000000000000000" pitchFamily="2" charset="2"/>
              <a:buChar char="Ø"/>
            </a:pPr>
            <a:r>
              <a:rPr lang="en-US" sz="2400" dirty="0" smtClean="0"/>
              <a:t>Example of </a:t>
            </a:r>
            <a:r>
              <a:rPr lang="en-US" sz="2400" b="1" dirty="0" smtClean="0"/>
              <a:t>+</a:t>
            </a:r>
            <a:r>
              <a:rPr lang="en-US" sz="2400" dirty="0" smtClean="0"/>
              <a:t> operator: 	</a:t>
            </a:r>
            <a:r>
              <a:rPr lang="en-US" sz="2400" dirty="0" smtClean="0">
                <a:solidFill>
                  <a:srgbClr val="0070C0"/>
                </a:solidFill>
              </a:rPr>
              <a:t>int </a:t>
            </a:r>
            <a:r>
              <a:rPr lang="en-US" sz="2400" dirty="0" smtClean="0"/>
              <a:t>sum = </a:t>
            </a:r>
            <a:r>
              <a:rPr lang="en-US" sz="2400" dirty="0" smtClean="0">
                <a:solidFill>
                  <a:srgbClr val="7030A0"/>
                </a:solidFill>
              </a:rPr>
              <a:t>10</a:t>
            </a:r>
            <a:r>
              <a:rPr lang="en-US" sz="2400" dirty="0" smtClean="0"/>
              <a:t> + </a:t>
            </a:r>
            <a:r>
              <a:rPr lang="en-US" sz="2400" dirty="0" smtClean="0">
                <a:solidFill>
                  <a:srgbClr val="7030A0"/>
                </a:solidFill>
              </a:rPr>
              <a:t>20</a:t>
            </a:r>
            <a:r>
              <a:rPr lang="en-US" sz="2400" dirty="0" smtClean="0"/>
              <a:t>;</a:t>
            </a:r>
          </a:p>
          <a:p>
            <a:pPr algn="just">
              <a:buClr>
                <a:srgbClr val="C00000"/>
              </a:buClr>
            </a:pPr>
            <a:endParaRPr lang="en-US" sz="2400" dirty="0" smtClean="0"/>
          </a:p>
          <a:p>
            <a:pPr marL="457200" indent="-457200" algn="just">
              <a:lnSpc>
                <a:spcPct val="150000"/>
              </a:lnSpc>
              <a:buClr>
                <a:srgbClr val="C00000"/>
              </a:buClr>
              <a:buFont typeface="Wingdings" panose="05000000000000000000" pitchFamily="2" charset="2"/>
              <a:buChar char="Ø"/>
            </a:pPr>
            <a:r>
              <a:rPr lang="en-US" sz="2400" dirty="0" smtClean="0"/>
              <a:t>C# </a:t>
            </a:r>
            <a:r>
              <a:rPr lang="en-US" sz="2400" dirty="0"/>
              <a:t>divides the operators into the following groups</a:t>
            </a:r>
            <a:r>
              <a:rPr lang="en-US" sz="2400" dirty="0" smtClean="0"/>
              <a:t>:</a:t>
            </a:r>
          </a:p>
          <a:p>
            <a:pPr marL="800100" lvl="1" indent="-342900">
              <a:lnSpc>
                <a:spcPct val="150000"/>
              </a:lnSpc>
              <a:buFont typeface="Arial" pitchFamily="34" charset="0"/>
              <a:buChar char="•"/>
            </a:pPr>
            <a:r>
              <a:rPr lang="en-US" sz="2400" b="1" dirty="0"/>
              <a:t>Arithmetic operators</a:t>
            </a:r>
          </a:p>
          <a:p>
            <a:pPr marL="800100" lvl="1" indent="-342900">
              <a:lnSpc>
                <a:spcPct val="150000"/>
              </a:lnSpc>
              <a:buFont typeface="Arial" pitchFamily="34" charset="0"/>
              <a:buChar char="•"/>
            </a:pPr>
            <a:r>
              <a:rPr lang="en-US" sz="2400" b="1" dirty="0"/>
              <a:t>Assignment operators</a:t>
            </a:r>
          </a:p>
          <a:p>
            <a:pPr marL="800100" lvl="1" indent="-342900">
              <a:lnSpc>
                <a:spcPct val="150000"/>
              </a:lnSpc>
              <a:buFont typeface="Arial" pitchFamily="34" charset="0"/>
              <a:buChar char="•"/>
            </a:pPr>
            <a:r>
              <a:rPr lang="en-US" sz="2400" b="1" dirty="0"/>
              <a:t>Comparison operators</a:t>
            </a:r>
          </a:p>
          <a:p>
            <a:pPr marL="800100" lvl="1" indent="-342900">
              <a:lnSpc>
                <a:spcPct val="150000"/>
              </a:lnSpc>
              <a:buFont typeface="Arial" pitchFamily="34" charset="0"/>
              <a:buChar char="•"/>
            </a:pPr>
            <a:r>
              <a:rPr lang="en-US" sz="2400" b="1" dirty="0"/>
              <a:t>Logical </a:t>
            </a:r>
            <a:r>
              <a:rPr lang="en-US" sz="2400" b="1" dirty="0" smtClean="0"/>
              <a:t>operators</a:t>
            </a:r>
            <a:endParaRPr lang="en-US" sz="2400" b="1" dirty="0"/>
          </a:p>
        </p:txBody>
      </p:sp>
    </p:spTree>
    <p:extLst>
      <p:ext uri="{BB962C8B-B14F-4D97-AF65-F5344CB8AC3E}">
        <p14:creationId xmlns:p14="http://schemas.microsoft.com/office/powerpoint/2010/main" val="225499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18363"/>
            <a:ext cx="10058400" cy="1450757"/>
          </a:xfrm>
        </p:spPr>
        <p:txBody>
          <a:bodyPr>
            <a:normAutofit/>
          </a:bodyPr>
          <a:lstStyle/>
          <a:p>
            <a:r>
              <a:rPr lang="en-US" sz="2800" b="1" dirty="0" smtClean="0">
                <a:solidFill>
                  <a:srgbClr val="C00000"/>
                </a:solidFill>
                <a:latin typeface="Arial" pitchFamily="34" charset="0"/>
                <a:cs typeface="Arial" pitchFamily="34" charset="0"/>
              </a:rPr>
              <a:t>Arithmetic Operators</a:t>
            </a:r>
            <a:endParaRPr lang="en-US" sz="2800" b="1" dirty="0">
              <a:solidFill>
                <a:srgbClr val="C00000"/>
              </a:solidFill>
              <a:latin typeface="Arial" pitchFamily="34" charset="0"/>
              <a:cs typeface="Arial" pitchFamily="34" charset="0"/>
            </a:endParaRPr>
          </a:p>
        </p:txBody>
      </p:sp>
      <p:sp>
        <p:nvSpPr>
          <p:cNvPr id="7" name="TextBox 6">
            <a:extLst>
              <a:ext uri="{FF2B5EF4-FFF2-40B4-BE49-F238E27FC236}">
                <a16:creationId xmlns:a16="http://schemas.microsoft.com/office/drawing/2014/main" id="{A155CD6F-A6D3-41CC-B2D6-1BBAA77BF826}"/>
              </a:ext>
            </a:extLst>
          </p:cNvPr>
          <p:cNvSpPr txBox="1"/>
          <p:nvPr/>
        </p:nvSpPr>
        <p:spPr>
          <a:xfrm>
            <a:off x="10578911" y="6182431"/>
            <a:ext cx="1540310" cy="671851"/>
          </a:xfrm>
          <a:prstGeom prst="rect">
            <a:avLst/>
          </a:prstGeom>
          <a:noFill/>
        </p:spPr>
        <p:txBody>
          <a:bodyPr wrap="square" rtlCol="0">
            <a:spAutoFit/>
          </a:bodyPr>
          <a:lstStyle/>
          <a:p>
            <a:pPr algn="ctr">
              <a:lnSpc>
                <a:spcPct val="150000"/>
              </a:lnSpc>
            </a:pPr>
            <a:r>
              <a:rPr lang="en-US" sz="2800" b="1" dirty="0" smtClean="0">
                <a:solidFill>
                  <a:schemeClr val="bg1"/>
                </a:solidFill>
                <a:ea typeface="Lato Black" panose="020F0502020204030203" pitchFamily="34" charset="0"/>
                <a:cs typeface="Lato Black" panose="020F0502020204030203" pitchFamily="34" charset="0"/>
              </a:rPr>
              <a:t>16</a:t>
            </a:r>
            <a:endParaRPr lang="en-US" sz="2400" b="1" dirty="0">
              <a:solidFill>
                <a:schemeClr val="bg1"/>
              </a:solidFill>
              <a:ea typeface="Lato Black" panose="020F0502020204030203" pitchFamily="34" charset="0"/>
              <a:cs typeface="Lato Black" panose="020F0502020204030203" pitchFamily="34" charset="0"/>
            </a:endParaRPr>
          </a:p>
        </p:txBody>
      </p:sp>
      <p:sp>
        <p:nvSpPr>
          <p:cNvPr id="8" name="Rectangle 7">
            <a:extLst>
              <a:ext uri="{FF2B5EF4-FFF2-40B4-BE49-F238E27FC236}">
                <a16:creationId xmlns:a16="http://schemas.microsoft.com/office/drawing/2014/main" id="{C04FDB57-80A8-4F10-B67F-2B06D92668F4}"/>
              </a:ext>
            </a:extLst>
          </p:cNvPr>
          <p:cNvSpPr/>
          <p:nvPr/>
        </p:nvSpPr>
        <p:spPr>
          <a:xfrm>
            <a:off x="516834" y="1813157"/>
            <a:ext cx="10960933" cy="589072"/>
          </a:xfrm>
          <a:prstGeom prst="rect">
            <a:avLst/>
          </a:prstGeom>
        </p:spPr>
        <p:txBody>
          <a:bodyPr wrap="square">
            <a:spAutoFit/>
          </a:bodyPr>
          <a:lstStyle/>
          <a:p>
            <a:pPr marL="457200" indent="-457200" algn="just">
              <a:lnSpc>
                <a:spcPct val="150000"/>
              </a:lnSpc>
              <a:buClr>
                <a:srgbClr val="C00000"/>
              </a:buClr>
              <a:buFont typeface="Wingdings" panose="05000000000000000000" pitchFamily="2" charset="2"/>
              <a:buChar char="Ø"/>
            </a:pPr>
            <a:r>
              <a:rPr lang="en-US" sz="2400" b="1" dirty="0"/>
              <a:t>Arithmetic</a:t>
            </a:r>
            <a:r>
              <a:rPr lang="en-US" sz="2400" dirty="0"/>
              <a:t> operators are used to perform common mathematical operations.</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2825" y="2415877"/>
            <a:ext cx="8117094" cy="3931198"/>
          </a:xfrm>
          <a:prstGeom prst="rect">
            <a:avLst/>
          </a:prstGeom>
        </p:spPr>
      </p:pic>
    </p:spTree>
    <p:extLst>
      <p:ext uri="{BB962C8B-B14F-4D97-AF65-F5344CB8AC3E}">
        <p14:creationId xmlns:p14="http://schemas.microsoft.com/office/powerpoint/2010/main" val="279548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18363"/>
            <a:ext cx="10058400" cy="1450757"/>
          </a:xfrm>
        </p:spPr>
        <p:txBody>
          <a:bodyPr>
            <a:normAutofit/>
          </a:bodyPr>
          <a:lstStyle/>
          <a:p>
            <a:r>
              <a:rPr lang="en-US" sz="2800" b="1" dirty="0" smtClean="0">
                <a:solidFill>
                  <a:srgbClr val="C00000"/>
                </a:solidFill>
                <a:latin typeface="Arial" pitchFamily="34" charset="0"/>
                <a:cs typeface="Arial" pitchFamily="34" charset="0"/>
              </a:rPr>
              <a:t>Assignment Operators</a:t>
            </a:r>
            <a:endParaRPr lang="en-US" sz="2800" b="1" dirty="0">
              <a:solidFill>
                <a:srgbClr val="C00000"/>
              </a:solidFill>
              <a:latin typeface="Arial" pitchFamily="34" charset="0"/>
              <a:cs typeface="Arial" pitchFamily="34" charset="0"/>
            </a:endParaRPr>
          </a:p>
        </p:txBody>
      </p:sp>
      <p:sp>
        <p:nvSpPr>
          <p:cNvPr id="7" name="TextBox 6">
            <a:extLst>
              <a:ext uri="{FF2B5EF4-FFF2-40B4-BE49-F238E27FC236}">
                <a16:creationId xmlns:a16="http://schemas.microsoft.com/office/drawing/2014/main" id="{A155CD6F-A6D3-41CC-B2D6-1BBAA77BF826}"/>
              </a:ext>
            </a:extLst>
          </p:cNvPr>
          <p:cNvSpPr txBox="1"/>
          <p:nvPr/>
        </p:nvSpPr>
        <p:spPr>
          <a:xfrm>
            <a:off x="10578911" y="6182431"/>
            <a:ext cx="1540310" cy="671851"/>
          </a:xfrm>
          <a:prstGeom prst="rect">
            <a:avLst/>
          </a:prstGeom>
          <a:noFill/>
        </p:spPr>
        <p:txBody>
          <a:bodyPr wrap="square" rtlCol="0">
            <a:spAutoFit/>
          </a:bodyPr>
          <a:lstStyle/>
          <a:p>
            <a:pPr algn="ctr">
              <a:lnSpc>
                <a:spcPct val="150000"/>
              </a:lnSpc>
            </a:pPr>
            <a:r>
              <a:rPr lang="en-US" sz="2800" b="1" dirty="0" smtClean="0">
                <a:solidFill>
                  <a:schemeClr val="bg1"/>
                </a:solidFill>
                <a:ea typeface="Lato Black" panose="020F0502020204030203" pitchFamily="34" charset="0"/>
                <a:cs typeface="Lato Black" panose="020F0502020204030203" pitchFamily="34" charset="0"/>
              </a:rPr>
              <a:t>17</a:t>
            </a:r>
            <a:endParaRPr lang="en-US" sz="2400" b="1" dirty="0">
              <a:solidFill>
                <a:schemeClr val="bg1"/>
              </a:solidFill>
              <a:ea typeface="Lato Black" panose="020F0502020204030203" pitchFamily="34" charset="0"/>
              <a:cs typeface="Lato Black" panose="020F0502020204030203"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1881" y="2393908"/>
            <a:ext cx="8229600" cy="3884064"/>
          </a:xfrm>
          <a:prstGeom prst="rect">
            <a:avLst/>
          </a:prstGeom>
        </p:spPr>
      </p:pic>
      <p:sp>
        <p:nvSpPr>
          <p:cNvPr id="9" name="Rectangle 8">
            <a:extLst>
              <a:ext uri="{FF2B5EF4-FFF2-40B4-BE49-F238E27FC236}">
                <a16:creationId xmlns:a16="http://schemas.microsoft.com/office/drawing/2014/main" id="{C04FDB57-80A8-4F10-B67F-2B06D92668F4}"/>
              </a:ext>
            </a:extLst>
          </p:cNvPr>
          <p:cNvSpPr/>
          <p:nvPr/>
        </p:nvSpPr>
        <p:spPr>
          <a:xfrm>
            <a:off x="516834" y="1813157"/>
            <a:ext cx="10960933" cy="589072"/>
          </a:xfrm>
          <a:prstGeom prst="rect">
            <a:avLst/>
          </a:prstGeom>
        </p:spPr>
        <p:txBody>
          <a:bodyPr wrap="square">
            <a:spAutoFit/>
          </a:bodyPr>
          <a:lstStyle/>
          <a:p>
            <a:pPr marL="457200" indent="-457200" algn="just">
              <a:lnSpc>
                <a:spcPct val="150000"/>
              </a:lnSpc>
              <a:buClr>
                <a:srgbClr val="C00000"/>
              </a:buClr>
              <a:buFont typeface="Wingdings" panose="05000000000000000000" pitchFamily="2" charset="2"/>
              <a:buChar char="Ø"/>
            </a:pPr>
            <a:r>
              <a:rPr lang="en-US" sz="2400" dirty="0"/>
              <a:t>A list of </a:t>
            </a:r>
            <a:r>
              <a:rPr lang="en-US" sz="2400" dirty="0" smtClean="0"/>
              <a:t>assignment </a:t>
            </a:r>
            <a:r>
              <a:rPr lang="en-US" sz="2400" dirty="0"/>
              <a:t>operators:</a:t>
            </a:r>
            <a:endParaRPr lang="en-US" sz="2400" b="1" dirty="0"/>
          </a:p>
        </p:txBody>
      </p:sp>
    </p:spTree>
    <p:extLst>
      <p:ext uri="{BB962C8B-B14F-4D97-AF65-F5344CB8AC3E}">
        <p14:creationId xmlns:p14="http://schemas.microsoft.com/office/powerpoint/2010/main" val="238081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18363"/>
            <a:ext cx="10058400" cy="1450757"/>
          </a:xfrm>
        </p:spPr>
        <p:txBody>
          <a:bodyPr>
            <a:normAutofit/>
          </a:bodyPr>
          <a:lstStyle/>
          <a:p>
            <a:r>
              <a:rPr lang="en-US" sz="2800" b="1" dirty="0" smtClean="0">
                <a:solidFill>
                  <a:srgbClr val="C00000"/>
                </a:solidFill>
                <a:latin typeface="Arial" pitchFamily="34" charset="0"/>
                <a:cs typeface="Arial" pitchFamily="34" charset="0"/>
              </a:rPr>
              <a:t>Comparison Operators</a:t>
            </a:r>
            <a:endParaRPr lang="en-US" sz="2800" b="1" dirty="0">
              <a:solidFill>
                <a:srgbClr val="C00000"/>
              </a:solidFill>
              <a:latin typeface="Arial" pitchFamily="34" charset="0"/>
              <a:cs typeface="Arial" pitchFamily="34" charset="0"/>
            </a:endParaRPr>
          </a:p>
        </p:txBody>
      </p:sp>
      <p:sp>
        <p:nvSpPr>
          <p:cNvPr id="7" name="TextBox 6">
            <a:extLst>
              <a:ext uri="{FF2B5EF4-FFF2-40B4-BE49-F238E27FC236}">
                <a16:creationId xmlns:a16="http://schemas.microsoft.com/office/drawing/2014/main" id="{A155CD6F-A6D3-41CC-B2D6-1BBAA77BF826}"/>
              </a:ext>
            </a:extLst>
          </p:cNvPr>
          <p:cNvSpPr txBox="1"/>
          <p:nvPr/>
        </p:nvSpPr>
        <p:spPr>
          <a:xfrm>
            <a:off x="10578911" y="6182431"/>
            <a:ext cx="1540310" cy="671851"/>
          </a:xfrm>
          <a:prstGeom prst="rect">
            <a:avLst/>
          </a:prstGeom>
          <a:noFill/>
        </p:spPr>
        <p:txBody>
          <a:bodyPr wrap="square" rtlCol="0">
            <a:spAutoFit/>
          </a:bodyPr>
          <a:lstStyle/>
          <a:p>
            <a:pPr algn="ctr">
              <a:lnSpc>
                <a:spcPct val="150000"/>
              </a:lnSpc>
            </a:pPr>
            <a:r>
              <a:rPr lang="en-US" sz="2800" b="1" dirty="0" smtClean="0">
                <a:solidFill>
                  <a:schemeClr val="bg1"/>
                </a:solidFill>
                <a:ea typeface="Lato Black" panose="020F0502020204030203" pitchFamily="34" charset="0"/>
                <a:cs typeface="Lato Black" panose="020F0502020204030203" pitchFamily="34" charset="0"/>
              </a:rPr>
              <a:t>18</a:t>
            </a:r>
            <a:endParaRPr lang="en-US" sz="2400" b="1" dirty="0">
              <a:solidFill>
                <a:schemeClr val="bg1"/>
              </a:solidFill>
              <a:ea typeface="Lato Black" panose="020F0502020204030203" pitchFamily="34" charset="0"/>
              <a:cs typeface="Lato Black" panose="020F0502020204030203" pitchFamily="34" charset="0"/>
            </a:endParaRPr>
          </a:p>
        </p:txBody>
      </p:sp>
      <p:sp>
        <p:nvSpPr>
          <p:cNvPr id="9" name="Rectangle 8">
            <a:extLst>
              <a:ext uri="{FF2B5EF4-FFF2-40B4-BE49-F238E27FC236}">
                <a16:creationId xmlns:a16="http://schemas.microsoft.com/office/drawing/2014/main" id="{C04FDB57-80A8-4F10-B67F-2B06D92668F4}"/>
              </a:ext>
            </a:extLst>
          </p:cNvPr>
          <p:cNvSpPr/>
          <p:nvPr/>
        </p:nvSpPr>
        <p:spPr>
          <a:xfrm>
            <a:off x="516834" y="1813157"/>
            <a:ext cx="10960933" cy="589072"/>
          </a:xfrm>
          <a:prstGeom prst="rect">
            <a:avLst/>
          </a:prstGeom>
        </p:spPr>
        <p:txBody>
          <a:bodyPr wrap="square">
            <a:spAutoFit/>
          </a:bodyPr>
          <a:lstStyle/>
          <a:p>
            <a:pPr marL="457200" indent="-457200" algn="just">
              <a:lnSpc>
                <a:spcPct val="150000"/>
              </a:lnSpc>
              <a:buClr>
                <a:srgbClr val="C00000"/>
              </a:buClr>
              <a:buFont typeface="Wingdings" panose="05000000000000000000" pitchFamily="2" charset="2"/>
              <a:buChar char="Ø"/>
            </a:pPr>
            <a:r>
              <a:rPr lang="en-US" sz="2400" dirty="0"/>
              <a:t>Comparison operators are used to compare two values:</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1878" y="2388579"/>
            <a:ext cx="7956672" cy="3903037"/>
          </a:xfrm>
          <a:prstGeom prst="rect">
            <a:avLst/>
          </a:prstGeom>
        </p:spPr>
      </p:pic>
    </p:spTree>
    <p:extLst>
      <p:ext uri="{BB962C8B-B14F-4D97-AF65-F5344CB8AC3E}">
        <p14:creationId xmlns:p14="http://schemas.microsoft.com/office/powerpoint/2010/main" val="334543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18363"/>
            <a:ext cx="10058400" cy="1450757"/>
          </a:xfrm>
        </p:spPr>
        <p:txBody>
          <a:bodyPr>
            <a:normAutofit/>
          </a:bodyPr>
          <a:lstStyle/>
          <a:p>
            <a:r>
              <a:rPr lang="en-US" sz="2800" b="1" dirty="0" smtClean="0">
                <a:solidFill>
                  <a:srgbClr val="C00000"/>
                </a:solidFill>
                <a:latin typeface="Arial" pitchFamily="34" charset="0"/>
                <a:cs typeface="Arial" pitchFamily="34" charset="0"/>
              </a:rPr>
              <a:t>Logical Operators</a:t>
            </a:r>
            <a:endParaRPr lang="en-US" sz="2800" b="1" dirty="0">
              <a:solidFill>
                <a:srgbClr val="C00000"/>
              </a:solidFill>
              <a:latin typeface="Arial" pitchFamily="34" charset="0"/>
              <a:cs typeface="Arial" pitchFamily="34" charset="0"/>
            </a:endParaRPr>
          </a:p>
        </p:txBody>
      </p:sp>
      <p:sp>
        <p:nvSpPr>
          <p:cNvPr id="7" name="TextBox 6">
            <a:extLst>
              <a:ext uri="{FF2B5EF4-FFF2-40B4-BE49-F238E27FC236}">
                <a16:creationId xmlns:a16="http://schemas.microsoft.com/office/drawing/2014/main" id="{A155CD6F-A6D3-41CC-B2D6-1BBAA77BF826}"/>
              </a:ext>
            </a:extLst>
          </p:cNvPr>
          <p:cNvSpPr txBox="1"/>
          <p:nvPr/>
        </p:nvSpPr>
        <p:spPr>
          <a:xfrm>
            <a:off x="10578911" y="6182431"/>
            <a:ext cx="1540310" cy="671851"/>
          </a:xfrm>
          <a:prstGeom prst="rect">
            <a:avLst/>
          </a:prstGeom>
          <a:noFill/>
        </p:spPr>
        <p:txBody>
          <a:bodyPr wrap="square" rtlCol="0">
            <a:spAutoFit/>
          </a:bodyPr>
          <a:lstStyle/>
          <a:p>
            <a:pPr algn="ctr">
              <a:lnSpc>
                <a:spcPct val="150000"/>
              </a:lnSpc>
            </a:pPr>
            <a:r>
              <a:rPr lang="en-US" sz="2800" b="1" dirty="0" smtClean="0">
                <a:solidFill>
                  <a:schemeClr val="bg1"/>
                </a:solidFill>
                <a:ea typeface="Lato Black" panose="020F0502020204030203" pitchFamily="34" charset="0"/>
                <a:cs typeface="Lato Black" panose="020F0502020204030203" pitchFamily="34" charset="0"/>
              </a:rPr>
              <a:t>19</a:t>
            </a:r>
            <a:endParaRPr lang="en-US" sz="2400" b="1" dirty="0">
              <a:solidFill>
                <a:schemeClr val="bg1"/>
              </a:solidFill>
              <a:ea typeface="Lato Black" panose="020F0502020204030203" pitchFamily="34" charset="0"/>
              <a:cs typeface="Lato Black" panose="020F0502020204030203" pitchFamily="34" charset="0"/>
            </a:endParaRPr>
          </a:p>
        </p:txBody>
      </p:sp>
      <p:sp>
        <p:nvSpPr>
          <p:cNvPr id="9" name="Rectangle 8">
            <a:extLst>
              <a:ext uri="{FF2B5EF4-FFF2-40B4-BE49-F238E27FC236}">
                <a16:creationId xmlns:a16="http://schemas.microsoft.com/office/drawing/2014/main" id="{C04FDB57-80A8-4F10-B67F-2B06D92668F4}"/>
              </a:ext>
            </a:extLst>
          </p:cNvPr>
          <p:cNvSpPr/>
          <p:nvPr/>
        </p:nvSpPr>
        <p:spPr>
          <a:xfrm>
            <a:off x="516834" y="1813157"/>
            <a:ext cx="10960933" cy="589072"/>
          </a:xfrm>
          <a:prstGeom prst="rect">
            <a:avLst/>
          </a:prstGeom>
        </p:spPr>
        <p:txBody>
          <a:bodyPr wrap="square">
            <a:spAutoFit/>
          </a:bodyPr>
          <a:lstStyle/>
          <a:p>
            <a:pPr marL="457200" indent="-457200" algn="just">
              <a:lnSpc>
                <a:spcPct val="150000"/>
              </a:lnSpc>
              <a:buClr>
                <a:srgbClr val="C00000"/>
              </a:buClr>
              <a:buFont typeface="Wingdings" panose="05000000000000000000" pitchFamily="2" charset="2"/>
              <a:buChar char="Ø"/>
            </a:pPr>
            <a:r>
              <a:rPr lang="en-US" sz="2400" dirty="0"/>
              <a:t>Logical operators are used to determine the logic between variables or values:</a:t>
            </a:r>
            <a:endParaRPr lang="en-US"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518" y="2647892"/>
            <a:ext cx="10177420" cy="3084167"/>
          </a:xfrm>
          <a:prstGeom prst="rect">
            <a:avLst/>
          </a:prstGeom>
        </p:spPr>
      </p:pic>
    </p:spTree>
    <p:extLst>
      <p:ext uri="{BB962C8B-B14F-4D97-AF65-F5344CB8AC3E}">
        <p14:creationId xmlns:p14="http://schemas.microsoft.com/office/powerpoint/2010/main" val="58662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18363"/>
            <a:ext cx="10058400" cy="1450757"/>
          </a:xfrm>
        </p:spPr>
        <p:txBody>
          <a:bodyPr>
            <a:normAutofit/>
          </a:bodyPr>
          <a:lstStyle/>
          <a:p>
            <a:r>
              <a:rPr lang="en-US" sz="2800" b="1" dirty="0" smtClean="0">
                <a:solidFill>
                  <a:srgbClr val="C00000"/>
                </a:solidFill>
                <a:latin typeface="Arial" pitchFamily="34" charset="0"/>
                <a:cs typeface="Arial" pitchFamily="34" charset="0"/>
              </a:rPr>
              <a:t>Control Statements in Java</a:t>
            </a:r>
            <a:endParaRPr lang="en-US" sz="2800" b="1" dirty="0">
              <a:solidFill>
                <a:srgbClr val="C00000"/>
              </a:solidFill>
              <a:latin typeface="Arial" pitchFamily="34" charset="0"/>
              <a:cs typeface="Arial" pitchFamily="34" charset="0"/>
            </a:endParaRPr>
          </a:p>
        </p:txBody>
      </p:sp>
      <p:sp>
        <p:nvSpPr>
          <p:cNvPr id="7" name="TextBox 6">
            <a:extLst>
              <a:ext uri="{FF2B5EF4-FFF2-40B4-BE49-F238E27FC236}">
                <a16:creationId xmlns:a16="http://schemas.microsoft.com/office/drawing/2014/main" id="{A155CD6F-A6D3-41CC-B2D6-1BBAA77BF826}"/>
              </a:ext>
            </a:extLst>
          </p:cNvPr>
          <p:cNvSpPr txBox="1"/>
          <p:nvPr/>
        </p:nvSpPr>
        <p:spPr>
          <a:xfrm>
            <a:off x="10578911" y="6182431"/>
            <a:ext cx="1540310" cy="671851"/>
          </a:xfrm>
          <a:prstGeom prst="rect">
            <a:avLst/>
          </a:prstGeom>
          <a:noFill/>
        </p:spPr>
        <p:txBody>
          <a:bodyPr wrap="square" rtlCol="0">
            <a:spAutoFit/>
          </a:bodyPr>
          <a:lstStyle/>
          <a:p>
            <a:pPr algn="ctr">
              <a:lnSpc>
                <a:spcPct val="150000"/>
              </a:lnSpc>
            </a:pPr>
            <a:r>
              <a:rPr lang="en-US" sz="2800" b="1" dirty="0" smtClean="0">
                <a:solidFill>
                  <a:schemeClr val="bg1"/>
                </a:solidFill>
                <a:ea typeface="Lato Black" panose="020F0502020204030203" pitchFamily="34" charset="0"/>
                <a:cs typeface="Lato Black" panose="020F0502020204030203" pitchFamily="34" charset="0"/>
              </a:rPr>
              <a:t>20</a:t>
            </a:r>
            <a:endParaRPr lang="en-US" sz="2400" b="1" dirty="0">
              <a:solidFill>
                <a:schemeClr val="bg1"/>
              </a:solidFill>
              <a:ea typeface="Lato Black" panose="020F0502020204030203" pitchFamily="34" charset="0"/>
              <a:cs typeface="Lato Black" panose="020F0502020204030203" pitchFamily="34" charset="0"/>
            </a:endParaRPr>
          </a:p>
        </p:txBody>
      </p:sp>
      <p:sp>
        <p:nvSpPr>
          <p:cNvPr id="9" name="Rectangle 8">
            <a:extLst>
              <a:ext uri="{FF2B5EF4-FFF2-40B4-BE49-F238E27FC236}">
                <a16:creationId xmlns:a16="http://schemas.microsoft.com/office/drawing/2014/main" id="{C04FDB57-80A8-4F10-B67F-2B06D92668F4}"/>
              </a:ext>
            </a:extLst>
          </p:cNvPr>
          <p:cNvSpPr/>
          <p:nvPr/>
        </p:nvSpPr>
        <p:spPr>
          <a:xfrm>
            <a:off x="516834" y="1758565"/>
            <a:ext cx="10960933" cy="707886"/>
          </a:xfrm>
          <a:prstGeom prst="rect">
            <a:avLst/>
          </a:prstGeom>
        </p:spPr>
        <p:txBody>
          <a:bodyPr wrap="square">
            <a:spAutoFit/>
          </a:bodyPr>
          <a:lstStyle/>
          <a:p>
            <a:pPr marL="457200" indent="-457200" algn="just">
              <a:buClr>
                <a:srgbClr val="C00000"/>
              </a:buClr>
              <a:buFont typeface="Wingdings" panose="05000000000000000000" pitchFamily="2" charset="2"/>
              <a:buChar char="Ø"/>
            </a:pPr>
            <a:r>
              <a:rPr lang="en-US" sz="2000" b="1" dirty="0"/>
              <a:t>Control </a:t>
            </a:r>
            <a:r>
              <a:rPr lang="en-US" sz="2000" b="1" dirty="0" smtClean="0"/>
              <a:t>statements </a:t>
            </a:r>
            <a:r>
              <a:rPr lang="en-US" sz="2000" b="1" dirty="0"/>
              <a:t>in </a:t>
            </a:r>
            <a:r>
              <a:rPr lang="en-US" sz="2000" b="1" dirty="0" smtClean="0"/>
              <a:t>C# </a:t>
            </a:r>
            <a:r>
              <a:rPr lang="en-US" sz="2000" dirty="0"/>
              <a:t>are those statements </a:t>
            </a:r>
            <a:r>
              <a:rPr lang="en-US" sz="2000" dirty="0" smtClean="0"/>
              <a:t>that </a:t>
            </a:r>
            <a:r>
              <a:rPr lang="en-US" sz="2000" dirty="0"/>
              <a:t>provide better control to the programmer on the flow of execution in the </a:t>
            </a:r>
            <a:r>
              <a:rPr lang="en-US" sz="2000" dirty="0" smtClean="0"/>
              <a:t>program.</a:t>
            </a:r>
            <a:endParaRPr lang="en-US" sz="2000" b="1" dirty="0"/>
          </a:p>
        </p:txBody>
      </p:sp>
      <p:sp>
        <p:nvSpPr>
          <p:cNvPr id="3" name="Rectangle 2"/>
          <p:cNvSpPr/>
          <p:nvPr/>
        </p:nvSpPr>
        <p:spPr>
          <a:xfrm>
            <a:off x="5345378" y="2384563"/>
            <a:ext cx="1583141" cy="66874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CONTROL STATEMENTS</a:t>
            </a:r>
            <a:endParaRPr lang="en-US" b="1" dirty="0"/>
          </a:p>
        </p:txBody>
      </p:sp>
      <p:sp>
        <p:nvSpPr>
          <p:cNvPr id="5" name="Rounded Rectangle 4"/>
          <p:cNvSpPr/>
          <p:nvPr/>
        </p:nvSpPr>
        <p:spPr>
          <a:xfrm>
            <a:off x="1690007" y="3695125"/>
            <a:ext cx="1446664" cy="6823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Conditional Statements</a:t>
            </a:r>
            <a:endParaRPr lang="en-US" b="1" dirty="0">
              <a:solidFill>
                <a:schemeClr val="tx1"/>
              </a:solidFill>
            </a:endParaRPr>
          </a:p>
        </p:txBody>
      </p:sp>
      <p:sp>
        <p:nvSpPr>
          <p:cNvPr id="8" name="Rounded Rectangle 7"/>
          <p:cNvSpPr/>
          <p:nvPr/>
        </p:nvSpPr>
        <p:spPr>
          <a:xfrm>
            <a:off x="5481855" y="3707636"/>
            <a:ext cx="1446664" cy="6823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Iteration Statements</a:t>
            </a:r>
            <a:endParaRPr lang="en-US" b="1" dirty="0">
              <a:solidFill>
                <a:schemeClr val="tx1"/>
              </a:solidFill>
            </a:endParaRPr>
          </a:p>
        </p:txBody>
      </p:sp>
      <p:sp>
        <p:nvSpPr>
          <p:cNvPr id="10" name="Rounded Rectangle 9"/>
          <p:cNvSpPr/>
          <p:nvPr/>
        </p:nvSpPr>
        <p:spPr>
          <a:xfrm>
            <a:off x="9535233" y="3707637"/>
            <a:ext cx="1446664" cy="6823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Jump Statements</a:t>
            </a:r>
            <a:endParaRPr lang="en-US" b="1" dirty="0">
              <a:solidFill>
                <a:schemeClr val="tx1"/>
              </a:solidFill>
            </a:endParaRPr>
          </a:p>
        </p:txBody>
      </p:sp>
      <p:sp>
        <p:nvSpPr>
          <p:cNvPr id="12" name="Rectangle 11"/>
          <p:cNvSpPr/>
          <p:nvPr/>
        </p:nvSpPr>
        <p:spPr>
          <a:xfrm>
            <a:off x="8821003" y="5273717"/>
            <a:ext cx="787020" cy="50269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a:t>
            </a:r>
            <a:r>
              <a:rPr lang="en-US" b="1" dirty="0" smtClean="0">
                <a:solidFill>
                  <a:schemeClr val="tx1"/>
                </a:solidFill>
              </a:rPr>
              <a:t>reak</a:t>
            </a:r>
            <a:endParaRPr lang="en-US" b="1" dirty="0">
              <a:solidFill>
                <a:schemeClr val="tx1"/>
              </a:solidFill>
            </a:endParaRPr>
          </a:p>
        </p:txBody>
      </p:sp>
      <p:sp>
        <p:nvSpPr>
          <p:cNvPr id="13" name="Rectangle 12"/>
          <p:cNvSpPr/>
          <p:nvPr/>
        </p:nvSpPr>
        <p:spPr>
          <a:xfrm>
            <a:off x="9746775" y="5277130"/>
            <a:ext cx="1023581" cy="50269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t>
            </a:r>
            <a:r>
              <a:rPr lang="en-US" b="1" dirty="0" smtClean="0">
                <a:solidFill>
                  <a:schemeClr val="tx1"/>
                </a:solidFill>
              </a:rPr>
              <a:t>ontinue</a:t>
            </a:r>
            <a:endParaRPr lang="en-US" b="1" dirty="0">
              <a:solidFill>
                <a:schemeClr val="tx1"/>
              </a:solidFill>
            </a:endParaRPr>
          </a:p>
        </p:txBody>
      </p:sp>
      <p:sp>
        <p:nvSpPr>
          <p:cNvPr id="14" name="Rectangle 13"/>
          <p:cNvSpPr/>
          <p:nvPr/>
        </p:nvSpPr>
        <p:spPr>
          <a:xfrm>
            <a:off x="10919161" y="5263482"/>
            <a:ext cx="859809" cy="50269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return</a:t>
            </a:r>
            <a:endParaRPr lang="en-US" b="1" dirty="0">
              <a:solidFill>
                <a:schemeClr val="tx1"/>
              </a:solidFill>
            </a:endParaRPr>
          </a:p>
        </p:txBody>
      </p:sp>
      <p:sp>
        <p:nvSpPr>
          <p:cNvPr id="15" name="Rectangle 14"/>
          <p:cNvSpPr/>
          <p:nvPr/>
        </p:nvSpPr>
        <p:spPr>
          <a:xfrm>
            <a:off x="2774958" y="5273717"/>
            <a:ext cx="1019032" cy="50269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If-else-if</a:t>
            </a:r>
            <a:endParaRPr lang="en-US" b="1" dirty="0">
              <a:solidFill>
                <a:schemeClr val="tx1"/>
              </a:solidFill>
            </a:endParaRPr>
          </a:p>
        </p:txBody>
      </p:sp>
      <p:sp>
        <p:nvSpPr>
          <p:cNvPr id="16" name="Rectangle 15"/>
          <p:cNvSpPr/>
          <p:nvPr/>
        </p:nvSpPr>
        <p:spPr>
          <a:xfrm>
            <a:off x="6764569" y="5287365"/>
            <a:ext cx="640080" cy="50269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for</a:t>
            </a:r>
            <a:endParaRPr lang="en-US" b="1" dirty="0">
              <a:solidFill>
                <a:schemeClr val="tx1"/>
              </a:solidFill>
            </a:endParaRPr>
          </a:p>
        </p:txBody>
      </p:sp>
      <p:sp>
        <p:nvSpPr>
          <p:cNvPr id="17" name="Rectangle 16"/>
          <p:cNvSpPr/>
          <p:nvPr/>
        </p:nvSpPr>
        <p:spPr>
          <a:xfrm>
            <a:off x="7474425" y="5277130"/>
            <a:ext cx="1005840" cy="50269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For-each</a:t>
            </a:r>
            <a:endParaRPr lang="en-US" b="1" dirty="0">
              <a:solidFill>
                <a:schemeClr val="tx1"/>
              </a:solidFill>
            </a:endParaRPr>
          </a:p>
        </p:txBody>
      </p:sp>
      <p:sp>
        <p:nvSpPr>
          <p:cNvPr id="18" name="Rectangle 17"/>
          <p:cNvSpPr/>
          <p:nvPr/>
        </p:nvSpPr>
        <p:spPr>
          <a:xfrm>
            <a:off x="5672927" y="5277130"/>
            <a:ext cx="1019032" cy="50269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a:t>
            </a:r>
            <a:r>
              <a:rPr lang="en-US" b="1" dirty="0" smtClean="0">
                <a:solidFill>
                  <a:schemeClr val="tx1"/>
                </a:solidFill>
              </a:rPr>
              <a:t>o-while</a:t>
            </a:r>
            <a:endParaRPr lang="en-US" b="1" dirty="0">
              <a:solidFill>
                <a:schemeClr val="tx1"/>
              </a:solidFill>
            </a:endParaRPr>
          </a:p>
        </p:txBody>
      </p:sp>
      <p:sp>
        <p:nvSpPr>
          <p:cNvPr id="19" name="Rectangle 18"/>
          <p:cNvSpPr/>
          <p:nvPr/>
        </p:nvSpPr>
        <p:spPr>
          <a:xfrm>
            <a:off x="136066" y="5252103"/>
            <a:ext cx="548640" cy="50269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if</a:t>
            </a:r>
            <a:endParaRPr lang="en-US" b="1" dirty="0">
              <a:solidFill>
                <a:schemeClr val="tx1"/>
              </a:solidFill>
            </a:endParaRPr>
          </a:p>
        </p:txBody>
      </p:sp>
      <p:sp>
        <p:nvSpPr>
          <p:cNvPr id="20" name="Rectangle 19"/>
          <p:cNvSpPr/>
          <p:nvPr/>
        </p:nvSpPr>
        <p:spPr>
          <a:xfrm>
            <a:off x="1690007" y="5260064"/>
            <a:ext cx="1019032" cy="50269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a:t>
            </a:r>
            <a:r>
              <a:rPr lang="en-US" b="1" dirty="0" smtClean="0">
                <a:solidFill>
                  <a:schemeClr val="tx1"/>
                </a:solidFill>
              </a:rPr>
              <a:t>ested if</a:t>
            </a:r>
            <a:endParaRPr lang="en-US" b="1" dirty="0">
              <a:solidFill>
                <a:schemeClr val="tx1"/>
              </a:solidFill>
            </a:endParaRPr>
          </a:p>
        </p:txBody>
      </p:sp>
      <p:sp>
        <p:nvSpPr>
          <p:cNvPr id="21" name="Rectangle 20"/>
          <p:cNvSpPr/>
          <p:nvPr/>
        </p:nvSpPr>
        <p:spPr>
          <a:xfrm>
            <a:off x="3866868" y="5273717"/>
            <a:ext cx="822960" cy="50269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switch</a:t>
            </a:r>
            <a:endParaRPr lang="en-US" b="1" dirty="0">
              <a:solidFill>
                <a:schemeClr val="tx1"/>
              </a:solidFill>
            </a:endParaRPr>
          </a:p>
        </p:txBody>
      </p:sp>
      <p:sp>
        <p:nvSpPr>
          <p:cNvPr id="22" name="Rectangle 21"/>
          <p:cNvSpPr/>
          <p:nvPr/>
        </p:nvSpPr>
        <p:spPr>
          <a:xfrm>
            <a:off x="768374" y="5252103"/>
            <a:ext cx="822960" cy="50269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If-else</a:t>
            </a:r>
            <a:endParaRPr lang="en-US" b="1" dirty="0">
              <a:solidFill>
                <a:schemeClr val="tx1"/>
              </a:solidFill>
            </a:endParaRPr>
          </a:p>
        </p:txBody>
      </p:sp>
      <p:cxnSp>
        <p:nvCxnSpPr>
          <p:cNvPr id="23" name="Straight Connector 22"/>
          <p:cNvCxnSpPr/>
          <p:nvPr/>
        </p:nvCxnSpPr>
        <p:spPr>
          <a:xfrm>
            <a:off x="10258565" y="4390026"/>
            <a:ext cx="0" cy="457200"/>
          </a:xfrm>
          <a:prstGeom prst="line">
            <a:avLst/>
          </a:prstGeom>
          <a:ln w="38100"/>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10258565" y="4847226"/>
            <a:ext cx="10905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9157644" y="4847226"/>
            <a:ext cx="10905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a:off x="10261792" y="4847226"/>
            <a:ext cx="0" cy="329823"/>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a:off x="11336368" y="4833578"/>
            <a:ext cx="0" cy="329823"/>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9157644" y="4834714"/>
            <a:ext cx="0" cy="329823"/>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 name="Rectangle 32"/>
          <p:cNvSpPr/>
          <p:nvPr/>
        </p:nvSpPr>
        <p:spPr>
          <a:xfrm>
            <a:off x="4840421" y="5287365"/>
            <a:ext cx="731520" cy="50269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while</a:t>
            </a:r>
            <a:endParaRPr lang="en-US" b="1" dirty="0">
              <a:solidFill>
                <a:schemeClr val="tx1"/>
              </a:solidFill>
            </a:endParaRPr>
          </a:p>
        </p:txBody>
      </p:sp>
      <p:cxnSp>
        <p:nvCxnSpPr>
          <p:cNvPr id="34" name="Straight Connector 33"/>
          <p:cNvCxnSpPr/>
          <p:nvPr/>
        </p:nvCxnSpPr>
        <p:spPr>
          <a:xfrm>
            <a:off x="6224753" y="4377514"/>
            <a:ext cx="0" cy="457200"/>
          </a:xfrm>
          <a:prstGeom prst="line">
            <a:avLst/>
          </a:prstGeom>
          <a:ln w="381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flipV="1">
            <a:off x="6224753" y="4821066"/>
            <a:ext cx="1737360" cy="13648"/>
          </a:xfrm>
          <a:prstGeom prst="line">
            <a:avLst/>
          </a:prstGeom>
          <a:ln w="38100"/>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5123832" y="4834714"/>
            <a:ext cx="10905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a:off x="6227980" y="4834714"/>
            <a:ext cx="0" cy="329823"/>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a:off x="7111484" y="4821066"/>
            <a:ext cx="0" cy="329823"/>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a:off x="5123832" y="4822202"/>
            <a:ext cx="0" cy="329823"/>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a:xfrm>
            <a:off x="7936401" y="4805141"/>
            <a:ext cx="0" cy="329823"/>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a:off x="6250444" y="3054819"/>
            <a:ext cx="0" cy="274320"/>
          </a:xfrm>
          <a:prstGeom prst="line">
            <a:avLst/>
          </a:prstGeom>
          <a:ln w="38100"/>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6250444" y="3320947"/>
            <a:ext cx="402336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2365331" y="3320947"/>
            <a:ext cx="393192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45" name="Straight Arrow Connector 44"/>
          <p:cNvCxnSpPr/>
          <p:nvPr/>
        </p:nvCxnSpPr>
        <p:spPr>
          <a:xfrm>
            <a:off x="6253671" y="3320947"/>
            <a:ext cx="0" cy="329823"/>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46" name="Straight Arrow Connector 45"/>
          <p:cNvCxnSpPr/>
          <p:nvPr/>
        </p:nvCxnSpPr>
        <p:spPr>
          <a:xfrm>
            <a:off x="10273804" y="3307299"/>
            <a:ext cx="0" cy="329823"/>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a:xfrm>
            <a:off x="2365331" y="3308435"/>
            <a:ext cx="0" cy="329823"/>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a:off x="2267991" y="4417322"/>
            <a:ext cx="0" cy="457200"/>
          </a:xfrm>
          <a:prstGeom prst="line">
            <a:avLst/>
          </a:prstGeom>
          <a:ln w="38100"/>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flipV="1">
            <a:off x="2267991" y="4860874"/>
            <a:ext cx="2011680" cy="13648"/>
          </a:xfrm>
          <a:prstGeom prst="line">
            <a:avLst/>
          </a:prstGeom>
          <a:ln w="38100"/>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430078" y="4874522"/>
            <a:ext cx="18288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51" name="Straight Arrow Connector 50"/>
          <p:cNvCxnSpPr/>
          <p:nvPr/>
        </p:nvCxnSpPr>
        <p:spPr>
          <a:xfrm>
            <a:off x="2271218" y="4874522"/>
            <a:ext cx="0" cy="329823"/>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a:off x="3273831" y="4847226"/>
            <a:ext cx="0" cy="329823"/>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53" name="Straight Arrow Connector 52"/>
          <p:cNvCxnSpPr/>
          <p:nvPr/>
        </p:nvCxnSpPr>
        <p:spPr>
          <a:xfrm>
            <a:off x="1167070" y="4862010"/>
            <a:ext cx="0" cy="329823"/>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54" name="Straight Arrow Connector 53"/>
          <p:cNvCxnSpPr/>
          <p:nvPr/>
        </p:nvCxnSpPr>
        <p:spPr>
          <a:xfrm>
            <a:off x="4259193" y="4844949"/>
            <a:ext cx="0" cy="329823"/>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55" name="Straight Arrow Connector 54"/>
          <p:cNvCxnSpPr/>
          <p:nvPr/>
        </p:nvCxnSpPr>
        <p:spPr>
          <a:xfrm>
            <a:off x="430078" y="4862010"/>
            <a:ext cx="0" cy="329823"/>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5736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4FDB57-80A8-4F10-B67F-2B06D92668F4}"/>
              </a:ext>
            </a:extLst>
          </p:cNvPr>
          <p:cNvSpPr/>
          <p:nvPr/>
        </p:nvSpPr>
        <p:spPr>
          <a:xfrm>
            <a:off x="1055234" y="1693225"/>
            <a:ext cx="8719930" cy="4708981"/>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Ø"/>
            </a:pPr>
            <a:r>
              <a:rPr lang="en-US" sz="2000" b="1" dirty="0">
                <a:latin typeface="+mj-lt"/>
                <a:cs typeface="Arial" pitchFamily="34" charset="0"/>
              </a:rPr>
              <a:t>What is a Computer </a:t>
            </a:r>
            <a:r>
              <a:rPr lang="en-US" sz="2000" b="1" dirty="0" smtClean="0">
                <a:latin typeface="+mj-lt"/>
                <a:cs typeface="Arial" pitchFamily="34" charset="0"/>
              </a:rPr>
              <a:t>Program?</a:t>
            </a:r>
            <a:endParaRPr lang="en-US" sz="2000" dirty="0">
              <a:latin typeface="+mj-lt"/>
              <a:cs typeface="Times New Roman" panose="02020603050405020304" pitchFamily="18" charset="0"/>
            </a:endParaRPr>
          </a:p>
          <a:p>
            <a:pPr marL="285750" indent="-285750">
              <a:lnSpc>
                <a:spcPct val="150000"/>
              </a:lnSpc>
              <a:buClr>
                <a:srgbClr val="C00000"/>
              </a:buClr>
              <a:buFont typeface="Wingdings" panose="05000000000000000000" pitchFamily="2" charset="2"/>
              <a:buChar char="Ø"/>
            </a:pPr>
            <a:r>
              <a:rPr lang="en-US" sz="2000" b="1" dirty="0">
                <a:latin typeface="+mj-lt"/>
                <a:cs typeface="Arial" pitchFamily="34" charset="0"/>
              </a:rPr>
              <a:t>What is </a:t>
            </a:r>
            <a:r>
              <a:rPr lang="en-US" sz="2000" b="1" dirty="0" smtClean="0">
                <a:latin typeface="+mj-lt"/>
                <a:cs typeface="Arial" pitchFamily="34" charset="0"/>
              </a:rPr>
              <a:t>C#</a:t>
            </a:r>
            <a:r>
              <a:rPr lang="en-US" sz="2000" b="1" dirty="0" smtClean="0">
                <a:latin typeface="+mj-lt"/>
                <a:cs typeface="Arial" pitchFamily="34" charset="0"/>
              </a:rPr>
              <a:t>?</a:t>
            </a:r>
            <a:endParaRPr lang="en-US" sz="2000" b="1" dirty="0" smtClean="0">
              <a:latin typeface="+mj-lt"/>
              <a:cs typeface="Arial" pitchFamily="34" charset="0"/>
            </a:endParaRPr>
          </a:p>
          <a:p>
            <a:pPr marL="285750" indent="-285750">
              <a:lnSpc>
                <a:spcPct val="150000"/>
              </a:lnSpc>
              <a:buClr>
                <a:srgbClr val="C00000"/>
              </a:buClr>
              <a:buFont typeface="Wingdings" panose="05000000000000000000" pitchFamily="2" charset="2"/>
              <a:buChar char="Ø"/>
            </a:pPr>
            <a:r>
              <a:rPr lang="en-US" sz="2000" b="1" dirty="0">
                <a:latin typeface="+mj-lt"/>
                <a:cs typeface="Arial" pitchFamily="34" charset="0"/>
              </a:rPr>
              <a:t>Features of </a:t>
            </a:r>
            <a:r>
              <a:rPr lang="en-US" sz="2000" b="1" dirty="0" smtClean="0">
                <a:latin typeface="+mj-lt"/>
                <a:cs typeface="Arial" pitchFamily="34" charset="0"/>
              </a:rPr>
              <a:t>C#</a:t>
            </a:r>
            <a:endParaRPr lang="en-US" sz="2000" b="1" dirty="0" smtClean="0">
              <a:latin typeface="+mj-lt"/>
              <a:cs typeface="Arial" pitchFamily="34" charset="0"/>
            </a:endParaRPr>
          </a:p>
          <a:p>
            <a:pPr marL="285750" indent="-285750">
              <a:lnSpc>
                <a:spcPct val="150000"/>
              </a:lnSpc>
              <a:buClr>
                <a:srgbClr val="C00000"/>
              </a:buClr>
              <a:buFont typeface="Wingdings" panose="05000000000000000000" pitchFamily="2" charset="2"/>
              <a:buChar char="Ø"/>
            </a:pPr>
            <a:r>
              <a:rPr lang="en-US" sz="2000" b="1" dirty="0" smtClean="0">
                <a:latin typeface="+mj-lt"/>
                <a:cs typeface="Arial" pitchFamily="34" charset="0"/>
              </a:rPr>
              <a:t>C# </a:t>
            </a:r>
            <a:r>
              <a:rPr lang="en-US" sz="2000" b="1" dirty="0" smtClean="0">
                <a:latin typeface="+mj-lt"/>
                <a:cs typeface="Arial" pitchFamily="34" charset="0"/>
              </a:rPr>
              <a:t>Platform</a:t>
            </a:r>
          </a:p>
          <a:p>
            <a:pPr marL="285750" indent="-285750">
              <a:lnSpc>
                <a:spcPct val="150000"/>
              </a:lnSpc>
              <a:buClr>
                <a:srgbClr val="C00000"/>
              </a:buClr>
              <a:buFont typeface="Wingdings" panose="05000000000000000000" pitchFamily="2" charset="2"/>
              <a:buChar char="Ø"/>
            </a:pPr>
            <a:r>
              <a:rPr lang="en-US" sz="2000" b="1" dirty="0" smtClean="0">
                <a:latin typeface="+mj-lt"/>
                <a:cs typeface="Arial" pitchFamily="34" charset="0"/>
              </a:rPr>
              <a:t>C# </a:t>
            </a:r>
            <a:r>
              <a:rPr lang="en-US" sz="2000" b="1" dirty="0">
                <a:latin typeface="+mj-lt"/>
                <a:cs typeface="Arial" pitchFamily="34" charset="0"/>
              </a:rPr>
              <a:t>Programming </a:t>
            </a:r>
            <a:r>
              <a:rPr lang="en-US" sz="2000" b="1" dirty="0" smtClean="0">
                <a:latin typeface="+mj-lt"/>
                <a:cs typeface="Arial" pitchFamily="34" charset="0"/>
              </a:rPr>
              <a:t>Model</a:t>
            </a:r>
          </a:p>
          <a:p>
            <a:pPr marL="285750" indent="-285750">
              <a:lnSpc>
                <a:spcPct val="150000"/>
              </a:lnSpc>
              <a:buClr>
                <a:srgbClr val="C00000"/>
              </a:buClr>
              <a:buFont typeface="Wingdings" panose="05000000000000000000" pitchFamily="2" charset="2"/>
              <a:buChar char="Ø"/>
            </a:pPr>
            <a:r>
              <a:rPr lang="en-US" sz="2000" b="1" dirty="0" smtClean="0">
                <a:latin typeface="+mj-lt"/>
                <a:cs typeface="Arial" pitchFamily="34" charset="0"/>
              </a:rPr>
              <a:t>C# </a:t>
            </a:r>
            <a:r>
              <a:rPr lang="en-US" sz="2000" b="1" dirty="0" smtClean="0">
                <a:latin typeface="+mj-lt"/>
                <a:cs typeface="Arial" pitchFamily="34" charset="0"/>
              </a:rPr>
              <a:t>Application</a:t>
            </a:r>
          </a:p>
          <a:p>
            <a:pPr marL="285750" indent="-285750">
              <a:lnSpc>
                <a:spcPct val="150000"/>
              </a:lnSpc>
              <a:buClr>
                <a:srgbClr val="C00000"/>
              </a:buClr>
              <a:buFont typeface="Wingdings" panose="05000000000000000000" pitchFamily="2" charset="2"/>
              <a:buChar char="Ø"/>
            </a:pPr>
            <a:r>
              <a:rPr lang="en-US" sz="2000" b="1" dirty="0">
                <a:latin typeface="+mj-lt"/>
                <a:cs typeface="Arial" pitchFamily="34" charset="0"/>
              </a:rPr>
              <a:t>Variables in </a:t>
            </a:r>
            <a:r>
              <a:rPr lang="en-US" sz="2000" b="1" dirty="0" smtClean="0">
                <a:latin typeface="+mj-lt"/>
                <a:cs typeface="Arial" pitchFamily="34" charset="0"/>
              </a:rPr>
              <a:t>C#</a:t>
            </a:r>
            <a:endParaRPr lang="en-US" sz="2000" b="1" dirty="0" smtClean="0">
              <a:latin typeface="+mj-lt"/>
              <a:cs typeface="Arial" pitchFamily="34" charset="0"/>
            </a:endParaRPr>
          </a:p>
          <a:p>
            <a:pPr marL="285750" indent="-285750">
              <a:lnSpc>
                <a:spcPct val="150000"/>
              </a:lnSpc>
              <a:buClr>
                <a:srgbClr val="C00000"/>
              </a:buClr>
              <a:buFont typeface="Wingdings" panose="05000000000000000000" pitchFamily="2" charset="2"/>
              <a:buChar char="Ø"/>
            </a:pPr>
            <a:r>
              <a:rPr lang="en-US" sz="2000" b="1" dirty="0" smtClean="0">
                <a:latin typeface="+mj-lt"/>
                <a:cs typeface="Arial" pitchFamily="34" charset="0"/>
              </a:rPr>
              <a:t>C# </a:t>
            </a:r>
            <a:r>
              <a:rPr lang="en-US" sz="2000" b="1" dirty="0">
                <a:latin typeface="+mj-lt"/>
                <a:cs typeface="Arial" pitchFamily="34" charset="0"/>
              </a:rPr>
              <a:t>Data </a:t>
            </a:r>
            <a:r>
              <a:rPr lang="en-US" sz="2000" b="1" dirty="0" smtClean="0">
                <a:latin typeface="+mj-lt"/>
                <a:cs typeface="Arial" pitchFamily="34" charset="0"/>
              </a:rPr>
              <a:t>Types</a:t>
            </a:r>
          </a:p>
          <a:p>
            <a:pPr marL="285750" indent="-285750">
              <a:lnSpc>
                <a:spcPct val="150000"/>
              </a:lnSpc>
              <a:buClr>
                <a:srgbClr val="C00000"/>
              </a:buClr>
              <a:buFont typeface="Wingdings" panose="05000000000000000000" pitchFamily="2" charset="2"/>
              <a:buChar char="Ø"/>
            </a:pPr>
            <a:r>
              <a:rPr lang="en-US" sz="2000" b="1" dirty="0" smtClean="0">
                <a:latin typeface="+mj-lt"/>
                <a:cs typeface="Arial" pitchFamily="34" charset="0"/>
              </a:rPr>
              <a:t>C# </a:t>
            </a:r>
            <a:r>
              <a:rPr lang="en-US" sz="2000" b="1" dirty="0" smtClean="0">
                <a:latin typeface="+mj-lt"/>
                <a:cs typeface="Arial" pitchFamily="34" charset="0"/>
              </a:rPr>
              <a:t>Operators</a:t>
            </a:r>
          </a:p>
          <a:p>
            <a:pPr marL="285750" indent="-285750">
              <a:lnSpc>
                <a:spcPct val="150000"/>
              </a:lnSpc>
              <a:buClr>
                <a:srgbClr val="C00000"/>
              </a:buClr>
              <a:buFont typeface="Wingdings" panose="05000000000000000000" pitchFamily="2" charset="2"/>
              <a:buChar char="Ø"/>
            </a:pPr>
            <a:r>
              <a:rPr lang="en-US" sz="2000" b="1" dirty="0" smtClean="0">
                <a:latin typeface="+mj-lt"/>
                <a:cs typeface="Arial" pitchFamily="34" charset="0"/>
              </a:rPr>
              <a:t>Control Statements in </a:t>
            </a:r>
            <a:r>
              <a:rPr lang="en-US" sz="2000" b="1" dirty="0" smtClean="0">
                <a:latin typeface="+mj-lt"/>
                <a:cs typeface="Arial" pitchFamily="34" charset="0"/>
              </a:rPr>
              <a:t>C#</a:t>
            </a:r>
            <a:endParaRPr lang="en-US" sz="2000" dirty="0" smtClean="0">
              <a:latin typeface="+mj-lt"/>
              <a:cs typeface="Times New Roman" panose="02020603050405020304" pitchFamily="18" charset="0"/>
            </a:endParaRPr>
          </a:p>
        </p:txBody>
      </p:sp>
      <p:sp>
        <p:nvSpPr>
          <p:cNvPr id="2" name="Title 1"/>
          <p:cNvSpPr>
            <a:spLocks noGrp="1"/>
          </p:cNvSpPr>
          <p:nvPr>
            <p:ph type="title"/>
          </p:nvPr>
        </p:nvSpPr>
        <p:spPr>
          <a:xfrm>
            <a:off x="1097280" y="900750"/>
            <a:ext cx="10058400" cy="700130"/>
          </a:xfrm>
        </p:spPr>
        <p:txBody>
          <a:bodyPr>
            <a:noAutofit/>
          </a:bodyPr>
          <a:lstStyle/>
          <a:p>
            <a:r>
              <a:rPr lang="en-US" sz="2800" b="1" dirty="0" smtClean="0">
                <a:solidFill>
                  <a:srgbClr val="C00000"/>
                </a:solidFill>
                <a:latin typeface="Arial" pitchFamily="34" charset="0"/>
                <a:cs typeface="Arial" pitchFamily="34" charset="0"/>
              </a:rPr>
              <a:t>OUTLINES</a:t>
            </a:r>
            <a:endParaRPr lang="en-US" sz="2800" dirty="0">
              <a:latin typeface="Arial" pitchFamily="34" charset="0"/>
              <a:cs typeface="Arial" pitchFamily="34" charset="0"/>
            </a:endParaRPr>
          </a:p>
        </p:txBody>
      </p:sp>
      <p:sp>
        <p:nvSpPr>
          <p:cNvPr id="6" name="TextBox 5">
            <a:extLst>
              <a:ext uri="{FF2B5EF4-FFF2-40B4-BE49-F238E27FC236}">
                <a16:creationId xmlns:a16="http://schemas.microsoft.com/office/drawing/2014/main" id="{A155CD6F-A6D3-41CC-B2D6-1BBAA77BF826}"/>
              </a:ext>
            </a:extLst>
          </p:cNvPr>
          <p:cNvSpPr txBox="1"/>
          <p:nvPr/>
        </p:nvSpPr>
        <p:spPr>
          <a:xfrm>
            <a:off x="10578911" y="6182431"/>
            <a:ext cx="1540310" cy="671851"/>
          </a:xfrm>
          <a:prstGeom prst="rect">
            <a:avLst/>
          </a:prstGeom>
          <a:noFill/>
        </p:spPr>
        <p:txBody>
          <a:bodyPr wrap="square" rtlCol="0">
            <a:spAutoFit/>
          </a:bodyPr>
          <a:lstStyle/>
          <a:p>
            <a:pPr algn="ctr">
              <a:lnSpc>
                <a:spcPct val="150000"/>
              </a:lnSpc>
            </a:pPr>
            <a:r>
              <a:rPr lang="en-US" sz="2800" b="1" dirty="0" smtClean="0">
                <a:solidFill>
                  <a:schemeClr val="bg1"/>
                </a:solidFill>
                <a:ea typeface="Lato Black" panose="020F0502020204030203" pitchFamily="34" charset="0"/>
                <a:cs typeface="Lato Black" panose="020F0502020204030203" pitchFamily="34" charset="0"/>
              </a:rPr>
              <a:t>2</a:t>
            </a:r>
            <a:endParaRPr lang="en-US" sz="2400" b="1" dirty="0">
              <a:solidFill>
                <a:schemeClr val="bg1"/>
              </a:solidFill>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293336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18363"/>
            <a:ext cx="10058400" cy="1450757"/>
          </a:xfrm>
        </p:spPr>
        <p:txBody>
          <a:bodyPr>
            <a:normAutofit/>
          </a:bodyPr>
          <a:lstStyle/>
          <a:p>
            <a:r>
              <a:rPr lang="en-US" sz="2800" b="1" dirty="0" smtClean="0">
                <a:solidFill>
                  <a:srgbClr val="C00000"/>
                </a:solidFill>
                <a:latin typeface="Arial" pitchFamily="34" charset="0"/>
                <a:cs typeface="Arial" pitchFamily="34" charset="0"/>
              </a:rPr>
              <a:t>if Statements</a:t>
            </a:r>
            <a:endParaRPr lang="en-US" sz="2800" b="1" dirty="0">
              <a:solidFill>
                <a:srgbClr val="C00000"/>
              </a:solidFill>
              <a:latin typeface="Arial" pitchFamily="34" charset="0"/>
              <a:cs typeface="Arial" pitchFamily="34" charset="0"/>
            </a:endParaRPr>
          </a:p>
        </p:txBody>
      </p:sp>
      <p:sp>
        <p:nvSpPr>
          <p:cNvPr id="7" name="TextBox 6">
            <a:extLst>
              <a:ext uri="{FF2B5EF4-FFF2-40B4-BE49-F238E27FC236}">
                <a16:creationId xmlns:a16="http://schemas.microsoft.com/office/drawing/2014/main" id="{A155CD6F-A6D3-41CC-B2D6-1BBAA77BF826}"/>
              </a:ext>
            </a:extLst>
          </p:cNvPr>
          <p:cNvSpPr txBox="1"/>
          <p:nvPr/>
        </p:nvSpPr>
        <p:spPr>
          <a:xfrm>
            <a:off x="10578911" y="6182431"/>
            <a:ext cx="1540310" cy="671851"/>
          </a:xfrm>
          <a:prstGeom prst="rect">
            <a:avLst/>
          </a:prstGeom>
          <a:noFill/>
        </p:spPr>
        <p:txBody>
          <a:bodyPr wrap="square" rtlCol="0">
            <a:spAutoFit/>
          </a:bodyPr>
          <a:lstStyle/>
          <a:p>
            <a:pPr algn="ctr">
              <a:lnSpc>
                <a:spcPct val="150000"/>
              </a:lnSpc>
            </a:pPr>
            <a:r>
              <a:rPr lang="en-US" sz="2800" b="1" dirty="0" smtClean="0">
                <a:solidFill>
                  <a:schemeClr val="bg1"/>
                </a:solidFill>
                <a:ea typeface="Lato Black" panose="020F0502020204030203" pitchFamily="34" charset="0"/>
                <a:cs typeface="Lato Black" panose="020F0502020204030203" pitchFamily="34" charset="0"/>
              </a:rPr>
              <a:t>21</a:t>
            </a:r>
            <a:endParaRPr lang="en-US" sz="2400" b="1" dirty="0">
              <a:solidFill>
                <a:schemeClr val="bg1"/>
              </a:solidFill>
              <a:ea typeface="Lato Black" panose="020F0502020204030203" pitchFamily="34" charset="0"/>
              <a:cs typeface="Lato Black" panose="020F0502020204030203" pitchFamily="34" charset="0"/>
            </a:endParaRPr>
          </a:p>
        </p:txBody>
      </p:sp>
      <p:sp>
        <p:nvSpPr>
          <p:cNvPr id="9" name="Rectangle 8">
            <a:extLst>
              <a:ext uri="{FF2B5EF4-FFF2-40B4-BE49-F238E27FC236}">
                <a16:creationId xmlns:a16="http://schemas.microsoft.com/office/drawing/2014/main" id="{C04FDB57-80A8-4F10-B67F-2B06D92668F4}"/>
              </a:ext>
            </a:extLst>
          </p:cNvPr>
          <p:cNvSpPr/>
          <p:nvPr/>
        </p:nvSpPr>
        <p:spPr>
          <a:xfrm>
            <a:off x="516834" y="1854101"/>
            <a:ext cx="10960933" cy="1107996"/>
          </a:xfrm>
          <a:prstGeom prst="rect">
            <a:avLst/>
          </a:prstGeom>
        </p:spPr>
        <p:txBody>
          <a:bodyPr wrap="square">
            <a:spAutoFit/>
          </a:bodyPr>
          <a:lstStyle/>
          <a:p>
            <a:pPr marL="457200" indent="-457200" algn="just">
              <a:lnSpc>
                <a:spcPct val="150000"/>
              </a:lnSpc>
              <a:buClr>
                <a:srgbClr val="C00000"/>
              </a:buClr>
              <a:buFont typeface="Wingdings" panose="05000000000000000000" pitchFamily="2" charset="2"/>
              <a:buChar char="Ø"/>
            </a:pPr>
            <a:r>
              <a:rPr lang="en-US" sz="2200" dirty="0"/>
              <a:t>Use the </a:t>
            </a:r>
            <a:r>
              <a:rPr lang="en-US" sz="2200" b="1" dirty="0"/>
              <a:t>if</a:t>
            </a:r>
            <a:r>
              <a:rPr lang="en-US" sz="2200" dirty="0"/>
              <a:t> statement to specify a block of </a:t>
            </a:r>
            <a:r>
              <a:rPr lang="en-US" sz="2200" dirty="0" smtClean="0"/>
              <a:t>C# </a:t>
            </a:r>
            <a:r>
              <a:rPr lang="en-US" sz="2200" dirty="0"/>
              <a:t>code to be executed if a condition is </a:t>
            </a:r>
            <a:r>
              <a:rPr lang="en-US" sz="2200" b="1" dirty="0"/>
              <a:t>true</a:t>
            </a:r>
            <a:r>
              <a:rPr lang="en-US" sz="2200" dirty="0" smtClean="0"/>
              <a:t>.</a:t>
            </a:r>
          </a:p>
          <a:p>
            <a:pPr marL="457200" indent="-457200" algn="just">
              <a:lnSpc>
                <a:spcPct val="150000"/>
              </a:lnSpc>
              <a:buClr>
                <a:srgbClr val="C00000"/>
              </a:buClr>
              <a:buFont typeface="Wingdings" panose="05000000000000000000" pitchFamily="2" charset="2"/>
              <a:buChar char="Ø"/>
            </a:pPr>
            <a:endParaRPr lang="en-US" sz="22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570" y="2545989"/>
            <a:ext cx="5726367" cy="1634558"/>
          </a:xfrm>
          <a:prstGeom prst="rect">
            <a:avLst/>
          </a:prstGeom>
        </p:spPr>
      </p:pic>
      <p:sp>
        <p:nvSpPr>
          <p:cNvPr id="8" name="Rectangle 7">
            <a:extLst>
              <a:ext uri="{FF2B5EF4-FFF2-40B4-BE49-F238E27FC236}">
                <a16:creationId xmlns:a16="http://schemas.microsoft.com/office/drawing/2014/main" id="{C04FDB57-80A8-4F10-B67F-2B06D92668F4}"/>
              </a:ext>
            </a:extLst>
          </p:cNvPr>
          <p:cNvSpPr/>
          <p:nvPr/>
        </p:nvSpPr>
        <p:spPr>
          <a:xfrm>
            <a:off x="641939" y="4003736"/>
            <a:ext cx="7560366" cy="547714"/>
          </a:xfrm>
          <a:prstGeom prst="rect">
            <a:avLst/>
          </a:prstGeom>
        </p:spPr>
        <p:txBody>
          <a:bodyPr wrap="square">
            <a:spAutoFit/>
          </a:bodyPr>
          <a:lstStyle/>
          <a:p>
            <a:pPr marL="457200" indent="-457200" algn="just">
              <a:lnSpc>
                <a:spcPct val="150000"/>
              </a:lnSpc>
              <a:buClr>
                <a:srgbClr val="C00000"/>
              </a:buClr>
              <a:buFont typeface="Wingdings" panose="05000000000000000000" pitchFamily="2" charset="2"/>
              <a:buChar char="Ø"/>
            </a:pPr>
            <a:r>
              <a:rPr lang="en-US" sz="2200" b="1" dirty="0" smtClean="0"/>
              <a:t>Example:</a:t>
            </a:r>
            <a:endParaRPr lang="en-US" sz="22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659" y="4535462"/>
            <a:ext cx="4236303" cy="173736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0576" y="2467162"/>
            <a:ext cx="3943901" cy="3715269"/>
          </a:xfrm>
          <a:prstGeom prst="rect">
            <a:avLst/>
          </a:prstGeom>
        </p:spPr>
      </p:pic>
    </p:spTree>
    <p:extLst>
      <p:ext uri="{BB962C8B-B14F-4D97-AF65-F5344CB8AC3E}">
        <p14:creationId xmlns:p14="http://schemas.microsoft.com/office/powerpoint/2010/main" val="223319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18363"/>
            <a:ext cx="10058400" cy="1450757"/>
          </a:xfrm>
        </p:spPr>
        <p:txBody>
          <a:bodyPr>
            <a:normAutofit/>
          </a:bodyPr>
          <a:lstStyle/>
          <a:p>
            <a:r>
              <a:rPr lang="en-US" sz="2800" b="1" dirty="0" smtClean="0">
                <a:solidFill>
                  <a:srgbClr val="C00000"/>
                </a:solidFill>
                <a:latin typeface="Arial" pitchFamily="34" charset="0"/>
                <a:cs typeface="Arial" pitchFamily="34" charset="0"/>
              </a:rPr>
              <a:t>If-else Statements</a:t>
            </a:r>
            <a:endParaRPr lang="en-US" sz="2800" b="1" dirty="0">
              <a:solidFill>
                <a:srgbClr val="C00000"/>
              </a:solidFill>
              <a:latin typeface="Arial" pitchFamily="34" charset="0"/>
              <a:cs typeface="Arial" pitchFamily="34" charset="0"/>
            </a:endParaRPr>
          </a:p>
        </p:txBody>
      </p:sp>
      <p:sp>
        <p:nvSpPr>
          <p:cNvPr id="7" name="TextBox 6">
            <a:extLst>
              <a:ext uri="{FF2B5EF4-FFF2-40B4-BE49-F238E27FC236}">
                <a16:creationId xmlns:a16="http://schemas.microsoft.com/office/drawing/2014/main" id="{A155CD6F-A6D3-41CC-B2D6-1BBAA77BF826}"/>
              </a:ext>
            </a:extLst>
          </p:cNvPr>
          <p:cNvSpPr txBox="1"/>
          <p:nvPr/>
        </p:nvSpPr>
        <p:spPr>
          <a:xfrm>
            <a:off x="10578911" y="6182431"/>
            <a:ext cx="1540310" cy="671851"/>
          </a:xfrm>
          <a:prstGeom prst="rect">
            <a:avLst/>
          </a:prstGeom>
          <a:noFill/>
        </p:spPr>
        <p:txBody>
          <a:bodyPr wrap="square" rtlCol="0">
            <a:spAutoFit/>
          </a:bodyPr>
          <a:lstStyle/>
          <a:p>
            <a:pPr algn="ctr">
              <a:lnSpc>
                <a:spcPct val="150000"/>
              </a:lnSpc>
            </a:pPr>
            <a:r>
              <a:rPr lang="en-US" sz="2800" b="1" dirty="0" smtClean="0">
                <a:solidFill>
                  <a:schemeClr val="bg1"/>
                </a:solidFill>
                <a:ea typeface="Lato Black" panose="020F0502020204030203" pitchFamily="34" charset="0"/>
                <a:cs typeface="Lato Black" panose="020F0502020204030203" pitchFamily="34" charset="0"/>
              </a:rPr>
              <a:t>22</a:t>
            </a:r>
            <a:endParaRPr lang="en-US" sz="2400" b="1" dirty="0">
              <a:solidFill>
                <a:schemeClr val="bg1"/>
              </a:solidFill>
              <a:ea typeface="Lato Black" panose="020F0502020204030203" pitchFamily="34" charset="0"/>
              <a:cs typeface="Lato Black" panose="020F0502020204030203" pitchFamily="34" charset="0"/>
            </a:endParaRPr>
          </a:p>
        </p:txBody>
      </p:sp>
      <p:sp>
        <p:nvSpPr>
          <p:cNvPr id="9" name="Rectangle 8">
            <a:extLst>
              <a:ext uri="{FF2B5EF4-FFF2-40B4-BE49-F238E27FC236}">
                <a16:creationId xmlns:a16="http://schemas.microsoft.com/office/drawing/2014/main" id="{C04FDB57-80A8-4F10-B67F-2B06D92668F4}"/>
              </a:ext>
            </a:extLst>
          </p:cNvPr>
          <p:cNvSpPr/>
          <p:nvPr/>
        </p:nvSpPr>
        <p:spPr>
          <a:xfrm>
            <a:off x="516834" y="1649381"/>
            <a:ext cx="10960933" cy="600164"/>
          </a:xfrm>
          <a:prstGeom prst="rect">
            <a:avLst/>
          </a:prstGeom>
        </p:spPr>
        <p:txBody>
          <a:bodyPr wrap="square">
            <a:spAutoFit/>
          </a:bodyPr>
          <a:lstStyle/>
          <a:p>
            <a:pPr marL="457200" indent="-457200" algn="just">
              <a:lnSpc>
                <a:spcPct val="150000"/>
              </a:lnSpc>
              <a:buClr>
                <a:srgbClr val="C00000"/>
              </a:buClr>
              <a:buFont typeface="Wingdings" panose="05000000000000000000" pitchFamily="2" charset="2"/>
              <a:buChar char="Ø"/>
            </a:pPr>
            <a:r>
              <a:rPr lang="en-US" sz="2200" dirty="0"/>
              <a:t>Use the </a:t>
            </a:r>
            <a:r>
              <a:rPr lang="en-US" sz="2200" b="1" dirty="0"/>
              <a:t>else</a:t>
            </a:r>
            <a:r>
              <a:rPr lang="en-US" sz="2200" dirty="0"/>
              <a:t> statement to specify a block of code to be executed if the condition is </a:t>
            </a:r>
            <a:r>
              <a:rPr lang="en-US" sz="2200" b="1" dirty="0"/>
              <a:t>false</a:t>
            </a:r>
            <a:r>
              <a:rPr lang="en-US" sz="2200" dirty="0"/>
              <a:t>.</a:t>
            </a:r>
            <a:endParaRPr lang="en-US" sz="2200" b="1"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513" y="2154496"/>
            <a:ext cx="5439765" cy="1873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97514" y="3956100"/>
            <a:ext cx="3433542" cy="237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3758" y="2304137"/>
            <a:ext cx="5134692" cy="3848637"/>
          </a:xfrm>
          <a:prstGeom prst="rect">
            <a:avLst/>
          </a:prstGeom>
        </p:spPr>
      </p:pic>
    </p:spTree>
    <p:extLst>
      <p:ext uri="{BB962C8B-B14F-4D97-AF65-F5344CB8AC3E}">
        <p14:creationId xmlns:p14="http://schemas.microsoft.com/office/powerpoint/2010/main" val="116310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18363"/>
            <a:ext cx="10058400" cy="1450757"/>
          </a:xfrm>
        </p:spPr>
        <p:txBody>
          <a:bodyPr>
            <a:normAutofit/>
          </a:bodyPr>
          <a:lstStyle/>
          <a:p>
            <a:r>
              <a:rPr lang="en-US" sz="2800" b="1" dirty="0" smtClean="0">
                <a:solidFill>
                  <a:srgbClr val="C00000"/>
                </a:solidFill>
                <a:latin typeface="Arial" pitchFamily="34" charset="0"/>
                <a:cs typeface="Arial" pitchFamily="34" charset="0"/>
              </a:rPr>
              <a:t>nested if Statements</a:t>
            </a:r>
            <a:endParaRPr lang="en-US" sz="2800" b="1" dirty="0">
              <a:solidFill>
                <a:srgbClr val="C00000"/>
              </a:solidFill>
              <a:latin typeface="Arial" pitchFamily="34" charset="0"/>
              <a:cs typeface="Arial" pitchFamily="34" charset="0"/>
            </a:endParaRPr>
          </a:p>
        </p:txBody>
      </p:sp>
      <p:sp>
        <p:nvSpPr>
          <p:cNvPr id="7" name="TextBox 6">
            <a:extLst>
              <a:ext uri="{FF2B5EF4-FFF2-40B4-BE49-F238E27FC236}">
                <a16:creationId xmlns:a16="http://schemas.microsoft.com/office/drawing/2014/main" id="{A155CD6F-A6D3-41CC-B2D6-1BBAA77BF826}"/>
              </a:ext>
            </a:extLst>
          </p:cNvPr>
          <p:cNvSpPr txBox="1"/>
          <p:nvPr/>
        </p:nvSpPr>
        <p:spPr>
          <a:xfrm>
            <a:off x="10578911" y="6182431"/>
            <a:ext cx="1540310" cy="671851"/>
          </a:xfrm>
          <a:prstGeom prst="rect">
            <a:avLst/>
          </a:prstGeom>
          <a:noFill/>
        </p:spPr>
        <p:txBody>
          <a:bodyPr wrap="square" rtlCol="0">
            <a:spAutoFit/>
          </a:bodyPr>
          <a:lstStyle/>
          <a:p>
            <a:pPr algn="ctr">
              <a:lnSpc>
                <a:spcPct val="150000"/>
              </a:lnSpc>
            </a:pPr>
            <a:r>
              <a:rPr lang="en-US" sz="2800" b="1" dirty="0" smtClean="0">
                <a:solidFill>
                  <a:schemeClr val="bg1"/>
                </a:solidFill>
                <a:ea typeface="Lato Black" panose="020F0502020204030203" pitchFamily="34" charset="0"/>
                <a:cs typeface="Lato Black" panose="020F0502020204030203" pitchFamily="34" charset="0"/>
              </a:rPr>
              <a:t>23</a:t>
            </a:r>
            <a:endParaRPr lang="en-US" sz="2400" b="1" dirty="0">
              <a:solidFill>
                <a:schemeClr val="bg1"/>
              </a:solidFill>
              <a:ea typeface="Lato Black" panose="020F0502020204030203" pitchFamily="34" charset="0"/>
              <a:cs typeface="Lato Black" panose="020F0502020204030203" pitchFamily="34" charset="0"/>
            </a:endParaRPr>
          </a:p>
        </p:txBody>
      </p:sp>
      <p:sp>
        <p:nvSpPr>
          <p:cNvPr id="9" name="Rectangle 8">
            <a:extLst>
              <a:ext uri="{FF2B5EF4-FFF2-40B4-BE49-F238E27FC236}">
                <a16:creationId xmlns:a16="http://schemas.microsoft.com/office/drawing/2014/main" id="{C04FDB57-80A8-4F10-B67F-2B06D92668F4}"/>
              </a:ext>
            </a:extLst>
          </p:cNvPr>
          <p:cNvSpPr/>
          <p:nvPr/>
        </p:nvSpPr>
        <p:spPr>
          <a:xfrm>
            <a:off x="516834" y="1744917"/>
            <a:ext cx="10960933" cy="2800767"/>
          </a:xfrm>
          <a:prstGeom prst="rect">
            <a:avLst/>
          </a:prstGeom>
        </p:spPr>
        <p:txBody>
          <a:bodyPr wrap="square">
            <a:spAutoFit/>
          </a:bodyPr>
          <a:lstStyle/>
          <a:p>
            <a:pPr marL="457200" indent="-457200" algn="just">
              <a:buClr>
                <a:srgbClr val="C00000"/>
              </a:buClr>
              <a:buFont typeface="Wingdings" panose="05000000000000000000" pitchFamily="2" charset="2"/>
              <a:buChar char="Ø"/>
            </a:pPr>
            <a:r>
              <a:rPr lang="en-US" sz="2200" dirty="0"/>
              <a:t>If an “if statement” is declared inside another if,  or if-else statement, it is called </a:t>
            </a:r>
            <a:r>
              <a:rPr lang="en-US" sz="2200" b="1" dirty="0"/>
              <a:t>nested if </a:t>
            </a:r>
            <a:r>
              <a:rPr lang="en-US" sz="2200" b="1" dirty="0" smtClean="0"/>
              <a:t>statement</a:t>
            </a:r>
            <a:r>
              <a:rPr lang="en-US" sz="2200" dirty="0" smtClean="0"/>
              <a:t>.</a:t>
            </a:r>
            <a:endParaRPr lang="en-US" sz="2200" b="1" dirty="0"/>
          </a:p>
          <a:p>
            <a:pPr marL="457200" indent="-457200" algn="just">
              <a:buClr>
                <a:srgbClr val="C00000"/>
              </a:buClr>
              <a:buFont typeface="Wingdings" panose="05000000000000000000" pitchFamily="2" charset="2"/>
              <a:buChar char="Ø"/>
            </a:pPr>
            <a:r>
              <a:rPr lang="en-US" sz="2200" b="1" dirty="0" smtClean="0">
                <a:solidFill>
                  <a:srgbClr val="FF0000"/>
                </a:solidFill>
              </a:rPr>
              <a:t>Syntax</a:t>
            </a:r>
          </a:p>
          <a:p>
            <a:pPr lvl="1" algn="just">
              <a:buClr>
                <a:srgbClr val="C00000"/>
              </a:buClr>
            </a:pPr>
            <a:r>
              <a:rPr lang="en-US" sz="2200" dirty="0" smtClean="0">
                <a:solidFill>
                  <a:srgbClr val="0070C0"/>
                </a:solidFill>
              </a:rPr>
              <a:t>If</a:t>
            </a:r>
            <a:r>
              <a:rPr lang="en-US" sz="2200" dirty="0" smtClean="0"/>
              <a:t> (condition1){</a:t>
            </a:r>
          </a:p>
          <a:p>
            <a:pPr lvl="1" algn="just">
              <a:buClr>
                <a:srgbClr val="C00000"/>
              </a:buClr>
            </a:pPr>
            <a:r>
              <a:rPr lang="en-US" sz="2200" dirty="0" smtClean="0"/>
              <a:t>	statement1;</a:t>
            </a:r>
          </a:p>
          <a:p>
            <a:pPr lvl="1" algn="just">
              <a:buClr>
                <a:srgbClr val="C00000"/>
              </a:buClr>
            </a:pPr>
            <a:r>
              <a:rPr lang="en-US" sz="2200" dirty="0" smtClean="0"/>
              <a:t>    </a:t>
            </a:r>
            <a:r>
              <a:rPr lang="en-US" sz="2200" dirty="0" smtClean="0">
                <a:solidFill>
                  <a:srgbClr val="0070C0"/>
                </a:solidFill>
              </a:rPr>
              <a:t>If</a:t>
            </a:r>
            <a:r>
              <a:rPr lang="en-US" sz="2200" dirty="0" smtClean="0"/>
              <a:t>(condition2){</a:t>
            </a:r>
          </a:p>
          <a:p>
            <a:pPr lvl="1" algn="just">
              <a:buClr>
                <a:srgbClr val="C00000"/>
              </a:buClr>
            </a:pPr>
            <a:r>
              <a:rPr lang="en-US" sz="2200" dirty="0"/>
              <a:t>		</a:t>
            </a:r>
            <a:r>
              <a:rPr lang="en-US" sz="2200" dirty="0" smtClean="0"/>
              <a:t>statement2;</a:t>
            </a:r>
          </a:p>
          <a:p>
            <a:pPr lvl="1" algn="just">
              <a:buClr>
                <a:srgbClr val="C00000"/>
              </a:buClr>
            </a:pPr>
            <a:r>
              <a:rPr lang="en-US" sz="2200" dirty="0" smtClean="0"/>
              <a:t>}}</a:t>
            </a:r>
          </a:p>
        </p:txBody>
      </p:sp>
      <p:sp>
        <p:nvSpPr>
          <p:cNvPr id="8" name="Rectangle 7">
            <a:extLst>
              <a:ext uri="{FF2B5EF4-FFF2-40B4-BE49-F238E27FC236}">
                <a16:creationId xmlns:a16="http://schemas.microsoft.com/office/drawing/2014/main" id="{C04FDB57-80A8-4F10-B67F-2B06D92668F4}"/>
              </a:ext>
            </a:extLst>
          </p:cNvPr>
          <p:cNvSpPr/>
          <p:nvPr/>
        </p:nvSpPr>
        <p:spPr>
          <a:xfrm>
            <a:off x="3779648" y="4170843"/>
            <a:ext cx="8321040" cy="2123658"/>
          </a:xfrm>
          <a:prstGeom prst="rect">
            <a:avLst/>
          </a:prstGeom>
        </p:spPr>
        <p:txBody>
          <a:bodyPr wrap="square">
            <a:spAutoFit/>
          </a:bodyPr>
          <a:lstStyle/>
          <a:p>
            <a:pPr algn="just">
              <a:buClr>
                <a:srgbClr val="C00000"/>
              </a:buClr>
            </a:pPr>
            <a:r>
              <a:rPr lang="en-US" sz="2000" b="1" dirty="0" smtClean="0"/>
              <a:t>The</a:t>
            </a:r>
            <a:r>
              <a:rPr lang="en-US" sz="2000" b="1" dirty="0"/>
              <a:t> following example is nested if statement</a:t>
            </a:r>
            <a:r>
              <a:rPr lang="en-US" sz="2000" b="1" dirty="0" smtClean="0"/>
              <a:t>:</a:t>
            </a:r>
          </a:p>
          <a:p>
            <a:pPr algn="just">
              <a:buClr>
                <a:srgbClr val="C00000"/>
              </a:buClr>
            </a:pPr>
            <a:r>
              <a:rPr lang="en-US" sz="2200" dirty="0">
                <a:solidFill>
                  <a:srgbClr val="0070C0"/>
                </a:solidFill>
              </a:rPr>
              <a:t>If</a:t>
            </a:r>
            <a:r>
              <a:rPr lang="en-US" sz="2200" dirty="0"/>
              <a:t> </a:t>
            </a:r>
            <a:r>
              <a:rPr lang="en-US" sz="2200" dirty="0" smtClean="0"/>
              <a:t>(a&gt;b){</a:t>
            </a:r>
            <a:endParaRPr lang="en-US" sz="2200" dirty="0"/>
          </a:p>
          <a:p>
            <a:pPr algn="just">
              <a:buClr>
                <a:srgbClr val="C00000"/>
              </a:buClr>
            </a:pPr>
            <a:r>
              <a:rPr lang="en-US" sz="2200" dirty="0" smtClean="0">
                <a:solidFill>
                  <a:srgbClr val="0070C0"/>
                </a:solidFill>
              </a:rPr>
              <a:t>	If</a:t>
            </a:r>
            <a:r>
              <a:rPr lang="en-US" sz="2200" dirty="0" smtClean="0"/>
              <a:t>(b&gt;c){</a:t>
            </a:r>
            <a:endParaRPr lang="en-US" sz="2200" dirty="0"/>
          </a:p>
          <a:p>
            <a:pPr algn="just">
              <a:buClr>
                <a:srgbClr val="C00000"/>
              </a:buClr>
            </a:pPr>
            <a:r>
              <a:rPr lang="en-US" sz="2200" dirty="0" smtClean="0"/>
              <a:t>	</a:t>
            </a:r>
            <a:r>
              <a:rPr lang="en-US" sz="2400" dirty="0" err="1" smtClean="0"/>
              <a:t>Console.write</a:t>
            </a:r>
            <a:r>
              <a:rPr lang="en-US" sz="2400" dirty="0" smtClean="0"/>
              <a:t>("</a:t>
            </a:r>
            <a:r>
              <a:rPr lang="en-US" sz="2400" dirty="0"/>
              <a:t>a </a:t>
            </a:r>
            <a:r>
              <a:rPr lang="en-US" sz="2400" dirty="0" smtClean="0"/>
              <a:t>is greater than b </a:t>
            </a:r>
            <a:r>
              <a:rPr lang="en-US" sz="2400" dirty="0"/>
              <a:t>and c"); </a:t>
            </a:r>
            <a:r>
              <a:rPr lang="en-US" sz="2400" dirty="0" smtClean="0"/>
              <a:t>// statement</a:t>
            </a:r>
          </a:p>
          <a:p>
            <a:pPr algn="just">
              <a:buClr>
                <a:srgbClr val="C00000"/>
              </a:buClr>
            </a:pPr>
            <a:r>
              <a:rPr lang="en-US" sz="2200" dirty="0" smtClean="0"/>
              <a:t>	}</a:t>
            </a:r>
          </a:p>
          <a:p>
            <a:pPr algn="just">
              <a:buClr>
                <a:srgbClr val="C00000"/>
              </a:buClr>
            </a:pPr>
            <a:r>
              <a:rPr lang="en-US" sz="2200" dirty="0" smtClean="0"/>
              <a:t>}</a:t>
            </a:r>
            <a:endParaRPr lang="en-US" sz="2200" dirty="0"/>
          </a:p>
        </p:txBody>
      </p:sp>
    </p:spTree>
    <p:extLst>
      <p:ext uri="{BB962C8B-B14F-4D97-AF65-F5344CB8AC3E}">
        <p14:creationId xmlns:p14="http://schemas.microsoft.com/office/powerpoint/2010/main" val="233777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18363"/>
            <a:ext cx="10058400" cy="1450757"/>
          </a:xfrm>
        </p:spPr>
        <p:txBody>
          <a:bodyPr>
            <a:normAutofit/>
          </a:bodyPr>
          <a:lstStyle/>
          <a:p>
            <a:r>
              <a:rPr lang="en-US" sz="2800" b="1" dirty="0" smtClean="0">
                <a:solidFill>
                  <a:srgbClr val="C00000"/>
                </a:solidFill>
                <a:latin typeface="Arial" pitchFamily="34" charset="0"/>
                <a:cs typeface="Arial" pitchFamily="34" charset="0"/>
              </a:rPr>
              <a:t>If-else-if Statements</a:t>
            </a:r>
            <a:endParaRPr lang="en-US" sz="2800" b="1" dirty="0">
              <a:solidFill>
                <a:srgbClr val="C00000"/>
              </a:solidFill>
              <a:latin typeface="Arial" pitchFamily="34" charset="0"/>
              <a:cs typeface="Arial" pitchFamily="34" charset="0"/>
            </a:endParaRPr>
          </a:p>
        </p:txBody>
      </p:sp>
      <p:sp>
        <p:nvSpPr>
          <p:cNvPr id="7" name="TextBox 6">
            <a:extLst>
              <a:ext uri="{FF2B5EF4-FFF2-40B4-BE49-F238E27FC236}">
                <a16:creationId xmlns:a16="http://schemas.microsoft.com/office/drawing/2014/main" id="{A155CD6F-A6D3-41CC-B2D6-1BBAA77BF826}"/>
              </a:ext>
            </a:extLst>
          </p:cNvPr>
          <p:cNvSpPr txBox="1"/>
          <p:nvPr/>
        </p:nvSpPr>
        <p:spPr>
          <a:xfrm>
            <a:off x="10578911" y="6182431"/>
            <a:ext cx="1540310" cy="671851"/>
          </a:xfrm>
          <a:prstGeom prst="rect">
            <a:avLst/>
          </a:prstGeom>
          <a:noFill/>
        </p:spPr>
        <p:txBody>
          <a:bodyPr wrap="square" rtlCol="0">
            <a:spAutoFit/>
          </a:bodyPr>
          <a:lstStyle/>
          <a:p>
            <a:pPr algn="ctr">
              <a:lnSpc>
                <a:spcPct val="150000"/>
              </a:lnSpc>
            </a:pPr>
            <a:r>
              <a:rPr lang="en-US" sz="2800" b="1" dirty="0" smtClean="0">
                <a:solidFill>
                  <a:schemeClr val="bg1"/>
                </a:solidFill>
                <a:ea typeface="Lato Black" panose="020F0502020204030203" pitchFamily="34" charset="0"/>
                <a:cs typeface="Lato Black" panose="020F0502020204030203" pitchFamily="34" charset="0"/>
              </a:rPr>
              <a:t>24</a:t>
            </a:r>
            <a:endParaRPr lang="en-US" sz="2400" b="1" dirty="0">
              <a:solidFill>
                <a:schemeClr val="bg1"/>
              </a:solidFill>
              <a:ea typeface="Lato Black" panose="020F0502020204030203" pitchFamily="34" charset="0"/>
              <a:cs typeface="Lato Black" panose="020F0502020204030203" pitchFamily="34" charset="0"/>
            </a:endParaRPr>
          </a:p>
        </p:txBody>
      </p:sp>
      <p:sp>
        <p:nvSpPr>
          <p:cNvPr id="9" name="Rectangle 8">
            <a:extLst>
              <a:ext uri="{FF2B5EF4-FFF2-40B4-BE49-F238E27FC236}">
                <a16:creationId xmlns:a16="http://schemas.microsoft.com/office/drawing/2014/main" id="{C04FDB57-80A8-4F10-B67F-2B06D92668F4}"/>
              </a:ext>
            </a:extLst>
          </p:cNvPr>
          <p:cNvSpPr/>
          <p:nvPr/>
        </p:nvSpPr>
        <p:spPr>
          <a:xfrm>
            <a:off x="516834" y="1758565"/>
            <a:ext cx="10960933" cy="4154984"/>
          </a:xfrm>
          <a:prstGeom prst="rect">
            <a:avLst/>
          </a:prstGeom>
        </p:spPr>
        <p:txBody>
          <a:bodyPr wrap="square">
            <a:spAutoFit/>
          </a:bodyPr>
          <a:lstStyle/>
          <a:p>
            <a:pPr marL="457200" indent="-457200" algn="just">
              <a:buClr>
                <a:srgbClr val="C00000"/>
              </a:buClr>
              <a:buFont typeface="Wingdings" panose="05000000000000000000" pitchFamily="2" charset="2"/>
              <a:buChar char="Ø"/>
            </a:pPr>
            <a:r>
              <a:rPr lang="en-US" sz="2400" b="1" dirty="0" smtClean="0"/>
              <a:t>if-else-if</a:t>
            </a:r>
            <a:r>
              <a:rPr lang="en-US" sz="2400" dirty="0" smtClean="0"/>
              <a:t> in </a:t>
            </a:r>
            <a:r>
              <a:rPr lang="en-US" sz="2400" dirty="0" smtClean="0"/>
              <a:t>is </a:t>
            </a:r>
            <a:r>
              <a:rPr lang="en-US" sz="2400" dirty="0"/>
              <a:t>a multi-way decision structure that is used to decide among three or more actions</a:t>
            </a:r>
            <a:r>
              <a:rPr lang="en-US" sz="2400" dirty="0" smtClean="0"/>
              <a:t>.</a:t>
            </a:r>
          </a:p>
          <a:p>
            <a:pPr marL="457200" indent="-457200" algn="just">
              <a:buClr>
                <a:srgbClr val="C00000"/>
              </a:buClr>
              <a:buFont typeface="Wingdings" panose="05000000000000000000" pitchFamily="2" charset="2"/>
              <a:buChar char="Ø"/>
            </a:pPr>
            <a:r>
              <a:rPr lang="en-US" sz="2400" b="1" dirty="0" smtClean="0">
                <a:solidFill>
                  <a:srgbClr val="FF0000"/>
                </a:solidFill>
              </a:rPr>
              <a:t>Syntax</a:t>
            </a:r>
          </a:p>
          <a:p>
            <a:pPr algn="just">
              <a:buClr>
                <a:srgbClr val="C00000"/>
              </a:buClr>
            </a:pPr>
            <a:r>
              <a:rPr lang="en-US" sz="2400" dirty="0" smtClean="0"/>
              <a:t>	</a:t>
            </a:r>
            <a:r>
              <a:rPr lang="en-US" sz="2400" dirty="0" smtClean="0">
                <a:solidFill>
                  <a:srgbClr val="0070C0"/>
                </a:solidFill>
              </a:rPr>
              <a:t>if</a:t>
            </a:r>
            <a:r>
              <a:rPr lang="en-US" sz="2400" dirty="0" smtClean="0"/>
              <a:t>(condition)</a:t>
            </a:r>
          </a:p>
          <a:p>
            <a:pPr algn="just">
              <a:buClr>
                <a:srgbClr val="C00000"/>
              </a:buClr>
            </a:pPr>
            <a:r>
              <a:rPr lang="en-US" sz="2400" dirty="0"/>
              <a:t>	</a:t>
            </a:r>
            <a:r>
              <a:rPr lang="en-US" sz="2400" dirty="0" smtClean="0"/>
              <a:t>   </a:t>
            </a:r>
            <a:r>
              <a:rPr lang="en-US" sz="2400" dirty="0"/>
              <a:t>statement1; </a:t>
            </a:r>
            <a:r>
              <a:rPr lang="en-US" sz="2400" dirty="0" smtClean="0"/>
              <a:t>	</a:t>
            </a:r>
          </a:p>
          <a:p>
            <a:pPr algn="just">
              <a:buClr>
                <a:srgbClr val="C00000"/>
              </a:buClr>
            </a:pPr>
            <a:r>
              <a:rPr lang="en-US" sz="2400" dirty="0"/>
              <a:t>	</a:t>
            </a:r>
            <a:r>
              <a:rPr lang="en-US" sz="2400" dirty="0" smtClean="0"/>
              <a:t>	</a:t>
            </a:r>
            <a:r>
              <a:rPr lang="en-US" sz="2400" dirty="0" smtClean="0">
                <a:solidFill>
                  <a:srgbClr val="0070C0"/>
                </a:solidFill>
              </a:rPr>
              <a:t>else </a:t>
            </a:r>
            <a:r>
              <a:rPr lang="en-US" sz="2400" dirty="0">
                <a:solidFill>
                  <a:srgbClr val="0070C0"/>
                </a:solidFill>
              </a:rPr>
              <a:t>if</a:t>
            </a:r>
            <a:r>
              <a:rPr lang="en-US" sz="2400" dirty="0"/>
              <a:t>(condition) </a:t>
            </a:r>
            <a:endParaRPr lang="en-US" sz="2400" dirty="0" smtClean="0"/>
          </a:p>
          <a:p>
            <a:pPr algn="just">
              <a:buClr>
                <a:srgbClr val="C00000"/>
              </a:buClr>
            </a:pPr>
            <a:r>
              <a:rPr lang="en-US" sz="2400" dirty="0"/>
              <a:t>	</a:t>
            </a:r>
            <a:r>
              <a:rPr lang="en-US" sz="2400" dirty="0" smtClean="0"/>
              <a:t>	    statement2</a:t>
            </a:r>
            <a:r>
              <a:rPr lang="en-US" sz="2400" dirty="0"/>
              <a:t>; </a:t>
            </a:r>
            <a:endParaRPr lang="en-US" sz="2400" dirty="0" smtClean="0"/>
          </a:p>
          <a:p>
            <a:pPr algn="just">
              <a:buClr>
                <a:srgbClr val="C00000"/>
              </a:buClr>
            </a:pPr>
            <a:r>
              <a:rPr lang="en-US" sz="2400" dirty="0"/>
              <a:t>	</a:t>
            </a:r>
            <a:r>
              <a:rPr lang="en-US" sz="2400" dirty="0" smtClean="0"/>
              <a:t>		</a:t>
            </a:r>
            <a:r>
              <a:rPr lang="en-US" sz="2400" dirty="0" smtClean="0">
                <a:solidFill>
                  <a:srgbClr val="0070C0"/>
                </a:solidFill>
              </a:rPr>
              <a:t>else </a:t>
            </a:r>
            <a:r>
              <a:rPr lang="en-US" sz="2400" dirty="0">
                <a:solidFill>
                  <a:srgbClr val="0070C0"/>
                </a:solidFill>
              </a:rPr>
              <a:t>if</a:t>
            </a:r>
            <a:r>
              <a:rPr lang="en-US" sz="2400" dirty="0"/>
              <a:t>(condition</a:t>
            </a:r>
            <a:r>
              <a:rPr lang="en-US" sz="2400" dirty="0" smtClean="0"/>
              <a:t>)</a:t>
            </a:r>
          </a:p>
          <a:p>
            <a:pPr algn="just">
              <a:buClr>
                <a:srgbClr val="C00000"/>
              </a:buClr>
            </a:pPr>
            <a:r>
              <a:rPr lang="en-US" sz="2400" dirty="0"/>
              <a:t>	</a:t>
            </a:r>
            <a:r>
              <a:rPr lang="en-US" sz="2400" dirty="0" smtClean="0"/>
              <a:t>		  </a:t>
            </a:r>
            <a:r>
              <a:rPr lang="en-US" sz="2400" dirty="0"/>
              <a:t>statement3</a:t>
            </a:r>
            <a:r>
              <a:rPr lang="en-US" sz="2400" dirty="0" smtClean="0"/>
              <a:t>;</a:t>
            </a:r>
          </a:p>
          <a:p>
            <a:pPr algn="just">
              <a:buClr>
                <a:srgbClr val="C00000"/>
              </a:buClr>
            </a:pPr>
            <a:r>
              <a:rPr lang="en-US" sz="2400" dirty="0"/>
              <a:t>	</a:t>
            </a:r>
            <a:r>
              <a:rPr lang="en-US" sz="2400" dirty="0" smtClean="0"/>
              <a:t>		   ...</a:t>
            </a:r>
          </a:p>
          <a:p>
            <a:pPr algn="just">
              <a:buClr>
                <a:srgbClr val="C00000"/>
              </a:buClr>
            </a:pPr>
            <a:r>
              <a:rPr lang="en-US" sz="2400" dirty="0"/>
              <a:t>	</a:t>
            </a:r>
            <a:r>
              <a:rPr lang="en-US" sz="2400" dirty="0" smtClean="0"/>
              <a:t>		   </a:t>
            </a:r>
            <a:r>
              <a:rPr lang="en-US" sz="2400" dirty="0">
                <a:solidFill>
                  <a:srgbClr val="0070C0"/>
                </a:solidFill>
              </a:rPr>
              <a:t>else</a:t>
            </a:r>
            <a:r>
              <a:rPr lang="en-US" sz="2400" dirty="0"/>
              <a:t> </a:t>
            </a:r>
            <a:r>
              <a:rPr lang="en-US" sz="2400" dirty="0" smtClean="0"/>
              <a:t>statement;</a:t>
            </a:r>
            <a:endParaRPr lang="en-US" sz="2200" b="1" dirty="0"/>
          </a:p>
        </p:txBody>
      </p:sp>
      <p:sp>
        <p:nvSpPr>
          <p:cNvPr id="5" name="Rectangle 4">
            <a:extLst>
              <a:ext uri="{FF2B5EF4-FFF2-40B4-BE49-F238E27FC236}">
                <a16:creationId xmlns:a16="http://schemas.microsoft.com/office/drawing/2014/main" id="{C04FDB57-80A8-4F10-B67F-2B06D92668F4}"/>
              </a:ext>
            </a:extLst>
          </p:cNvPr>
          <p:cNvSpPr/>
          <p:nvPr/>
        </p:nvSpPr>
        <p:spPr>
          <a:xfrm>
            <a:off x="6539071" y="2345556"/>
            <a:ext cx="5158815" cy="3600986"/>
          </a:xfrm>
          <a:prstGeom prst="rect">
            <a:avLst/>
          </a:prstGeom>
        </p:spPr>
        <p:txBody>
          <a:bodyPr wrap="square">
            <a:spAutoFit/>
          </a:bodyPr>
          <a:lstStyle/>
          <a:p>
            <a:pPr algn="just">
              <a:buClr>
                <a:srgbClr val="C00000"/>
              </a:buClr>
            </a:pPr>
            <a:r>
              <a:rPr lang="en-US" sz="2000" b="1" dirty="0" smtClean="0"/>
              <a:t>Example:</a:t>
            </a:r>
          </a:p>
          <a:p>
            <a:pPr algn="just">
              <a:buClr>
                <a:srgbClr val="C00000"/>
              </a:buClr>
            </a:pPr>
            <a:r>
              <a:rPr lang="en-US" sz="2200" dirty="0" smtClean="0">
                <a:solidFill>
                  <a:srgbClr val="0070C0"/>
                </a:solidFill>
              </a:rPr>
              <a:t>if</a:t>
            </a:r>
            <a:r>
              <a:rPr lang="en-US" sz="2200" dirty="0" smtClean="0"/>
              <a:t> (</a:t>
            </a:r>
            <a:r>
              <a:rPr lang="en-US" sz="2200" dirty="0" err="1" smtClean="0"/>
              <a:t>total_mark</a:t>
            </a:r>
            <a:r>
              <a:rPr lang="en-US" sz="2200" dirty="0" smtClean="0"/>
              <a:t>&gt;=90)</a:t>
            </a:r>
            <a:endParaRPr lang="en-US" sz="2200" dirty="0"/>
          </a:p>
          <a:p>
            <a:pPr algn="just">
              <a:buClr>
                <a:srgbClr val="C00000"/>
              </a:buClr>
            </a:pPr>
            <a:r>
              <a:rPr lang="en-US" sz="2200" dirty="0" smtClean="0">
                <a:solidFill>
                  <a:srgbClr val="0070C0"/>
                </a:solidFill>
              </a:rPr>
              <a:t>	</a:t>
            </a:r>
            <a:r>
              <a:rPr lang="en-US" sz="2400" dirty="0" err="1" smtClean="0"/>
              <a:t>Console.Write</a:t>
            </a:r>
            <a:r>
              <a:rPr lang="en-US" sz="2400" dirty="0" smtClean="0"/>
              <a:t>("</a:t>
            </a:r>
            <a:r>
              <a:rPr lang="en-US" sz="2400" dirty="0"/>
              <a:t>Grade </a:t>
            </a:r>
            <a:r>
              <a:rPr lang="en-US" sz="2400" dirty="0" smtClean="0"/>
              <a:t>A"); </a:t>
            </a:r>
          </a:p>
          <a:p>
            <a:pPr algn="just">
              <a:buClr>
                <a:srgbClr val="C00000"/>
              </a:buClr>
            </a:pPr>
            <a:r>
              <a:rPr lang="en-US" sz="2200" dirty="0" smtClean="0">
                <a:solidFill>
                  <a:srgbClr val="0070C0"/>
                </a:solidFill>
              </a:rPr>
              <a:t>else if</a:t>
            </a:r>
            <a:r>
              <a:rPr lang="en-US" sz="2200" dirty="0" smtClean="0"/>
              <a:t> </a:t>
            </a:r>
            <a:r>
              <a:rPr lang="en-US" sz="2200" dirty="0"/>
              <a:t>(</a:t>
            </a:r>
            <a:r>
              <a:rPr lang="en-US" sz="2200" dirty="0" err="1"/>
              <a:t>total_mark</a:t>
            </a:r>
            <a:r>
              <a:rPr lang="en-US" sz="2200" dirty="0" smtClean="0"/>
              <a:t>&gt;=80</a:t>
            </a:r>
            <a:r>
              <a:rPr lang="en-US" sz="2200" dirty="0"/>
              <a:t>)</a:t>
            </a:r>
          </a:p>
          <a:p>
            <a:pPr algn="just">
              <a:buClr>
                <a:srgbClr val="C00000"/>
              </a:buClr>
            </a:pPr>
            <a:r>
              <a:rPr lang="en-US" sz="2200" dirty="0">
                <a:solidFill>
                  <a:srgbClr val="0070C0"/>
                </a:solidFill>
              </a:rPr>
              <a:t>	</a:t>
            </a:r>
            <a:r>
              <a:rPr lang="en-US" sz="2400" dirty="0"/>
              <a:t> </a:t>
            </a:r>
            <a:r>
              <a:rPr lang="en-US" sz="2400" dirty="0" err="1"/>
              <a:t>Console.Write</a:t>
            </a:r>
            <a:r>
              <a:rPr lang="en-US" sz="2400" dirty="0"/>
              <a:t>("</a:t>
            </a:r>
            <a:r>
              <a:rPr lang="en-US" sz="2400" dirty="0"/>
              <a:t>Grade </a:t>
            </a:r>
            <a:r>
              <a:rPr lang="en-US" sz="2400" dirty="0" smtClean="0"/>
              <a:t>B"); </a:t>
            </a:r>
          </a:p>
          <a:p>
            <a:pPr algn="just">
              <a:buClr>
                <a:srgbClr val="C00000"/>
              </a:buClr>
            </a:pPr>
            <a:r>
              <a:rPr lang="en-US" sz="2200" dirty="0">
                <a:solidFill>
                  <a:srgbClr val="0070C0"/>
                </a:solidFill>
              </a:rPr>
              <a:t>else if</a:t>
            </a:r>
            <a:r>
              <a:rPr lang="en-US" sz="2200" dirty="0"/>
              <a:t> (</a:t>
            </a:r>
            <a:r>
              <a:rPr lang="en-US" sz="2200" dirty="0" err="1"/>
              <a:t>total_mark</a:t>
            </a:r>
            <a:r>
              <a:rPr lang="en-US" sz="2200" dirty="0" smtClean="0"/>
              <a:t>&gt;=70</a:t>
            </a:r>
            <a:r>
              <a:rPr lang="en-US" sz="2200" dirty="0"/>
              <a:t>)</a:t>
            </a:r>
          </a:p>
          <a:p>
            <a:pPr algn="just">
              <a:buClr>
                <a:srgbClr val="C00000"/>
              </a:buClr>
            </a:pPr>
            <a:r>
              <a:rPr lang="en-US" sz="2200" dirty="0">
                <a:solidFill>
                  <a:srgbClr val="0070C0"/>
                </a:solidFill>
              </a:rPr>
              <a:t>	</a:t>
            </a:r>
            <a:r>
              <a:rPr lang="en-US" sz="2400" dirty="0"/>
              <a:t> </a:t>
            </a:r>
            <a:r>
              <a:rPr lang="en-US" sz="2400" dirty="0" err="1"/>
              <a:t>Console.Write</a:t>
            </a:r>
            <a:r>
              <a:rPr lang="en-US" sz="2400" dirty="0"/>
              <a:t>("</a:t>
            </a:r>
            <a:r>
              <a:rPr lang="en-US" sz="2400" dirty="0"/>
              <a:t>Grade </a:t>
            </a:r>
            <a:r>
              <a:rPr lang="en-US" sz="2400" dirty="0" smtClean="0"/>
              <a:t>C");</a:t>
            </a:r>
          </a:p>
          <a:p>
            <a:pPr algn="just">
              <a:buClr>
                <a:srgbClr val="C00000"/>
              </a:buClr>
            </a:pPr>
            <a:r>
              <a:rPr lang="en-US" sz="2200" dirty="0">
                <a:solidFill>
                  <a:srgbClr val="0070C0"/>
                </a:solidFill>
              </a:rPr>
              <a:t>else </a:t>
            </a:r>
            <a:endParaRPr lang="en-US" sz="2200" dirty="0"/>
          </a:p>
          <a:p>
            <a:pPr algn="just">
              <a:buClr>
                <a:srgbClr val="C00000"/>
              </a:buClr>
            </a:pPr>
            <a:r>
              <a:rPr lang="en-US" sz="2200" dirty="0">
                <a:solidFill>
                  <a:srgbClr val="0070C0"/>
                </a:solidFill>
              </a:rPr>
              <a:t>	</a:t>
            </a:r>
            <a:r>
              <a:rPr lang="en-US" sz="2400" dirty="0"/>
              <a:t> </a:t>
            </a:r>
            <a:r>
              <a:rPr lang="en-US" sz="2400" dirty="0" err="1"/>
              <a:t>Console.Write</a:t>
            </a:r>
            <a:r>
              <a:rPr lang="en-US" sz="2400" dirty="0"/>
              <a:t>("</a:t>
            </a:r>
            <a:r>
              <a:rPr lang="en-US" sz="2400" dirty="0"/>
              <a:t>Grade </a:t>
            </a:r>
            <a:r>
              <a:rPr lang="en-US" sz="2400" dirty="0" smtClean="0"/>
              <a:t>E"); </a:t>
            </a:r>
            <a:endParaRPr lang="en-US" sz="2400" dirty="0"/>
          </a:p>
          <a:p>
            <a:pPr algn="just">
              <a:buClr>
                <a:srgbClr val="C00000"/>
              </a:buClr>
            </a:pPr>
            <a:endParaRPr lang="en-US" sz="2400" dirty="0" smtClean="0"/>
          </a:p>
        </p:txBody>
      </p:sp>
    </p:spTree>
    <p:extLst>
      <p:ext uri="{BB962C8B-B14F-4D97-AF65-F5344CB8AC3E}">
        <p14:creationId xmlns:p14="http://schemas.microsoft.com/office/powerpoint/2010/main" val="330216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18363"/>
            <a:ext cx="10058400" cy="1450757"/>
          </a:xfrm>
        </p:spPr>
        <p:txBody>
          <a:bodyPr>
            <a:normAutofit/>
          </a:bodyPr>
          <a:lstStyle/>
          <a:p>
            <a:r>
              <a:rPr lang="en-US" sz="2800" b="1" dirty="0" smtClean="0">
                <a:solidFill>
                  <a:srgbClr val="C00000"/>
                </a:solidFill>
                <a:latin typeface="Arial" pitchFamily="34" charset="0"/>
                <a:cs typeface="Arial" pitchFamily="34" charset="0"/>
              </a:rPr>
              <a:t>switch case Statements</a:t>
            </a:r>
            <a:endParaRPr lang="en-US" sz="2800" b="1" dirty="0">
              <a:solidFill>
                <a:srgbClr val="C00000"/>
              </a:solidFill>
              <a:latin typeface="Arial" pitchFamily="34" charset="0"/>
              <a:cs typeface="Arial" pitchFamily="34" charset="0"/>
            </a:endParaRPr>
          </a:p>
        </p:txBody>
      </p:sp>
      <p:sp>
        <p:nvSpPr>
          <p:cNvPr id="7" name="TextBox 6">
            <a:extLst>
              <a:ext uri="{FF2B5EF4-FFF2-40B4-BE49-F238E27FC236}">
                <a16:creationId xmlns:a16="http://schemas.microsoft.com/office/drawing/2014/main" id="{A155CD6F-A6D3-41CC-B2D6-1BBAA77BF826}"/>
              </a:ext>
            </a:extLst>
          </p:cNvPr>
          <p:cNvSpPr txBox="1"/>
          <p:nvPr/>
        </p:nvSpPr>
        <p:spPr>
          <a:xfrm>
            <a:off x="10578911" y="6182431"/>
            <a:ext cx="1540310" cy="671851"/>
          </a:xfrm>
          <a:prstGeom prst="rect">
            <a:avLst/>
          </a:prstGeom>
          <a:noFill/>
        </p:spPr>
        <p:txBody>
          <a:bodyPr wrap="square" rtlCol="0">
            <a:spAutoFit/>
          </a:bodyPr>
          <a:lstStyle/>
          <a:p>
            <a:pPr algn="ctr">
              <a:lnSpc>
                <a:spcPct val="150000"/>
              </a:lnSpc>
            </a:pPr>
            <a:r>
              <a:rPr lang="en-US" sz="2800" b="1" dirty="0" smtClean="0">
                <a:solidFill>
                  <a:schemeClr val="bg1"/>
                </a:solidFill>
                <a:ea typeface="Lato Black" panose="020F0502020204030203" pitchFamily="34" charset="0"/>
                <a:cs typeface="Lato Black" panose="020F0502020204030203" pitchFamily="34" charset="0"/>
              </a:rPr>
              <a:t>25</a:t>
            </a:r>
            <a:endParaRPr lang="en-US" sz="2400" b="1" dirty="0">
              <a:solidFill>
                <a:schemeClr val="bg1"/>
              </a:solidFill>
              <a:ea typeface="Lato Black" panose="020F0502020204030203" pitchFamily="34" charset="0"/>
              <a:cs typeface="Lato Black" panose="020F0502020204030203" pitchFamily="34" charset="0"/>
            </a:endParaRPr>
          </a:p>
        </p:txBody>
      </p:sp>
      <p:sp>
        <p:nvSpPr>
          <p:cNvPr id="9" name="Rectangle 8">
            <a:extLst>
              <a:ext uri="{FF2B5EF4-FFF2-40B4-BE49-F238E27FC236}">
                <a16:creationId xmlns:a16="http://schemas.microsoft.com/office/drawing/2014/main" id="{C04FDB57-80A8-4F10-B67F-2B06D92668F4}"/>
              </a:ext>
            </a:extLst>
          </p:cNvPr>
          <p:cNvSpPr/>
          <p:nvPr/>
        </p:nvSpPr>
        <p:spPr>
          <a:xfrm>
            <a:off x="516834" y="1758565"/>
            <a:ext cx="10960933" cy="4524315"/>
          </a:xfrm>
          <a:prstGeom prst="rect">
            <a:avLst/>
          </a:prstGeom>
        </p:spPr>
        <p:txBody>
          <a:bodyPr wrap="square">
            <a:spAutoFit/>
          </a:bodyPr>
          <a:lstStyle/>
          <a:p>
            <a:pPr marL="457200" indent="-457200" algn="just">
              <a:buClr>
                <a:srgbClr val="C00000"/>
              </a:buClr>
              <a:buFont typeface="Wingdings" panose="05000000000000000000" pitchFamily="2" charset="2"/>
              <a:buChar char="Ø"/>
            </a:pPr>
            <a:r>
              <a:rPr lang="en-US" sz="2400" b="1" dirty="0" smtClean="0"/>
              <a:t>switch </a:t>
            </a:r>
            <a:r>
              <a:rPr lang="en-US" sz="2400" b="1" dirty="0"/>
              <a:t>case statement</a:t>
            </a:r>
            <a:r>
              <a:rPr lang="en-US" sz="2400" dirty="0"/>
              <a:t> is used when we have number of options (or choices) and we may need to perform a different task for each choice</a:t>
            </a:r>
            <a:r>
              <a:rPr lang="en-US" sz="2400" dirty="0" smtClean="0"/>
              <a:t>.</a:t>
            </a:r>
          </a:p>
          <a:p>
            <a:pPr marL="457200" indent="-457200" algn="just">
              <a:buClr>
                <a:srgbClr val="C00000"/>
              </a:buClr>
              <a:buFont typeface="Wingdings" panose="05000000000000000000" pitchFamily="2" charset="2"/>
              <a:buChar char="Ø"/>
            </a:pPr>
            <a:r>
              <a:rPr lang="en-US" sz="2400" b="1" dirty="0" smtClean="0">
                <a:solidFill>
                  <a:srgbClr val="FF0000"/>
                </a:solidFill>
              </a:rPr>
              <a:t>Syntax</a:t>
            </a:r>
          </a:p>
          <a:p>
            <a:pPr lvl="1" fontAlgn="base"/>
            <a:r>
              <a:rPr lang="en-US" dirty="0">
                <a:solidFill>
                  <a:srgbClr val="0070C0"/>
                </a:solidFill>
              </a:rPr>
              <a:t>switch</a:t>
            </a:r>
            <a:r>
              <a:rPr lang="en-US" dirty="0"/>
              <a:t> (expression)</a:t>
            </a:r>
          </a:p>
          <a:p>
            <a:pPr lvl="1" fontAlgn="base"/>
            <a:r>
              <a:rPr lang="en-US" dirty="0"/>
              <a:t>{</a:t>
            </a:r>
          </a:p>
          <a:p>
            <a:pPr lvl="1" fontAlgn="base"/>
            <a:r>
              <a:rPr lang="en-US" dirty="0">
                <a:solidFill>
                  <a:srgbClr val="0070C0"/>
                </a:solidFill>
              </a:rPr>
              <a:t>case</a:t>
            </a:r>
            <a:r>
              <a:rPr lang="en-US" dirty="0"/>
              <a:t> </a:t>
            </a:r>
            <a:r>
              <a:rPr lang="en-US" dirty="0" smtClean="0"/>
              <a:t>value1: statement1</a:t>
            </a:r>
            <a:r>
              <a:rPr lang="en-US" dirty="0"/>
              <a:t>;</a:t>
            </a:r>
          </a:p>
          <a:p>
            <a:pPr lvl="1" fontAlgn="base"/>
            <a:r>
              <a:rPr lang="en-US" dirty="0">
                <a:solidFill>
                  <a:srgbClr val="0070C0"/>
                </a:solidFill>
              </a:rPr>
              <a:t>break</a:t>
            </a:r>
            <a:r>
              <a:rPr lang="en-US" dirty="0"/>
              <a:t>;</a:t>
            </a:r>
          </a:p>
          <a:p>
            <a:pPr lvl="1" fontAlgn="base"/>
            <a:r>
              <a:rPr lang="en-US" dirty="0">
                <a:solidFill>
                  <a:srgbClr val="0070C0"/>
                </a:solidFill>
              </a:rPr>
              <a:t>case</a:t>
            </a:r>
            <a:r>
              <a:rPr lang="en-US" dirty="0"/>
              <a:t> </a:t>
            </a:r>
            <a:r>
              <a:rPr lang="en-US" dirty="0" smtClean="0"/>
              <a:t>value2: statement2</a:t>
            </a:r>
            <a:r>
              <a:rPr lang="en-US" dirty="0"/>
              <a:t>;</a:t>
            </a:r>
          </a:p>
          <a:p>
            <a:pPr lvl="1" fontAlgn="base"/>
            <a:r>
              <a:rPr lang="en-US" dirty="0">
                <a:solidFill>
                  <a:srgbClr val="0070C0"/>
                </a:solidFill>
              </a:rPr>
              <a:t>break</a:t>
            </a:r>
            <a:r>
              <a:rPr lang="en-US" dirty="0"/>
              <a:t>;</a:t>
            </a:r>
          </a:p>
          <a:p>
            <a:pPr lvl="1" fontAlgn="base"/>
            <a:r>
              <a:rPr lang="en-US" dirty="0"/>
              <a:t>.</a:t>
            </a:r>
          </a:p>
          <a:p>
            <a:pPr lvl="1" fontAlgn="base"/>
            <a:r>
              <a:rPr lang="en-US" dirty="0"/>
              <a:t>.</a:t>
            </a:r>
          </a:p>
          <a:p>
            <a:pPr lvl="1" fontAlgn="base"/>
            <a:r>
              <a:rPr lang="en-US" dirty="0">
                <a:solidFill>
                  <a:srgbClr val="0070C0"/>
                </a:solidFill>
              </a:rPr>
              <a:t>case</a:t>
            </a:r>
            <a:r>
              <a:rPr lang="en-US" dirty="0"/>
              <a:t> </a:t>
            </a:r>
            <a:r>
              <a:rPr lang="en-US" dirty="0" err="1" smtClean="0"/>
              <a:t>valueN</a:t>
            </a:r>
            <a:r>
              <a:rPr lang="en-US" dirty="0" smtClean="0"/>
              <a:t>: </a:t>
            </a:r>
            <a:r>
              <a:rPr lang="en-US" dirty="0" err="1" smtClean="0"/>
              <a:t>statementN</a:t>
            </a:r>
            <a:r>
              <a:rPr lang="en-US" dirty="0"/>
              <a:t>;</a:t>
            </a:r>
          </a:p>
          <a:p>
            <a:pPr lvl="1" fontAlgn="base"/>
            <a:r>
              <a:rPr lang="en-US" dirty="0">
                <a:solidFill>
                  <a:srgbClr val="0070C0"/>
                </a:solidFill>
              </a:rPr>
              <a:t>break</a:t>
            </a:r>
            <a:r>
              <a:rPr lang="en-US" dirty="0"/>
              <a:t>;</a:t>
            </a:r>
          </a:p>
          <a:p>
            <a:pPr lvl="1" fontAlgn="base"/>
            <a:r>
              <a:rPr lang="en-US" dirty="0" smtClean="0">
                <a:solidFill>
                  <a:srgbClr val="0070C0"/>
                </a:solidFill>
              </a:rPr>
              <a:t>default</a:t>
            </a:r>
            <a:r>
              <a:rPr lang="en-US" dirty="0" smtClean="0"/>
              <a:t>: </a:t>
            </a:r>
            <a:r>
              <a:rPr lang="en-US" dirty="0" err="1" smtClean="0"/>
              <a:t>statementDefault</a:t>
            </a:r>
            <a:r>
              <a:rPr lang="en-US" dirty="0"/>
              <a:t>;</a:t>
            </a:r>
          </a:p>
          <a:p>
            <a:pPr lvl="1" fontAlgn="base"/>
            <a:r>
              <a:rPr lang="en-US" dirty="0" smtClean="0"/>
              <a:t>}</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6771" y="2374712"/>
            <a:ext cx="3370996" cy="3875959"/>
          </a:xfrm>
          <a:prstGeom prst="rect">
            <a:avLst/>
          </a:prstGeom>
        </p:spPr>
      </p:pic>
      <p:sp>
        <p:nvSpPr>
          <p:cNvPr id="8" name="Rectangle 7">
            <a:extLst>
              <a:ext uri="{FF2B5EF4-FFF2-40B4-BE49-F238E27FC236}">
                <a16:creationId xmlns:a16="http://schemas.microsoft.com/office/drawing/2014/main" id="{C04FDB57-80A8-4F10-B67F-2B06D92668F4}"/>
              </a:ext>
            </a:extLst>
          </p:cNvPr>
          <p:cNvSpPr/>
          <p:nvPr/>
        </p:nvSpPr>
        <p:spPr>
          <a:xfrm>
            <a:off x="4503769" y="2775041"/>
            <a:ext cx="4612938" cy="3231654"/>
          </a:xfrm>
          <a:prstGeom prst="rect">
            <a:avLst/>
          </a:prstGeom>
        </p:spPr>
        <p:txBody>
          <a:bodyPr wrap="square">
            <a:spAutoFit/>
          </a:bodyPr>
          <a:lstStyle/>
          <a:p>
            <a:pPr lvl="1" fontAlgn="base"/>
            <a:r>
              <a:rPr lang="en-US" dirty="0">
                <a:solidFill>
                  <a:srgbClr val="0070C0"/>
                </a:solidFill>
              </a:rPr>
              <a:t>i</a:t>
            </a:r>
            <a:r>
              <a:rPr lang="en-US" dirty="0" smtClean="0">
                <a:solidFill>
                  <a:srgbClr val="0070C0"/>
                </a:solidFill>
              </a:rPr>
              <a:t>nt </a:t>
            </a:r>
            <a:r>
              <a:rPr lang="en-US" dirty="0" err="1" smtClean="0"/>
              <a:t>i</a:t>
            </a:r>
            <a:r>
              <a:rPr lang="en-US" dirty="0" smtClean="0"/>
              <a:t> =1;</a:t>
            </a:r>
          </a:p>
          <a:p>
            <a:pPr lvl="1" fontAlgn="base"/>
            <a:r>
              <a:rPr lang="en-US" dirty="0" smtClean="0">
                <a:solidFill>
                  <a:srgbClr val="0070C0"/>
                </a:solidFill>
              </a:rPr>
              <a:t>switch</a:t>
            </a:r>
            <a:r>
              <a:rPr lang="en-US" dirty="0" smtClean="0"/>
              <a:t> (</a:t>
            </a:r>
            <a:r>
              <a:rPr lang="en-US" dirty="0" err="1" smtClean="0"/>
              <a:t>i</a:t>
            </a:r>
            <a:r>
              <a:rPr lang="en-US" dirty="0" smtClean="0"/>
              <a:t>)</a:t>
            </a:r>
            <a:endParaRPr lang="en-US" dirty="0"/>
          </a:p>
          <a:p>
            <a:pPr lvl="1" fontAlgn="base"/>
            <a:r>
              <a:rPr lang="en-US" dirty="0"/>
              <a:t>{</a:t>
            </a:r>
          </a:p>
          <a:p>
            <a:pPr lvl="1" fontAlgn="base"/>
            <a:r>
              <a:rPr lang="en-US" dirty="0">
                <a:solidFill>
                  <a:srgbClr val="0070C0"/>
                </a:solidFill>
              </a:rPr>
              <a:t>case</a:t>
            </a:r>
            <a:r>
              <a:rPr lang="en-US" dirty="0"/>
              <a:t> </a:t>
            </a:r>
            <a:r>
              <a:rPr lang="en-US" dirty="0" smtClean="0"/>
              <a:t>1: </a:t>
            </a:r>
            <a:r>
              <a:rPr lang="en-US" dirty="0" err="1"/>
              <a:t>Console.Write</a:t>
            </a:r>
            <a:r>
              <a:rPr lang="en-US" dirty="0" smtClean="0"/>
              <a:t>("</a:t>
            </a:r>
            <a:r>
              <a:rPr lang="en-US" dirty="0"/>
              <a:t>case </a:t>
            </a:r>
            <a:r>
              <a:rPr lang="en-US" dirty="0" smtClean="0"/>
              <a:t>one </a:t>
            </a:r>
            <a:r>
              <a:rPr lang="en-US" dirty="0"/>
              <a:t>");</a:t>
            </a:r>
          </a:p>
          <a:p>
            <a:pPr lvl="1" fontAlgn="base"/>
            <a:r>
              <a:rPr lang="en-US" dirty="0">
                <a:solidFill>
                  <a:srgbClr val="0070C0"/>
                </a:solidFill>
              </a:rPr>
              <a:t>break</a:t>
            </a:r>
            <a:r>
              <a:rPr lang="en-US" dirty="0"/>
              <a:t>;</a:t>
            </a:r>
          </a:p>
          <a:p>
            <a:pPr lvl="1" fontAlgn="base"/>
            <a:r>
              <a:rPr lang="en-US" dirty="0">
                <a:solidFill>
                  <a:srgbClr val="0070C0"/>
                </a:solidFill>
              </a:rPr>
              <a:t>case</a:t>
            </a:r>
            <a:r>
              <a:rPr lang="en-US" dirty="0"/>
              <a:t> </a:t>
            </a:r>
            <a:r>
              <a:rPr lang="en-US" dirty="0" smtClean="0"/>
              <a:t>2</a:t>
            </a:r>
            <a:r>
              <a:rPr lang="en-US" dirty="0"/>
              <a:t>: </a:t>
            </a:r>
            <a:r>
              <a:rPr lang="en-US" dirty="0" err="1"/>
              <a:t>Console.Write</a:t>
            </a:r>
            <a:r>
              <a:rPr lang="en-US" dirty="0" smtClean="0"/>
              <a:t>("</a:t>
            </a:r>
            <a:r>
              <a:rPr lang="en-US" dirty="0"/>
              <a:t>case two");</a:t>
            </a:r>
          </a:p>
          <a:p>
            <a:pPr lvl="1" fontAlgn="base"/>
            <a:r>
              <a:rPr lang="en-US" dirty="0" smtClean="0">
                <a:solidFill>
                  <a:srgbClr val="0070C0"/>
                </a:solidFill>
              </a:rPr>
              <a:t>break</a:t>
            </a:r>
            <a:r>
              <a:rPr lang="en-US" dirty="0"/>
              <a:t>;</a:t>
            </a:r>
          </a:p>
          <a:p>
            <a:pPr lvl="1" fontAlgn="base"/>
            <a:r>
              <a:rPr lang="en-US" dirty="0" smtClean="0">
                <a:solidFill>
                  <a:srgbClr val="0070C0"/>
                </a:solidFill>
              </a:rPr>
              <a:t>case</a:t>
            </a:r>
            <a:r>
              <a:rPr lang="en-US" dirty="0" smtClean="0"/>
              <a:t> 3: </a:t>
            </a:r>
            <a:r>
              <a:rPr lang="en-US" dirty="0" err="1"/>
              <a:t>Console.Write</a:t>
            </a:r>
            <a:r>
              <a:rPr lang="en-US" dirty="0" smtClean="0"/>
              <a:t>("</a:t>
            </a:r>
            <a:r>
              <a:rPr lang="en-US" dirty="0"/>
              <a:t>case three");</a:t>
            </a:r>
          </a:p>
          <a:p>
            <a:pPr lvl="1" fontAlgn="base"/>
            <a:r>
              <a:rPr lang="en-US" dirty="0">
                <a:solidFill>
                  <a:srgbClr val="0070C0"/>
                </a:solidFill>
              </a:rPr>
              <a:t>break</a:t>
            </a:r>
            <a:r>
              <a:rPr lang="en-US" dirty="0"/>
              <a:t>;</a:t>
            </a:r>
          </a:p>
          <a:p>
            <a:pPr lvl="1" fontAlgn="base"/>
            <a:r>
              <a:rPr lang="en-US" dirty="0">
                <a:solidFill>
                  <a:srgbClr val="0070C0"/>
                </a:solidFill>
              </a:rPr>
              <a:t>default</a:t>
            </a:r>
            <a:r>
              <a:rPr lang="en-US" dirty="0" smtClean="0"/>
              <a:t>:</a:t>
            </a:r>
            <a:r>
              <a:rPr lang="en-US" dirty="0"/>
              <a:t> </a:t>
            </a:r>
            <a:r>
              <a:rPr lang="en-US" dirty="0" err="1"/>
              <a:t>Console.Write</a:t>
            </a:r>
            <a:r>
              <a:rPr lang="en-US" dirty="0" smtClean="0"/>
              <a:t>("</a:t>
            </a:r>
            <a:r>
              <a:rPr lang="en-US" dirty="0" smtClean="0"/>
              <a:t>number</a:t>
            </a:r>
            <a:r>
              <a:rPr lang="en-US" dirty="0"/>
              <a:t>");</a:t>
            </a:r>
          </a:p>
          <a:p>
            <a:pPr lvl="1" fontAlgn="base"/>
            <a:r>
              <a:rPr lang="en-US" dirty="0"/>
              <a:t>}</a:t>
            </a:r>
          </a:p>
        </p:txBody>
      </p:sp>
    </p:spTree>
    <p:extLst>
      <p:ext uri="{BB962C8B-B14F-4D97-AF65-F5344CB8AC3E}">
        <p14:creationId xmlns:p14="http://schemas.microsoft.com/office/powerpoint/2010/main" val="119290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18363"/>
            <a:ext cx="10058400" cy="1450757"/>
          </a:xfrm>
        </p:spPr>
        <p:txBody>
          <a:bodyPr>
            <a:normAutofit/>
          </a:bodyPr>
          <a:lstStyle/>
          <a:p>
            <a:r>
              <a:rPr lang="en-US" sz="2800" b="1" dirty="0">
                <a:solidFill>
                  <a:srgbClr val="C00000"/>
                </a:solidFill>
                <a:latin typeface="Arial" pitchFamily="34" charset="0"/>
                <a:cs typeface="Arial" pitchFamily="34" charset="0"/>
              </a:rPr>
              <a:t>w</a:t>
            </a:r>
            <a:r>
              <a:rPr lang="en-US" sz="2800" b="1" dirty="0" smtClean="0">
                <a:solidFill>
                  <a:srgbClr val="C00000"/>
                </a:solidFill>
                <a:latin typeface="Arial" pitchFamily="34" charset="0"/>
                <a:cs typeface="Arial" pitchFamily="34" charset="0"/>
              </a:rPr>
              <a:t>hile loop</a:t>
            </a:r>
            <a:endParaRPr lang="en-US" sz="2800" b="1" dirty="0">
              <a:solidFill>
                <a:srgbClr val="C00000"/>
              </a:solidFill>
              <a:latin typeface="Arial" pitchFamily="34" charset="0"/>
              <a:cs typeface="Arial" pitchFamily="34" charset="0"/>
            </a:endParaRPr>
          </a:p>
        </p:txBody>
      </p:sp>
      <p:sp>
        <p:nvSpPr>
          <p:cNvPr id="7" name="TextBox 6">
            <a:extLst>
              <a:ext uri="{FF2B5EF4-FFF2-40B4-BE49-F238E27FC236}">
                <a16:creationId xmlns:a16="http://schemas.microsoft.com/office/drawing/2014/main" id="{A155CD6F-A6D3-41CC-B2D6-1BBAA77BF826}"/>
              </a:ext>
            </a:extLst>
          </p:cNvPr>
          <p:cNvSpPr txBox="1"/>
          <p:nvPr/>
        </p:nvSpPr>
        <p:spPr>
          <a:xfrm>
            <a:off x="10578911" y="6182431"/>
            <a:ext cx="1540310" cy="671851"/>
          </a:xfrm>
          <a:prstGeom prst="rect">
            <a:avLst/>
          </a:prstGeom>
          <a:noFill/>
        </p:spPr>
        <p:txBody>
          <a:bodyPr wrap="square" rtlCol="0">
            <a:spAutoFit/>
          </a:bodyPr>
          <a:lstStyle/>
          <a:p>
            <a:pPr algn="ctr">
              <a:lnSpc>
                <a:spcPct val="150000"/>
              </a:lnSpc>
            </a:pPr>
            <a:r>
              <a:rPr lang="en-US" sz="2800" b="1" dirty="0" smtClean="0">
                <a:solidFill>
                  <a:schemeClr val="bg1"/>
                </a:solidFill>
                <a:ea typeface="Lato Black" panose="020F0502020204030203" pitchFamily="34" charset="0"/>
                <a:cs typeface="Lato Black" panose="020F0502020204030203" pitchFamily="34" charset="0"/>
              </a:rPr>
              <a:t>26</a:t>
            </a:r>
            <a:endParaRPr lang="en-US" sz="2400" b="1" dirty="0">
              <a:solidFill>
                <a:schemeClr val="bg1"/>
              </a:solidFill>
              <a:ea typeface="Lato Black" panose="020F0502020204030203" pitchFamily="34" charset="0"/>
              <a:cs typeface="Lato Black" panose="020F0502020204030203" pitchFamily="34" charset="0"/>
            </a:endParaRPr>
          </a:p>
        </p:txBody>
      </p:sp>
      <p:sp>
        <p:nvSpPr>
          <p:cNvPr id="9" name="Rectangle 8">
            <a:extLst>
              <a:ext uri="{FF2B5EF4-FFF2-40B4-BE49-F238E27FC236}">
                <a16:creationId xmlns:a16="http://schemas.microsoft.com/office/drawing/2014/main" id="{C04FDB57-80A8-4F10-B67F-2B06D92668F4}"/>
              </a:ext>
            </a:extLst>
          </p:cNvPr>
          <p:cNvSpPr/>
          <p:nvPr/>
        </p:nvSpPr>
        <p:spPr>
          <a:xfrm>
            <a:off x="516834" y="1758565"/>
            <a:ext cx="10960933" cy="3416320"/>
          </a:xfrm>
          <a:prstGeom prst="rect">
            <a:avLst/>
          </a:prstGeom>
        </p:spPr>
        <p:txBody>
          <a:bodyPr wrap="square">
            <a:spAutoFit/>
          </a:bodyPr>
          <a:lstStyle/>
          <a:p>
            <a:pPr marL="457200" indent="-457200" algn="just">
              <a:buClr>
                <a:srgbClr val="C00000"/>
              </a:buClr>
              <a:buFont typeface="Wingdings" panose="05000000000000000000" pitchFamily="2" charset="2"/>
              <a:buChar char="Ø"/>
            </a:pPr>
            <a:r>
              <a:rPr lang="en-US" sz="2400" dirty="0" smtClean="0"/>
              <a:t>In</a:t>
            </a:r>
            <a:r>
              <a:rPr lang="en-US" sz="2400" b="1" dirty="0" smtClean="0"/>
              <a:t> while loop, </a:t>
            </a:r>
            <a:r>
              <a:rPr lang="en-US" sz="2400" dirty="0"/>
              <a:t>i</a:t>
            </a:r>
            <a:r>
              <a:rPr lang="en-US" sz="2400" dirty="0" smtClean="0"/>
              <a:t>f </a:t>
            </a:r>
            <a:r>
              <a:rPr lang="en-US" sz="2400" dirty="0"/>
              <a:t>the specified </a:t>
            </a:r>
            <a:r>
              <a:rPr lang="en-US" sz="2400" dirty="0" smtClean="0"/>
              <a:t>condition </a:t>
            </a:r>
            <a:r>
              <a:rPr lang="en-US" sz="2400" dirty="0"/>
              <a:t>is true, then the body of loop is </a:t>
            </a:r>
            <a:r>
              <a:rPr lang="en-US" sz="2400" dirty="0" smtClean="0"/>
              <a:t>executed repeatedly until the </a:t>
            </a:r>
            <a:r>
              <a:rPr lang="en-US" sz="2400" dirty="0"/>
              <a:t>specified </a:t>
            </a:r>
            <a:r>
              <a:rPr lang="en-US" sz="2400" dirty="0" smtClean="0"/>
              <a:t>condition becomes false.</a:t>
            </a:r>
          </a:p>
          <a:p>
            <a:pPr marL="457200" indent="-457200" algn="just">
              <a:buClr>
                <a:srgbClr val="C00000"/>
              </a:buClr>
              <a:buFont typeface="Wingdings" panose="05000000000000000000" pitchFamily="2" charset="2"/>
              <a:buChar char="Ø"/>
            </a:pPr>
            <a:r>
              <a:rPr lang="en-US" sz="2400" b="1" dirty="0" smtClean="0">
                <a:solidFill>
                  <a:srgbClr val="FF0000"/>
                </a:solidFill>
              </a:rPr>
              <a:t>Syntax</a:t>
            </a:r>
          </a:p>
          <a:p>
            <a:pPr lvl="1" fontAlgn="base"/>
            <a:r>
              <a:rPr lang="en-US" sz="2400" dirty="0" smtClean="0">
                <a:solidFill>
                  <a:srgbClr val="0070C0"/>
                </a:solidFill>
              </a:rPr>
              <a:t>while </a:t>
            </a:r>
            <a:r>
              <a:rPr lang="en-US" sz="2400" dirty="0" smtClean="0"/>
              <a:t>(condition)</a:t>
            </a:r>
            <a:endParaRPr lang="en-US" sz="2400" dirty="0"/>
          </a:p>
          <a:p>
            <a:pPr lvl="1" fontAlgn="base"/>
            <a:r>
              <a:rPr lang="en-US" sz="2400" dirty="0" smtClean="0"/>
              <a:t>{</a:t>
            </a:r>
          </a:p>
          <a:p>
            <a:pPr lvl="1" fontAlgn="base"/>
            <a:r>
              <a:rPr lang="en-US" sz="2400" dirty="0" smtClean="0"/>
              <a:t>// loop body</a:t>
            </a:r>
            <a:endParaRPr lang="en-US" sz="2400" dirty="0"/>
          </a:p>
          <a:p>
            <a:pPr lvl="1" fontAlgn="base"/>
            <a:r>
              <a:rPr lang="en-US" sz="2400" dirty="0" smtClean="0"/>
              <a:t>     statement;</a:t>
            </a:r>
          </a:p>
          <a:p>
            <a:pPr lvl="1" fontAlgn="base"/>
            <a:r>
              <a:rPr lang="en-US" sz="2400" dirty="0"/>
              <a:t>increment/decrement</a:t>
            </a:r>
            <a:r>
              <a:rPr lang="en-US" sz="2400" dirty="0" smtClean="0"/>
              <a:t>;</a:t>
            </a:r>
            <a:endParaRPr lang="en-US" sz="2400" dirty="0"/>
          </a:p>
          <a:p>
            <a:pPr lvl="1" fontAlgn="base"/>
            <a:r>
              <a:rPr lang="en-US" sz="2400" dirty="0" smtClean="0"/>
              <a:t>}</a:t>
            </a:r>
            <a:endParaRPr lang="en-US" sz="2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0446" y="2320122"/>
            <a:ext cx="3566263" cy="3843690"/>
          </a:xfrm>
          <a:prstGeom prst="rect">
            <a:avLst/>
          </a:prstGeom>
        </p:spPr>
      </p:pic>
      <p:sp>
        <p:nvSpPr>
          <p:cNvPr id="10" name="Rectangle 9">
            <a:extLst>
              <a:ext uri="{FF2B5EF4-FFF2-40B4-BE49-F238E27FC236}">
                <a16:creationId xmlns:a16="http://schemas.microsoft.com/office/drawing/2014/main" id="{C04FDB57-80A8-4F10-B67F-2B06D92668F4}"/>
              </a:ext>
            </a:extLst>
          </p:cNvPr>
          <p:cNvSpPr/>
          <p:nvPr/>
        </p:nvSpPr>
        <p:spPr>
          <a:xfrm>
            <a:off x="4531108" y="2731825"/>
            <a:ext cx="4162516" cy="3231654"/>
          </a:xfrm>
          <a:prstGeom prst="rect">
            <a:avLst/>
          </a:prstGeom>
        </p:spPr>
        <p:txBody>
          <a:bodyPr wrap="square">
            <a:spAutoFit/>
          </a:bodyPr>
          <a:lstStyle/>
          <a:p>
            <a:pPr algn="just">
              <a:buClr>
                <a:srgbClr val="C00000"/>
              </a:buClr>
            </a:pPr>
            <a:r>
              <a:rPr lang="en-US" sz="2000" dirty="0">
                <a:solidFill>
                  <a:srgbClr val="0070C0"/>
                </a:solidFill>
              </a:rPr>
              <a:t>public class </a:t>
            </a:r>
            <a:r>
              <a:rPr lang="en-US" sz="2000" dirty="0"/>
              <a:t>Test { </a:t>
            </a:r>
            <a:endParaRPr lang="en-US" sz="2000" dirty="0" smtClean="0"/>
          </a:p>
          <a:p>
            <a:pPr algn="just">
              <a:buClr>
                <a:srgbClr val="C00000"/>
              </a:buClr>
            </a:pPr>
            <a:r>
              <a:rPr lang="en-US" sz="2000" dirty="0" smtClean="0">
                <a:solidFill>
                  <a:srgbClr val="0070C0"/>
                </a:solidFill>
              </a:rPr>
              <a:t>public </a:t>
            </a:r>
            <a:r>
              <a:rPr lang="en-US" sz="2000" dirty="0">
                <a:solidFill>
                  <a:srgbClr val="0070C0"/>
                </a:solidFill>
              </a:rPr>
              <a:t>static void </a:t>
            </a:r>
            <a:r>
              <a:rPr lang="en-US" sz="2000" dirty="0"/>
              <a:t>main(String[] </a:t>
            </a:r>
            <a:r>
              <a:rPr lang="en-US" sz="2000" dirty="0" err="1"/>
              <a:t>args</a:t>
            </a:r>
            <a:r>
              <a:rPr lang="en-US" sz="2000" dirty="0"/>
              <a:t>) </a:t>
            </a:r>
            <a:r>
              <a:rPr lang="en-US" sz="2000" dirty="0" smtClean="0"/>
              <a:t>{</a:t>
            </a:r>
          </a:p>
          <a:p>
            <a:pPr algn="just">
              <a:buClr>
                <a:srgbClr val="C00000"/>
              </a:buClr>
            </a:pPr>
            <a:r>
              <a:rPr lang="en-US" sz="2000" dirty="0" smtClean="0"/>
              <a:t> </a:t>
            </a:r>
            <a:r>
              <a:rPr lang="en-US" sz="2000" dirty="0">
                <a:solidFill>
                  <a:srgbClr val="0070C0"/>
                </a:solidFill>
              </a:rPr>
              <a:t>int </a:t>
            </a:r>
            <a:r>
              <a:rPr lang="en-US" sz="2000" dirty="0"/>
              <a:t>sum = 0, </a:t>
            </a:r>
            <a:r>
              <a:rPr lang="en-US" sz="2000" dirty="0" err="1"/>
              <a:t>i</a:t>
            </a:r>
            <a:r>
              <a:rPr lang="en-US" sz="2000" dirty="0"/>
              <a:t> = 1; </a:t>
            </a:r>
            <a:endParaRPr lang="en-US" sz="2000" dirty="0" smtClean="0"/>
          </a:p>
          <a:p>
            <a:pPr algn="just">
              <a:buClr>
                <a:srgbClr val="C00000"/>
              </a:buClr>
            </a:pPr>
            <a:r>
              <a:rPr lang="en-US" sz="2000" dirty="0" smtClean="0">
                <a:solidFill>
                  <a:srgbClr val="0070C0"/>
                </a:solidFill>
              </a:rPr>
              <a:t>while</a:t>
            </a:r>
            <a:r>
              <a:rPr lang="en-US" sz="2000" dirty="0" smtClean="0"/>
              <a:t> </a:t>
            </a:r>
            <a:r>
              <a:rPr lang="en-US" sz="2000" dirty="0"/>
              <a:t>(</a:t>
            </a:r>
            <a:r>
              <a:rPr lang="en-US" sz="2000" dirty="0" err="1"/>
              <a:t>i</a:t>
            </a:r>
            <a:r>
              <a:rPr lang="en-US" sz="2000" dirty="0"/>
              <a:t> &lt;= </a:t>
            </a:r>
            <a:r>
              <a:rPr lang="en-US" sz="2000" dirty="0" smtClean="0"/>
              <a:t>3) </a:t>
            </a:r>
            <a:r>
              <a:rPr lang="en-US" sz="2000" dirty="0"/>
              <a:t>{ </a:t>
            </a:r>
            <a:endParaRPr lang="en-US" sz="2000" dirty="0" smtClean="0"/>
          </a:p>
          <a:p>
            <a:pPr algn="just">
              <a:buClr>
                <a:srgbClr val="C00000"/>
              </a:buClr>
            </a:pPr>
            <a:r>
              <a:rPr lang="en-US" sz="2000" dirty="0" smtClean="0"/>
              <a:t>sum </a:t>
            </a:r>
            <a:r>
              <a:rPr lang="en-US" sz="2000" dirty="0"/>
              <a:t>= sum + </a:t>
            </a:r>
            <a:r>
              <a:rPr lang="en-US" sz="2000" dirty="0" err="1"/>
              <a:t>i</a:t>
            </a:r>
            <a:r>
              <a:rPr lang="en-US" sz="2000" dirty="0" smtClean="0"/>
              <a:t>;</a:t>
            </a:r>
          </a:p>
          <a:p>
            <a:pPr algn="just">
              <a:buClr>
                <a:srgbClr val="C00000"/>
              </a:buClr>
            </a:pPr>
            <a:r>
              <a:rPr lang="en-US" sz="2000" dirty="0" smtClean="0"/>
              <a:t> </a:t>
            </a:r>
            <a:r>
              <a:rPr lang="en-US" sz="2000" dirty="0" err="1"/>
              <a:t>i</a:t>
            </a:r>
            <a:r>
              <a:rPr lang="en-US" sz="2000" dirty="0"/>
              <a:t>++; </a:t>
            </a:r>
            <a:endParaRPr lang="en-US" sz="2000" dirty="0" smtClean="0"/>
          </a:p>
          <a:p>
            <a:pPr algn="just">
              <a:buClr>
                <a:srgbClr val="C00000"/>
              </a:buClr>
            </a:pPr>
            <a:r>
              <a:rPr lang="en-US" sz="2000" dirty="0" smtClean="0"/>
              <a:t>} </a:t>
            </a:r>
          </a:p>
          <a:p>
            <a:pPr algn="just">
              <a:buClr>
                <a:srgbClr val="C00000"/>
              </a:buClr>
            </a:pPr>
            <a:r>
              <a:rPr lang="en-US" sz="2000" dirty="0" err="1"/>
              <a:t>Console.Write</a:t>
            </a:r>
            <a:r>
              <a:rPr lang="en-US" sz="2000" dirty="0"/>
              <a:t>("</a:t>
            </a:r>
            <a:r>
              <a:rPr lang="en-US" sz="2000" dirty="0"/>
              <a:t>sum is " + sum); </a:t>
            </a:r>
            <a:endParaRPr lang="en-US" sz="2000" dirty="0" smtClean="0"/>
          </a:p>
          <a:p>
            <a:pPr algn="just">
              <a:buClr>
                <a:srgbClr val="C00000"/>
              </a:buClr>
            </a:pPr>
            <a:r>
              <a:rPr lang="en-US" sz="2000" dirty="0"/>
              <a:t>// sum is </a:t>
            </a:r>
            <a:r>
              <a:rPr lang="en-US" sz="2000" dirty="0" smtClean="0"/>
              <a:t>6</a:t>
            </a:r>
          </a:p>
          <a:p>
            <a:pPr algn="just">
              <a:buClr>
                <a:srgbClr val="C00000"/>
              </a:buClr>
            </a:pPr>
            <a:r>
              <a:rPr lang="en-US" sz="2000" dirty="0" smtClean="0"/>
              <a:t>}}</a:t>
            </a:r>
          </a:p>
        </p:txBody>
      </p:sp>
    </p:spTree>
    <p:extLst>
      <p:ext uri="{BB962C8B-B14F-4D97-AF65-F5344CB8AC3E}">
        <p14:creationId xmlns:p14="http://schemas.microsoft.com/office/powerpoint/2010/main" val="174559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18363"/>
            <a:ext cx="10058400" cy="1450757"/>
          </a:xfrm>
        </p:spPr>
        <p:txBody>
          <a:bodyPr>
            <a:normAutofit/>
          </a:bodyPr>
          <a:lstStyle/>
          <a:p>
            <a:r>
              <a:rPr lang="en-US" sz="2800" b="1" dirty="0">
                <a:solidFill>
                  <a:srgbClr val="C00000"/>
                </a:solidFill>
                <a:latin typeface="Arial" pitchFamily="34" charset="0"/>
                <a:cs typeface="Arial" pitchFamily="34" charset="0"/>
              </a:rPr>
              <a:t>d</a:t>
            </a:r>
            <a:r>
              <a:rPr lang="en-US" sz="2800" b="1" dirty="0" smtClean="0">
                <a:solidFill>
                  <a:srgbClr val="C00000"/>
                </a:solidFill>
                <a:latin typeface="Arial" pitchFamily="34" charset="0"/>
                <a:cs typeface="Arial" pitchFamily="34" charset="0"/>
              </a:rPr>
              <a:t>o while loop</a:t>
            </a:r>
            <a:endParaRPr lang="en-US" sz="2800" b="1" dirty="0">
              <a:solidFill>
                <a:srgbClr val="C00000"/>
              </a:solidFill>
              <a:latin typeface="Arial" pitchFamily="34" charset="0"/>
              <a:cs typeface="Arial" pitchFamily="34" charset="0"/>
            </a:endParaRPr>
          </a:p>
        </p:txBody>
      </p:sp>
      <p:sp>
        <p:nvSpPr>
          <p:cNvPr id="7" name="TextBox 6">
            <a:extLst>
              <a:ext uri="{FF2B5EF4-FFF2-40B4-BE49-F238E27FC236}">
                <a16:creationId xmlns:a16="http://schemas.microsoft.com/office/drawing/2014/main" id="{A155CD6F-A6D3-41CC-B2D6-1BBAA77BF826}"/>
              </a:ext>
            </a:extLst>
          </p:cNvPr>
          <p:cNvSpPr txBox="1"/>
          <p:nvPr/>
        </p:nvSpPr>
        <p:spPr>
          <a:xfrm>
            <a:off x="10578911" y="6182431"/>
            <a:ext cx="1540310" cy="671851"/>
          </a:xfrm>
          <a:prstGeom prst="rect">
            <a:avLst/>
          </a:prstGeom>
          <a:noFill/>
        </p:spPr>
        <p:txBody>
          <a:bodyPr wrap="square" rtlCol="0">
            <a:spAutoFit/>
          </a:bodyPr>
          <a:lstStyle/>
          <a:p>
            <a:pPr algn="ctr">
              <a:lnSpc>
                <a:spcPct val="150000"/>
              </a:lnSpc>
            </a:pPr>
            <a:r>
              <a:rPr lang="en-US" sz="2800" b="1" dirty="0" smtClean="0">
                <a:solidFill>
                  <a:schemeClr val="bg1"/>
                </a:solidFill>
                <a:ea typeface="Lato Black" panose="020F0502020204030203" pitchFamily="34" charset="0"/>
                <a:cs typeface="Lato Black" panose="020F0502020204030203" pitchFamily="34" charset="0"/>
              </a:rPr>
              <a:t>27</a:t>
            </a:r>
            <a:endParaRPr lang="en-US" sz="2400" b="1" dirty="0">
              <a:solidFill>
                <a:schemeClr val="bg1"/>
              </a:solidFill>
              <a:ea typeface="Lato Black" panose="020F0502020204030203" pitchFamily="34" charset="0"/>
              <a:cs typeface="Lato Black" panose="020F0502020204030203" pitchFamily="34" charset="0"/>
            </a:endParaRPr>
          </a:p>
        </p:txBody>
      </p:sp>
      <p:sp>
        <p:nvSpPr>
          <p:cNvPr id="9" name="Rectangle 8">
            <a:extLst>
              <a:ext uri="{FF2B5EF4-FFF2-40B4-BE49-F238E27FC236}">
                <a16:creationId xmlns:a16="http://schemas.microsoft.com/office/drawing/2014/main" id="{C04FDB57-80A8-4F10-B67F-2B06D92668F4}"/>
              </a:ext>
            </a:extLst>
          </p:cNvPr>
          <p:cNvSpPr/>
          <p:nvPr/>
        </p:nvSpPr>
        <p:spPr>
          <a:xfrm>
            <a:off x="516834" y="1758565"/>
            <a:ext cx="10960933" cy="3046988"/>
          </a:xfrm>
          <a:prstGeom prst="rect">
            <a:avLst/>
          </a:prstGeom>
        </p:spPr>
        <p:txBody>
          <a:bodyPr wrap="square">
            <a:spAutoFit/>
          </a:bodyPr>
          <a:lstStyle/>
          <a:p>
            <a:pPr marL="457200" indent="-457200" algn="just">
              <a:buClr>
                <a:srgbClr val="C00000"/>
              </a:buClr>
              <a:buFont typeface="Wingdings" panose="05000000000000000000" pitchFamily="2" charset="2"/>
              <a:buChar char="Ø"/>
            </a:pPr>
            <a:r>
              <a:rPr lang="en-US" sz="2400" dirty="0"/>
              <a:t>A </a:t>
            </a:r>
            <a:r>
              <a:rPr lang="en-US" sz="2400" b="1" dirty="0"/>
              <a:t>do-while </a:t>
            </a:r>
            <a:r>
              <a:rPr lang="en-US" sz="2400" b="1" dirty="0" smtClean="0"/>
              <a:t>loop</a:t>
            </a:r>
            <a:r>
              <a:rPr lang="en-US" sz="2400" dirty="0"/>
              <a:t> </a:t>
            </a:r>
            <a:r>
              <a:rPr lang="en-US" sz="2400" dirty="0" smtClean="0"/>
              <a:t>is </a:t>
            </a:r>
            <a:r>
              <a:rPr lang="en-US" sz="2400" dirty="0"/>
              <a:t>the same as a while loop except that it executes the body of the loop first and then evaluates the loop continuation condition</a:t>
            </a:r>
            <a:r>
              <a:rPr lang="en-US" sz="2400" dirty="0" smtClean="0"/>
              <a:t>.</a:t>
            </a:r>
          </a:p>
          <a:p>
            <a:pPr marL="457200" indent="-457200" algn="just">
              <a:buClr>
                <a:srgbClr val="C00000"/>
              </a:buClr>
              <a:buFont typeface="Wingdings" panose="05000000000000000000" pitchFamily="2" charset="2"/>
              <a:buChar char="Ø"/>
            </a:pPr>
            <a:r>
              <a:rPr lang="en-US" sz="2400" b="1" dirty="0" smtClean="0">
                <a:solidFill>
                  <a:srgbClr val="FF0000"/>
                </a:solidFill>
              </a:rPr>
              <a:t>Syntax</a:t>
            </a:r>
          </a:p>
          <a:p>
            <a:pPr lvl="1" fontAlgn="base"/>
            <a:r>
              <a:rPr lang="en-US" sz="2400" dirty="0" smtClean="0">
                <a:solidFill>
                  <a:srgbClr val="0070C0"/>
                </a:solidFill>
              </a:rPr>
              <a:t>do</a:t>
            </a:r>
            <a:r>
              <a:rPr lang="en-US" sz="2400" dirty="0" smtClean="0"/>
              <a:t> {</a:t>
            </a:r>
          </a:p>
          <a:p>
            <a:pPr lvl="1" fontAlgn="base"/>
            <a:r>
              <a:rPr lang="en-US" sz="2400" dirty="0" smtClean="0"/>
              <a:t>// loop body</a:t>
            </a:r>
            <a:endParaRPr lang="en-US" sz="2400" dirty="0"/>
          </a:p>
          <a:p>
            <a:pPr lvl="1" fontAlgn="base"/>
            <a:r>
              <a:rPr lang="en-US" sz="2400" dirty="0" smtClean="0"/>
              <a:t>     statement;</a:t>
            </a:r>
          </a:p>
          <a:p>
            <a:pPr lvl="1" fontAlgn="base"/>
            <a:r>
              <a:rPr lang="en-US" sz="2400" dirty="0"/>
              <a:t>i</a:t>
            </a:r>
            <a:r>
              <a:rPr lang="en-US" sz="2400" dirty="0" smtClean="0"/>
              <a:t>ncrement/decrement;</a:t>
            </a:r>
            <a:endParaRPr lang="en-US" sz="2400" dirty="0"/>
          </a:p>
          <a:p>
            <a:pPr lvl="1" fontAlgn="base"/>
            <a:r>
              <a:rPr lang="en-US" sz="2400" dirty="0" smtClean="0"/>
              <a:t>}</a:t>
            </a:r>
            <a:r>
              <a:rPr lang="en-US" sz="2400" dirty="0">
                <a:solidFill>
                  <a:srgbClr val="0070C0"/>
                </a:solidFill>
              </a:rPr>
              <a:t> while </a:t>
            </a:r>
            <a:r>
              <a:rPr lang="en-US" sz="2400" dirty="0"/>
              <a:t>(condition</a:t>
            </a:r>
            <a:r>
              <a:rPr lang="en-US" sz="2400" dirty="0" smtClean="0"/>
              <a:t>)</a:t>
            </a:r>
            <a:endParaRPr lang="en-US" sz="2400" dirty="0"/>
          </a:p>
        </p:txBody>
      </p:sp>
      <p:sp>
        <p:nvSpPr>
          <p:cNvPr id="10" name="Rectangle 9">
            <a:extLst>
              <a:ext uri="{FF2B5EF4-FFF2-40B4-BE49-F238E27FC236}">
                <a16:creationId xmlns:a16="http://schemas.microsoft.com/office/drawing/2014/main" id="{C04FDB57-80A8-4F10-B67F-2B06D92668F4}"/>
              </a:ext>
            </a:extLst>
          </p:cNvPr>
          <p:cNvSpPr/>
          <p:nvPr/>
        </p:nvSpPr>
        <p:spPr>
          <a:xfrm>
            <a:off x="4981491" y="2718177"/>
            <a:ext cx="4326285" cy="3231654"/>
          </a:xfrm>
          <a:prstGeom prst="rect">
            <a:avLst/>
          </a:prstGeom>
        </p:spPr>
        <p:txBody>
          <a:bodyPr wrap="square">
            <a:spAutoFit/>
          </a:bodyPr>
          <a:lstStyle/>
          <a:p>
            <a:pPr algn="just">
              <a:buClr>
                <a:srgbClr val="C00000"/>
              </a:buClr>
            </a:pPr>
            <a:r>
              <a:rPr lang="en-US" sz="2000" dirty="0">
                <a:solidFill>
                  <a:srgbClr val="0070C0"/>
                </a:solidFill>
              </a:rPr>
              <a:t>public class </a:t>
            </a:r>
            <a:r>
              <a:rPr lang="en-US" sz="2000" dirty="0"/>
              <a:t>Test { </a:t>
            </a:r>
            <a:endParaRPr lang="en-US" sz="2000" dirty="0" smtClean="0"/>
          </a:p>
          <a:p>
            <a:pPr algn="just">
              <a:buClr>
                <a:srgbClr val="C00000"/>
              </a:buClr>
            </a:pPr>
            <a:r>
              <a:rPr lang="en-US" sz="2000" dirty="0" smtClean="0">
                <a:solidFill>
                  <a:srgbClr val="0070C0"/>
                </a:solidFill>
              </a:rPr>
              <a:t>public </a:t>
            </a:r>
            <a:r>
              <a:rPr lang="en-US" sz="2000" dirty="0">
                <a:solidFill>
                  <a:srgbClr val="0070C0"/>
                </a:solidFill>
              </a:rPr>
              <a:t>static void </a:t>
            </a:r>
            <a:r>
              <a:rPr lang="en-US" sz="2000" dirty="0"/>
              <a:t>main(String[] </a:t>
            </a:r>
            <a:r>
              <a:rPr lang="en-US" sz="2000" dirty="0" err="1"/>
              <a:t>args</a:t>
            </a:r>
            <a:r>
              <a:rPr lang="en-US" sz="2000" dirty="0"/>
              <a:t>) </a:t>
            </a:r>
            <a:r>
              <a:rPr lang="en-US" sz="2000" dirty="0" smtClean="0"/>
              <a:t>{</a:t>
            </a:r>
          </a:p>
          <a:p>
            <a:pPr algn="just">
              <a:buClr>
                <a:srgbClr val="C00000"/>
              </a:buClr>
            </a:pPr>
            <a:r>
              <a:rPr lang="en-US" sz="2000" dirty="0" smtClean="0"/>
              <a:t> </a:t>
            </a:r>
            <a:r>
              <a:rPr lang="en-US" sz="2000" dirty="0">
                <a:solidFill>
                  <a:srgbClr val="0070C0"/>
                </a:solidFill>
              </a:rPr>
              <a:t>int </a:t>
            </a:r>
            <a:r>
              <a:rPr lang="en-US" sz="2000" dirty="0"/>
              <a:t>sum = 0, </a:t>
            </a:r>
            <a:r>
              <a:rPr lang="en-US" sz="2000" dirty="0" err="1"/>
              <a:t>i</a:t>
            </a:r>
            <a:r>
              <a:rPr lang="en-US" sz="2000" dirty="0"/>
              <a:t> = 1; </a:t>
            </a:r>
            <a:endParaRPr lang="en-US" sz="2000" dirty="0" smtClean="0"/>
          </a:p>
          <a:p>
            <a:pPr algn="just">
              <a:buClr>
                <a:srgbClr val="C00000"/>
              </a:buClr>
            </a:pPr>
            <a:r>
              <a:rPr lang="en-US" sz="2000" dirty="0">
                <a:solidFill>
                  <a:srgbClr val="0070C0"/>
                </a:solidFill>
              </a:rPr>
              <a:t>d</a:t>
            </a:r>
            <a:r>
              <a:rPr lang="en-US" sz="2000" dirty="0" smtClean="0">
                <a:solidFill>
                  <a:srgbClr val="0070C0"/>
                </a:solidFill>
              </a:rPr>
              <a:t>o</a:t>
            </a:r>
            <a:r>
              <a:rPr lang="en-US" sz="2000" dirty="0" smtClean="0"/>
              <a:t> { </a:t>
            </a:r>
          </a:p>
          <a:p>
            <a:pPr algn="just">
              <a:buClr>
                <a:srgbClr val="C00000"/>
              </a:buClr>
            </a:pPr>
            <a:r>
              <a:rPr lang="en-US" sz="2000" dirty="0" smtClean="0"/>
              <a:t>sum </a:t>
            </a:r>
            <a:r>
              <a:rPr lang="en-US" sz="2000" dirty="0"/>
              <a:t>= sum + </a:t>
            </a:r>
            <a:r>
              <a:rPr lang="en-US" sz="2000" dirty="0" err="1"/>
              <a:t>i</a:t>
            </a:r>
            <a:r>
              <a:rPr lang="en-US" sz="2000" dirty="0" smtClean="0"/>
              <a:t>;</a:t>
            </a:r>
          </a:p>
          <a:p>
            <a:pPr algn="just">
              <a:buClr>
                <a:srgbClr val="C00000"/>
              </a:buClr>
            </a:pPr>
            <a:r>
              <a:rPr lang="en-US" sz="2000" dirty="0" smtClean="0"/>
              <a:t> </a:t>
            </a:r>
            <a:r>
              <a:rPr lang="en-US" sz="2000" dirty="0" err="1"/>
              <a:t>i</a:t>
            </a:r>
            <a:r>
              <a:rPr lang="en-US" sz="2000" dirty="0"/>
              <a:t>++; </a:t>
            </a:r>
            <a:endParaRPr lang="en-US" sz="2000" dirty="0" smtClean="0"/>
          </a:p>
          <a:p>
            <a:pPr algn="just">
              <a:buClr>
                <a:srgbClr val="C00000"/>
              </a:buClr>
            </a:pPr>
            <a:r>
              <a:rPr lang="en-US" sz="2000" dirty="0" smtClean="0"/>
              <a:t>} </a:t>
            </a:r>
            <a:r>
              <a:rPr lang="en-US" sz="2000" dirty="0">
                <a:solidFill>
                  <a:srgbClr val="0070C0"/>
                </a:solidFill>
              </a:rPr>
              <a:t>while</a:t>
            </a:r>
            <a:r>
              <a:rPr lang="en-US" sz="2000" dirty="0"/>
              <a:t> (</a:t>
            </a:r>
            <a:r>
              <a:rPr lang="en-US" sz="2000" dirty="0" err="1"/>
              <a:t>i</a:t>
            </a:r>
            <a:r>
              <a:rPr lang="en-US" sz="2000" dirty="0"/>
              <a:t> &lt;= 3</a:t>
            </a:r>
            <a:r>
              <a:rPr lang="en-US" sz="2000" dirty="0" smtClean="0"/>
              <a:t>); </a:t>
            </a:r>
          </a:p>
          <a:p>
            <a:pPr algn="just">
              <a:buClr>
                <a:srgbClr val="C00000"/>
              </a:buClr>
            </a:pPr>
            <a:r>
              <a:rPr lang="en-US" sz="2000" dirty="0" err="1"/>
              <a:t>Console.Write</a:t>
            </a:r>
            <a:r>
              <a:rPr lang="en-US" sz="2000" dirty="0"/>
              <a:t>("</a:t>
            </a:r>
            <a:r>
              <a:rPr lang="en-US" sz="2000" dirty="0"/>
              <a:t>sum is " + sum); </a:t>
            </a:r>
            <a:endParaRPr lang="en-US" sz="2000" dirty="0" smtClean="0"/>
          </a:p>
          <a:p>
            <a:pPr algn="just">
              <a:buClr>
                <a:srgbClr val="C00000"/>
              </a:buClr>
            </a:pPr>
            <a:r>
              <a:rPr lang="en-US" sz="2000" dirty="0"/>
              <a:t>// sum is </a:t>
            </a:r>
            <a:r>
              <a:rPr lang="en-US" sz="2000" dirty="0" smtClean="0"/>
              <a:t>6</a:t>
            </a:r>
          </a:p>
          <a:p>
            <a:pPr algn="just">
              <a:buClr>
                <a:srgbClr val="C00000"/>
              </a:buClr>
            </a:pPr>
            <a:r>
              <a:rPr lang="en-US" sz="2000" dirty="0" smtClean="0"/>
              <a:t>}}</a:t>
            </a:r>
          </a:p>
        </p:txBody>
      </p:sp>
      <p:pic>
        <p:nvPicPr>
          <p:cNvPr id="11"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3119" y="2559523"/>
            <a:ext cx="3229750" cy="3732100"/>
          </a:xfrm>
          <a:prstGeom prst="rect">
            <a:avLst/>
          </a:prstGeom>
        </p:spPr>
      </p:pic>
    </p:spTree>
    <p:extLst>
      <p:ext uri="{BB962C8B-B14F-4D97-AF65-F5344CB8AC3E}">
        <p14:creationId xmlns:p14="http://schemas.microsoft.com/office/powerpoint/2010/main" val="202568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18363"/>
            <a:ext cx="10058400" cy="1450757"/>
          </a:xfrm>
        </p:spPr>
        <p:txBody>
          <a:bodyPr>
            <a:normAutofit/>
          </a:bodyPr>
          <a:lstStyle/>
          <a:p>
            <a:r>
              <a:rPr lang="en-US" sz="2800" b="1" dirty="0" smtClean="0">
                <a:solidFill>
                  <a:srgbClr val="C00000"/>
                </a:solidFill>
                <a:latin typeface="Arial" pitchFamily="34" charset="0"/>
                <a:cs typeface="Arial" pitchFamily="34" charset="0"/>
              </a:rPr>
              <a:t>for loop</a:t>
            </a:r>
            <a:endParaRPr lang="en-US" sz="2800" b="1" dirty="0">
              <a:solidFill>
                <a:srgbClr val="C00000"/>
              </a:solidFill>
              <a:latin typeface="Arial" pitchFamily="34" charset="0"/>
              <a:cs typeface="Arial" pitchFamily="34" charset="0"/>
            </a:endParaRPr>
          </a:p>
        </p:txBody>
      </p:sp>
      <p:sp>
        <p:nvSpPr>
          <p:cNvPr id="7" name="TextBox 6">
            <a:extLst>
              <a:ext uri="{FF2B5EF4-FFF2-40B4-BE49-F238E27FC236}">
                <a16:creationId xmlns:a16="http://schemas.microsoft.com/office/drawing/2014/main" id="{A155CD6F-A6D3-41CC-B2D6-1BBAA77BF826}"/>
              </a:ext>
            </a:extLst>
          </p:cNvPr>
          <p:cNvSpPr txBox="1"/>
          <p:nvPr/>
        </p:nvSpPr>
        <p:spPr>
          <a:xfrm>
            <a:off x="10578911" y="6182431"/>
            <a:ext cx="1540310" cy="671851"/>
          </a:xfrm>
          <a:prstGeom prst="rect">
            <a:avLst/>
          </a:prstGeom>
          <a:noFill/>
        </p:spPr>
        <p:txBody>
          <a:bodyPr wrap="square" rtlCol="0">
            <a:spAutoFit/>
          </a:bodyPr>
          <a:lstStyle/>
          <a:p>
            <a:pPr algn="ctr">
              <a:lnSpc>
                <a:spcPct val="150000"/>
              </a:lnSpc>
            </a:pPr>
            <a:r>
              <a:rPr lang="en-US" sz="2800" b="1" dirty="0" smtClean="0">
                <a:solidFill>
                  <a:schemeClr val="bg1"/>
                </a:solidFill>
                <a:ea typeface="Lato Black" panose="020F0502020204030203" pitchFamily="34" charset="0"/>
                <a:cs typeface="Lato Black" panose="020F0502020204030203" pitchFamily="34" charset="0"/>
              </a:rPr>
              <a:t>28</a:t>
            </a:r>
            <a:endParaRPr lang="en-US" sz="2400" b="1" dirty="0">
              <a:solidFill>
                <a:schemeClr val="bg1"/>
              </a:solidFill>
              <a:ea typeface="Lato Black" panose="020F0502020204030203" pitchFamily="34" charset="0"/>
              <a:cs typeface="Lato Black" panose="020F0502020204030203" pitchFamily="34" charset="0"/>
            </a:endParaRPr>
          </a:p>
        </p:txBody>
      </p:sp>
      <p:sp>
        <p:nvSpPr>
          <p:cNvPr id="9" name="Rectangle 8">
            <a:extLst>
              <a:ext uri="{FF2B5EF4-FFF2-40B4-BE49-F238E27FC236}">
                <a16:creationId xmlns:a16="http://schemas.microsoft.com/office/drawing/2014/main" id="{C04FDB57-80A8-4F10-B67F-2B06D92668F4}"/>
              </a:ext>
            </a:extLst>
          </p:cNvPr>
          <p:cNvSpPr/>
          <p:nvPr/>
        </p:nvSpPr>
        <p:spPr>
          <a:xfrm>
            <a:off x="516834" y="1758565"/>
            <a:ext cx="10960933" cy="4462760"/>
          </a:xfrm>
          <a:prstGeom prst="rect">
            <a:avLst/>
          </a:prstGeom>
        </p:spPr>
        <p:txBody>
          <a:bodyPr wrap="square">
            <a:spAutoFit/>
          </a:bodyPr>
          <a:lstStyle/>
          <a:p>
            <a:pPr marL="457200" indent="-457200" algn="just">
              <a:buClr>
                <a:srgbClr val="C00000"/>
              </a:buClr>
              <a:buFont typeface="Wingdings" panose="05000000000000000000" pitchFamily="2" charset="2"/>
              <a:buChar char="Ø"/>
            </a:pPr>
            <a:r>
              <a:rPr lang="en-US" sz="2400" dirty="0"/>
              <a:t>A </a:t>
            </a:r>
            <a:r>
              <a:rPr lang="en-US" sz="2400" b="1" dirty="0" smtClean="0"/>
              <a:t>for </a:t>
            </a:r>
            <a:r>
              <a:rPr lang="en-US" sz="2400" b="1" dirty="0" smtClean="0"/>
              <a:t>loop</a:t>
            </a:r>
            <a:r>
              <a:rPr lang="en-US" sz="2400" dirty="0" smtClean="0"/>
              <a:t> </a:t>
            </a:r>
            <a:r>
              <a:rPr lang="en-US" sz="2400" dirty="0"/>
              <a:t>executes a block of statements as long as the condition is </a:t>
            </a:r>
            <a:r>
              <a:rPr lang="en-US" sz="2400" dirty="0" smtClean="0"/>
              <a:t>true.</a:t>
            </a:r>
            <a:endParaRPr lang="en-US" sz="2400" b="1" dirty="0" smtClean="0">
              <a:solidFill>
                <a:srgbClr val="FF0000"/>
              </a:solidFill>
            </a:endParaRPr>
          </a:p>
          <a:p>
            <a:pPr marL="457200" indent="-457200" algn="just">
              <a:buClr>
                <a:srgbClr val="C00000"/>
              </a:buClr>
              <a:buFont typeface="Wingdings" panose="05000000000000000000" pitchFamily="2" charset="2"/>
              <a:buChar char="Ø"/>
            </a:pPr>
            <a:r>
              <a:rPr lang="en-US" sz="2400" b="1" dirty="0" smtClean="0">
                <a:solidFill>
                  <a:srgbClr val="FF0000"/>
                </a:solidFill>
              </a:rPr>
              <a:t>Syntax</a:t>
            </a:r>
          </a:p>
          <a:p>
            <a:pPr lvl="1"/>
            <a:r>
              <a:rPr lang="en-US" sz="2200" dirty="0" smtClean="0">
                <a:solidFill>
                  <a:srgbClr val="0070C0"/>
                </a:solidFill>
                <a:cs typeface="Courier New" panose="02070309020205020404" pitchFamily="49" charset="0"/>
              </a:rPr>
              <a:t>for </a:t>
            </a:r>
            <a:r>
              <a:rPr lang="en-US" sz="2200" dirty="0" smtClean="0">
                <a:cs typeface="Courier New" panose="02070309020205020404" pitchFamily="49" charset="0"/>
              </a:rPr>
              <a:t>(</a:t>
            </a:r>
            <a:r>
              <a:rPr lang="en-US" sz="2200" dirty="0">
                <a:cs typeface="Courier New" panose="02070309020205020404" pitchFamily="49" charset="0"/>
              </a:rPr>
              <a:t>initialization; condition ; increment/decrement)</a:t>
            </a:r>
          </a:p>
          <a:p>
            <a:pPr lvl="1"/>
            <a:r>
              <a:rPr lang="en-US" sz="2200" dirty="0">
                <a:cs typeface="Courier New" panose="02070309020205020404" pitchFamily="49" charset="0"/>
              </a:rPr>
              <a:t>{</a:t>
            </a:r>
          </a:p>
          <a:p>
            <a:pPr lvl="1"/>
            <a:r>
              <a:rPr lang="en-US" sz="2200" dirty="0">
                <a:cs typeface="Courier New" panose="02070309020205020404" pitchFamily="49" charset="0"/>
              </a:rPr>
              <a:t>   </a:t>
            </a:r>
            <a:r>
              <a:rPr lang="en-US" sz="2200" dirty="0" smtClean="0">
                <a:cs typeface="Courier New" panose="02070309020205020404" pitchFamily="49" charset="0"/>
              </a:rPr>
              <a:t>statement;</a:t>
            </a:r>
            <a:endParaRPr lang="en-US" sz="2200" dirty="0">
              <a:cs typeface="Courier New" panose="02070309020205020404" pitchFamily="49" charset="0"/>
            </a:endParaRPr>
          </a:p>
          <a:p>
            <a:pPr lvl="1"/>
            <a:r>
              <a:rPr lang="en-US" sz="2200" dirty="0" smtClean="0">
                <a:cs typeface="Courier New" panose="02070309020205020404" pitchFamily="49" charset="0"/>
              </a:rPr>
              <a:t>}</a:t>
            </a:r>
          </a:p>
          <a:p>
            <a:pPr lvl="1"/>
            <a:endParaRPr lang="en-US" sz="2200" dirty="0">
              <a:cs typeface="Courier New" panose="02070309020205020404" pitchFamily="49" charset="0"/>
            </a:endParaRPr>
          </a:p>
          <a:p>
            <a:pPr lvl="1" algn="just">
              <a:buClr>
                <a:srgbClr val="C00000"/>
              </a:buClr>
            </a:pPr>
            <a:r>
              <a:rPr lang="nn-NO" sz="2000" b="1" dirty="0"/>
              <a:t>Example:</a:t>
            </a:r>
          </a:p>
          <a:p>
            <a:pPr lvl="1" algn="just">
              <a:buClr>
                <a:srgbClr val="C00000"/>
              </a:buClr>
            </a:pPr>
            <a:r>
              <a:rPr lang="nn-NO" sz="2000" dirty="0">
                <a:solidFill>
                  <a:srgbClr val="0070C0"/>
                </a:solidFill>
              </a:rPr>
              <a:t>int</a:t>
            </a:r>
            <a:r>
              <a:rPr lang="nn-NO" sz="2000" dirty="0"/>
              <a:t> i; </a:t>
            </a:r>
          </a:p>
          <a:p>
            <a:pPr lvl="1" algn="just">
              <a:buClr>
                <a:srgbClr val="C00000"/>
              </a:buClr>
            </a:pPr>
            <a:r>
              <a:rPr lang="nn-NO" sz="2000" dirty="0">
                <a:solidFill>
                  <a:srgbClr val="0070C0"/>
                </a:solidFill>
              </a:rPr>
              <a:t>for </a:t>
            </a:r>
            <a:r>
              <a:rPr lang="nn-NO" sz="2000" dirty="0"/>
              <a:t>(i = 1; i &lt;= 10; i++ ) { </a:t>
            </a:r>
          </a:p>
          <a:p>
            <a:pPr lvl="1" algn="just">
              <a:buClr>
                <a:srgbClr val="C00000"/>
              </a:buClr>
            </a:pPr>
            <a:r>
              <a:rPr lang="en-US" sz="2000" dirty="0" err="1"/>
              <a:t>Console.Write</a:t>
            </a:r>
            <a:r>
              <a:rPr lang="en-US" sz="2000" dirty="0"/>
              <a:t>("</a:t>
            </a:r>
            <a:r>
              <a:rPr lang="nn-NO" sz="2000" dirty="0" smtClean="0"/>
              <a:t> </a:t>
            </a:r>
            <a:r>
              <a:rPr lang="nn-NO" sz="2000" dirty="0"/>
              <a:t>Hello Java </a:t>
            </a:r>
            <a:r>
              <a:rPr lang="en-US" sz="2000" dirty="0"/>
              <a:t>"); </a:t>
            </a:r>
          </a:p>
          <a:p>
            <a:pPr lvl="1" algn="just">
              <a:buClr>
                <a:srgbClr val="C00000"/>
              </a:buClr>
            </a:pPr>
            <a:r>
              <a:rPr lang="en-US" sz="2000" dirty="0"/>
              <a:t>}</a:t>
            </a:r>
          </a:p>
          <a:p>
            <a:pPr lvl="1"/>
            <a:endParaRPr lang="en-US" sz="2200" dirty="0">
              <a:cs typeface="Courier New" panose="02070309020205020404" pitchFamily="49" charset="0"/>
            </a:endParaRPr>
          </a:p>
        </p:txBody>
      </p:sp>
      <p:pic>
        <p:nvPicPr>
          <p:cNvPr id="8"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6982" y="2469827"/>
            <a:ext cx="3589774" cy="3589774"/>
          </a:xfrm>
          <a:prstGeom prst="rect">
            <a:avLst/>
          </a:prstGeom>
        </p:spPr>
      </p:pic>
    </p:spTree>
    <p:extLst>
      <p:ext uri="{BB962C8B-B14F-4D97-AF65-F5344CB8AC3E}">
        <p14:creationId xmlns:p14="http://schemas.microsoft.com/office/powerpoint/2010/main" val="41104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18363"/>
            <a:ext cx="10058400" cy="1450757"/>
          </a:xfrm>
        </p:spPr>
        <p:txBody>
          <a:bodyPr>
            <a:normAutofit/>
          </a:bodyPr>
          <a:lstStyle/>
          <a:p>
            <a:r>
              <a:rPr lang="en-US" sz="2800" b="1" dirty="0" smtClean="0">
                <a:solidFill>
                  <a:srgbClr val="C00000"/>
                </a:solidFill>
                <a:latin typeface="Arial" pitchFamily="34" charset="0"/>
                <a:cs typeface="Arial" pitchFamily="34" charset="0"/>
              </a:rPr>
              <a:t>break Statements</a:t>
            </a:r>
            <a:endParaRPr lang="en-US" sz="2800" b="1" dirty="0">
              <a:solidFill>
                <a:srgbClr val="C00000"/>
              </a:solidFill>
              <a:latin typeface="Arial" pitchFamily="34" charset="0"/>
              <a:cs typeface="Arial" pitchFamily="34" charset="0"/>
            </a:endParaRPr>
          </a:p>
        </p:txBody>
      </p:sp>
      <p:sp>
        <p:nvSpPr>
          <p:cNvPr id="7" name="TextBox 6">
            <a:extLst>
              <a:ext uri="{FF2B5EF4-FFF2-40B4-BE49-F238E27FC236}">
                <a16:creationId xmlns:a16="http://schemas.microsoft.com/office/drawing/2014/main" id="{A155CD6F-A6D3-41CC-B2D6-1BBAA77BF826}"/>
              </a:ext>
            </a:extLst>
          </p:cNvPr>
          <p:cNvSpPr txBox="1"/>
          <p:nvPr/>
        </p:nvSpPr>
        <p:spPr>
          <a:xfrm>
            <a:off x="10578911" y="6182431"/>
            <a:ext cx="1540310" cy="671851"/>
          </a:xfrm>
          <a:prstGeom prst="rect">
            <a:avLst/>
          </a:prstGeom>
          <a:noFill/>
        </p:spPr>
        <p:txBody>
          <a:bodyPr wrap="square" rtlCol="0">
            <a:spAutoFit/>
          </a:bodyPr>
          <a:lstStyle/>
          <a:p>
            <a:pPr algn="ctr">
              <a:lnSpc>
                <a:spcPct val="150000"/>
              </a:lnSpc>
            </a:pPr>
            <a:r>
              <a:rPr lang="en-US" sz="2800" b="1" dirty="0" smtClean="0">
                <a:solidFill>
                  <a:schemeClr val="bg1"/>
                </a:solidFill>
                <a:ea typeface="Lato Black" panose="020F0502020204030203" pitchFamily="34" charset="0"/>
                <a:cs typeface="Lato Black" panose="020F0502020204030203" pitchFamily="34" charset="0"/>
              </a:rPr>
              <a:t>29</a:t>
            </a:r>
            <a:endParaRPr lang="en-US" sz="2400" b="1" dirty="0">
              <a:solidFill>
                <a:schemeClr val="bg1"/>
              </a:solidFill>
              <a:ea typeface="Lato Black" panose="020F0502020204030203" pitchFamily="34" charset="0"/>
              <a:cs typeface="Lato Black" panose="020F0502020204030203" pitchFamily="34" charset="0"/>
            </a:endParaRPr>
          </a:p>
        </p:txBody>
      </p:sp>
      <p:sp>
        <p:nvSpPr>
          <p:cNvPr id="9" name="Rectangle 8">
            <a:extLst>
              <a:ext uri="{FF2B5EF4-FFF2-40B4-BE49-F238E27FC236}">
                <a16:creationId xmlns:a16="http://schemas.microsoft.com/office/drawing/2014/main" id="{C04FDB57-80A8-4F10-B67F-2B06D92668F4}"/>
              </a:ext>
            </a:extLst>
          </p:cNvPr>
          <p:cNvSpPr/>
          <p:nvPr/>
        </p:nvSpPr>
        <p:spPr>
          <a:xfrm>
            <a:off x="516834" y="1758565"/>
            <a:ext cx="10960933" cy="3046988"/>
          </a:xfrm>
          <a:prstGeom prst="rect">
            <a:avLst/>
          </a:prstGeom>
        </p:spPr>
        <p:txBody>
          <a:bodyPr wrap="square">
            <a:spAutoFit/>
          </a:bodyPr>
          <a:lstStyle/>
          <a:p>
            <a:pPr marL="457200" indent="-457200" algn="just">
              <a:buClr>
                <a:srgbClr val="C00000"/>
              </a:buClr>
              <a:buFont typeface="Wingdings" panose="05000000000000000000" pitchFamily="2" charset="2"/>
              <a:buChar char="Ø"/>
            </a:pPr>
            <a:r>
              <a:rPr lang="en-US" sz="2400" dirty="0"/>
              <a:t>A </a:t>
            </a:r>
            <a:r>
              <a:rPr lang="en-US" sz="2400" b="1" dirty="0"/>
              <a:t>break</a:t>
            </a:r>
            <a:r>
              <a:rPr lang="en-US" sz="2400" dirty="0"/>
              <a:t> statement in Java is used to break a loop or switch statement. When a break statement is executed inside a loop or switch statement, the loop is immediately terminated at a specified condition and the program control continues the next statement immediately following the loop.</a:t>
            </a:r>
            <a:endParaRPr lang="en-US" sz="2400" b="1" dirty="0">
              <a:solidFill>
                <a:srgbClr val="FF0000"/>
              </a:solidFill>
            </a:endParaRPr>
          </a:p>
          <a:p>
            <a:pPr marL="457200" indent="-457200" algn="just">
              <a:buClr>
                <a:srgbClr val="C00000"/>
              </a:buClr>
              <a:buFont typeface="Wingdings" panose="05000000000000000000" pitchFamily="2" charset="2"/>
              <a:buChar char="Ø"/>
            </a:pPr>
            <a:endParaRPr lang="en-US" sz="2400" b="1" dirty="0" smtClean="0">
              <a:solidFill>
                <a:srgbClr val="FF0000"/>
              </a:solidFill>
            </a:endParaRPr>
          </a:p>
          <a:p>
            <a:pPr marL="457200" indent="-457200" algn="just">
              <a:buClr>
                <a:srgbClr val="C00000"/>
              </a:buClr>
              <a:buFont typeface="Wingdings" panose="05000000000000000000" pitchFamily="2" charset="2"/>
              <a:buChar char="Ø"/>
            </a:pPr>
            <a:r>
              <a:rPr lang="en-US" sz="2400" b="1" dirty="0" smtClean="0">
                <a:solidFill>
                  <a:srgbClr val="FF0000"/>
                </a:solidFill>
              </a:rPr>
              <a:t>Syntax</a:t>
            </a:r>
          </a:p>
          <a:p>
            <a:pPr algn="just">
              <a:buClr>
                <a:srgbClr val="C00000"/>
              </a:buClr>
            </a:pPr>
            <a:r>
              <a:rPr lang="en-US" sz="2400" dirty="0" smtClean="0"/>
              <a:t>	// </a:t>
            </a:r>
            <a:r>
              <a:rPr lang="en-US" sz="2400" dirty="0"/>
              <a:t>Jump statement</a:t>
            </a:r>
            <a:endParaRPr lang="en-US" sz="2400" b="1" dirty="0" smtClean="0">
              <a:solidFill>
                <a:srgbClr val="FF0000"/>
              </a:solidFill>
            </a:endParaRPr>
          </a:p>
          <a:p>
            <a:pPr algn="just">
              <a:buClr>
                <a:srgbClr val="C00000"/>
              </a:buClr>
            </a:pPr>
            <a:r>
              <a:rPr lang="en-US" sz="2400" b="1" dirty="0" smtClean="0">
                <a:solidFill>
                  <a:srgbClr val="FF0000"/>
                </a:solidFill>
              </a:rPr>
              <a:t>	</a:t>
            </a:r>
            <a:r>
              <a:rPr lang="en-US" sz="2400" b="1" dirty="0" smtClean="0">
                <a:solidFill>
                  <a:srgbClr val="0070C0"/>
                </a:solidFill>
              </a:rPr>
              <a:t>break</a:t>
            </a:r>
            <a:r>
              <a:rPr lang="en-US" sz="2400" b="1" dirty="0"/>
              <a:t>;</a:t>
            </a:r>
            <a:endParaRPr lang="en-US" sz="2400" b="1"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8704" y="3282059"/>
            <a:ext cx="4833953" cy="2900372"/>
          </a:xfrm>
          <a:prstGeom prst="rect">
            <a:avLst/>
          </a:prstGeom>
        </p:spPr>
      </p:pic>
    </p:spTree>
    <p:extLst>
      <p:ext uri="{BB962C8B-B14F-4D97-AF65-F5344CB8AC3E}">
        <p14:creationId xmlns:p14="http://schemas.microsoft.com/office/powerpoint/2010/main" val="260580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18363"/>
            <a:ext cx="10058400" cy="1450757"/>
          </a:xfrm>
        </p:spPr>
        <p:txBody>
          <a:bodyPr>
            <a:normAutofit/>
          </a:bodyPr>
          <a:lstStyle/>
          <a:p>
            <a:r>
              <a:rPr lang="en-US" sz="2800" b="1" dirty="0" smtClean="0">
                <a:solidFill>
                  <a:srgbClr val="C00000"/>
                </a:solidFill>
                <a:latin typeface="Arial" pitchFamily="34" charset="0"/>
                <a:cs typeface="Arial" pitchFamily="34" charset="0"/>
              </a:rPr>
              <a:t>break Statements (cont.)</a:t>
            </a:r>
            <a:endParaRPr lang="en-US" sz="2800" b="1" dirty="0">
              <a:solidFill>
                <a:srgbClr val="C00000"/>
              </a:solidFill>
              <a:latin typeface="Arial" pitchFamily="34" charset="0"/>
              <a:cs typeface="Arial" pitchFamily="34" charset="0"/>
            </a:endParaRPr>
          </a:p>
        </p:txBody>
      </p:sp>
      <p:sp>
        <p:nvSpPr>
          <p:cNvPr id="7" name="TextBox 6">
            <a:extLst>
              <a:ext uri="{FF2B5EF4-FFF2-40B4-BE49-F238E27FC236}">
                <a16:creationId xmlns:a16="http://schemas.microsoft.com/office/drawing/2014/main" id="{A155CD6F-A6D3-41CC-B2D6-1BBAA77BF826}"/>
              </a:ext>
            </a:extLst>
          </p:cNvPr>
          <p:cNvSpPr txBox="1"/>
          <p:nvPr/>
        </p:nvSpPr>
        <p:spPr>
          <a:xfrm>
            <a:off x="10578911" y="6182431"/>
            <a:ext cx="1540310" cy="671851"/>
          </a:xfrm>
          <a:prstGeom prst="rect">
            <a:avLst/>
          </a:prstGeom>
          <a:noFill/>
        </p:spPr>
        <p:txBody>
          <a:bodyPr wrap="square" rtlCol="0">
            <a:spAutoFit/>
          </a:bodyPr>
          <a:lstStyle/>
          <a:p>
            <a:pPr algn="ctr">
              <a:lnSpc>
                <a:spcPct val="150000"/>
              </a:lnSpc>
            </a:pPr>
            <a:r>
              <a:rPr lang="en-US" sz="2800" b="1" dirty="0" smtClean="0">
                <a:solidFill>
                  <a:schemeClr val="bg1"/>
                </a:solidFill>
                <a:ea typeface="Lato Black" panose="020F0502020204030203" pitchFamily="34" charset="0"/>
                <a:cs typeface="Lato Black" panose="020F0502020204030203" pitchFamily="34" charset="0"/>
              </a:rPr>
              <a:t>30</a:t>
            </a:r>
            <a:endParaRPr lang="en-US" sz="2400" b="1" dirty="0">
              <a:solidFill>
                <a:schemeClr val="bg1"/>
              </a:solidFill>
              <a:ea typeface="Lato Black" panose="020F0502020204030203" pitchFamily="34" charset="0"/>
              <a:cs typeface="Lato Black" panose="020F0502020204030203" pitchFamily="34" charset="0"/>
            </a:endParaRPr>
          </a:p>
        </p:txBody>
      </p:sp>
      <p:sp>
        <p:nvSpPr>
          <p:cNvPr id="9" name="Rectangle 8">
            <a:extLst>
              <a:ext uri="{FF2B5EF4-FFF2-40B4-BE49-F238E27FC236}">
                <a16:creationId xmlns:a16="http://schemas.microsoft.com/office/drawing/2014/main" id="{C04FDB57-80A8-4F10-B67F-2B06D92668F4}"/>
              </a:ext>
            </a:extLst>
          </p:cNvPr>
          <p:cNvSpPr/>
          <p:nvPr/>
        </p:nvSpPr>
        <p:spPr>
          <a:xfrm>
            <a:off x="516834" y="1758565"/>
            <a:ext cx="10960933" cy="461665"/>
          </a:xfrm>
          <a:prstGeom prst="rect">
            <a:avLst/>
          </a:prstGeom>
        </p:spPr>
        <p:txBody>
          <a:bodyPr wrap="square">
            <a:spAutoFit/>
          </a:bodyPr>
          <a:lstStyle/>
          <a:p>
            <a:pPr marL="457200" indent="-457200" algn="just">
              <a:buClr>
                <a:srgbClr val="C00000"/>
              </a:buClr>
              <a:buFont typeface="Wingdings" panose="05000000000000000000" pitchFamily="2" charset="2"/>
              <a:buChar char="Ø"/>
            </a:pPr>
            <a:r>
              <a:rPr lang="en-US" sz="2400" dirty="0"/>
              <a:t>A break can be used inside the loop to come out of it.</a:t>
            </a:r>
            <a:endParaRPr lang="en-US" sz="2400" b="1"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625" y="2384005"/>
            <a:ext cx="8126091" cy="3812073"/>
          </a:xfrm>
          <a:prstGeom prst="rect">
            <a:avLst/>
          </a:prstGeom>
        </p:spPr>
      </p:pic>
    </p:spTree>
    <p:extLst>
      <p:ext uri="{BB962C8B-B14F-4D97-AF65-F5344CB8AC3E}">
        <p14:creationId xmlns:p14="http://schemas.microsoft.com/office/powerpoint/2010/main" val="130086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04FDB57-80A8-4F10-B67F-2B06D92668F4}"/>
              </a:ext>
            </a:extLst>
          </p:cNvPr>
          <p:cNvSpPr/>
          <p:nvPr/>
        </p:nvSpPr>
        <p:spPr>
          <a:xfrm>
            <a:off x="516834" y="1840453"/>
            <a:ext cx="10816275" cy="2677656"/>
          </a:xfrm>
          <a:prstGeom prst="rect">
            <a:avLst/>
          </a:prstGeom>
        </p:spPr>
        <p:txBody>
          <a:bodyPr wrap="square">
            <a:spAutoFit/>
          </a:bodyPr>
          <a:lstStyle/>
          <a:p>
            <a:pPr marL="457200" indent="-457200" algn="just">
              <a:buClr>
                <a:srgbClr val="C00000"/>
              </a:buClr>
              <a:buFont typeface="Wingdings" panose="05000000000000000000" pitchFamily="2" charset="2"/>
              <a:buChar char="Ø"/>
            </a:pPr>
            <a:r>
              <a:rPr lang="en-US" sz="2400" dirty="0"/>
              <a:t>A </a:t>
            </a:r>
            <a:r>
              <a:rPr lang="en-US" sz="2400" b="1" dirty="0"/>
              <a:t>computer program</a:t>
            </a:r>
            <a:r>
              <a:rPr lang="en-US" sz="2400" dirty="0"/>
              <a:t> is a collection of </a:t>
            </a:r>
            <a:r>
              <a:rPr lang="en-US" sz="2400" dirty="0" smtClean="0"/>
              <a:t>instructions</a:t>
            </a:r>
            <a:r>
              <a:rPr lang="en-US" sz="2400" dirty="0"/>
              <a:t> that can be executed by a computer to perform a specific </a:t>
            </a:r>
            <a:r>
              <a:rPr lang="en-US" sz="2400" dirty="0" smtClean="0"/>
              <a:t>task.</a:t>
            </a:r>
          </a:p>
          <a:p>
            <a:pPr algn="just">
              <a:buClr>
                <a:srgbClr val="C00000"/>
              </a:buClr>
            </a:pPr>
            <a:r>
              <a:rPr lang="en-US" sz="2400" dirty="0" smtClean="0"/>
              <a:t>	</a:t>
            </a:r>
            <a:r>
              <a:rPr lang="en-US" sz="2400" b="1" dirty="0" smtClean="0"/>
              <a:t>OR</a:t>
            </a:r>
            <a:endParaRPr lang="en-US" sz="2400" b="1" dirty="0"/>
          </a:p>
          <a:p>
            <a:pPr marL="457200" indent="-457200" algn="just">
              <a:buClr>
                <a:srgbClr val="C00000"/>
              </a:buClr>
              <a:buFont typeface="Wingdings" panose="05000000000000000000" pitchFamily="2" charset="2"/>
              <a:buChar char="Ø"/>
            </a:pPr>
            <a:r>
              <a:rPr lang="en-US" sz="2400" dirty="0"/>
              <a:t>A </a:t>
            </a:r>
            <a:r>
              <a:rPr lang="en-US" sz="2400" b="1" dirty="0"/>
              <a:t>computer program </a:t>
            </a:r>
            <a:r>
              <a:rPr lang="en-US" sz="2400" dirty="0"/>
              <a:t>is a list of instructions that tell a computer what to </a:t>
            </a:r>
            <a:r>
              <a:rPr lang="en-US" sz="2400" dirty="0" smtClean="0"/>
              <a:t>do.</a:t>
            </a:r>
          </a:p>
          <a:p>
            <a:pPr marL="457200" indent="-457200" algn="just">
              <a:buClr>
                <a:srgbClr val="C00000"/>
              </a:buClr>
              <a:buFont typeface="Wingdings" panose="05000000000000000000" pitchFamily="2" charset="2"/>
              <a:buChar char="Ø"/>
            </a:pPr>
            <a:endParaRPr lang="en-US" sz="2400" dirty="0" smtClean="0"/>
          </a:p>
          <a:p>
            <a:pPr marL="457200" indent="-457200" algn="just">
              <a:buClr>
                <a:srgbClr val="C00000"/>
              </a:buClr>
              <a:buFont typeface="Wingdings" panose="05000000000000000000" pitchFamily="2" charset="2"/>
              <a:buChar char="Ø"/>
            </a:pPr>
            <a:r>
              <a:rPr lang="en-US" sz="2400" dirty="0" smtClean="0"/>
              <a:t>Some examples </a:t>
            </a:r>
            <a:r>
              <a:rPr lang="en-US" sz="2400" dirty="0"/>
              <a:t>of computer </a:t>
            </a:r>
            <a:r>
              <a:rPr lang="en-US" sz="2400" dirty="0" smtClean="0"/>
              <a:t>programs are Operating System, a web browser, an office suite, etc.</a:t>
            </a:r>
          </a:p>
        </p:txBody>
      </p:sp>
      <p:sp>
        <p:nvSpPr>
          <p:cNvPr id="2" name="Title 1"/>
          <p:cNvSpPr>
            <a:spLocks noGrp="1"/>
          </p:cNvSpPr>
          <p:nvPr>
            <p:ph type="title"/>
          </p:nvPr>
        </p:nvSpPr>
        <p:spPr>
          <a:xfrm>
            <a:off x="1097280" y="218363"/>
            <a:ext cx="10058400" cy="1450757"/>
          </a:xfrm>
        </p:spPr>
        <p:txBody>
          <a:bodyPr>
            <a:normAutofit/>
          </a:bodyPr>
          <a:lstStyle/>
          <a:p>
            <a:r>
              <a:rPr lang="en-US" sz="2800" b="1" dirty="0" smtClean="0">
                <a:solidFill>
                  <a:srgbClr val="C00000"/>
                </a:solidFill>
                <a:latin typeface="Arial" pitchFamily="34" charset="0"/>
                <a:cs typeface="Arial" pitchFamily="34" charset="0"/>
              </a:rPr>
              <a:t>What is a Computer Program?</a:t>
            </a:r>
            <a:endParaRPr lang="en-US" sz="2800" b="1" dirty="0">
              <a:solidFill>
                <a:srgbClr val="C00000"/>
              </a:solidFill>
              <a:latin typeface="Arial" pitchFamily="34" charset="0"/>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4710" y="4300604"/>
            <a:ext cx="4533900" cy="1895475"/>
          </a:xfrm>
          <a:prstGeom prst="rect">
            <a:avLst/>
          </a:prstGeom>
        </p:spPr>
      </p:pic>
      <p:sp>
        <p:nvSpPr>
          <p:cNvPr id="7" name="TextBox 6">
            <a:extLst>
              <a:ext uri="{FF2B5EF4-FFF2-40B4-BE49-F238E27FC236}">
                <a16:creationId xmlns:a16="http://schemas.microsoft.com/office/drawing/2014/main" id="{A155CD6F-A6D3-41CC-B2D6-1BBAA77BF826}"/>
              </a:ext>
            </a:extLst>
          </p:cNvPr>
          <p:cNvSpPr txBox="1"/>
          <p:nvPr/>
        </p:nvSpPr>
        <p:spPr>
          <a:xfrm>
            <a:off x="10578911" y="6182431"/>
            <a:ext cx="1540310" cy="671851"/>
          </a:xfrm>
          <a:prstGeom prst="rect">
            <a:avLst/>
          </a:prstGeom>
          <a:noFill/>
        </p:spPr>
        <p:txBody>
          <a:bodyPr wrap="square" rtlCol="0">
            <a:spAutoFit/>
          </a:bodyPr>
          <a:lstStyle/>
          <a:p>
            <a:pPr algn="ctr">
              <a:lnSpc>
                <a:spcPct val="150000"/>
              </a:lnSpc>
            </a:pPr>
            <a:r>
              <a:rPr lang="en-US" sz="2800" b="1" dirty="0" smtClean="0">
                <a:solidFill>
                  <a:schemeClr val="bg1"/>
                </a:solidFill>
                <a:ea typeface="Lato Black" panose="020F0502020204030203" pitchFamily="34" charset="0"/>
                <a:cs typeface="Lato Black" panose="020F0502020204030203" pitchFamily="34" charset="0"/>
              </a:rPr>
              <a:t>3</a:t>
            </a:r>
            <a:endParaRPr lang="en-US" sz="2400" b="1" dirty="0">
              <a:solidFill>
                <a:schemeClr val="bg1"/>
              </a:solidFill>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63381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18363"/>
            <a:ext cx="10058400" cy="1450757"/>
          </a:xfrm>
        </p:spPr>
        <p:txBody>
          <a:bodyPr>
            <a:normAutofit/>
          </a:bodyPr>
          <a:lstStyle/>
          <a:p>
            <a:r>
              <a:rPr lang="en-US" sz="2800" b="1" dirty="0" smtClean="0">
                <a:solidFill>
                  <a:srgbClr val="C00000"/>
                </a:solidFill>
                <a:latin typeface="Arial" pitchFamily="34" charset="0"/>
                <a:cs typeface="Arial" pitchFamily="34" charset="0"/>
              </a:rPr>
              <a:t>break Statements (cont.)</a:t>
            </a:r>
            <a:endParaRPr lang="en-US" sz="2800" b="1" dirty="0">
              <a:solidFill>
                <a:srgbClr val="C00000"/>
              </a:solidFill>
              <a:latin typeface="Arial" pitchFamily="34" charset="0"/>
              <a:cs typeface="Arial" pitchFamily="34" charset="0"/>
            </a:endParaRPr>
          </a:p>
        </p:txBody>
      </p:sp>
      <p:sp>
        <p:nvSpPr>
          <p:cNvPr id="7" name="TextBox 6">
            <a:extLst>
              <a:ext uri="{FF2B5EF4-FFF2-40B4-BE49-F238E27FC236}">
                <a16:creationId xmlns:a16="http://schemas.microsoft.com/office/drawing/2014/main" id="{A155CD6F-A6D3-41CC-B2D6-1BBAA77BF826}"/>
              </a:ext>
            </a:extLst>
          </p:cNvPr>
          <p:cNvSpPr txBox="1"/>
          <p:nvPr/>
        </p:nvSpPr>
        <p:spPr>
          <a:xfrm>
            <a:off x="10578911" y="6182431"/>
            <a:ext cx="1540310" cy="671851"/>
          </a:xfrm>
          <a:prstGeom prst="rect">
            <a:avLst/>
          </a:prstGeom>
          <a:noFill/>
        </p:spPr>
        <p:txBody>
          <a:bodyPr wrap="square" rtlCol="0">
            <a:spAutoFit/>
          </a:bodyPr>
          <a:lstStyle/>
          <a:p>
            <a:pPr algn="ctr">
              <a:lnSpc>
                <a:spcPct val="150000"/>
              </a:lnSpc>
            </a:pPr>
            <a:r>
              <a:rPr lang="en-US" sz="2800" b="1" dirty="0" smtClean="0">
                <a:solidFill>
                  <a:schemeClr val="bg1"/>
                </a:solidFill>
                <a:ea typeface="Lato Black" panose="020F0502020204030203" pitchFamily="34" charset="0"/>
                <a:cs typeface="Lato Black" panose="020F0502020204030203" pitchFamily="34" charset="0"/>
              </a:rPr>
              <a:t>31</a:t>
            </a:r>
            <a:endParaRPr lang="en-US" sz="2400" b="1" dirty="0">
              <a:solidFill>
                <a:schemeClr val="bg1"/>
              </a:solidFill>
              <a:ea typeface="Lato Black" panose="020F0502020204030203" pitchFamily="34" charset="0"/>
              <a:cs typeface="Lato Black" panose="020F0502020204030203" pitchFamily="34" charset="0"/>
            </a:endParaRPr>
          </a:p>
        </p:txBody>
      </p:sp>
      <p:sp>
        <p:nvSpPr>
          <p:cNvPr id="9" name="Rectangle 8">
            <a:extLst>
              <a:ext uri="{FF2B5EF4-FFF2-40B4-BE49-F238E27FC236}">
                <a16:creationId xmlns:a16="http://schemas.microsoft.com/office/drawing/2014/main" id="{C04FDB57-80A8-4F10-B67F-2B06D92668F4}"/>
              </a:ext>
            </a:extLst>
          </p:cNvPr>
          <p:cNvSpPr/>
          <p:nvPr/>
        </p:nvSpPr>
        <p:spPr>
          <a:xfrm>
            <a:off x="516834" y="1758565"/>
            <a:ext cx="10960933" cy="3416320"/>
          </a:xfrm>
          <a:prstGeom prst="rect">
            <a:avLst/>
          </a:prstGeom>
        </p:spPr>
        <p:txBody>
          <a:bodyPr wrap="square">
            <a:spAutoFit/>
          </a:bodyPr>
          <a:lstStyle/>
          <a:p>
            <a:pPr marL="457200" indent="-457200" algn="just">
              <a:buClr>
                <a:srgbClr val="C00000"/>
              </a:buClr>
              <a:buFont typeface="Wingdings" panose="05000000000000000000" pitchFamily="2" charset="2"/>
              <a:buChar char="Ø"/>
            </a:pPr>
            <a:r>
              <a:rPr lang="en-US" sz="2400" dirty="0" smtClean="0"/>
              <a:t>Example program based on break statement.</a:t>
            </a:r>
          </a:p>
          <a:p>
            <a:pPr marL="457200" indent="-457200" algn="just">
              <a:buClr>
                <a:srgbClr val="C00000"/>
              </a:buClr>
              <a:buFont typeface="Wingdings" panose="05000000000000000000" pitchFamily="2" charset="2"/>
              <a:buChar char="Ø"/>
            </a:pPr>
            <a:endParaRPr lang="en-US" sz="2400" b="1" dirty="0">
              <a:solidFill>
                <a:srgbClr val="FF0000"/>
              </a:solidFill>
            </a:endParaRPr>
          </a:p>
          <a:p>
            <a:pPr lvl="1" algn="just">
              <a:buClr>
                <a:srgbClr val="C00000"/>
              </a:buClr>
            </a:pPr>
            <a:r>
              <a:rPr lang="en-US" sz="2400" dirty="0">
                <a:solidFill>
                  <a:srgbClr val="0070C0"/>
                </a:solidFill>
              </a:rPr>
              <a:t>public class </a:t>
            </a:r>
            <a:r>
              <a:rPr lang="en-US" sz="2400" dirty="0"/>
              <a:t>BreakExample1 </a:t>
            </a:r>
            <a:r>
              <a:rPr lang="en-US" sz="2400" dirty="0" smtClean="0"/>
              <a:t>{							</a:t>
            </a:r>
            <a:r>
              <a:rPr lang="en-US" sz="2400" b="1" dirty="0" smtClean="0">
                <a:solidFill>
                  <a:srgbClr val="FF0000"/>
                </a:solidFill>
              </a:rPr>
              <a:t>Output:</a:t>
            </a:r>
          </a:p>
          <a:p>
            <a:pPr lvl="1" algn="just">
              <a:buClr>
                <a:srgbClr val="C00000"/>
              </a:buClr>
            </a:pPr>
            <a:r>
              <a:rPr lang="en-US" sz="2400" dirty="0" smtClean="0">
                <a:solidFill>
                  <a:srgbClr val="0070C0"/>
                </a:solidFill>
              </a:rPr>
              <a:t>public </a:t>
            </a:r>
            <a:r>
              <a:rPr lang="en-US" sz="2400" dirty="0">
                <a:solidFill>
                  <a:srgbClr val="0070C0"/>
                </a:solidFill>
              </a:rPr>
              <a:t>static void </a:t>
            </a:r>
            <a:r>
              <a:rPr lang="en-US" sz="2400" dirty="0"/>
              <a:t>main(String[] </a:t>
            </a:r>
            <a:r>
              <a:rPr lang="en-US" sz="2400" dirty="0" err="1"/>
              <a:t>args</a:t>
            </a:r>
            <a:r>
              <a:rPr lang="en-US" sz="2400" dirty="0"/>
              <a:t>) { </a:t>
            </a:r>
            <a:r>
              <a:rPr lang="en-US" sz="2400" dirty="0" smtClean="0"/>
              <a:t>						</a:t>
            </a:r>
            <a:r>
              <a:rPr lang="en-US" sz="2400" dirty="0"/>
              <a:t> </a:t>
            </a:r>
            <a:r>
              <a:rPr lang="en-US" sz="2400" dirty="0" err="1"/>
              <a:t>num</a:t>
            </a:r>
            <a:r>
              <a:rPr lang="en-US" sz="2400" dirty="0"/>
              <a:t>: 1</a:t>
            </a:r>
            <a:endParaRPr lang="en-US" sz="2400" dirty="0" smtClean="0"/>
          </a:p>
          <a:p>
            <a:pPr lvl="1" algn="just">
              <a:buClr>
                <a:srgbClr val="C00000"/>
              </a:buClr>
            </a:pPr>
            <a:r>
              <a:rPr lang="en-US" sz="2400" dirty="0" smtClean="0">
                <a:solidFill>
                  <a:srgbClr val="0070C0"/>
                </a:solidFill>
              </a:rPr>
              <a:t>for</a:t>
            </a:r>
            <a:r>
              <a:rPr lang="en-US" sz="2400" dirty="0" smtClean="0"/>
              <a:t>(</a:t>
            </a:r>
            <a:r>
              <a:rPr lang="en-US" sz="2400" dirty="0" err="1" smtClean="0">
                <a:solidFill>
                  <a:srgbClr val="0070C0"/>
                </a:solidFill>
              </a:rPr>
              <a:t>int</a:t>
            </a:r>
            <a:r>
              <a:rPr lang="en-US" sz="2400" dirty="0" smtClean="0"/>
              <a:t> </a:t>
            </a:r>
            <a:r>
              <a:rPr lang="en-US" sz="2400" dirty="0" err="1"/>
              <a:t>i</a:t>
            </a:r>
            <a:r>
              <a:rPr lang="en-US" sz="2400" dirty="0"/>
              <a:t> = 1; </a:t>
            </a:r>
            <a:r>
              <a:rPr lang="en-US" sz="2400" dirty="0" err="1"/>
              <a:t>i</a:t>
            </a:r>
            <a:r>
              <a:rPr lang="en-US" sz="2400" dirty="0"/>
              <a:t> &lt;= 10; </a:t>
            </a:r>
            <a:r>
              <a:rPr lang="en-US" sz="2400" dirty="0" err="1"/>
              <a:t>i</a:t>
            </a:r>
            <a:r>
              <a:rPr lang="en-US" sz="2400" dirty="0"/>
              <a:t>++) { </a:t>
            </a:r>
            <a:r>
              <a:rPr lang="en-US" sz="2400" dirty="0" smtClean="0"/>
              <a:t>										 </a:t>
            </a:r>
            <a:r>
              <a:rPr lang="en-US" sz="2400" dirty="0" err="1"/>
              <a:t>num</a:t>
            </a:r>
            <a:r>
              <a:rPr lang="en-US" sz="2400" dirty="0"/>
              <a:t>: </a:t>
            </a:r>
            <a:r>
              <a:rPr lang="en-US" sz="2400" dirty="0" smtClean="0"/>
              <a:t>2</a:t>
            </a:r>
          </a:p>
          <a:p>
            <a:pPr lvl="1" algn="just">
              <a:buClr>
                <a:srgbClr val="C00000"/>
              </a:buClr>
            </a:pPr>
            <a:r>
              <a:rPr lang="en-US" sz="2400" dirty="0" smtClean="0">
                <a:solidFill>
                  <a:srgbClr val="0070C0"/>
                </a:solidFill>
              </a:rPr>
              <a:t>if</a:t>
            </a:r>
            <a:r>
              <a:rPr lang="en-US" sz="2400" dirty="0" smtClean="0"/>
              <a:t>(</a:t>
            </a:r>
            <a:r>
              <a:rPr lang="en-US" sz="2400" dirty="0" err="1" smtClean="0"/>
              <a:t>i</a:t>
            </a:r>
            <a:r>
              <a:rPr lang="en-US" sz="2400" dirty="0" smtClean="0"/>
              <a:t> </a:t>
            </a:r>
            <a:r>
              <a:rPr lang="en-US" sz="2400" dirty="0"/>
              <a:t>== 5) </a:t>
            </a:r>
            <a:r>
              <a:rPr lang="en-US" sz="2400" dirty="0">
                <a:solidFill>
                  <a:srgbClr val="0070C0"/>
                </a:solidFill>
              </a:rPr>
              <a:t>break</a:t>
            </a:r>
            <a:r>
              <a:rPr lang="en-US" sz="2400" dirty="0"/>
              <a:t>; // Breaking a loop. </a:t>
            </a:r>
            <a:r>
              <a:rPr lang="en-US" sz="2400" dirty="0" smtClean="0"/>
              <a:t>						</a:t>
            </a:r>
            <a:r>
              <a:rPr lang="en-US" sz="2400" dirty="0"/>
              <a:t>	</a:t>
            </a:r>
            <a:r>
              <a:rPr lang="en-US" sz="2400" dirty="0" smtClean="0"/>
              <a:t> </a:t>
            </a:r>
            <a:r>
              <a:rPr lang="en-US" sz="2400" dirty="0" err="1" smtClean="0"/>
              <a:t>num</a:t>
            </a:r>
            <a:r>
              <a:rPr lang="en-US" sz="2400" dirty="0"/>
              <a:t>: </a:t>
            </a:r>
            <a:r>
              <a:rPr lang="en-US" sz="2400" dirty="0" smtClean="0"/>
              <a:t>3</a:t>
            </a:r>
          </a:p>
          <a:p>
            <a:pPr lvl="1" algn="just">
              <a:buClr>
                <a:srgbClr val="C00000"/>
              </a:buClr>
            </a:pPr>
            <a:r>
              <a:rPr lang="en-US" sz="2400" dirty="0" err="1"/>
              <a:t>Console.Write</a:t>
            </a:r>
            <a:r>
              <a:rPr lang="en-US" sz="2400" dirty="0"/>
              <a:t>("</a:t>
            </a:r>
            <a:r>
              <a:rPr lang="en-US" sz="2400" dirty="0" err="1"/>
              <a:t>num</a:t>
            </a:r>
            <a:r>
              <a:rPr lang="en-US" sz="2400" dirty="0" smtClean="0"/>
              <a:t>: </a:t>
            </a:r>
            <a:r>
              <a:rPr lang="en-US" sz="2400" dirty="0"/>
              <a:t>" +</a:t>
            </a:r>
            <a:r>
              <a:rPr lang="en-US" sz="2400" dirty="0" err="1"/>
              <a:t>i</a:t>
            </a:r>
            <a:r>
              <a:rPr lang="en-US" sz="2400" dirty="0"/>
              <a:t>); </a:t>
            </a:r>
            <a:r>
              <a:rPr lang="en-US" sz="2400" dirty="0" smtClean="0"/>
              <a:t>							</a:t>
            </a:r>
            <a:r>
              <a:rPr lang="en-US" sz="2400" dirty="0"/>
              <a:t> </a:t>
            </a:r>
            <a:r>
              <a:rPr lang="en-US" sz="2400" dirty="0" smtClean="0"/>
              <a:t>	 </a:t>
            </a:r>
            <a:r>
              <a:rPr lang="en-US" sz="2400" dirty="0" err="1" smtClean="0"/>
              <a:t>num</a:t>
            </a:r>
            <a:r>
              <a:rPr lang="en-US" sz="2400" dirty="0"/>
              <a:t>: </a:t>
            </a:r>
            <a:r>
              <a:rPr lang="en-US" sz="2400" dirty="0" smtClean="0"/>
              <a:t>4</a:t>
            </a:r>
          </a:p>
          <a:p>
            <a:pPr lvl="1" algn="just">
              <a:buClr>
                <a:srgbClr val="C00000"/>
              </a:buClr>
            </a:pPr>
            <a:r>
              <a:rPr lang="en-US" sz="2400" dirty="0" smtClean="0"/>
              <a:t>}</a:t>
            </a:r>
          </a:p>
          <a:p>
            <a:pPr lvl="1" algn="just">
              <a:buClr>
                <a:srgbClr val="C00000"/>
              </a:buClr>
            </a:pPr>
            <a:r>
              <a:rPr lang="en-US" sz="2400" dirty="0" smtClean="0"/>
              <a:t>}}</a:t>
            </a:r>
            <a:endParaRPr lang="en-US" sz="2400" b="1" dirty="0">
              <a:solidFill>
                <a:srgbClr val="FF0000"/>
              </a:solidFill>
            </a:endParaRPr>
          </a:p>
        </p:txBody>
      </p:sp>
    </p:spTree>
    <p:extLst>
      <p:ext uri="{BB962C8B-B14F-4D97-AF65-F5344CB8AC3E}">
        <p14:creationId xmlns:p14="http://schemas.microsoft.com/office/powerpoint/2010/main" val="380091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18363"/>
            <a:ext cx="10058400" cy="1450757"/>
          </a:xfrm>
        </p:spPr>
        <p:txBody>
          <a:bodyPr>
            <a:normAutofit/>
          </a:bodyPr>
          <a:lstStyle/>
          <a:p>
            <a:r>
              <a:rPr lang="en-US" sz="2800" b="1" dirty="0" smtClean="0">
                <a:solidFill>
                  <a:srgbClr val="C00000"/>
                </a:solidFill>
                <a:latin typeface="Arial" pitchFamily="34" charset="0"/>
                <a:cs typeface="Arial" pitchFamily="34" charset="0"/>
              </a:rPr>
              <a:t>continue Statements </a:t>
            </a:r>
            <a:endParaRPr lang="en-US" sz="2800" b="1" dirty="0">
              <a:solidFill>
                <a:srgbClr val="C00000"/>
              </a:solidFill>
              <a:latin typeface="Arial" pitchFamily="34" charset="0"/>
              <a:cs typeface="Arial" pitchFamily="34" charset="0"/>
            </a:endParaRPr>
          </a:p>
        </p:txBody>
      </p:sp>
      <p:sp>
        <p:nvSpPr>
          <p:cNvPr id="7" name="TextBox 6">
            <a:extLst>
              <a:ext uri="{FF2B5EF4-FFF2-40B4-BE49-F238E27FC236}">
                <a16:creationId xmlns:a16="http://schemas.microsoft.com/office/drawing/2014/main" id="{A155CD6F-A6D3-41CC-B2D6-1BBAA77BF826}"/>
              </a:ext>
            </a:extLst>
          </p:cNvPr>
          <p:cNvSpPr txBox="1"/>
          <p:nvPr/>
        </p:nvSpPr>
        <p:spPr>
          <a:xfrm>
            <a:off x="10578911" y="6182431"/>
            <a:ext cx="1540310" cy="671851"/>
          </a:xfrm>
          <a:prstGeom prst="rect">
            <a:avLst/>
          </a:prstGeom>
          <a:noFill/>
        </p:spPr>
        <p:txBody>
          <a:bodyPr wrap="square" rtlCol="0">
            <a:spAutoFit/>
          </a:bodyPr>
          <a:lstStyle/>
          <a:p>
            <a:pPr algn="ctr">
              <a:lnSpc>
                <a:spcPct val="150000"/>
              </a:lnSpc>
            </a:pPr>
            <a:r>
              <a:rPr lang="en-US" sz="2800" b="1" dirty="0" smtClean="0">
                <a:solidFill>
                  <a:schemeClr val="bg1"/>
                </a:solidFill>
                <a:ea typeface="Lato Black" panose="020F0502020204030203" pitchFamily="34" charset="0"/>
                <a:cs typeface="Lato Black" panose="020F0502020204030203" pitchFamily="34" charset="0"/>
              </a:rPr>
              <a:t>32</a:t>
            </a:r>
            <a:endParaRPr lang="en-US" sz="2400" b="1" dirty="0">
              <a:solidFill>
                <a:schemeClr val="bg1"/>
              </a:solidFill>
              <a:ea typeface="Lato Black" panose="020F0502020204030203" pitchFamily="34" charset="0"/>
              <a:cs typeface="Lato Black" panose="020F0502020204030203" pitchFamily="34" charset="0"/>
            </a:endParaRPr>
          </a:p>
        </p:txBody>
      </p:sp>
      <p:sp>
        <p:nvSpPr>
          <p:cNvPr id="9" name="Rectangle 8">
            <a:extLst>
              <a:ext uri="{FF2B5EF4-FFF2-40B4-BE49-F238E27FC236}">
                <a16:creationId xmlns:a16="http://schemas.microsoft.com/office/drawing/2014/main" id="{C04FDB57-80A8-4F10-B67F-2B06D92668F4}"/>
              </a:ext>
            </a:extLst>
          </p:cNvPr>
          <p:cNvSpPr/>
          <p:nvPr/>
        </p:nvSpPr>
        <p:spPr>
          <a:xfrm>
            <a:off x="516834" y="1785861"/>
            <a:ext cx="10960933" cy="1938992"/>
          </a:xfrm>
          <a:prstGeom prst="rect">
            <a:avLst/>
          </a:prstGeom>
        </p:spPr>
        <p:txBody>
          <a:bodyPr wrap="square">
            <a:spAutoFit/>
          </a:bodyPr>
          <a:lstStyle/>
          <a:p>
            <a:pPr marL="457200" indent="-457200" algn="just">
              <a:buClr>
                <a:srgbClr val="C00000"/>
              </a:buClr>
              <a:buFont typeface="Wingdings" panose="05000000000000000000" pitchFamily="2" charset="2"/>
              <a:buChar char="Ø"/>
            </a:pPr>
            <a:r>
              <a:rPr lang="en-US" sz="2400" dirty="0"/>
              <a:t>When the continue statement is </a:t>
            </a:r>
            <a:r>
              <a:rPr lang="en-US" sz="2400" dirty="0" smtClean="0"/>
              <a:t>encountered </a:t>
            </a:r>
            <a:r>
              <a:rPr lang="en-US" sz="2400" dirty="0"/>
              <a:t>the control of execution continues with the next repetition of the loop</a:t>
            </a:r>
            <a:r>
              <a:rPr lang="en-US" sz="2400" dirty="0" smtClean="0"/>
              <a:t>.</a:t>
            </a:r>
          </a:p>
          <a:p>
            <a:pPr marL="457200" indent="-457200" algn="just">
              <a:buClr>
                <a:srgbClr val="C00000"/>
              </a:buClr>
              <a:buFont typeface="Wingdings" panose="05000000000000000000" pitchFamily="2" charset="2"/>
              <a:buChar char="Ø"/>
            </a:pPr>
            <a:r>
              <a:rPr lang="en-US" sz="2400" b="1" dirty="0">
                <a:solidFill>
                  <a:srgbClr val="FF0000"/>
                </a:solidFill>
              </a:rPr>
              <a:t>Syntax</a:t>
            </a:r>
          </a:p>
          <a:p>
            <a:pPr algn="just">
              <a:buClr>
                <a:srgbClr val="C00000"/>
              </a:buClr>
            </a:pPr>
            <a:r>
              <a:rPr lang="en-US" sz="2400" b="1" dirty="0">
                <a:solidFill>
                  <a:srgbClr val="FF0000"/>
                </a:solidFill>
              </a:rPr>
              <a:t>	</a:t>
            </a:r>
            <a:r>
              <a:rPr lang="en-US" sz="2400" b="1" dirty="0" smtClean="0">
                <a:solidFill>
                  <a:srgbClr val="0070C0"/>
                </a:solidFill>
              </a:rPr>
              <a:t>continue</a:t>
            </a:r>
            <a:r>
              <a:rPr lang="en-US" sz="2400" b="1" dirty="0" smtClean="0"/>
              <a:t>;</a:t>
            </a:r>
            <a:endParaRPr lang="en-US" sz="2400" b="1" dirty="0"/>
          </a:p>
          <a:p>
            <a:pPr marL="457200" indent="-457200" algn="just">
              <a:buClr>
                <a:srgbClr val="C00000"/>
              </a:buClr>
              <a:buFont typeface="Wingdings" panose="05000000000000000000" pitchFamily="2" charset="2"/>
              <a:buChar char="Ø"/>
            </a:pPr>
            <a:endParaRPr lang="en-US" sz="2400" b="1"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787" y="2574438"/>
            <a:ext cx="6300048" cy="3744473"/>
          </a:xfrm>
          <a:prstGeom prst="rect">
            <a:avLst/>
          </a:prstGeom>
        </p:spPr>
      </p:pic>
    </p:spTree>
    <p:extLst>
      <p:ext uri="{BB962C8B-B14F-4D97-AF65-F5344CB8AC3E}">
        <p14:creationId xmlns:p14="http://schemas.microsoft.com/office/powerpoint/2010/main" val="78396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18363"/>
            <a:ext cx="10058400" cy="1450757"/>
          </a:xfrm>
        </p:spPr>
        <p:txBody>
          <a:bodyPr>
            <a:normAutofit/>
          </a:bodyPr>
          <a:lstStyle/>
          <a:p>
            <a:r>
              <a:rPr lang="en-US" sz="2800" b="1" dirty="0" smtClean="0">
                <a:solidFill>
                  <a:srgbClr val="C00000"/>
                </a:solidFill>
                <a:latin typeface="Arial" pitchFamily="34" charset="0"/>
                <a:cs typeface="Arial" pitchFamily="34" charset="0"/>
              </a:rPr>
              <a:t>continue Statements (cont.)</a:t>
            </a:r>
            <a:endParaRPr lang="en-US" sz="2800" b="1" dirty="0">
              <a:solidFill>
                <a:srgbClr val="C00000"/>
              </a:solidFill>
              <a:latin typeface="Arial" pitchFamily="34" charset="0"/>
              <a:cs typeface="Arial" pitchFamily="34" charset="0"/>
            </a:endParaRPr>
          </a:p>
        </p:txBody>
      </p:sp>
      <p:sp>
        <p:nvSpPr>
          <p:cNvPr id="7" name="TextBox 6">
            <a:extLst>
              <a:ext uri="{FF2B5EF4-FFF2-40B4-BE49-F238E27FC236}">
                <a16:creationId xmlns:a16="http://schemas.microsoft.com/office/drawing/2014/main" id="{A155CD6F-A6D3-41CC-B2D6-1BBAA77BF826}"/>
              </a:ext>
            </a:extLst>
          </p:cNvPr>
          <p:cNvSpPr txBox="1"/>
          <p:nvPr/>
        </p:nvSpPr>
        <p:spPr>
          <a:xfrm>
            <a:off x="10578911" y="6182431"/>
            <a:ext cx="1540310" cy="671851"/>
          </a:xfrm>
          <a:prstGeom prst="rect">
            <a:avLst/>
          </a:prstGeom>
          <a:noFill/>
        </p:spPr>
        <p:txBody>
          <a:bodyPr wrap="square" rtlCol="0">
            <a:spAutoFit/>
          </a:bodyPr>
          <a:lstStyle/>
          <a:p>
            <a:pPr algn="ctr">
              <a:lnSpc>
                <a:spcPct val="150000"/>
              </a:lnSpc>
            </a:pPr>
            <a:r>
              <a:rPr lang="en-US" sz="2800" b="1" dirty="0" smtClean="0">
                <a:solidFill>
                  <a:schemeClr val="bg1"/>
                </a:solidFill>
                <a:ea typeface="Lato Black" panose="020F0502020204030203" pitchFamily="34" charset="0"/>
                <a:cs typeface="Lato Black" panose="020F0502020204030203" pitchFamily="34" charset="0"/>
              </a:rPr>
              <a:t>33</a:t>
            </a:r>
            <a:endParaRPr lang="en-US" sz="2400" b="1" dirty="0">
              <a:solidFill>
                <a:schemeClr val="bg1"/>
              </a:solidFill>
              <a:ea typeface="Lato Black" panose="020F0502020204030203" pitchFamily="34" charset="0"/>
              <a:cs typeface="Lato Black" panose="020F0502020204030203" pitchFamily="34" charset="0"/>
            </a:endParaRPr>
          </a:p>
        </p:txBody>
      </p:sp>
      <p:sp>
        <p:nvSpPr>
          <p:cNvPr id="9" name="Rectangle 8">
            <a:extLst>
              <a:ext uri="{FF2B5EF4-FFF2-40B4-BE49-F238E27FC236}">
                <a16:creationId xmlns:a16="http://schemas.microsoft.com/office/drawing/2014/main" id="{C04FDB57-80A8-4F10-B67F-2B06D92668F4}"/>
              </a:ext>
            </a:extLst>
          </p:cNvPr>
          <p:cNvSpPr/>
          <p:nvPr/>
        </p:nvSpPr>
        <p:spPr>
          <a:xfrm>
            <a:off x="516834" y="1758565"/>
            <a:ext cx="10960933" cy="4154984"/>
          </a:xfrm>
          <a:prstGeom prst="rect">
            <a:avLst/>
          </a:prstGeom>
        </p:spPr>
        <p:txBody>
          <a:bodyPr wrap="square">
            <a:spAutoFit/>
          </a:bodyPr>
          <a:lstStyle/>
          <a:p>
            <a:pPr marL="457200" indent="-457200" algn="just">
              <a:buClr>
                <a:srgbClr val="C00000"/>
              </a:buClr>
              <a:buFont typeface="Wingdings" panose="05000000000000000000" pitchFamily="2" charset="2"/>
              <a:buChar char="Ø"/>
            </a:pPr>
            <a:r>
              <a:rPr lang="en-US" sz="2400" dirty="0" smtClean="0"/>
              <a:t>Example program based on continue statement.</a:t>
            </a:r>
          </a:p>
          <a:p>
            <a:pPr marL="457200" indent="-457200" algn="just">
              <a:buClr>
                <a:srgbClr val="C00000"/>
              </a:buClr>
              <a:buFont typeface="Wingdings" panose="05000000000000000000" pitchFamily="2" charset="2"/>
              <a:buChar char="Ø"/>
            </a:pPr>
            <a:endParaRPr lang="en-US" sz="2400" b="1" dirty="0">
              <a:solidFill>
                <a:srgbClr val="FF0000"/>
              </a:solidFill>
            </a:endParaRPr>
          </a:p>
          <a:p>
            <a:pPr lvl="1" algn="just">
              <a:buClr>
                <a:srgbClr val="C00000"/>
              </a:buClr>
            </a:pPr>
            <a:r>
              <a:rPr lang="en-US" sz="2400" dirty="0">
                <a:solidFill>
                  <a:srgbClr val="0070C0"/>
                </a:solidFill>
              </a:rPr>
              <a:t>public class </a:t>
            </a:r>
            <a:r>
              <a:rPr lang="en-US" sz="2400" dirty="0" err="1"/>
              <a:t>ContinueUse</a:t>
            </a:r>
            <a:r>
              <a:rPr lang="en-US" sz="2400" dirty="0"/>
              <a:t> {</a:t>
            </a:r>
            <a:r>
              <a:rPr lang="en-US" sz="2400" dirty="0" smtClean="0"/>
              <a:t>							</a:t>
            </a:r>
            <a:r>
              <a:rPr lang="en-US" sz="2400" b="1" dirty="0" smtClean="0"/>
              <a:t> </a:t>
            </a:r>
          </a:p>
          <a:p>
            <a:pPr lvl="1" algn="just">
              <a:buClr>
                <a:srgbClr val="C00000"/>
              </a:buClr>
            </a:pPr>
            <a:r>
              <a:rPr lang="en-US" sz="2400" dirty="0" smtClean="0">
                <a:solidFill>
                  <a:srgbClr val="0070C0"/>
                </a:solidFill>
              </a:rPr>
              <a:t>public </a:t>
            </a:r>
            <a:r>
              <a:rPr lang="en-US" sz="2400" dirty="0">
                <a:solidFill>
                  <a:srgbClr val="0070C0"/>
                </a:solidFill>
              </a:rPr>
              <a:t>static void </a:t>
            </a:r>
            <a:r>
              <a:rPr lang="en-US" sz="2400" dirty="0"/>
              <a:t>main(String[] </a:t>
            </a:r>
            <a:r>
              <a:rPr lang="en-US" sz="2400" dirty="0" err="1"/>
              <a:t>args</a:t>
            </a:r>
            <a:r>
              <a:rPr lang="en-US" sz="2400" dirty="0"/>
              <a:t>) { </a:t>
            </a:r>
            <a:r>
              <a:rPr lang="en-US" sz="2400" dirty="0" smtClean="0"/>
              <a:t>						</a:t>
            </a:r>
            <a:r>
              <a:rPr lang="en-US" sz="2400" dirty="0"/>
              <a:t> </a:t>
            </a:r>
            <a:r>
              <a:rPr lang="en-US" sz="2400" dirty="0" smtClean="0"/>
              <a:t> </a:t>
            </a:r>
          </a:p>
          <a:p>
            <a:pPr lvl="1" algn="just">
              <a:buClr>
                <a:srgbClr val="C00000"/>
              </a:buClr>
            </a:pPr>
            <a:r>
              <a:rPr lang="en-US" sz="2400" dirty="0" smtClean="0">
                <a:solidFill>
                  <a:srgbClr val="0070C0"/>
                </a:solidFill>
              </a:rPr>
              <a:t>for</a:t>
            </a:r>
            <a:r>
              <a:rPr lang="en-US" sz="2400" dirty="0" smtClean="0"/>
              <a:t>(</a:t>
            </a:r>
            <a:r>
              <a:rPr lang="en-US" sz="2400" dirty="0" err="1" smtClean="0">
                <a:solidFill>
                  <a:srgbClr val="0070C0"/>
                </a:solidFill>
              </a:rPr>
              <a:t>int</a:t>
            </a:r>
            <a:r>
              <a:rPr lang="en-US" sz="2400" dirty="0" smtClean="0"/>
              <a:t> </a:t>
            </a:r>
            <a:r>
              <a:rPr lang="en-US" sz="2400" dirty="0" err="1"/>
              <a:t>i</a:t>
            </a:r>
            <a:r>
              <a:rPr lang="en-US" sz="2400" dirty="0"/>
              <a:t> = </a:t>
            </a:r>
            <a:r>
              <a:rPr lang="en-US" sz="2400" dirty="0" smtClean="0"/>
              <a:t>10; </a:t>
            </a:r>
            <a:r>
              <a:rPr lang="en-US" sz="2400" dirty="0" err="1"/>
              <a:t>i</a:t>
            </a:r>
            <a:r>
              <a:rPr lang="en-US" sz="2400" dirty="0"/>
              <a:t> </a:t>
            </a:r>
            <a:r>
              <a:rPr lang="en-US" sz="2400" dirty="0" smtClean="0"/>
              <a:t>&gt;= 1; </a:t>
            </a:r>
            <a:r>
              <a:rPr lang="en-US" sz="2400" dirty="0" err="1" smtClean="0"/>
              <a:t>i</a:t>
            </a:r>
            <a:r>
              <a:rPr lang="en-US" sz="2400" dirty="0" smtClean="0"/>
              <a:t>--) </a:t>
            </a:r>
            <a:r>
              <a:rPr lang="en-US" sz="2400" dirty="0"/>
              <a:t>{ </a:t>
            </a:r>
            <a:r>
              <a:rPr lang="en-US" sz="2400" dirty="0" smtClean="0"/>
              <a:t>										  </a:t>
            </a:r>
          </a:p>
          <a:p>
            <a:pPr lvl="1" algn="just">
              <a:buClr>
                <a:srgbClr val="C00000"/>
              </a:buClr>
            </a:pPr>
            <a:r>
              <a:rPr lang="en-US" sz="2400" dirty="0" smtClean="0">
                <a:solidFill>
                  <a:srgbClr val="0070C0"/>
                </a:solidFill>
              </a:rPr>
              <a:t>if</a:t>
            </a:r>
            <a:r>
              <a:rPr lang="en-US" sz="2400" dirty="0" smtClean="0"/>
              <a:t>(</a:t>
            </a:r>
            <a:r>
              <a:rPr lang="en-US" sz="2400" dirty="0" err="1" smtClean="0"/>
              <a:t>i</a:t>
            </a:r>
            <a:r>
              <a:rPr lang="en-US" sz="2400" dirty="0" smtClean="0"/>
              <a:t> &gt; </a:t>
            </a:r>
            <a:r>
              <a:rPr lang="en-US" sz="2400" dirty="0"/>
              <a:t>5) </a:t>
            </a:r>
            <a:endParaRPr lang="en-US" sz="2400" dirty="0" smtClean="0"/>
          </a:p>
          <a:p>
            <a:pPr lvl="1" algn="just">
              <a:buClr>
                <a:srgbClr val="C00000"/>
              </a:buClr>
            </a:pPr>
            <a:r>
              <a:rPr lang="en-US" sz="2400" dirty="0" smtClean="0">
                <a:solidFill>
                  <a:srgbClr val="0070C0"/>
                </a:solidFill>
              </a:rPr>
              <a:t>continue</a:t>
            </a:r>
            <a:r>
              <a:rPr lang="en-US" sz="2400" dirty="0" smtClean="0"/>
              <a:t>; </a:t>
            </a:r>
            <a:r>
              <a:rPr lang="en-US" sz="2400" dirty="0"/>
              <a:t>// It will skip the rest statement and go back in the for </a:t>
            </a:r>
            <a:r>
              <a:rPr lang="en-US" sz="2400" dirty="0" smtClean="0"/>
              <a:t>loop. 				</a:t>
            </a:r>
          </a:p>
          <a:p>
            <a:pPr lvl="1" algn="just">
              <a:buClr>
                <a:srgbClr val="C00000"/>
              </a:buClr>
            </a:pPr>
            <a:r>
              <a:rPr lang="en-US" sz="2400" dirty="0" err="1" smtClean="0">
                <a:solidFill>
                  <a:srgbClr val="FF0000"/>
                </a:solidFill>
              </a:rPr>
              <a:t>System</a:t>
            </a:r>
            <a:r>
              <a:rPr lang="en-US" sz="2400" dirty="0" err="1" smtClean="0"/>
              <a:t>.out.</a:t>
            </a:r>
            <a:r>
              <a:rPr lang="en-US" sz="2400" dirty="0" err="1" smtClean="0">
                <a:solidFill>
                  <a:srgbClr val="FF0000"/>
                </a:solidFill>
              </a:rPr>
              <a:t>print</a:t>
            </a:r>
            <a:r>
              <a:rPr lang="en-US" sz="2400" dirty="0" smtClean="0"/>
              <a:t>(</a:t>
            </a:r>
            <a:r>
              <a:rPr lang="en-US" sz="2400" dirty="0" err="1" smtClean="0"/>
              <a:t>i</a:t>
            </a:r>
            <a:r>
              <a:rPr lang="en-US" sz="2400" dirty="0" smtClean="0"/>
              <a:t> </a:t>
            </a:r>
            <a:r>
              <a:rPr lang="en-US" sz="2400" dirty="0"/>
              <a:t>+ " "); </a:t>
            </a:r>
            <a:r>
              <a:rPr lang="en-US" sz="2400" dirty="0" smtClean="0"/>
              <a:t>							</a:t>
            </a:r>
            <a:r>
              <a:rPr lang="en-US" sz="2400" dirty="0"/>
              <a:t> </a:t>
            </a:r>
            <a:r>
              <a:rPr lang="en-US" sz="2400" dirty="0" smtClean="0"/>
              <a:t>	  </a:t>
            </a:r>
          </a:p>
          <a:p>
            <a:pPr lvl="1" algn="just">
              <a:buClr>
                <a:srgbClr val="C00000"/>
              </a:buClr>
            </a:pPr>
            <a:r>
              <a:rPr lang="en-US" sz="2400" dirty="0" smtClean="0"/>
              <a:t>}</a:t>
            </a:r>
          </a:p>
          <a:p>
            <a:pPr lvl="1" algn="just">
              <a:buClr>
                <a:srgbClr val="C00000"/>
              </a:buClr>
            </a:pPr>
            <a:r>
              <a:rPr lang="en-US" sz="2400" dirty="0" smtClean="0"/>
              <a:t>}}</a:t>
            </a:r>
          </a:p>
          <a:p>
            <a:pPr lvl="1" algn="just">
              <a:buClr>
                <a:srgbClr val="C00000"/>
              </a:buClr>
            </a:pPr>
            <a:r>
              <a:rPr lang="en-US" sz="2400" b="1" dirty="0" smtClean="0">
                <a:solidFill>
                  <a:srgbClr val="FF0000"/>
                </a:solidFill>
              </a:rPr>
              <a:t>Output: </a:t>
            </a:r>
            <a:r>
              <a:rPr lang="en-US" sz="2400" b="1" dirty="0" smtClean="0"/>
              <a:t>5 4 3 2 1</a:t>
            </a:r>
            <a:endParaRPr lang="en-US" sz="2400" b="1" dirty="0"/>
          </a:p>
        </p:txBody>
      </p:sp>
    </p:spTree>
    <p:extLst>
      <p:ext uri="{BB962C8B-B14F-4D97-AF65-F5344CB8AC3E}">
        <p14:creationId xmlns:p14="http://schemas.microsoft.com/office/powerpoint/2010/main" val="21826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0" end="10"/>
                                            </p:txEl>
                                          </p:spTgt>
                                        </p:tgtEl>
                                        <p:attrNameLst>
                                          <p:attrName>style.visibility</p:attrName>
                                        </p:attrNameLst>
                                      </p:cBhvr>
                                      <p:to>
                                        <p:strVal val="visible"/>
                                      </p:to>
                                    </p:set>
                                    <p:animEffect transition="in" filter="fade">
                                      <p:cBhvr>
                                        <p:cTn id="12"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9429" y="931708"/>
            <a:ext cx="6477170" cy="4550348"/>
          </a:xfrm>
          <a:prstGeom prst="rect">
            <a:avLst/>
          </a:prstGeom>
        </p:spPr>
      </p:pic>
      <p:sp>
        <p:nvSpPr>
          <p:cNvPr id="3" name="TextBox 2">
            <a:extLst>
              <a:ext uri="{FF2B5EF4-FFF2-40B4-BE49-F238E27FC236}">
                <a16:creationId xmlns:a16="http://schemas.microsoft.com/office/drawing/2014/main" id="{A155CD6F-A6D3-41CC-B2D6-1BBAA77BF826}"/>
              </a:ext>
            </a:extLst>
          </p:cNvPr>
          <p:cNvSpPr txBox="1"/>
          <p:nvPr/>
        </p:nvSpPr>
        <p:spPr>
          <a:xfrm>
            <a:off x="10578911" y="6250671"/>
            <a:ext cx="1540310" cy="589072"/>
          </a:xfrm>
          <a:prstGeom prst="rect">
            <a:avLst/>
          </a:prstGeom>
          <a:noFill/>
        </p:spPr>
        <p:txBody>
          <a:bodyPr wrap="square" rtlCol="0">
            <a:spAutoFit/>
          </a:bodyPr>
          <a:lstStyle/>
          <a:p>
            <a:pPr algn="ctr">
              <a:lnSpc>
                <a:spcPct val="150000"/>
              </a:lnSpc>
            </a:pPr>
            <a:r>
              <a:rPr lang="en-US" sz="2400" b="1" dirty="0" smtClean="0">
                <a:solidFill>
                  <a:schemeClr val="bg1"/>
                </a:solidFill>
                <a:ea typeface="Lato Black" panose="020F0502020204030203" pitchFamily="34" charset="0"/>
                <a:cs typeface="Lato Black" panose="020F0502020204030203" pitchFamily="34" charset="0"/>
              </a:rPr>
              <a:t>34</a:t>
            </a:r>
            <a:endParaRPr lang="en-US" sz="2400" b="1" dirty="0">
              <a:solidFill>
                <a:schemeClr val="bg1"/>
              </a:solidFill>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2449530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04FDB57-80A8-4F10-B67F-2B06D92668F4}"/>
              </a:ext>
            </a:extLst>
          </p:cNvPr>
          <p:cNvSpPr/>
          <p:nvPr/>
        </p:nvSpPr>
        <p:spPr>
          <a:xfrm>
            <a:off x="516834" y="1840453"/>
            <a:ext cx="10816275" cy="3785652"/>
          </a:xfrm>
          <a:prstGeom prst="rect">
            <a:avLst/>
          </a:prstGeom>
        </p:spPr>
        <p:txBody>
          <a:bodyPr wrap="square">
            <a:spAutoFit/>
          </a:bodyPr>
          <a:lstStyle/>
          <a:p>
            <a:pPr marL="457200" indent="-457200" algn="just">
              <a:buClr>
                <a:srgbClr val="C00000"/>
              </a:buClr>
              <a:buFont typeface="Wingdings" panose="05000000000000000000" pitchFamily="2" charset="2"/>
              <a:buChar char="Ø"/>
            </a:pPr>
            <a:r>
              <a:rPr lang="en-US" sz="2400" b="1" dirty="0">
                <a:solidFill>
                  <a:schemeClr val="tx1">
                    <a:lumMod val="95000"/>
                    <a:lumOff val="5000"/>
                  </a:schemeClr>
                </a:solidFill>
              </a:rPr>
              <a:t>C# </a:t>
            </a:r>
            <a:r>
              <a:rPr lang="en-US" sz="2400" dirty="0">
                <a:solidFill>
                  <a:schemeClr val="tx1">
                    <a:lumMod val="95000"/>
                    <a:lumOff val="5000"/>
                  </a:schemeClr>
                </a:solidFill>
              </a:rPr>
              <a:t>is a widely used object-oriented programming language that is used for developing applications that can run on multiple platforms, including computers, mobile devices, and servers, when used with the appropriate frameworks like .NET Core or .NET 6+.</a:t>
            </a:r>
          </a:p>
          <a:p>
            <a:pPr algn="just">
              <a:buClr>
                <a:srgbClr val="C00000"/>
              </a:buClr>
            </a:pPr>
            <a:endParaRPr lang="en-US" sz="2400" dirty="0" smtClean="0">
              <a:solidFill>
                <a:schemeClr val="tx1">
                  <a:lumMod val="95000"/>
                  <a:lumOff val="5000"/>
                </a:schemeClr>
              </a:solidFill>
            </a:endParaRPr>
          </a:p>
          <a:p>
            <a:pPr marL="457200" indent="-457200" algn="just">
              <a:buClr>
                <a:srgbClr val="C00000"/>
              </a:buClr>
              <a:buFont typeface="Wingdings" panose="05000000000000000000" pitchFamily="2" charset="2"/>
              <a:buChar char="Ø"/>
            </a:pPr>
            <a:r>
              <a:rPr lang="en-US" sz="2400" dirty="0">
                <a:solidFill>
                  <a:schemeClr val="tx1">
                    <a:lumMod val="95000"/>
                    <a:lumOff val="5000"/>
                  </a:schemeClr>
                </a:solidFill>
              </a:rPr>
              <a:t>S</a:t>
            </a:r>
            <a:r>
              <a:rPr lang="en-US" sz="2400" dirty="0" smtClean="0">
                <a:solidFill>
                  <a:schemeClr val="tx1">
                    <a:lumMod val="95000"/>
                    <a:lumOff val="5000"/>
                  </a:schemeClr>
                </a:solidFill>
              </a:rPr>
              <a:t>imilar </a:t>
            </a:r>
            <a:r>
              <a:rPr lang="en-US" sz="2400" dirty="0">
                <a:solidFill>
                  <a:schemeClr val="tx1">
                    <a:lumMod val="95000"/>
                    <a:lumOff val="5000"/>
                  </a:schemeClr>
                </a:solidFill>
              </a:rPr>
              <a:t>to C++, but with advanced and simplified </a:t>
            </a:r>
            <a:r>
              <a:rPr lang="en-US" sz="2400" dirty="0" smtClean="0">
                <a:solidFill>
                  <a:schemeClr val="tx1">
                    <a:lumMod val="95000"/>
                    <a:lumOff val="5000"/>
                  </a:schemeClr>
                </a:solidFill>
              </a:rPr>
              <a:t>features.</a:t>
            </a:r>
          </a:p>
          <a:p>
            <a:pPr marL="457200" indent="-457200" algn="just">
              <a:buClr>
                <a:srgbClr val="C00000"/>
              </a:buClr>
              <a:buFont typeface="Wingdings" panose="05000000000000000000" pitchFamily="2" charset="2"/>
              <a:buChar char="Ø"/>
            </a:pPr>
            <a:endParaRPr lang="en-US" sz="2400" dirty="0">
              <a:solidFill>
                <a:schemeClr val="tx1">
                  <a:lumMod val="95000"/>
                  <a:lumOff val="5000"/>
                </a:schemeClr>
              </a:solidFill>
            </a:endParaRPr>
          </a:p>
          <a:p>
            <a:pPr marL="457200" indent="-457200" algn="just">
              <a:buClr>
                <a:srgbClr val="C00000"/>
              </a:buClr>
              <a:buFont typeface="Wingdings" panose="05000000000000000000" pitchFamily="2" charset="2"/>
              <a:buChar char="Ø"/>
            </a:pPr>
            <a:r>
              <a:rPr lang="en-US" sz="2400" dirty="0">
                <a:solidFill>
                  <a:schemeClr val="tx1">
                    <a:lumMod val="95000"/>
                    <a:lumOff val="5000"/>
                  </a:schemeClr>
                </a:solidFill>
              </a:rPr>
              <a:t>The rules and syntax of </a:t>
            </a:r>
            <a:r>
              <a:rPr lang="en-US" sz="2400" dirty="0" smtClean="0">
                <a:solidFill>
                  <a:schemeClr val="tx1">
                    <a:lumMod val="95000"/>
                    <a:lumOff val="5000"/>
                  </a:schemeClr>
                </a:solidFill>
              </a:rPr>
              <a:t>C# </a:t>
            </a:r>
            <a:r>
              <a:rPr lang="en-US" sz="2400" dirty="0">
                <a:solidFill>
                  <a:schemeClr val="tx1">
                    <a:lumMod val="95000"/>
                    <a:lumOff val="5000"/>
                  </a:schemeClr>
                </a:solidFill>
              </a:rPr>
              <a:t>are based on the </a:t>
            </a:r>
            <a:r>
              <a:rPr lang="en-US" sz="2400" dirty="0" smtClean="0">
                <a:solidFill>
                  <a:schemeClr val="tx1">
                    <a:lumMod val="95000"/>
                    <a:lumOff val="5000"/>
                  </a:schemeClr>
                </a:solidFill>
              </a:rPr>
              <a:t>C, </a:t>
            </a:r>
            <a:r>
              <a:rPr lang="en-US" sz="2400" dirty="0">
                <a:solidFill>
                  <a:schemeClr val="tx1">
                    <a:lumMod val="95000"/>
                    <a:lumOff val="5000"/>
                  </a:schemeClr>
                </a:solidFill>
              </a:rPr>
              <a:t>C++ </a:t>
            </a:r>
            <a:r>
              <a:rPr lang="en-US" sz="2400" dirty="0" smtClean="0">
                <a:solidFill>
                  <a:schemeClr val="tx1">
                    <a:lumMod val="95000"/>
                    <a:lumOff val="5000"/>
                  </a:schemeClr>
                </a:solidFill>
              </a:rPr>
              <a:t>and Java languages</a:t>
            </a:r>
            <a:r>
              <a:rPr lang="en-US" sz="2400" dirty="0">
                <a:solidFill>
                  <a:schemeClr val="tx1">
                    <a:lumMod val="95000"/>
                    <a:lumOff val="5000"/>
                  </a:schemeClr>
                </a:solidFill>
              </a:rPr>
              <a:t>.</a:t>
            </a:r>
            <a:endParaRPr lang="en-US" sz="2400" dirty="0" smtClean="0">
              <a:solidFill>
                <a:schemeClr val="tx1">
                  <a:lumMod val="95000"/>
                  <a:lumOff val="5000"/>
                </a:schemeClr>
              </a:solidFill>
            </a:endParaRPr>
          </a:p>
          <a:p>
            <a:pPr marL="457200" indent="-457200" algn="just">
              <a:buClr>
                <a:srgbClr val="C00000"/>
              </a:buClr>
              <a:buFont typeface="Wingdings" panose="05000000000000000000" pitchFamily="2" charset="2"/>
              <a:buChar char="Ø"/>
            </a:pPr>
            <a:endParaRPr lang="en-US" sz="2400" dirty="0">
              <a:solidFill>
                <a:schemeClr val="tx1">
                  <a:lumMod val="95000"/>
                  <a:lumOff val="5000"/>
                </a:schemeClr>
              </a:solidFill>
            </a:endParaRPr>
          </a:p>
          <a:p>
            <a:pPr marL="457200" indent="-457200" algn="just">
              <a:buClr>
                <a:srgbClr val="C00000"/>
              </a:buClr>
              <a:buFont typeface="Wingdings" panose="05000000000000000000" pitchFamily="2" charset="2"/>
              <a:buChar char="Ø"/>
            </a:pPr>
            <a:r>
              <a:rPr lang="en-US" sz="2400" dirty="0" smtClean="0">
                <a:solidFill>
                  <a:schemeClr val="tx1">
                    <a:lumMod val="95000"/>
                    <a:lumOff val="5000"/>
                  </a:schemeClr>
                </a:solidFill>
              </a:rPr>
              <a:t>Developed by </a:t>
            </a:r>
            <a:r>
              <a:rPr lang="en-US" sz="2400" dirty="0">
                <a:solidFill>
                  <a:schemeClr val="tx1">
                    <a:lumMod val="95000"/>
                    <a:lumOff val="5000"/>
                  </a:schemeClr>
                </a:solidFill>
              </a:rPr>
              <a:t>Microsoft(Anders Hejlsberg</a:t>
            </a:r>
            <a:r>
              <a:rPr lang="en-US" sz="2400" dirty="0" smtClean="0">
                <a:solidFill>
                  <a:schemeClr val="tx1">
                    <a:lumMod val="95000"/>
                    <a:lumOff val="5000"/>
                  </a:schemeClr>
                </a:solidFill>
              </a:rPr>
              <a:t>) in 2000.</a:t>
            </a:r>
            <a:endParaRPr lang="en-US" sz="2400" dirty="0" smtClean="0">
              <a:solidFill>
                <a:schemeClr val="tx1">
                  <a:lumMod val="95000"/>
                  <a:lumOff val="5000"/>
                </a:schemeClr>
              </a:solidFill>
            </a:endParaRPr>
          </a:p>
        </p:txBody>
      </p:sp>
      <p:sp>
        <p:nvSpPr>
          <p:cNvPr id="2" name="Title 1"/>
          <p:cNvSpPr>
            <a:spLocks noGrp="1"/>
          </p:cNvSpPr>
          <p:nvPr>
            <p:ph type="title"/>
          </p:nvPr>
        </p:nvSpPr>
        <p:spPr>
          <a:xfrm>
            <a:off x="1097280" y="218363"/>
            <a:ext cx="10058400" cy="1450757"/>
          </a:xfrm>
        </p:spPr>
        <p:txBody>
          <a:bodyPr>
            <a:normAutofit/>
          </a:bodyPr>
          <a:lstStyle/>
          <a:p>
            <a:r>
              <a:rPr lang="en-US" sz="2800" b="1" dirty="0" smtClean="0">
                <a:solidFill>
                  <a:srgbClr val="C00000"/>
                </a:solidFill>
                <a:latin typeface="Arial" pitchFamily="34" charset="0"/>
                <a:cs typeface="Arial" pitchFamily="34" charset="0"/>
              </a:rPr>
              <a:t>What is </a:t>
            </a:r>
            <a:r>
              <a:rPr lang="en-US" sz="2800" b="1" dirty="0" smtClean="0">
                <a:solidFill>
                  <a:srgbClr val="C00000"/>
                </a:solidFill>
                <a:latin typeface="Arial" pitchFamily="34" charset="0"/>
                <a:cs typeface="Arial" pitchFamily="34" charset="0"/>
              </a:rPr>
              <a:t>C#?</a:t>
            </a:r>
            <a:endParaRPr lang="en-US" sz="2800" b="1" dirty="0">
              <a:solidFill>
                <a:srgbClr val="C00000"/>
              </a:solidFill>
              <a:latin typeface="Arial" pitchFamily="34" charset="0"/>
              <a:cs typeface="Arial" pitchFamily="34" charset="0"/>
            </a:endParaRPr>
          </a:p>
        </p:txBody>
      </p:sp>
      <p:sp>
        <p:nvSpPr>
          <p:cNvPr id="7" name="TextBox 6">
            <a:extLst>
              <a:ext uri="{FF2B5EF4-FFF2-40B4-BE49-F238E27FC236}">
                <a16:creationId xmlns:a16="http://schemas.microsoft.com/office/drawing/2014/main" id="{A155CD6F-A6D3-41CC-B2D6-1BBAA77BF826}"/>
              </a:ext>
            </a:extLst>
          </p:cNvPr>
          <p:cNvSpPr txBox="1"/>
          <p:nvPr/>
        </p:nvSpPr>
        <p:spPr>
          <a:xfrm>
            <a:off x="10578911" y="6182431"/>
            <a:ext cx="1540310" cy="671851"/>
          </a:xfrm>
          <a:prstGeom prst="rect">
            <a:avLst/>
          </a:prstGeom>
          <a:noFill/>
        </p:spPr>
        <p:txBody>
          <a:bodyPr wrap="square" rtlCol="0">
            <a:spAutoFit/>
          </a:bodyPr>
          <a:lstStyle/>
          <a:p>
            <a:pPr algn="ctr">
              <a:lnSpc>
                <a:spcPct val="150000"/>
              </a:lnSpc>
            </a:pPr>
            <a:r>
              <a:rPr lang="en-US" sz="2800" b="1" dirty="0" smtClean="0">
                <a:solidFill>
                  <a:schemeClr val="bg1"/>
                </a:solidFill>
                <a:ea typeface="Lato Black" panose="020F0502020204030203" pitchFamily="34" charset="0"/>
                <a:cs typeface="Lato Black" panose="020F0502020204030203" pitchFamily="34" charset="0"/>
              </a:rPr>
              <a:t>4</a:t>
            </a:r>
            <a:endParaRPr lang="en-US" sz="2400" b="1" dirty="0">
              <a:solidFill>
                <a:schemeClr val="bg1"/>
              </a:solidFill>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184072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04FDB57-80A8-4F10-B67F-2B06D92668F4}"/>
              </a:ext>
            </a:extLst>
          </p:cNvPr>
          <p:cNvSpPr/>
          <p:nvPr/>
        </p:nvSpPr>
        <p:spPr>
          <a:xfrm>
            <a:off x="516834" y="1840453"/>
            <a:ext cx="10816275" cy="1200329"/>
          </a:xfrm>
          <a:prstGeom prst="rect">
            <a:avLst/>
          </a:prstGeom>
        </p:spPr>
        <p:txBody>
          <a:bodyPr wrap="square">
            <a:spAutoFit/>
          </a:bodyPr>
          <a:lstStyle/>
          <a:p>
            <a:pPr marL="457200" indent="-457200" algn="just">
              <a:buClr>
                <a:srgbClr val="C00000"/>
              </a:buClr>
              <a:buFont typeface="Wingdings" panose="05000000000000000000" pitchFamily="2" charset="2"/>
              <a:buChar char="Ø"/>
            </a:pPr>
            <a:r>
              <a:rPr lang="en-US" sz="2400" dirty="0"/>
              <a:t>We know that </a:t>
            </a:r>
            <a:r>
              <a:rPr lang="en-US" sz="2400" dirty="0" smtClean="0"/>
              <a:t>C# </a:t>
            </a:r>
            <a:r>
              <a:rPr lang="en-US" sz="2400" dirty="0"/>
              <a:t>is an object-oriented and platform-independent </a:t>
            </a:r>
            <a:r>
              <a:rPr lang="en-US" sz="2400" dirty="0" smtClean="0"/>
              <a:t>language </a:t>
            </a:r>
            <a:r>
              <a:rPr lang="en-US" sz="2400" dirty="0"/>
              <a:t>In addition to these two popular </a:t>
            </a:r>
            <a:r>
              <a:rPr lang="en-US" sz="2400" dirty="0" smtClean="0"/>
              <a:t>features, </a:t>
            </a:r>
            <a:r>
              <a:rPr lang="en-US" sz="2400" dirty="0"/>
              <a:t>there are many other features </a:t>
            </a:r>
            <a:r>
              <a:rPr lang="en-US" sz="2400" dirty="0" smtClean="0"/>
              <a:t>that </a:t>
            </a:r>
            <a:r>
              <a:rPr lang="en-US" sz="2400" dirty="0"/>
              <a:t>we need to know.</a:t>
            </a:r>
            <a:endParaRPr lang="en-US" sz="2400" dirty="0" smtClean="0"/>
          </a:p>
        </p:txBody>
      </p:sp>
      <p:sp>
        <p:nvSpPr>
          <p:cNvPr id="2" name="Title 1"/>
          <p:cNvSpPr>
            <a:spLocks noGrp="1"/>
          </p:cNvSpPr>
          <p:nvPr>
            <p:ph type="title"/>
          </p:nvPr>
        </p:nvSpPr>
        <p:spPr>
          <a:xfrm>
            <a:off x="1097280" y="218363"/>
            <a:ext cx="10058400" cy="1450757"/>
          </a:xfrm>
        </p:spPr>
        <p:txBody>
          <a:bodyPr>
            <a:normAutofit/>
          </a:bodyPr>
          <a:lstStyle/>
          <a:p>
            <a:r>
              <a:rPr lang="en-US" sz="2800" b="1" dirty="0">
                <a:solidFill>
                  <a:srgbClr val="C00000"/>
                </a:solidFill>
                <a:latin typeface="Arial" pitchFamily="34" charset="0"/>
                <a:cs typeface="Arial" pitchFamily="34" charset="0"/>
              </a:rPr>
              <a:t>Features of </a:t>
            </a:r>
            <a:r>
              <a:rPr lang="en-US" sz="2800" b="1" dirty="0" smtClean="0">
                <a:solidFill>
                  <a:srgbClr val="C00000"/>
                </a:solidFill>
                <a:latin typeface="Arial" pitchFamily="34" charset="0"/>
                <a:cs typeface="Arial" pitchFamily="34" charset="0"/>
              </a:rPr>
              <a:t>C#</a:t>
            </a:r>
            <a:endParaRPr lang="en-US" sz="2800" b="1" dirty="0">
              <a:solidFill>
                <a:srgbClr val="C00000"/>
              </a:solidFill>
              <a:latin typeface="Arial" pitchFamily="34" charset="0"/>
              <a:cs typeface="Arial" pitchFamily="34" charset="0"/>
            </a:endParaRPr>
          </a:p>
        </p:txBody>
      </p:sp>
      <p:sp>
        <p:nvSpPr>
          <p:cNvPr id="7" name="TextBox 6">
            <a:extLst>
              <a:ext uri="{FF2B5EF4-FFF2-40B4-BE49-F238E27FC236}">
                <a16:creationId xmlns:a16="http://schemas.microsoft.com/office/drawing/2014/main" id="{A155CD6F-A6D3-41CC-B2D6-1BBAA77BF826}"/>
              </a:ext>
            </a:extLst>
          </p:cNvPr>
          <p:cNvSpPr txBox="1"/>
          <p:nvPr/>
        </p:nvSpPr>
        <p:spPr>
          <a:xfrm>
            <a:off x="10578911" y="6182431"/>
            <a:ext cx="1540310" cy="671851"/>
          </a:xfrm>
          <a:prstGeom prst="rect">
            <a:avLst/>
          </a:prstGeom>
          <a:noFill/>
        </p:spPr>
        <p:txBody>
          <a:bodyPr wrap="square" rtlCol="0">
            <a:spAutoFit/>
          </a:bodyPr>
          <a:lstStyle/>
          <a:p>
            <a:pPr algn="ctr">
              <a:lnSpc>
                <a:spcPct val="150000"/>
              </a:lnSpc>
            </a:pPr>
            <a:r>
              <a:rPr lang="en-US" sz="2800" b="1" dirty="0" smtClean="0">
                <a:solidFill>
                  <a:schemeClr val="bg1"/>
                </a:solidFill>
                <a:ea typeface="Lato Black" panose="020F0502020204030203" pitchFamily="34" charset="0"/>
                <a:cs typeface="Lato Black" panose="020F0502020204030203" pitchFamily="34" charset="0"/>
              </a:rPr>
              <a:t>5</a:t>
            </a:r>
            <a:endParaRPr lang="en-US" sz="2400" b="1" dirty="0">
              <a:solidFill>
                <a:schemeClr val="bg1"/>
              </a:solidFill>
              <a:ea typeface="Lato Black" panose="020F0502020204030203" pitchFamily="34" charset="0"/>
              <a:cs typeface="Lato Black" panose="020F0502020204030203"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7520" y="2802049"/>
            <a:ext cx="3566511" cy="3462271"/>
          </a:xfrm>
          <a:prstGeom prst="rect">
            <a:avLst/>
          </a:prstGeom>
        </p:spPr>
      </p:pic>
    </p:spTree>
    <p:extLst>
      <p:ext uri="{BB962C8B-B14F-4D97-AF65-F5344CB8AC3E}">
        <p14:creationId xmlns:p14="http://schemas.microsoft.com/office/powerpoint/2010/main" val="179773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18363"/>
            <a:ext cx="10058400" cy="1450757"/>
          </a:xfrm>
        </p:spPr>
        <p:txBody>
          <a:bodyPr>
            <a:normAutofit/>
          </a:bodyPr>
          <a:lstStyle/>
          <a:p>
            <a:r>
              <a:rPr lang="en-US" sz="2800" b="1" dirty="0" smtClean="0">
                <a:solidFill>
                  <a:srgbClr val="C00000"/>
                </a:solidFill>
                <a:latin typeface="Arial" pitchFamily="34" charset="0"/>
                <a:cs typeface="Arial" pitchFamily="34" charset="0"/>
              </a:rPr>
              <a:t>C# </a:t>
            </a:r>
            <a:r>
              <a:rPr lang="en-US" sz="2800" b="1" dirty="0" smtClean="0">
                <a:solidFill>
                  <a:srgbClr val="C00000"/>
                </a:solidFill>
                <a:latin typeface="Arial" pitchFamily="34" charset="0"/>
                <a:cs typeface="Arial" pitchFamily="34" charset="0"/>
              </a:rPr>
              <a:t>Programming Model</a:t>
            </a:r>
            <a:endParaRPr lang="en-US" sz="2800" b="1" dirty="0">
              <a:solidFill>
                <a:srgbClr val="C00000"/>
              </a:solidFill>
              <a:latin typeface="Arial" pitchFamily="34" charset="0"/>
              <a:cs typeface="Arial" pitchFamily="34" charset="0"/>
            </a:endParaRPr>
          </a:p>
        </p:txBody>
      </p:sp>
      <p:sp>
        <p:nvSpPr>
          <p:cNvPr id="7" name="TextBox 6">
            <a:extLst>
              <a:ext uri="{FF2B5EF4-FFF2-40B4-BE49-F238E27FC236}">
                <a16:creationId xmlns:a16="http://schemas.microsoft.com/office/drawing/2014/main" id="{A155CD6F-A6D3-41CC-B2D6-1BBAA77BF826}"/>
              </a:ext>
            </a:extLst>
          </p:cNvPr>
          <p:cNvSpPr txBox="1"/>
          <p:nvPr/>
        </p:nvSpPr>
        <p:spPr>
          <a:xfrm>
            <a:off x="10578911" y="6182431"/>
            <a:ext cx="1540310" cy="671851"/>
          </a:xfrm>
          <a:prstGeom prst="rect">
            <a:avLst/>
          </a:prstGeom>
          <a:noFill/>
        </p:spPr>
        <p:txBody>
          <a:bodyPr wrap="square" rtlCol="0">
            <a:spAutoFit/>
          </a:bodyPr>
          <a:lstStyle/>
          <a:p>
            <a:pPr algn="ctr">
              <a:lnSpc>
                <a:spcPct val="150000"/>
              </a:lnSpc>
            </a:pPr>
            <a:r>
              <a:rPr lang="en-US" sz="2800" b="1" dirty="0" smtClean="0">
                <a:solidFill>
                  <a:schemeClr val="bg1"/>
                </a:solidFill>
                <a:ea typeface="Lato Black" panose="020F0502020204030203" pitchFamily="34" charset="0"/>
                <a:cs typeface="Lato Black" panose="020F0502020204030203" pitchFamily="34" charset="0"/>
              </a:rPr>
              <a:t>7</a:t>
            </a:r>
            <a:endParaRPr lang="en-US" sz="2400" b="1" dirty="0">
              <a:solidFill>
                <a:schemeClr val="bg1"/>
              </a:solidFill>
              <a:ea typeface="Lato Black" panose="020F0502020204030203" pitchFamily="34" charset="0"/>
              <a:cs typeface="Lato Black" panose="020F0502020204030203" pitchFamily="34" charset="0"/>
            </a:endParaRPr>
          </a:p>
        </p:txBody>
      </p:sp>
      <p:sp>
        <p:nvSpPr>
          <p:cNvPr id="8" name="Rectangle 7">
            <a:extLst>
              <a:ext uri="{FF2B5EF4-FFF2-40B4-BE49-F238E27FC236}">
                <a16:creationId xmlns:a16="http://schemas.microsoft.com/office/drawing/2014/main" id="{C04FDB57-80A8-4F10-B67F-2B06D92668F4}"/>
              </a:ext>
            </a:extLst>
          </p:cNvPr>
          <p:cNvSpPr/>
          <p:nvPr/>
        </p:nvSpPr>
        <p:spPr>
          <a:xfrm>
            <a:off x="516834" y="1840453"/>
            <a:ext cx="10816275" cy="1323439"/>
          </a:xfrm>
          <a:prstGeom prst="rect">
            <a:avLst/>
          </a:prstGeom>
        </p:spPr>
        <p:txBody>
          <a:bodyPr wrap="square">
            <a:spAutoFit/>
          </a:bodyPr>
          <a:lstStyle/>
          <a:p>
            <a:pPr marL="457200" indent="-457200" algn="just">
              <a:buClr>
                <a:srgbClr val="C00000"/>
              </a:buClr>
              <a:buFont typeface="Wingdings" panose="05000000000000000000" pitchFamily="2" charset="2"/>
              <a:buChar char="Ø"/>
            </a:pPr>
            <a:r>
              <a:rPr lang="en-US" sz="2000" dirty="0">
                <a:solidFill>
                  <a:schemeClr val="tx1">
                    <a:lumMod val="95000"/>
                    <a:lumOff val="5000"/>
                  </a:schemeClr>
                </a:solidFill>
              </a:rPr>
              <a:t>When we write a C# program, the source code (in the form of a .</a:t>
            </a:r>
            <a:r>
              <a:rPr lang="en-US" sz="2000" dirty="0" err="1">
                <a:solidFill>
                  <a:schemeClr val="tx1">
                    <a:lumMod val="95000"/>
                    <a:lumOff val="5000"/>
                  </a:schemeClr>
                </a:solidFill>
              </a:rPr>
              <a:t>cs</a:t>
            </a:r>
            <a:r>
              <a:rPr lang="en-US" sz="2000" dirty="0">
                <a:solidFill>
                  <a:schemeClr val="tx1">
                    <a:lumMod val="95000"/>
                    <a:lumOff val="5000"/>
                  </a:schemeClr>
                </a:solidFill>
              </a:rPr>
              <a:t> file) is compiled by the C# compiler and converted into Intermediate Language (IL) code, which is included in an assembly file (usually a .</a:t>
            </a:r>
            <a:r>
              <a:rPr lang="en-US" sz="2000" dirty="0" err="1">
                <a:solidFill>
                  <a:schemeClr val="tx1">
                    <a:lumMod val="95000"/>
                    <a:lumOff val="5000"/>
                  </a:schemeClr>
                </a:solidFill>
              </a:rPr>
              <a:t>dll</a:t>
            </a:r>
            <a:r>
              <a:rPr lang="en-US" sz="2000" dirty="0">
                <a:solidFill>
                  <a:schemeClr val="tx1">
                    <a:lumMod val="95000"/>
                    <a:lumOff val="5000"/>
                  </a:schemeClr>
                </a:solidFill>
              </a:rPr>
              <a:t> or .exe). At runtime, the .NET runtime (CLR) takes the IL code and compiles it into native machine code that can be directly executed by the computer system.</a:t>
            </a:r>
            <a:endParaRPr lang="en-US" sz="2000" dirty="0" smtClean="0">
              <a:solidFill>
                <a:schemeClr val="tx1">
                  <a:lumMod val="95000"/>
                  <a:lumOff val="5000"/>
                </a:schemeClr>
              </a:solidFill>
            </a:endParaRPr>
          </a:p>
        </p:txBody>
      </p:sp>
      <p:pic>
        <p:nvPicPr>
          <p:cNvPr id="6" name="Picture 7" descr="How C# Code Gets Compiled and Executed? - GeeksforGee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773" y="3316643"/>
            <a:ext cx="7253287"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359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18363"/>
            <a:ext cx="10058400" cy="1450757"/>
          </a:xfrm>
        </p:spPr>
        <p:txBody>
          <a:bodyPr>
            <a:normAutofit/>
          </a:bodyPr>
          <a:lstStyle/>
          <a:p>
            <a:r>
              <a:rPr lang="en-US" sz="2800" b="1" dirty="0" smtClean="0">
                <a:solidFill>
                  <a:srgbClr val="C00000"/>
                </a:solidFill>
                <a:latin typeface="Arial" pitchFamily="34" charset="0"/>
                <a:cs typeface="Arial" pitchFamily="34" charset="0"/>
              </a:rPr>
              <a:t>C# </a:t>
            </a:r>
            <a:r>
              <a:rPr lang="en-US" sz="2800" b="1" dirty="0" smtClean="0">
                <a:solidFill>
                  <a:srgbClr val="C00000"/>
                </a:solidFill>
                <a:latin typeface="Arial" pitchFamily="34" charset="0"/>
                <a:cs typeface="Arial" pitchFamily="34" charset="0"/>
              </a:rPr>
              <a:t>Application</a:t>
            </a:r>
            <a:endParaRPr lang="en-US" sz="2800" b="1" dirty="0">
              <a:solidFill>
                <a:srgbClr val="C00000"/>
              </a:solidFill>
              <a:latin typeface="Arial" pitchFamily="34" charset="0"/>
              <a:cs typeface="Arial" pitchFamily="34" charset="0"/>
            </a:endParaRPr>
          </a:p>
        </p:txBody>
      </p:sp>
      <p:sp>
        <p:nvSpPr>
          <p:cNvPr id="7" name="TextBox 6">
            <a:extLst>
              <a:ext uri="{FF2B5EF4-FFF2-40B4-BE49-F238E27FC236}">
                <a16:creationId xmlns:a16="http://schemas.microsoft.com/office/drawing/2014/main" id="{A155CD6F-A6D3-41CC-B2D6-1BBAA77BF826}"/>
              </a:ext>
            </a:extLst>
          </p:cNvPr>
          <p:cNvSpPr txBox="1"/>
          <p:nvPr/>
        </p:nvSpPr>
        <p:spPr>
          <a:xfrm>
            <a:off x="10578911" y="6182431"/>
            <a:ext cx="1540310" cy="671851"/>
          </a:xfrm>
          <a:prstGeom prst="rect">
            <a:avLst/>
          </a:prstGeom>
          <a:noFill/>
        </p:spPr>
        <p:txBody>
          <a:bodyPr wrap="square" rtlCol="0">
            <a:spAutoFit/>
          </a:bodyPr>
          <a:lstStyle/>
          <a:p>
            <a:pPr algn="ctr">
              <a:lnSpc>
                <a:spcPct val="150000"/>
              </a:lnSpc>
            </a:pPr>
            <a:r>
              <a:rPr lang="en-US" sz="2800" b="1" dirty="0" smtClean="0">
                <a:solidFill>
                  <a:schemeClr val="bg1"/>
                </a:solidFill>
                <a:ea typeface="Lato Black" panose="020F0502020204030203" pitchFamily="34" charset="0"/>
                <a:cs typeface="Lato Black" panose="020F0502020204030203" pitchFamily="34" charset="0"/>
              </a:rPr>
              <a:t>8</a:t>
            </a:r>
            <a:endParaRPr lang="en-US" sz="2400" b="1" dirty="0">
              <a:solidFill>
                <a:schemeClr val="bg1"/>
              </a:solidFill>
              <a:ea typeface="Lato Black" panose="020F0502020204030203" pitchFamily="34" charset="0"/>
              <a:cs typeface="Lato Black" panose="020F0502020204030203" pitchFamily="34" charset="0"/>
            </a:endParaRPr>
          </a:p>
        </p:txBody>
      </p:sp>
      <p:sp>
        <p:nvSpPr>
          <p:cNvPr id="8" name="Rectangle 7">
            <a:extLst>
              <a:ext uri="{FF2B5EF4-FFF2-40B4-BE49-F238E27FC236}">
                <a16:creationId xmlns:a16="http://schemas.microsoft.com/office/drawing/2014/main" id="{C04FDB57-80A8-4F10-B67F-2B06D92668F4}"/>
              </a:ext>
            </a:extLst>
          </p:cNvPr>
          <p:cNvSpPr/>
          <p:nvPr/>
        </p:nvSpPr>
        <p:spPr>
          <a:xfrm>
            <a:off x="516834" y="1881397"/>
            <a:ext cx="10816275" cy="830997"/>
          </a:xfrm>
          <a:prstGeom prst="rect">
            <a:avLst/>
          </a:prstGeom>
        </p:spPr>
        <p:txBody>
          <a:bodyPr wrap="square">
            <a:spAutoFit/>
          </a:bodyPr>
          <a:lstStyle/>
          <a:p>
            <a:pPr marL="457200" indent="-457200" algn="just">
              <a:buClr>
                <a:srgbClr val="C00000"/>
              </a:buClr>
              <a:buFont typeface="Wingdings" panose="05000000000000000000" pitchFamily="2" charset="2"/>
              <a:buChar char="Ø"/>
            </a:pPr>
            <a:r>
              <a:rPr lang="en-US" sz="2400" dirty="0" smtClean="0"/>
              <a:t>To write and run a </a:t>
            </a:r>
            <a:r>
              <a:rPr lang="en-US" sz="2400" dirty="0" smtClean="0"/>
              <a:t>C# </a:t>
            </a:r>
            <a:r>
              <a:rPr lang="en-US" sz="2400" dirty="0" smtClean="0"/>
              <a:t>code for an application, we should have a class that normally contain one or more methods.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378" y="2932644"/>
            <a:ext cx="10153971" cy="2982563"/>
          </a:xfrm>
          <a:prstGeom prst="rect">
            <a:avLst/>
          </a:prstGeom>
        </p:spPr>
      </p:pic>
    </p:spTree>
    <p:extLst>
      <p:ext uri="{BB962C8B-B14F-4D97-AF65-F5344CB8AC3E}">
        <p14:creationId xmlns:p14="http://schemas.microsoft.com/office/powerpoint/2010/main" val="407416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18363"/>
            <a:ext cx="10058400" cy="1450757"/>
          </a:xfrm>
        </p:spPr>
        <p:txBody>
          <a:bodyPr>
            <a:normAutofit/>
          </a:bodyPr>
          <a:lstStyle/>
          <a:p>
            <a:r>
              <a:rPr lang="en-US" sz="2800" b="1" dirty="0" smtClean="0">
                <a:solidFill>
                  <a:srgbClr val="C00000"/>
                </a:solidFill>
                <a:latin typeface="Arial" pitchFamily="34" charset="0"/>
                <a:cs typeface="Arial" pitchFamily="34" charset="0"/>
              </a:rPr>
              <a:t>Variables in </a:t>
            </a:r>
            <a:r>
              <a:rPr lang="en-US" sz="2800" b="1" dirty="0" smtClean="0">
                <a:solidFill>
                  <a:srgbClr val="C00000"/>
                </a:solidFill>
                <a:latin typeface="Arial" pitchFamily="34" charset="0"/>
                <a:cs typeface="Arial" pitchFamily="34" charset="0"/>
              </a:rPr>
              <a:t>C#</a:t>
            </a:r>
            <a:endParaRPr lang="en-US" sz="2800" b="1" dirty="0">
              <a:solidFill>
                <a:srgbClr val="C00000"/>
              </a:solidFill>
              <a:latin typeface="Arial" pitchFamily="34" charset="0"/>
              <a:cs typeface="Arial" pitchFamily="34" charset="0"/>
            </a:endParaRPr>
          </a:p>
        </p:txBody>
      </p:sp>
      <p:sp>
        <p:nvSpPr>
          <p:cNvPr id="7" name="TextBox 6">
            <a:extLst>
              <a:ext uri="{FF2B5EF4-FFF2-40B4-BE49-F238E27FC236}">
                <a16:creationId xmlns:a16="http://schemas.microsoft.com/office/drawing/2014/main" id="{A155CD6F-A6D3-41CC-B2D6-1BBAA77BF826}"/>
              </a:ext>
            </a:extLst>
          </p:cNvPr>
          <p:cNvSpPr txBox="1"/>
          <p:nvPr/>
        </p:nvSpPr>
        <p:spPr>
          <a:xfrm>
            <a:off x="10578911" y="6182431"/>
            <a:ext cx="1540310" cy="671851"/>
          </a:xfrm>
          <a:prstGeom prst="rect">
            <a:avLst/>
          </a:prstGeom>
          <a:noFill/>
        </p:spPr>
        <p:txBody>
          <a:bodyPr wrap="square" rtlCol="0">
            <a:spAutoFit/>
          </a:bodyPr>
          <a:lstStyle/>
          <a:p>
            <a:pPr algn="ctr">
              <a:lnSpc>
                <a:spcPct val="150000"/>
              </a:lnSpc>
            </a:pPr>
            <a:r>
              <a:rPr lang="en-US" sz="2800" b="1" dirty="0" smtClean="0">
                <a:solidFill>
                  <a:schemeClr val="bg1"/>
                </a:solidFill>
                <a:ea typeface="Lato Black" panose="020F0502020204030203" pitchFamily="34" charset="0"/>
                <a:cs typeface="Lato Black" panose="020F0502020204030203" pitchFamily="34" charset="0"/>
              </a:rPr>
              <a:t>9</a:t>
            </a:r>
            <a:endParaRPr lang="en-US" sz="2400" b="1" dirty="0">
              <a:solidFill>
                <a:schemeClr val="bg1"/>
              </a:solidFill>
              <a:ea typeface="Lato Black" panose="020F0502020204030203" pitchFamily="34" charset="0"/>
              <a:cs typeface="Lato Black" panose="020F0502020204030203" pitchFamily="34" charset="0"/>
            </a:endParaRPr>
          </a:p>
        </p:txBody>
      </p:sp>
      <p:sp>
        <p:nvSpPr>
          <p:cNvPr id="8" name="Rectangle 7">
            <a:extLst>
              <a:ext uri="{FF2B5EF4-FFF2-40B4-BE49-F238E27FC236}">
                <a16:creationId xmlns:a16="http://schemas.microsoft.com/office/drawing/2014/main" id="{C04FDB57-80A8-4F10-B67F-2B06D92668F4}"/>
              </a:ext>
            </a:extLst>
          </p:cNvPr>
          <p:cNvSpPr/>
          <p:nvPr/>
        </p:nvSpPr>
        <p:spPr>
          <a:xfrm>
            <a:off x="516834" y="1881397"/>
            <a:ext cx="10816275" cy="1938992"/>
          </a:xfrm>
          <a:prstGeom prst="rect">
            <a:avLst/>
          </a:prstGeom>
        </p:spPr>
        <p:txBody>
          <a:bodyPr wrap="square">
            <a:spAutoFit/>
          </a:bodyPr>
          <a:lstStyle/>
          <a:p>
            <a:pPr marL="457200" indent="-457200" algn="just">
              <a:buClr>
                <a:srgbClr val="C00000"/>
              </a:buClr>
              <a:buFont typeface="Wingdings" panose="05000000000000000000" pitchFamily="2" charset="2"/>
              <a:buChar char="Ø"/>
            </a:pPr>
            <a:r>
              <a:rPr lang="en-US" sz="2400" dirty="0"/>
              <a:t>Variables are containers for storing data </a:t>
            </a:r>
            <a:r>
              <a:rPr lang="en-US" sz="2400" dirty="0" smtClean="0"/>
              <a:t>values.</a:t>
            </a:r>
          </a:p>
          <a:p>
            <a:pPr marL="457200" indent="-457200" algn="just">
              <a:buClr>
                <a:srgbClr val="C00000"/>
              </a:buClr>
              <a:buFont typeface="Wingdings" panose="05000000000000000000" pitchFamily="2" charset="2"/>
              <a:buChar char="Ø"/>
            </a:pPr>
            <a:endParaRPr lang="en-US" sz="2400" b="1" dirty="0"/>
          </a:p>
          <a:p>
            <a:pPr marL="457200" indent="-457200" algn="just">
              <a:buClr>
                <a:srgbClr val="C00000"/>
              </a:buClr>
              <a:buFont typeface="Wingdings" panose="05000000000000000000" pitchFamily="2" charset="2"/>
              <a:buChar char="Ø"/>
            </a:pPr>
            <a:r>
              <a:rPr lang="en-US" sz="2400" b="1" dirty="0" smtClean="0"/>
              <a:t>Syntax of Declaring (Creating) Variables in </a:t>
            </a:r>
            <a:r>
              <a:rPr lang="en-US" sz="2400" b="1" dirty="0" smtClean="0"/>
              <a:t>C#:</a:t>
            </a:r>
            <a:endParaRPr lang="en-US" sz="2400" b="1" dirty="0" smtClean="0"/>
          </a:p>
          <a:p>
            <a:pPr marL="457200" indent="-457200" algn="just">
              <a:buClr>
                <a:srgbClr val="C00000"/>
              </a:buClr>
              <a:buFont typeface="Wingdings" panose="05000000000000000000" pitchFamily="2" charset="2"/>
              <a:buChar char="Ø"/>
            </a:pPr>
            <a:endParaRPr lang="en-US" sz="2400" b="1" dirty="0"/>
          </a:p>
          <a:p>
            <a:pPr algn="just">
              <a:buClr>
                <a:srgbClr val="C00000"/>
              </a:buClr>
            </a:pPr>
            <a:r>
              <a:rPr lang="en-US" sz="2400" b="1" dirty="0" smtClean="0"/>
              <a:t>Example:</a:t>
            </a:r>
            <a:endParaRPr lang="en-US" sz="3200" b="1" dirty="0" smtClean="0"/>
          </a:p>
        </p:txBody>
      </p:sp>
      <p:sp>
        <p:nvSpPr>
          <p:cNvPr id="9" name="Rounded Rectangle 8"/>
          <p:cNvSpPr/>
          <p:nvPr/>
        </p:nvSpPr>
        <p:spPr>
          <a:xfrm>
            <a:off x="2453469" y="3603009"/>
            <a:ext cx="4957265" cy="1160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C00000"/>
                </a:solidFill>
              </a:rPr>
              <a:t>int number = 15;</a:t>
            </a:r>
            <a:endParaRPr lang="en-US" sz="4400" dirty="0">
              <a:solidFill>
                <a:srgbClr val="C00000"/>
              </a:solidFill>
            </a:endParaRPr>
          </a:p>
        </p:txBody>
      </p:sp>
      <p:cxnSp>
        <p:nvCxnSpPr>
          <p:cNvPr id="10" name="Straight Arrow Connector 9"/>
          <p:cNvCxnSpPr/>
          <p:nvPr/>
        </p:nvCxnSpPr>
        <p:spPr>
          <a:xfrm flipV="1">
            <a:off x="2407976" y="4461485"/>
            <a:ext cx="805218" cy="1201003"/>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flipV="1">
            <a:off x="4729232" y="4461485"/>
            <a:ext cx="46915" cy="1296536"/>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flipH="1" flipV="1">
            <a:off x="6506996" y="4461485"/>
            <a:ext cx="1016189" cy="1170969"/>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1664173" y="5710305"/>
            <a:ext cx="1487606" cy="369332"/>
          </a:xfrm>
          <a:prstGeom prst="rect">
            <a:avLst/>
          </a:prstGeom>
          <a:noFill/>
        </p:spPr>
        <p:txBody>
          <a:bodyPr wrap="square" rtlCol="0">
            <a:spAutoFit/>
          </a:bodyPr>
          <a:lstStyle/>
          <a:p>
            <a:r>
              <a:rPr lang="en-US" dirty="0" smtClean="0"/>
              <a:t>Data type</a:t>
            </a:r>
            <a:endParaRPr lang="en-US" dirty="0"/>
          </a:p>
        </p:txBody>
      </p:sp>
      <p:sp>
        <p:nvSpPr>
          <p:cNvPr id="14" name="TextBox 13"/>
          <p:cNvSpPr txBox="1"/>
          <p:nvPr/>
        </p:nvSpPr>
        <p:spPr>
          <a:xfrm>
            <a:off x="4075131" y="5827224"/>
            <a:ext cx="1849840" cy="369332"/>
          </a:xfrm>
          <a:prstGeom prst="rect">
            <a:avLst/>
          </a:prstGeom>
          <a:noFill/>
        </p:spPr>
        <p:txBody>
          <a:bodyPr wrap="square" rtlCol="0">
            <a:spAutoFit/>
          </a:bodyPr>
          <a:lstStyle/>
          <a:p>
            <a:r>
              <a:rPr lang="en-US" dirty="0" smtClean="0"/>
              <a:t>Variable name</a:t>
            </a:r>
            <a:endParaRPr lang="en-US" dirty="0"/>
          </a:p>
        </p:txBody>
      </p:sp>
      <p:sp>
        <p:nvSpPr>
          <p:cNvPr id="15" name="TextBox 14"/>
          <p:cNvSpPr txBox="1"/>
          <p:nvPr/>
        </p:nvSpPr>
        <p:spPr>
          <a:xfrm>
            <a:off x="7321599" y="5642558"/>
            <a:ext cx="1487606" cy="369332"/>
          </a:xfrm>
          <a:prstGeom prst="rect">
            <a:avLst/>
          </a:prstGeom>
          <a:noFill/>
        </p:spPr>
        <p:txBody>
          <a:bodyPr wrap="square" rtlCol="0">
            <a:spAutoFit/>
          </a:bodyPr>
          <a:lstStyle/>
          <a:p>
            <a:r>
              <a:rPr lang="en-US" dirty="0" smtClean="0"/>
              <a:t>value</a:t>
            </a:r>
            <a:endParaRPr lang="en-US" dirty="0"/>
          </a:p>
        </p:txBody>
      </p:sp>
      <p:sp>
        <p:nvSpPr>
          <p:cNvPr id="16" name="Rounded Rectangle 15"/>
          <p:cNvSpPr/>
          <p:nvPr/>
        </p:nvSpPr>
        <p:spPr>
          <a:xfrm>
            <a:off x="7254758" y="2508857"/>
            <a:ext cx="4031960" cy="6673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C00000"/>
                </a:solidFill>
              </a:rPr>
              <a:t>type variable = value;</a:t>
            </a:r>
            <a:endParaRPr lang="en-US" sz="3200" dirty="0">
              <a:solidFill>
                <a:srgbClr val="C00000"/>
              </a:solidFill>
            </a:endParaRPr>
          </a:p>
        </p:txBody>
      </p:sp>
    </p:spTree>
    <p:extLst>
      <p:ext uri="{BB962C8B-B14F-4D97-AF65-F5344CB8AC3E}">
        <p14:creationId xmlns:p14="http://schemas.microsoft.com/office/powerpoint/2010/main" val="136956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5000"/>
                            </p:stCondLst>
                            <p:childTnLst>
                              <p:par>
                                <p:cTn id="41" presetID="42"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3" grpId="0"/>
      <p:bldP spid="14" grpId="0"/>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18363"/>
            <a:ext cx="10058400" cy="1450757"/>
          </a:xfrm>
        </p:spPr>
        <p:txBody>
          <a:bodyPr>
            <a:normAutofit/>
          </a:bodyPr>
          <a:lstStyle/>
          <a:p>
            <a:r>
              <a:rPr lang="en-US" sz="2800" b="1" dirty="0" smtClean="0">
                <a:solidFill>
                  <a:srgbClr val="C00000"/>
                </a:solidFill>
                <a:latin typeface="Arial" pitchFamily="34" charset="0"/>
                <a:cs typeface="Arial" pitchFamily="34" charset="0"/>
              </a:rPr>
              <a:t>C# </a:t>
            </a:r>
            <a:r>
              <a:rPr lang="en-US" sz="2800" b="1" dirty="0" smtClean="0">
                <a:solidFill>
                  <a:srgbClr val="C00000"/>
                </a:solidFill>
                <a:latin typeface="Arial" pitchFamily="34" charset="0"/>
                <a:cs typeface="Arial" pitchFamily="34" charset="0"/>
              </a:rPr>
              <a:t>Data Types</a:t>
            </a:r>
            <a:endParaRPr lang="en-US" sz="2800" b="1" dirty="0">
              <a:solidFill>
                <a:srgbClr val="C00000"/>
              </a:solidFill>
              <a:latin typeface="Arial" pitchFamily="34" charset="0"/>
              <a:cs typeface="Arial" pitchFamily="34" charset="0"/>
            </a:endParaRPr>
          </a:p>
        </p:txBody>
      </p:sp>
      <p:sp>
        <p:nvSpPr>
          <p:cNvPr id="7" name="TextBox 6">
            <a:extLst>
              <a:ext uri="{FF2B5EF4-FFF2-40B4-BE49-F238E27FC236}">
                <a16:creationId xmlns:a16="http://schemas.microsoft.com/office/drawing/2014/main" id="{A155CD6F-A6D3-41CC-B2D6-1BBAA77BF826}"/>
              </a:ext>
            </a:extLst>
          </p:cNvPr>
          <p:cNvSpPr txBox="1"/>
          <p:nvPr/>
        </p:nvSpPr>
        <p:spPr>
          <a:xfrm>
            <a:off x="10578911" y="6182431"/>
            <a:ext cx="1540310" cy="671851"/>
          </a:xfrm>
          <a:prstGeom prst="rect">
            <a:avLst/>
          </a:prstGeom>
          <a:noFill/>
        </p:spPr>
        <p:txBody>
          <a:bodyPr wrap="square" rtlCol="0">
            <a:spAutoFit/>
          </a:bodyPr>
          <a:lstStyle/>
          <a:p>
            <a:pPr algn="ctr">
              <a:lnSpc>
                <a:spcPct val="150000"/>
              </a:lnSpc>
            </a:pPr>
            <a:r>
              <a:rPr lang="en-US" sz="2800" b="1" dirty="0" smtClean="0">
                <a:solidFill>
                  <a:schemeClr val="bg1"/>
                </a:solidFill>
                <a:ea typeface="Lato Black" panose="020F0502020204030203" pitchFamily="34" charset="0"/>
                <a:cs typeface="Lato Black" panose="020F0502020204030203" pitchFamily="34" charset="0"/>
              </a:rPr>
              <a:t>10</a:t>
            </a:r>
            <a:endParaRPr lang="en-US" sz="2400" b="1" dirty="0">
              <a:solidFill>
                <a:schemeClr val="bg1"/>
              </a:solidFill>
              <a:ea typeface="Lato Black" panose="020F0502020204030203" pitchFamily="34" charset="0"/>
              <a:cs typeface="Lato Black" panose="020F0502020204030203" pitchFamily="34" charset="0"/>
            </a:endParaRPr>
          </a:p>
        </p:txBody>
      </p:sp>
      <p:sp>
        <p:nvSpPr>
          <p:cNvPr id="8" name="Rectangle 7">
            <a:extLst>
              <a:ext uri="{FF2B5EF4-FFF2-40B4-BE49-F238E27FC236}">
                <a16:creationId xmlns:a16="http://schemas.microsoft.com/office/drawing/2014/main" id="{C04FDB57-80A8-4F10-B67F-2B06D92668F4}"/>
              </a:ext>
            </a:extLst>
          </p:cNvPr>
          <p:cNvSpPr/>
          <p:nvPr/>
        </p:nvSpPr>
        <p:spPr>
          <a:xfrm>
            <a:off x="653314" y="1881397"/>
            <a:ext cx="10960933" cy="1200329"/>
          </a:xfrm>
          <a:prstGeom prst="rect">
            <a:avLst/>
          </a:prstGeom>
        </p:spPr>
        <p:txBody>
          <a:bodyPr wrap="square">
            <a:spAutoFit/>
          </a:bodyPr>
          <a:lstStyle/>
          <a:p>
            <a:pPr algn="just">
              <a:buClr>
                <a:srgbClr val="C00000"/>
              </a:buClr>
            </a:pPr>
            <a:r>
              <a:rPr lang="en-US" sz="2400" b="1" dirty="0" smtClean="0"/>
              <a:t>Data </a:t>
            </a:r>
            <a:r>
              <a:rPr lang="en-US" sz="2400" b="1" dirty="0"/>
              <a:t>types are divided into two </a:t>
            </a:r>
            <a:r>
              <a:rPr lang="en-US" sz="2400" b="1" dirty="0" smtClean="0"/>
              <a:t>groups:</a:t>
            </a:r>
          </a:p>
          <a:p>
            <a:pPr marL="457200" indent="-457200" algn="just">
              <a:buClr>
                <a:srgbClr val="C00000"/>
              </a:buClr>
              <a:buFont typeface="Wingdings" panose="05000000000000000000" pitchFamily="2" charset="2"/>
              <a:buChar char="Ø"/>
            </a:pPr>
            <a:r>
              <a:rPr lang="en-US" sz="2400" dirty="0" smtClean="0"/>
              <a:t>Primitive data </a:t>
            </a:r>
            <a:r>
              <a:rPr lang="en-US" sz="2400" dirty="0"/>
              <a:t>types </a:t>
            </a:r>
            <a:endParaRPr lang="en-US" sz="2400" dirty="0" smtClean="0"/>
          </a:p>
          <a:p>
            <a:pPr marL="457200" indent="-457200" algn="just">
              <a:buClr>
                <a:srgbClr val="C00000"/>
              </a:buClr>
              <a:buFont typeface="Wingdings" panose="05000000000000000000" pitchFamily="2" charset="2"/>
              <a:buChar char="Ø"/>
            </a:pPr>
            <a:r>
              <a:rPr lang="en-US" sz="2400" dirty="0" smtClean="0"/>
              <a:t>Non-primitive </a:t>
            </a:r>
            <a:r>
              <a:rPr lang="en-US" sz="2400" dirty="0"/>
              <a:t>data </a:t>
            </a:r>
            <a:r>
              <a:rPr lang="en-US" sz="2400" dirty="0" smtClean="0"/>
              <a:t>types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8163" y="3100685"/>
            <a:ext cx="7303982" cy="3200400"/>
          </a:xfrm>
          <a:prstGeom prst="rect">
            <a:avLst/>
          </a:prstGeom>
        </p:spPr>
      </p:pic>
    </p:spTree>
    <p:extLst>
      <p:ext uri="{BB962C8B-B14F-4D97-AF65-F5344CB8AC3E}">
        <p14:creationId xmlns:p14="http://schemas.microsoft.com/office/powerpoint/2010/main" val="227442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4972</TotalTime>
  <Words>1097</Words>
  <Application>Microsoft Office PowerPoint</Application>
  <PresentationFormat>Widescreen</PresentationFormat>
  <Paragraphs>305</Paragraphs>
  <Slides>33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Courier New</vt:lpstr>
      <vt:lpstr>Gothic Uralic</vt:lpstr>
      <vt:lpstr>Lato Black</vt:lpstr>
      <vt:lpstr>Times New Roman</vt:lpstr>
      <vt:lpstr>Wingdings</vt:lpstr>
      <vt:lpstr>Retrospect</vt:lpstr>
      <vt:lpstr> </vt:lpstr>
      <vt:lpstr>OUTLINES</vt:lpstr>
      <vt:lpstr>What is a Computer Program?</vt:lpstr>
      <vt:lpstr>What is C#?</vt:lpstr>
      <vt:lpstr>Features of C#</vt:lpstr>
      <vt:lpstr>C# Programming Model</vt:lpstr>
      <vt:lpstr>C# Application</vt:lpstr>
      <vt:lpstr>Variables in C#</vt:lpstr>
      <vt:lpstr>C# Data Types</vt:lpstr>
      <vt:lpstr>Primitive Data Types</vt:lpstr>
      <vt:lpstr>Declaring Variables in C#</vt:lpstr>
      <vt:lpstr>Prompting the User for Input</vt:lpstr>
      <vt:lpstr>Prompting the User for Input (cont).</vt:lpstr>
      <vt:lpstr>C# Operators</vt:lpstr>
      <vt:lpstr>Arithmetic Operators</vt:lpstr>
      <vt:lpstr>Assignment Operators</vt:lpstr>
      <vt:lpstr>Comparison Operators</vt:lpstr>
      <vt:lpstr>Logical Operators</vt:lpstr>
      <vt:lpstr>Control Statements in Java</vt:lpstr>
      <vt:lpstr>if Statements</vt:lpstr>
      <vt:lpstr>If-else Statements</vt:lpstr>
      <vt:lpstr>nested if Statements</vt:lpstr>
      <vt:lpstr>If-else-if Statements</vt:lpstr>
      <vt:lpstr>switch case Statements</vt:lpstr>
      <vt:lpstr>while loop</vt:lpstr>
      <vt:lpstr>do while loop</vt:lpstr>
      <vt:lpstr>for loop</vt:lpstr>
      <vt:lpstr>break Statements</vt:lpstr>
      <vt:lpstr>break Statements (cont.)</vt:lpstr>
      <vt:lpstr>break Statements (cont.)</vt:lpstr>
      <vt:lpstr>continue Statements </vt:lpstr>
      <vt:lpstr>continue Statements (cont.)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Republic Of Turkey Firat University Graduate School Of Natural And Applied Sciences Chemistry Department</dc:title>
  <dc:creator>Lenovo</dc:creator>
  <cp:lastModifiedBy>Maher</cp:lastModifiedBy>
  <cp:revision>354</cp:revision>
  <dcterms:created xsi:type="dcterms:W3CDTF">2019-04-06T07:57:18Z</dcterms:created>
  <dcterms:modified xsi:type="dcterms:W3CDTF">2024-09-08T13:34:17Z</dcterms:modified>
</cp:coreProperties>
</file>