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280" y="382068"/>
            <a:ext cx="337057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027" y="1147379"/>
            <a:ext cx="11891945" cy="2689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rya.shorsh@sulicihan.edu.kr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9501" y="3012763"/>
            <a:ext cx="4154804" cy="299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16355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Lecture</a:t>
            </a:r>
            <a:r>
              <a:rPr sz="2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  <a:r>
              <a:rPr sz="2400" b="1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Identification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Carbohydrates</a:t>
            </a:r>
            <a:endParaRPr sz="2400" dirty="0">
              <a:latin typeface="Times New Roman"/>
              <a:cs typeface="Times New Roman"/>
            </a:endParaRPr>
          </a:p>
          <a:p>
            <a:pPr marL="54991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Benedict’s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Barfoef</a:t>
            </a:r>
            <a:endParaRPr sz="2400" dirty="0">
              <a:latin typeface="Times New Roman"/>
              <a:cs typeface="Times New Roman"/>
            </a:endParaRPr>
          </a:p>
          <a:p>
            <a:pPr marR="53340" algn="ctr">
              <a:lnSpc>
                <a:spcPct val="100000"/>
              </a:lnSpc>
              <a:spcBef>
                <a:spcPts val="1670"/>
              </a:spcBef>
            </a:pP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Prepared</a:t>
            </a:r>
            <a:r>
              <a:rPr sz="1800" spc="-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by</a:t>
            </a:r>
            <a:r>
              <a:rPr sz="1800" spc="4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</a:p>
          <a:p>
            <a:pPr marR="55244" algn="ctr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Times New Roman"/>
                <a:cs typeface="Times New Roman"/>
              </a:rPr>
              <a:t>Darya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Shorsh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Hamad</a:t>
            </a:r>
            <a:endParaRPr sz="1800" dirty="0">
              <a:latin typeface="Times New Roman"/>
              <a:cs typeface="Times New Roman"/>
            </a:endParaRPr>
          </a:p>
          <a:p>
            <a:pPr marR="57785" algn="ctr">
              <a:lnSpc>
                <a:spcPct val="100000"/>
              </a:lnSpc>
              <a:spcBef>
                <a:spcPts val="15"/>
              </a:spcBef>
            </a:pPr>
            <a:r>
              <a:rPr sz="1400" b="1" spc="-5" dirty="0">
                <a:latin typeface="Times New Roman"/>
                <a:cs typeface="Times New Roman"/>
              </a:rPr>
              <a:t>Mcs.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Clinical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Biochemistry</a:t>
            </a:r>
            <a:endParaRPr sz="1400" dirty="0">
              <a:latin typeface="Times New Roman"/>
              <a:cs typeface="Times New Roman"/>
            </a:endParaRPr>
          </a:p>
          <a:p>
            <a:pPr marR="53975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E-mail: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darya.shorsh@sulicihan.edu.krd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9141" y="2168740"/>
            <a:ext cx="4464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Practical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Biochemistry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6343811"/>
            <a:ext cx="1974003" cy="447040"/>
          </a:xfrm>
          <a:custGeom>
            <a:avLst/>
            <a:gdLst/>
            <a:ahLst/>
            <a:cxnLst/>
            <a:rect l="l" t="t" r="r" b="b"/>
            <a:pathLst>
              <a:path w="12192000" h="447040">
                <a:moveTo>
                  <a:pt x="12191999" y="446689"/>
                </a:moveTo>
                <a:lnTo>
                  <a:pt x="0" y="44668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46689"/>
                </a:lnTo>
                <a:close/>
              </a:path>
            </a:pathLst>
          </a:custGeom>
          <a:solidFill>
            <a:srgbClr val="C4E0B2"/>
          </a:solidFill>
        </p:spPr>
        <p:txBody>
          <a:bodyPr wrap="square" lIns="0" tIns="0" rIns="0" bIns="0" rtlCol="0"/>
          <a:lstStyle/>
          <a:p>
            <a:r>
              <a:rPr lang="en-US" sz="2000" dirty="0"/>
              <a:t>       2024-2025</a:t>
            </a:r>
            <a:endParaRPr sz="2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2102485"/>
            <a:chOff x="0" y="0"/>
            <a:chExt cx="12192000" cy="210248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994535"/>
            </a:xfrm>
            <a:custGeom>
              <a:avLst/>
              <a:gdLst/>
              <a:ahLst/>
              <a:cxnLst/>
              <a:rect l="l" t="t" r="r" b="b"/>
              <a:pathLst>
                <a:path w="12192000" h="1994535">
                  <a:moveTo>
                    <a:pt x="12191999" y="1994446"/>
                  </a:moveTo>
                  <a:lnTo>
                    <a:pt x="0" y="199444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994446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8726" y="0"/>
              <a:ext cx="2503273" cy="21021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229" y="514189"/>
            <a:ext cx="6410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Cihan</a:t>
            </a:r>
            <a:r>
              <a:rPr sz="3600" spc="-35" dirty="0">
                <a:solidFill>
                  <a:srgbClr val="002060"/>
                </a:solidFill>
              </a:rPr>
              <a:t> </a:t>
            </a:r>
            <a:r>
              <a:rPr sz="3600" spc="-5" dirty="0">
                <a:solidFill>
                  <a:srgbClr val="002060"/>
                </a:solidFill>
              </a:rPr>
              <a:t>University</a:t>
            </a:r>
            <a:r>
              <a:rPr sz="3600" spc="-35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of</a:t>
            </a:r>
            <a:r>
              <a:rPr sz="3600" spc="-25" dirty="0">
                <a:solidFill>
                  <a:srgbClr val="002060"/>
                </a:solidFill>
              </a:rPr>
              <a:t> </a:t>
            </a:r>
            <a:r>
              <a:rPr sz="3600" spc="-5" dirty="0">
                <a:solidFill>
                  <a:srgbClr val="002060"/>
                </a:solidFill>
              </a:rPr>
              <a:t>Sulaimaniya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Barfoed’sTest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910" y="904596"/>
            <a:ext cx="6317615" cy="547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Barfoed’s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chemical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detecting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presence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monosaccharides.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29209">
              <a:lnSpc>
                <a:spcPct val="150000"/>
              </a:lnSpc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Barfoid’s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reagent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copper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acetate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dilute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acetic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acid(PH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4.6).</a:t>
            </a:r>
            <a:endParaRPr sz="2400">
              <a:latin typeface="Times New Roman"/>
              <a:cs typeface="Times New Roman"/>
            </a:endParaRPr>
          </a:p>
          <a:p>
            <a:pPr marL="12700" marR="382270">
              <a:lnSpc>
                <a:spcPct val="150000"/>
              </a:lnSpc>
              <a:spcBef>
                <a:spcPts val="100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Reducing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monosaccharides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oxidized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copper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ions 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weak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acidic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000"/>
              </a:spcBef>
            </a:pPr>
            <a:r>
              <a:rPr sz="2400" spc="-5" dirty="0">
                <a:latin typeface="Times New Roman"/>
                <a:cs typeface="Times New Roman"/>
              </a:rPr>
              <a:t>medium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carboxylic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reddish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ppt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Cu2O(cuprous </a:t>
            </a:r>
            <a:r>
              <a:rPr sz="2400" dirty="0">
                <a:latin typeface="Times New Roman"/>
                <a:cs typeface="Times New Roman"/>
              </a:rPr>
              <a:t>oxide)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2885" y="499168"/>
            <a:ext cx="12029440" cy="6071235"/>
            <a:chOff x="162885" y="499168"/>
            <a:chExt cx="12029440" cy="60712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6185" y="499168"/>
              <a:ext cx="5415814" cy="60711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885" y="2292239"/>
              <a:ext cx="6613299" cy="6434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688" y="406384"/>
            <a:ext cx="18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B0F0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260579"/>
            <a:ext cx="11523912" cy="337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4545"/>
              </a:lnSpc>
              <a:spcBef>
                <a:spcPts val="100"/>
              </a:spcBef>
            </a:pPr>
            <a:r>
              <a:rPr sz="4000" spc="-5" dirty="0" err="1">
                <a:latin typeface="Calibri"/>
                <a:cs typeface="Calibri"/>
              </a:rPr>
              <a:t>Barfoed’sTest</a:t>
            </a:r>
            <a:br>
              <a:rPr lang="en-US" sz="4000" spc="-5" dirty="0">
                <a:latin typeface="Calibri"/>
                <a:cs typeface="Calibri"/>
              </a:rPr>
            </a:br>
            <a:endParaRPr lang="en-US" sz="4000" dirty="0">
              <a:latin typeface="Calibri"/>
              <a:cs typeface="Calibri"/>
            </a:endParaRPr>
          </a:p>
          <a:p>
            <a:pPr marL="70485" marR="30480" indent="-33020">
              <a:lnSpc>
                <a:spcPct val="88200"/>
              </a:lnSpc>
              <a:spcBef>
                <a:spcPts val="310"/>
              </a:spcBef>
            </a:pPr>
            <a:r>
              <a:rPr lang="en-US"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Reducing monosaccharaide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ar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oxidized by 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coppe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ion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a  </a:t>
            </a:r>
            <a:r>
              <a:rPr lang="en-US"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weak 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acidic medium </a:t>
            </a:r>
            <a:r>
              <a:rPr lang="en-US"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to form 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carboxylic acid and 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reddish 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ppt of </a:t>
            </a:r>
            <a:r>
              <a:rPr lang="en-US" sz="3200" b="0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Cu2O</a:t>
            </a:r>
            <a:r>
              <a:rPr lang="en-US" sz="3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(cuprous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oxide).</a:t>
            </a:r>
            <a:b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b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1" y="2662716"/>
            <a:ext cx="11758328" cy="366382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0"/>
              </a:spcBef>
            </a:pPr>
            <a:r>
              <a:rPr sz="3200" b="1" spc="-10" dirty="0">
                <a:latin typeface="Times New Roman"/>
                <a:cs typeface="Times New Roman"/>
              </a:rPr>
              <a:t>Reducing </a:t>
            </a:r>
            <a:r>
              <a:rPr sz="3200" b="1" dirty="0">
                <a:latin typeface="Times New Roman"/>
                <a:cs typeface="Times New Roman"/>
              </a:rPr>
              <a:t>disaccharides </a:t>
            </a:r>
            <a:r>
              <a:rPr sz="3200" spc="-5" dirty="0">
                <a:latin typeface="Times New Roman"/>
                <a:cs typeface="Times New Roman"/>
              </a:rPr>
              <a:t>(such as </a:t>
            </a:r>
            <a:r>
              <a:rPr sz="3200" spc="-10" dirty="0">
                <a:latin typeface="Times New Roman"/>
                <a:cs typeface="Times New Roman"/>
              </a:rPr>
              <a:t>lactose) </a:t>
            </a:r>
            <a:r>
              <a:rPr sz="3200" dirty="0">
                <a:latin typeface="Times New Roman"/>
                <a:cs typeface="Times New Roman"/>
              </a:rPr>
              <a:t>undergo </a:t>
            </a:r>
            <a:r>
              <a:rPr sz="3200" spc="-1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same reaction </a:t>
            </a:r>
            <a:r>
              <a:rPr sz="3200" dirty="0">
                <a:latin typeface="Times New Roman"/>
                <a:cs typeface="Times New Roman"/>
              </a:rPr>
              <a:t> but </a:t>
            </a:r>
            <a:r>
              <a:rPr sz="3200" spc="-5" dirty="0">
                <a:latin typeface="Times New Roman"/>
                <a:cs typeface="Times New Roman"/>
              </a:rPr>
              <a:t>at slower rate. </a:t>
            </a:r>
            <a:r>
              <a:rPr sz="3200" spc="-10" dirty="0">
                <a:latin typeface="Times New Roman"/>
                <a:cs typeface="Times New Roman"/>
              </a:rPr>
              <a:t>Therefore, </a:t>
            </a:r>
            <a:r>
              <a:rPr sz="3200" dirty="0">
                <a:latin typeface="Times New Roman"/>
                <a:cs typeface="Times New Roman"/>
              </a:rPr>
              <a:t>boiling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spc="-10" dirty="0">
                <a:latin typeface="Times New Roman"/>
                <a:cs typeface="Times New Roman"/>
              </a:rPr>
              <a:t>critical and </a:t>
            </a:r>
            <a:r>
              <a:rPr sz="3200" dirty="0">
                <a:latin typeface="Times New Roman"/>
                <a:cs typeface="Times New Roman"/>
              </a:rPr>
              <a:t>positive </a:t>
            </a:r>
            <a:r>
              <a:rPr sz="3200" spc="-10" dirty="0">
                <a:latin typeface="Times New Roman"/>
                <a:cs typeface="Times New Roman"/>
              </a:rPr>
              <a:t>test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within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(2min.)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indicate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monosaccharaides.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773430">
              <a:lnSpc>
                <a:spcPts val="3460"/>
              </a:lnSpc>
            </a:pPr>
            <a:r>
              <a:rPr sz="3200" spc="-5" dirty="0">
                <a:solidFill>
                  <a:srgbClr val="00B0F0"/>
                </a:solidFill>
                <a:latin typeface="Times New Roman"/>
                <a:cs typeface="Times New Roman"/>
              </a:rPr>
              <a:t>in</a:t>
            </a:r>
            <a:r>
              <a:rPr sz="3200" spc="-1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B0F0"/>
                </a:solidFill>
                <a:latin typeface="Times New Roman"/>
                <a:cs typeface="Times New Roman"/>
              </a:rPr>
              <a:t>case </a:t>
            </a: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disaccharides</a:t>
            </a:r>
            <a:r>
              <a:rPr sz="3200" spc="2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they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first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converted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into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monosaccharide and then colored </a:t>
            </a:r>
            <a:r>
              <a:rPr sz="3200" dirty="0">
                <a:latin typeface="Times New Roman"/>
                <a:cs typeface="Times New Roman"/>
              </a:rPr>
              <a:t>precipitate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formed. So </a:t>
            </a:r>
            <a:r>
              <a:rPr sz="3200" spc="-10" dirty="0">
                <a:latin typeface="Times New Roman"/>
                <a:cs typeface="Times New Roman"/>
              </a:rPr>
              <a:t>the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prolonged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boiling</a:t>
            </a:r>
          </a:p>
          <a:p>
            <a:pPr marL="12700">
              <a:lnSpc>
                <a:spcPts val="3395"/>
              </a:lnSpc>
            </a:pPr>
            <a:r>
              <a:rPr sz="3200" spc="-10" dirty="0">
                <a:latin typeface="Times New Roman"/>
                <a:cs typeface="Times New Roman"/>
              </a:rPr>
              <a:t>may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hydrolyses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disaccharides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give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false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positive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test.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232786"/>
            <a:ext cx="2415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27" y="1147379"/>
            <a:ext cx="9836785" cy="2689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13105">
              <a:lnSpc>
                <a:spcPts val="3020"/>
              </a:lnSpc>
              <a:spcBef>
                <a:spcPts val="85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Add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5" dirty="0">
                <a:latin typeface="Calibri"/>
                <a:cs typeface="Calibri"/>
              </a:rPr>
              <a:t>ml of Barfoed’s reagent into two test tubes separately (name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tubes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tube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Tube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2).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2420" algn="l"/>
              </a:tabLst>
            </a:pPr>
            <a:r>
              <a:rPr sz="2400" dirty="0">
                <a:latin typeface="Calibri"/>
                <a:cs typeface="Calibri"/>
              </a:rPr>
              <a:t>add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 ml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glucose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solution 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tube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sucrose solution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 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tube 2.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Boil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tubes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minute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only.</a:t>
            </a:r>
            <a:endParaRPr sz="2400">
              <a:latin typeface="Calibri"/>
              <a:cs typeface="Calibri"/>
            </a:endParaRPr>
          </a:p>
          <a:p>
            <a:pPr marL="243840" indent="-2317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244475" algn="l"/>
              </a:tabLst>
            </a:pPr>
            <a:r>
              <a:rPr sz="2400" spc="-5" dirty="0">
                <a:latin typeface="Calibri"/>
                <a:cs typeface="Calibri"/>
              </a:rPr>
              <a:t>Test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tubes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allowed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water.</a:t>
            </a:r>
            <a:endParaRPr sz="2400">
              <a:latin typeface="Calibri"/>
              <a:cs typeface="Calibri"/>
            </a:endParaRPr>
          </a:p>
          <a:p>
            <a:pPr marL="12700" marR="80645">
              <a:lnSpc>
                <a:spcPct val="104700"/>
              </a:lnSpc>
              <a:spcBef>
                <a:spcPts val="5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There is reduction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formation of red scum </a:t>
            </a:r>
            <a:r>
              <a:rPr sz="240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bottom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the sides 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tube in monosaccharides.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17482"/>
            <a:ext cx="12191999" cy="29405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6" y="1264492"/>
            <a:ext cx="1197546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main difference between Benedict's test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Barfoed's test is the pH of the medium.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Benedict's test is performed in </a:t>
            </a:r>
            <a:r>
              <a:rPr sz="2400" dirty="0">
                <a:latin typeface="Calibri"/>
                <a:cs typeface="Calibri"/>
              </a:rPr>
              <a:t>an alkaline </a:t>
            </a:r>
            <a:r>
              <a:rPr sz="2400" spc="-5" dirty="0">
                <a:latin typeface="Calibri"/>
                <a:cs typeface="Calibri"/>
              </a:rPr>
              <a:t>medium, while Barfoed's test is performed in </a:t>
            </a:r>
            <a:r>
              <a:rPr sz="2400" dirty="0">
                <a:latin typeface="Calibri"/>
                <a:cs typeface="Calibri"/>
              </a:rPr>
              <a:t>an acidic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medium.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255904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an alkaline </a:t>
            </a:r>
            <a:r>
              <a:rPr sz="2400" spc="-5" dirty="0">
                <a:latin typeface="Calibri"/>
                <a:cs typeface="Calibri"/>
              </a:rPr>
              <a:t>medium,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reducing sugars, including monosaccharides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disaccharides, react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Benedict's reagent to form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colored precipitate. However, in </a:t>
            </a:r>
            <a:r>
              <a:rPr sz="2400" dirty="0">
                <a:latin typeface="Calibri"/>
                <a:cs typeface="Calibri"/>
              </a:rPr>
              <a:t>an acidic </a:t>
            </a:r>
            <a:r>
              <a:rPr sz="2400" spc="-5" dirty="0">
                <a:latin typeface="Calibri"/>
                <a:cs typeface="Calibri"/>
              </a:rPr>
              <a:t>medium, only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monosaccharides react with Barfoed's reagent. This is because monosaccharides can enolize 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acidic</a:t>
            </a:r>
            <a:r>
              <a:rPr sz="2400" spc="-5" dirty="0">
                <a:latin typeface="Calibri"/>
                <a:cs typeface="Calibri"/>
              </a:rPr>
              <a:t> medium, but disaccharides cannot.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15557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Enolization is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chemical reaction in which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keto group is converted to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enol group. Enols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reactive than ketones, so they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more likely to reduce cupric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ions.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21209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Therefore, the Barfoed's test can be used to distinguish between monosaccharides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disaccharides.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positive Barfoed's test indicates the presence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monosaccharide.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negative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Barfoed's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test indicates 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presence of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disaccharide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non-reducing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sugar.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799" y="119874"/>
            <a:ext cx="9094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Difference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between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Barfoed’s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test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Benedict's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120" y="2112967"/>
            <a:ext cx="546544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548135"/>
                </a:solidFill>
                <a:latin typeface="Calibri"/>
                <a:cs typeface="Calibri"/>
              </a:rPr>
              <a:t>Thank</a:t>
            </a:r>
            <a:r>
              <a:rPr sz="6600" spc="-45" dirty="0">
                <a:solidFill>
                  <a:srgbClr val="548135"/>
                </a:solidFill>
                <a:latin typeface="Calibri"/>
                <a:cs typeface="Calibri"/>
              </a:rPr>
              <a:t> </a:t>
            </a:r>
            <a:r>
              <a:rPr sz="6600" spc="-5" dirty="0">
                <a:solidFill>
                  <a:srgbClr val="548135"/>
                </a:solidFill>
                <a:latin typeface="Calibri"/>
                <a:cs typeface="Calibri"/>
              </a:rPr>
              <a:t>You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600" spc="-10" dirty="0">
                <a:solidFill>
                  <a:srgbClr val="548135"/>
                </a:solidFill>
                <a:latin typeface="Calibri"/>
                <a:cs typeface="Calibri"/>
              </a:rPr>
              <a:t>Any</a:t>
            </a:r>
            <a:r>
              <a:rPr sz="6600" spc="-110" dirty="0">
                <a:solidFill>
                  <a:srgbClr val="548135"/>
                </a:solidFill>
                <a:latin typeface="Calibri"/>
                <a:cs typeface="Calibri"/>
              </a:rPr>
              <a:t> </a:t>
            </a:r>
            <a:r>
              <a:rPr sz="6600" spc="-5" dirty="0">
                <a:solidFill>
                  <a:srgbClr val="548135"/>
                </a:solidFill>
                <a:latin typeface="Calibri"/>
                <a:cs typeface="Calibri"/>
              </a:rPr>
              <a:t>Questions?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85" y="50469"/>
            <a:ext cx="3252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511" y="953940"/>
            <a:ext cx="10053970" cy="552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227268"/>
            <a:ext cx="910272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/>
              <a:t>Reducing</a:t>
            </a:r>
            <a:r>
              <a:rPr sz="3950" spc="-20" dirty="0"/>
              <a:t> </a:t>
            </a:r>
            <a:r>
              <a:rPr sz="3950" dirty="0"/>
              <a:t>Suger</a:t>
            </a:r>
            <a:r>
              <a:rPr sz="3950" spc="-20" dirty="0"/>
              <a:t> </a:t>
            </a:r>
            <a:r>
              <a:rPr sz="3950" dirty="0"/>
              <a:t>And</a:t>
            </a:r>
            <a:r>
              <a:rPr sz="3950" spc="-15" dirty="0"/>
              <a:t> </a:t>
            </a:r>
            <a:r>
              <a:rPr sz="3950" dirty="0"/>
              <a:t>Non-Reducing</a:t>
            </a:r>
            <a:r>
              <a:rPr sz="3950" spc="-20" dirty="0"/>
              <a:t> </a:t>
            </a:r>
            <a:r>
              <a:rPr sz="3950" dirty="0"/>
              <a:t>Suger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73026" y="1411202"/>
            <a:ext cx="6560184" cy="48006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5B9BD4"/>
                </a:solidFill>
                <a:latin typeface="Arial"/>
                <a:cs typeface="Arial"/>
              </a:rPr>
              <a:t>Reducing sugars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have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a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free aldehyde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group</a:t>
            </a:r>
            <a:r>
              <a:rPr sz="2800" spc="-2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or</a:t>
            </a:r>
            <a:r>
              <a:rPr sz="2800" spc="-1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a</a:t>
            </a:r>
            <a:r>
              <a:rPr sz="2800" spc="-1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free</a:t>
            </a:r>
            <a:r>
              <a:rPr sz="2800" spc="-2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ketone</a:t>
            </a:r>
            <a:r>
              <a:rPr sz="2800" spc="-1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group.</a:t>
            </a:r>
            <a:r>
              <a:rPr sz="2800" spc="-1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This</a:t>
            </a:r>
            <a:r>
              <a:rPr sz="2800" spc="-2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means </a:t>
            </a:r>
            <a:r>
              <a:rPr sz="2800" spc="-76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that they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can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donate electrons to other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 compounds.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Arial MT"/>
              <a:cs typeface="Arial MT"/>
            </a:endParaRPr>
          </a:p>
          <a:p>
            <a:pPr marL="241300" marR="701040" indent="-175895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1F1F"/>
                </a:solidFill>
                <a:latin typeface="Arial MT"/>
                <a:cs typeface="Arial MT"/>
              </a:rPr>
              <a:t>All</a:t>
            </a:r>
            <a:r>
              <a:rPr sz="2800" spc="-4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monosaccharides</a:t>
            </a:r>
            <a:r>
              <a:rPr sz="2800" spc="-3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(e.g.,</a:t>
            </a:r>
            <a:r>
              <a:rPr sz="2800" spc="-3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glucose, </a:t>
            </a:r>
            <a:r>
              <a:rPr sz="2800" spc="-76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fructose,</a:t>
            </a:r>
            <a:r>
              <a:rPr sz="2800" spc="-1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galactose)</a:t>
            </a:r>
            <a:endParaRPr sz="2800">
              <a:latin typeface="Arial MT"/>
              <a:cs typeface="Arial MT"/>
            </a:endParaRPr>
          </a:p>
          <a:p>
            <a:pPr marL="241300" marR="881380" indent="-175895">
              <a:lnSpc>
                <a:spcPts val="302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1F1F"/>
                </a:solidFill>
                <a:latin typeface="Arial MT"/>
                <a:cs typeface="Arial MT"/>
              </a:rPr>
              <a:t>Some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disaccharides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(e.g.,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lactose, </a:t>
            </a:r>
            <a:r>
              <a:rPr sz="2800" spc="-76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maltose)</a:t>
            </a:r>
            <a:endParaRPr sz="2800">
              <a:latin typeface="Arial MT"/>
              <a:cs typeface="Arial MT"/>
            </a:endParaRPr>
          </a:p>
          <a:p>
            <a:pPr marL="241300" marR="663575" indent="-175895">
              <a:lnSpc>
                <a:spcPts val="302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1F1F"/>
                </a:solidFill>
                <a:latin typeface="Arial MT"/>
                <a:cs typeface="Arial MT"/>
              </a:rPr>
              <a:t>Some</a:t>
            </a:r>
            <a:r>
              <a:rPr sz="2800" spc="-4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polysaccharides</a:t>
            </a:r>
            <a:r>
              <a:rPr sz="2800" spc="-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(e.g.,</a:t>
            </a:r>
            <a:r>
              <a:rPr sz="2800" spc="-3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starch, </a:t>
            </a:r>
            <a:r>
              <a:rPr sz="2800" spc="-76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glycogen)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8572" y="1337912"/>
            <a:ext cx="4963426" cy="4668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04" y="318933"/>
            <a:ext cx="11283950" cy="201548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605"/>
              </a:spcBef>
            </a:pPr>
            <a:r>
              <a:rPr b="0" spc="-5" dirty="0">
                <a:solidFill>
                  <a:srgbClr val="5B9BD4"/>
                </a:solidFill>
                <a:latin typeface="Arial MT"/>
                <a:cs typeface="Arial MT"/>
              </a:rPr>
              <a:t>Non-reducing </a:t>
            </a:r>
            <a:r>
              <a:rPr b="0" dirty="0">
                <a:solidFill>
                  <a:srgbClr val="5B9BD4"/>
                </a:solidFill>
                <a:latin typeface="Arial MT"/>
                <a:cs typeface="Arial MT"/>
              </a:rPr>
              <a:t>sugars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do not have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a 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free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aldehyde or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 ketone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group. 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This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means 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that they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cannot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donate electrons 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to </a:t>
            </a:r>
            <a:r>
              <a:rPr sz="3200" b="0" spc="-87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other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compounds,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and 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therefore they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do not give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a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positive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result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with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chemical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 tests for </a:t>
            </a:r>
            <a:r>
              <a:rPr sz="3200" b="0" spc="-5" dirty="0">
                <a:solidFill>
                  <a:srgbClr val="1F1F1F"/>
                </a:solidFill>
                <a:latin typeface="Arial MT"/>
                <a:cs typeface="Arial MT"/>
              </a:rPr>
              <a:t>reducing</a:t>
            </a:r>
            <a:r>
              <a:rPr sz="3200" b="0" spc="-1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1F1F1F"/>
                </a:solidFill>
                <a:latin typeface="Arial MT"/>
                <a:cs typeface="Arial MT"/>
              </a:rPr>
              <a:t>sugars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404" y="2698811"/>
            <a:ext cx="6282690" cy="16662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80"/>
              </a:spcBef>
            </a:pPr>
            <a:r>
              <a:rPr sz="3200" spc="-10" dirty="0">
                <a:solidFill>
                  <a:srgbClr val="5B9BD4"/>
                </a:solidFill>
                <a:latin typeface="Arial MT"/>
                <a:cs typeface="Arial MT"/>
              </a:rPr>
              <a:t>Examples </a:t>
            </a:r>
            <a:r>
              <a:rPr sz="3200" spc="-5" dirty="0">
                <a:solidFill>
                  <a:srgbClr val="5B9BD4"/>
                </a:solidFill>
                <a:latin typeface="Arial MT"/>
                <a:cs typeface="Arial MT"/>
              </a:rPr>
              <a:t>of non-reducing </a:t>
            </a:r>
            <a:r>
              <a:rPr sz="3200" dirty="0">
                <a:solidFill>
                  <a:srgbClr val="5B9BD4"/>
                </a:solidFill>
                <a:latin typeface="Arial MT"/>
                <a:cs typeface="Arial MT"/>
              </a:rPr>
              <a:t>sugars: </a:t>
            </a:r>
            <a:r>
              <a:rPr sz="3200" spc="-875" dirty="0">
                <a:solidFill>
                  <a:srgbClr val="5B9BD4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1F1F1F"/>
                </a:solidFill>
                <a:latin typeface="Arial MT"/>
                <a:cs typeface="Arial MT"/>
              </a:rPr>
              <a:t>Some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disaccharides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(e.g., sucrose) </a:t>
            </a:r>
            <a:r>
              <a:rPr sz="2800" spc="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1F1F1F"/>
                </a:solidFill>
                <a:latin typeface="Arial MT"/>
                <a:cs typeface="Arial MT"/>
              </a:rPr>
              <a:t>Some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oligosaccharides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(e.g.,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trehalose) </a:t>
            </a:r>
            <a:r>
              <a:rPr sz="2800" spc="-76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1F1F1F"/>
                </a:solidFill>
                <a:latin typeface="Arial MT"/>
                <a:cs typeface="Arial MT"/>
              </a:rPr>
              <a:t>Some</a:t>
            </a:r>
            <a:r>
              <a:rPr sz="2800" spc="-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1F1F1F"/>
                </a:solidFill>
                <a:latin typeface="Arial MT"/>
                <a:cs typeface="Arial MT"/>
              </a:rPr>
              <a:t>polysaccharides</a:t>
            </a:r>
            <a:r>
              <a:rPr sz="2800" spc="-2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(e.g.,</a:t>
            </a:r>
            <a:r>
              <a:rPr sz="2800" spc="-2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1F1F1F"/>
                </a:solidFill>
                <a:latin typeface="Arial MT"/>
                <a:cs typeface="Arial MT"/>
              </a:rPr>
              <a:t>cellulose)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703" y="192956"/>
            <a:ext cx="10525794" cy="6600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83971"/>
            <a:ext cx="3645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3-</a:t>
            </a:r>
            <a:r>
              <a:rPr sz="3600" spc="-45" dirty="0"/>
              <a:t> </a:t>
            </a:r>
            <a:r>
              <a:rPr sz="3600" spc="-10" dirty="0"/>
              <a:t>Benedict’s</a:t>
            </a:r>
            <a:r>
              <a:rPr sz="3600" spc="-50" dirty="0"/>
              <a:t> </a:t>
            </a:r>
            <a:r>
              <a:rPr sz="3600" spc="-5" dirty="0"/>
              <a:t>Test: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25425" y="838708"/>
            <a:ext cx="10259695" cy="569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sugars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Benedict's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4295"/>
              </a:lnSpc>
            </a:pPr>
            <a:r>
              <a:rPr sz="3600" b="1" spc="-10" dirty="0">
                <a:solidFill>
                  <a:srgbClr val="00B0F0"/>
                </a:solidFill>
                <a:latin typeface="Times New Roman"/>
                <a:cs typeface="Times New Roman"/>
              </a:rPr>
              <a:t>Principle</a:t>
            </a:r>
            <a:r>
              <a:rPr sz="3600" b="1" spc="-3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of</a:t>
            </a:r>
            <a:r>
              <a:rPr sz="3600" b="1" spc="-2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B0F0"/>
                </a:solidFill>
                <a:latin typeface="Times New Roman"/>
                <a:cs typeface="Times New Roman"/>
              </a:rPr>
              <a:t>Benedict’s</a:t>
            </a:r>
            <a:r>
              <a:rPr sz="3600" b="1" spc="-3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B0F0"/>
                </a:solidFill>
                <a:latin typeface="Times New Roman"/>
                <a:cs typeface="Times New Roman"/>
              </a:rPr>
              <a:t>Test</a:t>
            </a:r>
            <a:endParaRPr sz="3600">
              <a:latin typeface="Times New Roman"/>
              <a:cs typeface="Times New Roman"/>
            </a:endParaRPr>
          </a:p>
          <a:p>
            <a:pPr marL="12700" marR="878205">
              <a:lnSpc>
                <a:spcPct val="100000"/>
              </a:lnSpc>
              <a:spcBef>
                <a:spcPts val="2925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Benedict’s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reagent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contains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9BD4"/>
                </a:solidFill>
                <a:latin typeface="Calibri"/>
                <a:cs typeface="Calibri"/>
              </a:rPr>
              <a:t>blue</a:t>
            </a:r>
            <a:r>
              <a:rPr sz="2400" spc="-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9BD4"/>
                </a:solidFill>
                <a:latin typeface="Calibri"/>
                <a:cs typeface="Calibri"/>
              </a:rPr>
              <a:t>copper(II)</a:t>
            </a:r>
            <a:r>
              <a:rPr sz="2400" spc="-1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9BD4"/>
                </a:solidFill>
                <a:latin typeface="Calibri"/>
                <a:cs typeface="Calibri"/>
              </a:rPr>
              <a:t>sulfate</a:t>
            </a:r>
            <a:r>
              <a:rPr sz="2400" spc="-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9BD4"/>
                </a:solidFill>
                <a:latin typeface="Calibri"/>
                <a:cs typeface="Calibri"/>
              </a:rPr>
              <a:t>(CuSO4).5H2O</a:t>
            </a:r>
            <a:r>
              <a:rPr sz="2400" spc="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reduced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red copper(I)oxide</a:t>
            </a:r>
            <a:r>
              <a:rPr sz="24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by reducing sugar.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Reducing sugars have free </a:t>
            </a:r>
            <a:r>
              <a:rPr sz="2400" dirty="0">
                <a:latin typeface="Calibri"/>
                <a:cs typeface="Calibri"/>
              </a:rPr>
              <a:t>aldehyde </a:t>
            </a:r>
            <a:r>
              <a:rPr sz="2400" spc="-5" dirty="0">
                <a:latin typeface="Calibri"/>
                <a:cs typeface="Calibri"/>
              </a:rPr>
              <a:t>or ketone group ,it under go converting in 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enediol forms under hot </a:t>
            </a:r>
            <a:r>
              <a:rPr sz="2400" dirty="0">
                <a:latin typeface="Calibri"/>
                <a:cs typeface="Calibri"/>
              </a:rPr>
              <a:t>alkaline </a:t>
            </a:r>
            <a:r>
              <a:rPr sz="2400" spc="-5" dirty="0">
                <a:latin typeface="Calibri"/>
                <a:cs typeface="Calibri"/>
              </a:rPr>
              <a:t>condition, The enediol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strong reducing </a:t>
            </a:r>
            <a:r>
              <a:rPr sz="2400" dirty="0">
                <a:latin typeface="Calibri"/>
                <a:cs typeface="Calibri"/>
              </a:rPr>
              <a:t>agents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converting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cupric ions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(Cu+2)</a:t>
            </a:r>
            <a:r>
              <a:rPr sz="2400" spc="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Benedict’s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solution into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Cuprose 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dirty="0">
                <a:latin typeface="Calibri"/>
                <a:cs typeface="Calibri"/>
              </a:rPr>
              <a:t> altemately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oxide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red precipitate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red copper(I)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oxide by </a:t>
            </a:r>
            <a:r>
              <a:rPr sz="2400" dirty="0">
                <a:latin typeface="Calibri"/>
                <a:cs typeface="Calibri"/>
              </a:rPr>
              <a:t>aldehydes.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copper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oxide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insoluble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precipitates.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12700" marR="154940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color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final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solution ranges from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0AD47"/>
                </a:solidFill>
                <a:latin typeface="Calibri"/>
                <a:cs typeface="Calibri"/>
              </a:rPr>
              <a:t>green</a:t>
            </a:r>
            <a:r>
              <a:rPr sz="2400" spc="5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brick red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depending on how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the copper(II) ions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present.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770" y="380943"/>
            <a:ext cx="550354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/>
              <a:t>Reaction</a:t>
            </a:r>
            <a:r>
              <a:rPr sz="3950" spc="-25" dirty="0"/>
              <a:t> </a:t>
            </a:r>
            <a:r>
              <a:rPr sz="3950" dirty="0"/>
              <a:t>of</a:t>
            </a:r>
            <a:r>
              <a:rPr sz="3950" spc="-20" dirty="0"/>
              <a:t> </a:t>
            </a:r>
            <a:r>
              <a:rPr sz="3950" spc="-5" dirty="0"/>
              <a:t>Benedict</a:t>
            </a:r>
            <a:r>
              <a:rPr sz="3950" spc="-30" dirty="0"/>
              <a:t> </a:t>
            </a:r>
            <a:r>
              <a:rPr sz="3950" spc="-5" dirty="0"/>
              <a:t>Test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5008"/>
            <a:ext cx="12191999" cy="5792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280" y="226541"/>
            <a:ext cx="299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Benedict’s</a:t>
            </a:r>
            <a:r>
              <a:rPr sz="3600" spc="-90" dirty="0"/>
              <a:t> </a:t>
            </a:r>
            <a:r>
              <a:rPr sz="3600" spc="-5" dirty="0"/>
              <a:t>Test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443" y="860980"/>
            <a:ext cx="11663680" cy="600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algn="just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B0F0"/>
                </a:solidFill>
                <a:latin typeface="Arial"/>
                <a:cs typeface="Arial"/>
              </a:rPr>
              <a:t>Benedict's</a:t>
            </a:r>
            <a:r>
              <a:rPr sz="32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B0F0"/>
                </a:solidFill>
                <a:latin typeface="Arial"/>
                <a:cs typeface="Arial"/>
              </a:rPr>
              <a:t>qualitative</a:t>
            </a:r>
            <a:r>
              <a:rPr sz="32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B0F0"/>
                </a:solidFill>
                <a:latin typeface="Arial"/>
                <a:cs typeface="Arial"/>
              </a:rPr>
              <a:t>reagent</a:t>
            </a:r>
            <a:r>
              <a:rPr sz="32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B0F0"/>
                </a:solidFill>
                <a:latin typeface="Arial"/>
                <a:cs typeface="Arial"/>
              </a:rPr>
              <a:t>contains:</a:t>
            </a:r>
            <a:endParaRPr sz="3200">
              <a:latin typeface="Arial"/>
              <a:cs typeface="Arial"/>
            </a:endParaRPr>
          </a:p>
          <a:p>
            <a:pPr marL="119380" algn="just">
              <a:lnSpc>
                <a:spcPct val="100000"/>
              </a:lnSpc>
              <a:spcBef>
                <a:spcPts val="30"/>
              </a:spcBef>
            </a:pPr>
            <a:r>
              <a:rPr sz="2400" b="1" spc="-5" dirty="0">
                <a:solidFill>
                  <a:srgbClr val="548135"/>
                </a:solidFill>
                <a:latin typeface="Arial"/>
                <a:cs typeface="Arial"/>
              </a:rPr>
              <a:t>Copper</a:t>
            </a:r>
            <a:r>
              <a:rPr sz="2400" b="1" spc="-15" dirty="0">
                <a:solidFill>
                  <a:srgbClr val="54813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135"/>
                </a:solidFill>
                <a:latin typeface="Arial"/>
                <a:cs typeface="Arial"/>
              </a:rPr>
              <a:t>sulfate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Furnishes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cupric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ions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(Cu2+)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solution.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548135"/>
                </a:solidFill>
                <a:latin typeface="Arial"/>
                <a:cs typeface="Arial"/>
              </a:rPr>
              <a:t>Sodium</a:t>
            </a:r>
            <a:r>
              <a:rPr sz="2400" b="1" spc="-20" dirty="0">
                <a:solidFill>
                  <a:srgbClr val="54813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135"/>
                </a:solidFill>
                <a:latin typeface="Arial"/>
                <a:cs typeface="Arial"/>
              </a:rPr>
              <a:t>carbonate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Provides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alkaline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medium.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48135"/>
              </a:buClr>
              <a:buFont typeface="Arial"/>
              <a:buChar char="•"/>
            </a:pPr>
            <a:endParaRPr sz="2500">
              <a:latin typeface="Arial MT"/>
              <a:cs typeface="Arial MT"/>
            </a:endParaRPr>
          </a:p>
          <a:p>
            <a:pPr marL="119380" marR="177800" indent="-107314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548135"/>
                </a:solidFill>
                <a:latin typeface="Arial"/>
                <a:cs typeface="Arial"/>
              </a:rPr>
              <a:t>Sodium </a:t>
            </a:r>
            <a:r>
              <a:rPr sz="2400" b="1" dirty="0">
                <a:solidFill>
                  <a:srgbClr val="548135"/>
                </a:solidFill>
                <a:latin typeface="Arial"/>
                <a:cs typeface="Arial"/>
              </a:rPr>
              <a:t>citrate</a:t>
            </a:r>
            <a:r>
              <a:rPr sz="2400" dirty="0">
                <a:latin typeface="Arial MT"/>
                <a:cs typeface="Arial MT"/>
              </a:rPr>
              <a:t>: </a:t>
            </a:r>
            <a:r>
              <a:rPr sz="2400" spc="-5" dirty="0">
                <a:latin typeface="Arial MT"/>
                <a:cs typeface="Arial MT"/>
              </a:rPr>
              <a:t>Prevents the precipitation of </a:t>
            </a:r>
            <a:r>
              <a:rPr sz="2400" dirty="0">
                <a:latin typeface="Arial MT"/>
                <a:cs typeface="Arial MT"/>
              </a:rPr>
              <a:t>cupric </a:t>
            </a:r>
            <a:r>
              <a:rPr sz="2400" spc="-5" dirty="0">
                <a:latin typeface="Arial MT"/>
                <a:cs typeface="Arial MT"/>
              </a:rPr>
              <a:t>ions as </a:t>
            </a:r>
            <a:r>
              <a:rPr sz="2400" dirty="0">
                <a:latin typeface="Arial MT"/>
                <a:cs typeface="Arial MT"/>
              </a:rPr>
              <a:t>cupric </a:t>
            </a:r>
            <a:r>
              <a:rPr sz="2400" spc="-5" dirty="0">
                <a:latin typeface="Arial MT"/>
                <a:cs typeface="Arial MT"/>
              </a:rPr>
              <a:t>hydroxide by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forming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5" dirty="0">
                <a:latin typeface="Arial MT"/>
                <a:cs typeface="Arial MT"/>
              </a:rPr>
              <a:t>loosely bound </a:t>
            </a:r>
            <a:r>
              <a:rPr sz="2400" dirty="0">
                <a:latin typeface="Arial MT"/>
                <a:cs typeface="Arial MT"/>
              </a:rPr>
              <a:t>cupric-sodium citrate complex </a:t>
            </a:r>
            <a:r>
              <a:rPr sz="2400" spc="-5" dirty="0">
                <a:latin typeface="Arial MT"/>
                <a:cs typeface="Arial MT"/>
              </a:rPr>
              <a:t>which on dissociation gives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continuous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supply</a:t>
            </a:r>
            <a:r>
              <a:rPr sz="2400" spc="-5" dirty="0">
                <a:latin typeface="Arial MT"/>
                <a:cs typeface="Arial MT"/>
              </a:rPr>
              <a:t> of </a:t>
            </a:r>
            <a:r>
              <a:rPr sz="2400" dirty="0">
                <a:latin typeface="Arial MT"/>
                <a:cs typeface="Arial MT"/>
              </a:rPr>
              <a:t>cupric</a:t>
            </a:r>
            <a:r>
              <a:rPr sz="2400" spc="-5" dirty="0">
                <a:latin typeface="Arial MT"/>
                <a:cs typeface="Arial MT"/>
              </a:rPr>
              <a:t> ions.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19380" marR="257810" algn="just">
              <a:lnSpc>
                <a:spcPct val="100000"/>
              </a:lnSpc>
            </a:pPr>
            <a:r>
              <a:rPr sz="2400" spc="-5" dirty="0">
                <a:solidFill>
                  <a:srgbClr val="00B0F0"/>
                </a:solidFill>
                <a:latin typeface="Arial MT"/>
                <a:cs typeface="Arial MT"/>
              </a:rPr>
              <a:t>Benedict's test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a semiquantitative </a:t>
            </a:r>
            <a:r>
              <a:rPr sz="2400" spc="-5" dirty="0">
                <a:latin typeface="Arial MT"/>
                <a:cs typeface="Arial MT"/>
              </a:rPr>
              <a:t>test. This </a:t>
            </a:r>
            <a:r>
              <a:rPr sz="2400" dirty="0">
                <a:latin typeface="Arial MT"/>
                <a:cs typeface="Arial MT"/>
              </a:rPr>
              <a:t>means </a:t>
            </a:r>
            <a:r>
              <a:rPr sz="2400" spc="-5" dirty="0">
                <a:latin typeface="Arial MT"/>
                <a:cs typeface="Arial MT"/>
              </a:rPr>
              <a:t>that it </a:t>
            </a:r>
            <a:r>
              <a:rPr sz="2400" dirty="0">
                <a:latin typeface="Arial MT"/>
                <a:cs typeface="Arial MT"/>
              </a:rPr>
              <a:t>can </a:t>
            </a:r>
            <a:r>
              <a:rPr sz="2400" spc="-5" dirty="0">
                <a:latin typeface="Arial MT"/>
                <a:cs typeface="Arial MT"/>
              </a:rPr>
              <a:t>be used to estimate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amount of </a:t>
            </a:r>
            <a:r>
              <a:rPr sz="2400" dirty="0">
                <a:latin typeface="Arial MT"/>
                <a:cs typeface="Arial MT"/>
              </a:rPr>
              <a:t>reducing sugar </a:t>
            </a:r>
            <a:r>
              <a:rPr sz="2400" spc="-5" dirty="0">
                <a:latin typeface="Arial MT"/>
                <a:cs typeface="Arial MT"/>
              </a:rPr>
              <a:t>in </a:t>
            </a:r>
            <a:r>
              <a:rPr sz="2400" dirty="0">
                <a:latin typeface="Arial MT"/>
                <a:cs typeface="Arial MT"/>
              </a:rPr>
              <a:t>a sample, </a:t>
            </a:r>
            <a:r>
              <a:rPr sz="2400" spc="-5" dirty="0">
                <a:latin typeface="Arial MT"/>
                <a:cs typeface="Arial MT"/>
              </a:rPr>
              <a:t>but it is not as accurate as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5" dirty="0">
                <a:latin typeface="Arial MT"/>
                <a:cs typeface="Arial MT"/>
              </a:rPr>
              <a:t>quantitative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test.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19380" marR="5080">
              <a:lnSpc>
                <a:spcPct val="100000"/>
              </a:lnSpc>
            </a:pPr>
            <a:r>
              <a:rPr sz="2400" spc="-5" dirty="0">
                <a:solidFill>
                  <a:srgbClr val="00B0F0"/>
                </a:solidFill>
                <a:latin typeface="Arial MT"/>
                <a:cs typeface="Arial MT"/>
              </a:rPr>
              <a:t>Benedict's test </a:t>
            </a:r>
            <a:r>
              <a:rPr sz="2400" spc="-5" dirty="0">
                <a:latin typeface="Arial MT"/>
                <a:cs typeface="Arial MT"/>
              </a:rPr>
              <a:t>is employed as </a:t>
            </a:r>
            <a:r>
              <a:rPr sz="2400" dirty="0">
                <a:latin typeface="Arial MT"/>
                <a:cs typeface="Arial MT"/>
              </a:rPr>
              <a:t>a routine </a:t>
            </a:r>
            <a:r>
              <a:rPr sz="2400" spc="-5" dirty="0">
                <a:latin typeface="Arial MT"/>
                <a:cs typeface="Arial MT"/>
              </a:rPr>
              <a:t>test for examination of urine for </a:t>
            </a:r>
            <a:r>
              <a:rPr sz="2400" dirty="0">
                <a:latin typeface="Arial MT"/>
                <a:cs typeface="Arial MT"/>
              </a:rPr>
              <a:t>sugar. </a:t>
            </a:r>
            <a:r>
              <a:rPr sz="2400" spc="-5" dirty="0">
                <a:latin typeface="Arial MT"/>
                <a:cs typeface="Arial MT"/>
              </a:rPr>
              <a:t>This is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because </a:t>
            </a:r>
            <a:r>
              <a:rPr sz="2400" dirty="0">
                <a:latin typeface="Arial MT"/>
                <a:cs typeface="Arial MT"/>
              </a:rPr>
              <a:t>reducing sugars </a:t>
            </a:r>
            <a:r>
              <a:rPr sz="2400" spc="-5" dirty="0">
                <a:latin typeface="Arial MT"/>
                <a:cs typeface="Arial MT"/>
              </a:rPr>
              <a:t>are not normally present in urine. If </a:t>
            </a:r>
            <a:r>
              <a:rPr sz="2400" dirty="0">
                <a:latin typeface="Arial MT"/>
                <a:cs typeface="Arial MT"/>
              </a:rPr>
              <a:t>reducing sugars </a:t>
            </a:r>
            <a:r>
              <a:rPr sz="2400" spc="-5" dirty="0">
                <a:latin typeface="Arial MT"/>
                <a:cs typeface="Arial MT"/>
              </a:rPr>
              <a:t>are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detected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urine, it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sign</a:t>
            </a:r>
            <a:r>
              <a:rPr sz="2400" spc="-5" dirty="0">
                <a:latin typeface="Arial MT"/>
                <a:cs typeface="Arial MT"/>
              </a:rPr>
              <a:t> 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medical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condition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such</a:t>
            </a:r>
            <a:r>
              <a:rPr sz="2400" spc="-5" dirty="0">
                <a:latin typeface="Arial MT"/>
                <a:cs typeface="Arial MT"/>
              </a:rPr>
              <a:t> as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diabetes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mellitus,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57" y="0"/>
            <a:ext cx="22561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5" dirty="0"/>
              <a:t>Procedure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520"/>
            <a:ext cx="12191997" cy="6126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867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MT</vt:lpstr>
      <vt:lpstr>Calibri</vt:lpstr>
      <vt:lpstr>Times New Roman</vt:lpstr>
      <vt:lpstr>Office Theme</vt:lpstr>
      <vt:lpstr>Cihan University of Sulaimaniya</vt:lpstr>
      <vt:lpstr>Introduction:</vt:lpstr>
      <vt:lpstr>Reducing Suger And Non-Reducing Suger</vt:lpstr>
      <vt:lpstr>Non-reducing sugars do not have a free aldehyde or  ketone group. This means that they cannot donate electrons to  other compounds, and therefore they do not give a positive  result with chemical tests for reducing sugars</vt:lpstr>
      <vt:lpstr>PowerPoint Presentation</vt:lpstr>
      <vt:lpstr>3- Benedict’s Test:</vt:lpstr>
      <vt:lpstr>Reaction of Benedict Test</vt:lpstr>
      <vt:lpstr>Benedict’s Test</vt:lpstr>
      <vt:lpstr>Procedure</vt:lpstr>
      <vt:lpstr>Barfoed’sTest</vt:lpstr>
      <vt:lpstr>Barfoed’sTest  Reducing monosaccharaides are oxidized by the copper ions in a  weak acidic medium to form a carboxylic acid and a reddish ppt of  Cu2O (cuprous oxide).  </vt:lpstr>
      <vt:lpstr>Procedure</vt:lpstr>
      <vt:lpstr>Difference between Barfoed’s test and Benedict's test</vt:lpstr>
      <vt:lpstr>Thank You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DotNet</cp:lastModifiedBy>
  <cp:revision>1</cp:revision>
  <dcterms:created xsi:type="dcterms:W3CDTF">2024-09-20T20:31:49Z</dcterms:created>
  <dcterms:modified xsi:type="dcterms:W3CDTF">2024-09-20T20:56:51Z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