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0844" y="339979"/>
            <a:ext cx="79476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4453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4453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6F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4059" y="176911"/>
            <a:ext cx="1072388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6FBE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854" y="1204086"/>
            <a:ext cx="7891780" cy="392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445369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2024-09-20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darya.shorsh@sulicihan.edu.kr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19400" y="2119325"/>
            <a:ext cx="6553200" cy="2633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Times New Roman"/>
                <a:cs typeface="Times New Roman"/>
              </a:rPr>
              <a:t>Clinical</a:t>
            </a:r>
            <a:r>
              <a:rPr sz="4000" b="1" spc="-225" dirty="0">
                <a:latin typeface="Times New Roman"/>
                <a:cs typeface="Times New Roman"/>
              </a:rPr>
              <a:t> </a:t>
            </a:r>
            <a:r>
              <a:rPr sz="4000" b="1" spc="-10" dirty="0">
                <a:latin typeface="Times New Roman"/>
                <a:cs typeface="Times New Roman"/>
              </a:rPr>
              <a:t>Biochemistry</a:t>
            </a:r>
            <a:endParaRPr sz="4000" dirty="0">
              <a:latin typeface="Times New Roman"/>
              <a:cs typeface="Times New Roman"/>
            </a:endParaRPr>
          </a:p>
          <a:p>
            <a:pPr marL="1532890" marR="1498600" indent="6985" algn="ctr">
              <a:lnSpc>
                <a:spcPct val="150100"/>
              </a:lnSpc>
              <a:spcBef>
                <a:spcPts val="1585"/>
              </a:spcBef>
            </a:pPr>
            <a:r>
              <a:rPr sz="2400" b="1" dirty="0">
                <a:solidFill>
                  <a:srgbClr val="006FBE"/>
                </a:solidFill>
                <a:latin typeface="Times New Roman"/>
                <a:cs typeface="Times New Roman"/>
              </a:rPr>
              <a:t>Lab</a:t>
            </a:r>
            <a:r>
              <a:rPr sz="2400" b="1" spc="-105" dirty="0">
                <a:solidFill>
                  <a:srgbClr val="006FBE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50" dirty="0">
                <a:solidFill>
                  <a:srgbClr val="006FBE"/>
                </a:solidFill>
                <a:latin typeface="Times New Roman"/>
                <a:cs typeface="Times New Roman"/>
              </a:rPr>
              <a:t>3</a:t>
            </a:r>
            <a:r>
              <a:rPr sz="2400" b="1" spc="-50" dirty="0">
                <a:solidFill>
                  <a:srgbClr val="006FBE"/>
                </a:solidFill>
                <a:latin typeface="Times New Roman"/>
                <a:cs typeface="Times New Roman"/>
              </a:rPr>
              <a:t> </a:t>
            </a:r>
            <a:endParaRPr lang="en-US" sz="2400" b="1" spc="-20" dirty="0">
              <a:solidFill>
                <a:srgbClr val="006FBE"/>
              </a:solidFill>
              <a:latin typeface="Times New Roman"/>
              <a:cs typeface="Times New Roman"/>
            </a:endParaRPr>
          </a:p>
          <a:p>
            <a:pPr marL="1532890" marR="1498600" indent="6985" algn="ctr">
              <a:lnSpc>
                <a:spcPct val="150100"/>
              </a:lnSpc>
              <a:spcBef>
                <a:spcPts val="1585"/>
              </a:spcBef>
            </a:pPr>
            <a:r>
              <a:rPr lang="en-US" sz="2400" b="1" dirty="0">
                <a:latin typeface="Times New Roman"/>
                <a:cs typeface="Times New Roman"/>
              </a:rPr>
              <a:t>Introduction to Spectrophotometry</a:t>
            </a:r>
            <a:endParaRPr sz="2400" b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11469"/>
            <a:ext cx="12192000" cy="446405"/>
          </a:xfrm>
          <a:custGeom>
            <a:avLst/>
            <a:gdLst/>
            <a:ahLst/>
            <a:cxnLst/>
            <a:rect l="l" t="t" r="r" b="b"/>
            <a:pathLst>
              <a:path w="12192000" h="446404">
                <a:moveTo>
                  <a:pt x="12192000" y="0"/>
                </a:moveTo>
                <a:lnTo>
                  <a:pt x="0" y="0"/>
                </a:lnTo>
                <a:lnTo>
                  <a:pt x="0" y="446189"/>
                </a:lnTo>
                <a:lnTo>
                  <a:pt x="12192000" y="446189"/>
                </a:lnTo>
                <a:lnTo>
                  <a:pt x="12192000" y="0"/>
                </a:lnTo>
                <a:close/>
              </a:path>
            </a:pathLst>
          </a:custGeom>
          <a:solidFill>
            <a:srgbClr val="C3DF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46421" y="4697083"/>
            <a:ext cx="2899410" cy="11004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480"/>
              </a:spcBef>
            </a:pP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Prepared</a:t>
            </a:r>
            <a:r>
              <a:rPr sz="1800" spc="-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6FC0"/>
                </a:solidFill>
                <a:latin typeface="Times New Roman"/>
                <a:cs typeface="Times New Roman"/>
              </a:rPr>
              <a:t>by</a:t>
            </a:r>
            <a:r>
              <a:rPr sz="1800" spc="40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latin typeface="Times New Roman"/>
                <a:cs typeface="Times New Roman"/>
              </a:rPr>
              <a:t>Darya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Shorsh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Hamad</a:t>
            </a:r>
            <a:endParaRPr sz="18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sz="1400" b="1" dirty="0">
                <a:latin typeface="Times New Roman"/>
                <a:cs typeface="Times New Roman"/>
              </a:rPr>
              <a:t>Mcs.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Clinical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Biochemistry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E-</a:t>
            </a:r>
            <a:r>
              <a:rPr sz="1400" dirty="0">
                <a:latin typeface="Times New Roman"/>
                <a:cs typeface="Times New Roman"/>
              </a:rPr>
              <a:t>mail: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  <a:hlinkClick r:id="rId2"/>
              </a:rPr>
              <a:t>darya.shorsh@sulicihan.edu.krd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5585" y="6514896"/>
            <a:ext cx="2546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Academic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Year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202</a:t>
            </a:r>
            <a:r>
              <a:rPr lang="en-US" sz="1800" b="1" spc="-10" dirty="0">
                <a:latin typeface="Times New Roman"/>
                <a:cs typeface="Times New Roman"/>
              </a:rPr>
              <a:t>4</a:t>
            </a:r>
            <a:r>
              <a:rPr sz="1800" b="1" spc="-10" dirty="0">
                <a:latin typeface="Times New Roman"/>
                <a:cs typeface="Times New Roman"/>
              </a:rPr>
              <a:t>-</a:t>
            </a:r>
            <a:r>
              <a:rPr sz="1800" b="1" spc="-20" dirty="0">
                <a:latin typeface="Times New Roman"/>
                <a:cs typeface="Times New Roman"/>
              </a:rPr>
              <a:t>202</a:t>
            </a:r>
            <a:r>
              <a:rPr lang="en-US" sz="1800" b="1" spc="-20" dirty="0"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2192000" cy="2103120"/>
            <a:chOff x="0" y="0"/>
            <a:chExt cx="12192000" cy="210312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2192000" cy="1964055"/>
            </a:xfrm>
            <a:custGeom>
              <a:avLst/>
              <a:gdLst/>
              <a:ahLst/>
              <a:cxnLst/>
              <a:rect l="l" t="t" r="r" b="b"/>
              <a:pathLst>
                <a:path w="12192000" h="1964055">
                  <a:moveTo>
                    <a:pt x="12192000" y="0"/>
                  </a:moveTo>
                  <a:lnTo>
                    <a:pt x="0" y="0"/>
                  </a:lnTo>
                  <a:lnTo>
                    <a:pt x="0" y="1963927"/>
                  </a:lnTo>
                  <a:lnTo>
                    <a:pt x="12192000" y="1963927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8CF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47504" y="0"/>
              <a:ext cx="2444496" cy="210312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8643" y="498805"/>
            <a:ext cx="61442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</a:rPr>
              <a:t>Cihan</a:t>
            </a:r>
            <a:r>
              <a:rPr sz="3600" spc="-95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University</a:t>
            </a:r>
            <a:r>
              <a:rPr sz="3600" spc="-70" dirty="0">
                <a:solidFill>
                  <a:srgbClr val="001F5F"/>
                </a:solidFill>
              </a:rPr>
              <a:t> </a:t>
            </a:r>
            <a:r>
              <a:rPr sz="3600" dirty="0">
                <a:solidFill>
                  <a:srgbClr val="001F5F"/>
                </a:solidFill>
              </a:rPr>
              <a:t>-</a:t>
            </a:r>
            <a:r>
              <a:rPr sz="3600" spc="-70" dirty="0">
                <a:solidFill>
                  <a:srgbClr val="001F5F"/>
                </a:solidFill>
              </a:rPr>
              <a:t> </a:t>
            </a:r>
            <a:r>
              <a:rPr sz="3600" spc="-10" dirty="0">
                <a:solidFill>
                  <a:srgbClr val="001F5F"/>
                </a:solidFill>
              </a:rPr>
              <a:t>Sulaimaniya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39979"/>
            <a:ext cx="7947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Fundamentals</a:t>
            </a:r>
            <a:r>
              <a:rPr spc="-13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Spectrophotometry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49" y="-6349"/>
            <a:ext cx="12204700" cy="6870700"/>
            <a:chOff x="-6349" y="-6349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715517" y="1331214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1725" y="1736598"/>
            <a:ext cx="7687309" cy="4544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Precautions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64"/>
              </a:spcBef>
              <a:tabLst>
                <a:tab pos="407034" algn="l"/>
              </a:tabLst>
            </a:pPr>
            <a:r>
              <a:rPr sz="2000" spc="-50" dirty="0">
                <a:solidFill>
                  <a:srgbClr val="000063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000063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Always</a:t>
            </a:r>
            <a:r>
              <a:rPr sz="2000" spc="-5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clean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cells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thoroughly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rinse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at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least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once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with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portion</a:t>
            </a:r>
            <a:endParaRPr sz="2000">
              <a:latin typeface="Times New Roman"/>
              <a:cs typeface="Times New Roman"/>
            </a:endParaRPr>
          </a:p>
          <a:p>
            <a:pPr marL="407034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of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sample,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before</a:t>
            </a:r>
            <a:r>
              <a:rPr sz="2000" spc="-5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filling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sample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for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measurement.</a:t>
            </a:r>
            <a:endParaRPr sz="2000">
              <a:latin typeface="Times New Roman"/>
              <a:cs typeface="Times New Roman"/>
            </a:endParaRPr>
          </a:p>
          <a:p>
            <a:pPr marL="407034" marR="220345" indent="-394970">
              <a:lnSpc>
                <a:spcPct val="150000"/>
              </a:lnSpc>
              <a:spcBef>
                <a:spcPts val="5"/>
              </a:spcBef>
              <a:tabLst>
                <a:tab pos="407034" algn="l"/>
              </a:tabLst>
            </a:pPr>
            <a:r>
              <a:rPr sz="2000" spc="-50" dirty="0">
                <a:solidFill>
                  <a:srgbClr val="000063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000063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Always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wipe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exposed</a:t>
            </a:r>
            <a:r>
              <a:rPr sz="2000" spc="-5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surface</a:t>
            </a:r>
            <a:r>
              <a:rPr sz="2000" spc="-6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of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cells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dry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and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free</a:t>
            </a:r>
            <a:r>
              <a:rPr sz="2000" spc="-5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from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finger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prints,</a:t>
            </a:r>
            <a:r>
              <a:rPr sz="2000" spc="-5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using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tissue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paper.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07034" algn="l"/>
              </a:tabLst>
            </a:pPr>
            <a:r>
              <a:rPr sz="2000" spc="-50" dirty="0">
                <a:solidFill>
                  <a:srgbClr val="000063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000063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Clean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cells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thoroughly</a:t>
            </a:r>
            <a:r>
              <a:rPr sz="2000" spc="-7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immediately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after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use.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  <a:tabLst>
                <a:tab pos="407034" algn="l"/>
              </a:tabLst>
            </a:pPr>
            <a:r>
              <a:rPr sz="2000" spc="-50" dirty="0">
                <a:solidFill>
                  <a:srgbClr val="000063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000063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Do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not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leave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solutions,</a:t>
            </a:r>
            <a:r>
              <a:rPr sz="2000" spc="-5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particularly</a:t>
            </a:r>
            <a:r>
              <a:rPr sz="2000" spc="-5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strong</a:t>
            </a:r>
            <a:r>
              <a:rPr sz="2000" spc="-4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alkali,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in</a:t>
            </a:r>
            <a:r>
              <a:rPr sz="2000" spc="-1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cells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for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periods</a:t>
            </a:r>
            <a:endParaRPr sz="2000">
              <a:latin typeface="Times New Roman"/>
              <a:cs typeface="Times New Roman"/>
            </a:endParaRPr>
          </a:p>
          <a:p>
            <a:pPr marL="407034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more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than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an</a:t>
            </a:r>
            <a:r>
              <a:rPr sz="2000" spc="-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hour.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  <a:tabLst>
                <a:tab pos="407034" algn="l"/>
              </a:tabLst>
            </a:pPr>
            <a:r>
              <a:rPr sz="2000" spc="-50" dirty="0">
                <a:solidFill>
                  <a:srgbClr val="000063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000063"/>
                </a:solidFill>
                <a:latin typeface="Segoe UI Symbol"/>
                <a:cs typeface="Segoe UI Symbol"/>
              </a:rPr>
              <a:t>	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Never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use</a:t>
            </a:r>
            <a:r>
              <a:rPr sz="2000" spc="-2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</a:t>
            </a:r>
            <a:r>
              <a:rPr sz="2000" spc="-1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brush</a:t>
            </a:r>
            <a:r>
              <a:rPr sz="2000" spc="-4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or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any</a:t>
            </a:r>
            <a:r>
              <a:rPr sz="2000" spc="-1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tool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for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cleaning</a:t>
            </a:r>
            <a:r>
              <a:rPr sz="2000" spc="-3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which</a:t>
            </a:r>
            <a:r>
              <a:rPr sz="2000" spc="-1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may scratch</a:t>
            </a:r>
            <a:r>
              <a:rPr sz="2000" spc="-30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0063"/>
                </a:solidFill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407034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000063"/>
                </a:solidFill>
                <a:latin typeface="Times New Roman"/>
                <a:cs typeface="Times New Roman"/>
              </a:rPr>
              <a:t>optical</a:t>
            </a:r>
            <a:r>
              <a:rPr sz="2000" spc="-65" dirty="0">
                <a:solidFill>
                  <a:srgbClr val="000063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0063"/>
                </a:solidFill>
                <a:latin typeface="Times New Roman"/>
                <a:cs typeface="Times New Roman"/>
              </a:rPr>
              <a:t>surfaces.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Absorbance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2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0039" y="948918"/>
            <a:ext cx="9763125" cy="1452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spc="-10" dirty="0">
                <a:latin typeface="Times New Roman"/>
                <a:cs typeface="Times New Roman"/>
              </a:rPr>
              <a:t>Absorbance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measure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quantity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light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sample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absorb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(neither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transmits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nor </a:t>
            </a:r>
            <a:r>
              <a:rPr sz="2000" dirty="0">
                <a:latin typeface="Times New Roman"/>
                <a:cs typeface="Times New Roman"/>
              </a:rPr>
              <a:t>reflects)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proportional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concentration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substance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solution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0"/>
              </a:spcBef>
            </a:pPr>
            <a:r>
              <a:rPr sz="2000" b="1" i="1" dirty="0">
                <a:latin typeface="Times New Roman"/>
                <a:cs typeface="Times New Roman"/>
              </a:rPr>
              <a:t>The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absorbance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of</a:t>
            </a:r>
            <a:r>
              <a:rPr sz="2000" b="1" i="1" spc="-3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solution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depends</a:t>
            </a:r>
            <a:r>
              <a:rPr sz="2000" b="1" i="1" spc="-55" dirty="0">
                <a:latin typeface="Times New Roman"/>
                <a:cs typeface="Times New Roman"/>
              </a:rPr>
              <a:t> </a:t>
            </a:r>
            <a:r>
              <a:rPr sz="2000" b="1" i="1" spc="-25" dirty="0">
                <a:latin typeface="Times New Roman"/>
                <a:cs typeface="Times New Roman"/>
              </a:rPr>
              <a:t>on: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920" y="2369667"/>
            <a:ext cx="229870" cy="18548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000" spc="-50" dirty="0">
                <a:latin typeface="Segoe UI Symbol"/>
                <a:cs typeface="Segoe UI Symbol"/>
              </a:rPr>
              <a:t>✔</a:t>
            </a:r>
            <a:endParaRPr sz="20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0" dirty="0">
                <a:latin typeface="Segoe UI Symbol"/>
                <a:cs typeface="Segoe UI Symbol"/>
              </a:rPr>
              <a:t>✔</a:t>
            </a:r>
            <a:endParaRPr sz="20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0" dirty="0">
                <a:latin typeface="Segoe UI Symbol"/>
                <a:cs typeface="Segoe UI Symbol"/>
              </a:rPr>
              <a:t>✔</a:t>
            </a:r>
            <a:endParaRPr sz="2000">
              <a:latin typeface="Segoe UI Symbol"/>
              <a:cs typeface="Segoe UI Symbo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0" dirty="0">
                <a:latin typeface="Segoe UI Symbol"/>
                <a:cs typeface="Segoe UI Symbol"/>
              </a:rPr>
              <a:t>✔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939" y="2319711"/>
            <a:ext cx="2780030" cy="191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Nature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substance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substance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light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2000" dirty="0">
                <a:latin typeface="Times New Roman"/>
                <a:cs typeface="Times New Roman"/>
              </a:rPr>
              <a:t>Path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light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0039" y="4259681"/>
            <a:ext cx="9446895" cy="12877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2000" b="1" dirty="0">
                <a:latin typeface="Times New Roman"/>
                <a:cs typeface="Times New Roman"/>
              </a:rPr>
              <a:t>Optical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density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(OD)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O.D.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absorbance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directly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proportional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colored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compound.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3015995"/>
            <a:ext cx="7493508" cy="14462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Fundamentals</a:t>
            </a:r>
            <a:r>
              <a:rPr sz="4400" spc="-260" dirty="0"/>
              <a:t> </a:t>
            </a:r>
            <a:r>
              <a:rPr sz="4400" dirty="0"/>
              <a:t>of</a:t>
            </a:r>
            <a:r>
              <a:rPr sz="4400" spc="305" dirty="0"/>
              <a:t> </a:t>
            </a:r>
            <a:r>
              <a:rPr sz="4400" spc="-10" dirty="0"/>
              <a:t>Spectrophotometry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2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82295" y="1145281"/>
            <a:ext cx="6743065" cy="35871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869"/>
              </a:spcBef>
            </a:pPr>
            <a:r>
              <a:rPr sz="2000" b="1" spc="-10" dirty="0">
                <a:latin typeface="Times New Roman"/>
                <a:cs typeface="Times New Roman"/>
              </a:rPr>
              <a:t>Transmittance</a:t>
            </a:r>
            <a:endParaRPr sz="20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spcBef>
                <a:spcPts val="770"/>
              </a:spcBef>
              <a:buFont typeface="Segoe UI Symbol"/>
              <a:buChar char="❑"/>
              <a:tabLst>
                <a:tab pos="43942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transmittance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ratio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intensity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439420" marR="5080" algn="just">
              <a:lnSpc>
                <a:spcPct val="150000"/>
              </a:lnSpc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3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light</a:t>
            </a:r>
            <a:r>
              <a:rPr sz="2000" b="1" spc="13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that</a:t>
            </a:r>
            <a:r>
              <a:rPr sz="2000" b="1" spc="1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has</a:t>
            </a:r>
            <a:r>
              <a:rPr sz="2000" b="1" spc="13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passed</a:t>
            </a:r>
            <a:r>
              <a:rPr sz="2000" b="1" spc="12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through</a:t>
            </a:r>
            <a:r>
              <a:rPr sz="2000" b="1" spc="13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12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sample</a:t>
            </a:r>
            <a:r>
              <a:rPr sz="2000" b="1" spc="1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4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intensity</a:t>
            </a:r>
            <a:r>
              <a:rPr sz="2000" spc="1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2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entered</a:t>
            </a:r>
            <a:r>
              <a:rPr sz="2000" spc="20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190" dirty="0">
                <a:latin typeface="Times New Roman"/>
                <a:cs typeface="Times New Roman"/>
              </a:rPr>
              <a:t> 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displayed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percentage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(%T).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20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Font typeface="Segoe UI Symbol"/>
              <a:buChar char="❑"/>
              <a:tabLst>
                <a:tab pos="439420" algn="l"/>
              </a:tabLst>
            </a:pP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(C)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increases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Transmission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(%T</a:t>
            </a:r>
            <a:r>
              <a:rPr sz="2000" b="1" spc="-2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  <a:p>
            <a:pPr marL="439420">
              <a:lnSpc>
                <a:spcPct val="100000"/>
              </a:lnSpc>
              <a:spcBef>
                <a:spcPts val="1200"/>
              </a:spcBef>
            </a:pPr>
            <a:r>
              <a:rPr sz="2000" b="1" spc="-10" dirty="0">
                <a:latin typeface="Times New Roman"/>
                <a:cs typeface="Times New Roman"/>
              </a:rPr>
              <a:t>decreases.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81543" y="1388363"/>
            <a:ext cx="4010025" cy="5168265"/>
            <a:chOff x="7781543" y="1388363"/>
            <a:chExt cx="4010025" cy="516826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9747" y="3988308"/>
              <a:ext cx="3887724" cy="25679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543" y="1388363"/>
              <a:ext cx="4009644" cy="242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Law</a:t>
            </a:r>
            <a:r>
              <a:rPr sz="4400" spc="-135" dirty="0"/>
              <a:t> </a:t>
            </a:r>
            <a:r>
              <a:rPr sz="4400" dirty="0"/>
              <a:t>of</a:t>
            </a:r>
            <a:r>
              <a:rPr sz="4400" spc="110" dirty="0"/>
              <a:t> </a:t>
            </a:r>
            <a:r>
              <a:rPr sz="4400" spc="-10" dirty="0"/>
              <a:t>Absorbance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2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872" y="975890"/>
            <a:ext cx="9998710" cy="204470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25"/>
              </a:spcBef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Lambert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Law</a:t>
            </a:r>
            <a:endParaRPr sz="2000">
              <a:latin typeface="Times New Roman"/>
              <a:cs typeface="Times New Roman"/>
            </a:endParaRPr>
          </a:p>
          <a:p>
            <a:pPr marL="467995" indent="-455295">
              <a:lnSpc>
                <a:spcPct val="100000"/>
              </a:lnSpc>
              <a:spcBef>
                <a:spcPts val="994"/>
              </a:spcBef>
              <a:buFont typeface="Segoe UI Symbol"/>
              <a:buChar char="❖"/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intensity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transmitted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colored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  <a:spcBef>
                <a:spcPts val="141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increase</a:t>
            </a:r>
            <a:endParaRPr sz="2400">
              <a:latin typeface="Times New Roman"/>
              <a:cs typeface="Times New Roman"/>
            </a:endParaRPr>
          </a:p>
          <a:p>
            <a:pPr marL="467995" indent="-455295">
              <a:lnSpc>
                <a:spcPct val="100000"/>
              </a:lnSpc>
              <a:spcBef>
                <a:spcPts val="1620"/>
              </a:spcBef>
              <a:buFont typeface="Segoe UI Symbol"/>
              <a:buChar char="❖"/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absorbance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solute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directly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proportional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path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light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50036" y="3744467"/>
            <a:ext cx="10304145" cy="2661285"/>
            <a:chOff x="1050036" y="3744467"/>
            <a:chExt cx="10304145" cy="26612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83067" y="3744467"/>
              <a:ext cx="3570731" cy="26609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036" y="4879847"/>
              <a:ext cx="4855464" cy="12588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Law</a:t>
            </a:r>
            <a:r>
              <a:rPr sz="4400" spc="-135" dirty="0"/>
              <a:t> </a:t>
            </a:r>
            <a:r>
              <a:rPr sz="4400" dirty="0"/>
              <a:t>of</a:t>
            </a:r>
            <a:r>
              <a:rPr sz="4400" spc="110" dirty="0"/>
              <a:t> </a:t>
            </a:r>
            <a:r>
              <a:rPr sz="4400" spc="-10" dirty="0"/>
              <a:t>Absorbance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2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7872" y="975890"/>
            <a:ext cx="9998710" cy="256667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925"/>
              </a:spcBef>
            </a:pP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Beer</a:t>
            </a:r>
            <a:r>
              <a:rPr sz="2000" b="1" spc="42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law</a:t>
            </a:r>
            <a:endParaRPr sz="2000">
              <a:latin typeface="Times New Roman"/>
              <a:cs typeface="Times New Roman"/>
            </a:endParaRPr>
          </a:p>
          <a:p>
            <a:pPr marL="467995" indent="-455295">
              <a:lnSpc>
                <a:spcPct val="100000"/>
              </a:lnSpc>
              <a:spcBef>
                <a:spcPts val="994"/>
              </a:spcBef>
              <a:buFont typeface="Segoe UI Symbol"/>
              <a:buChar char="❖"/>
              <a:tabLst>
                <a:tab pos="467995" algn="l"/>
              </a:tabLst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states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intensity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light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transmitted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colored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solution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decrease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as</a:t>
            </a:r>
            <a:endParaRPr sz="2400">
              <a:latin typeface="Times New Roman"/>
              <a:cs typeface="Times New Roman"/>
            </a:endParaRPr>
          </a:p>
          <a:p>
            <a:pPr marL="467995">
              <a:lnSpc>
                <a:spcPct val="100000"/>
              </a:lnSpc>
              <a:spcBef>
                <a:spcPts val="141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concentration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increase.</a:t>
            </a:r>
            <a:endParaRPr sz="2400">
              <a:latin typeface="Times New Roman"/>
              <a:cs typeface="Times New Roman"/>
            </a:endParaRPr>
          </a:p>
          <a:p>
            <a:pPr marL="467995" marR="234950" indent="-455930">
              <a:lnSpc>
                <a:spcPct val="149300"/>
              </a:lnSpc>
              <a:spcBef>
                <a:spcPts val="10"/>
              </a:spcBef>
              <a:buChar char="❖"/>
              <a:tabLst>
                <a:tab pos="467995" algn="l"/>
                <a:tab pos="620395" algn="l"/>
              </a:tabLst>
            </a:pPr>
            <a:r>
              <a:rPr sz="2400" dirty="0">
                <a:latin typeface="Segoe UI Symbol"/>
                <a:cs typeface="Segoe UI Symbol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absorbance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solute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directly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proportional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concentration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a </a:t>
            </a:r>
            <a:r>
              <a:rPr sz="2400" spc="-10" dirty="0">
                <a:latin typeface="Times New Roman"/>
                <a:cs typeface="Times New Roman"/>
              </a:rPr>
              <a:t>solution.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1767" y="4021835"/>
            <a:ext cx="3819144" cy="9387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The</a:t>
            </a:r>
            <a:r>
              <a:rPr sz="4400" spc="-120" dirty="0"/>
              <a:t> </a:t>
            </a:r>
            <a:r>
              <a:rPr sz="4400" spc="-10" dirty="0"/>
              <a:t>Beer-</a:t>
            </a:r>
            <a:r>
              <a:rPr sz="4400" dirty="0"/>
              <a:t>Lambert</a:t>
            </a:r>
            <a:r>
              <a:rPr sz="4400" spc="90" dirty="0"/>
              <a:t> </a:t>
            </a:r>
            <a:r>
              <a:rPr sz="4400" spc="-25" dirty="0"/>
              <a:t>Law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2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20039" y="874242"/>
            <a:ext cx="98221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Also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known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Beer's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law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where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two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laws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are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usually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combined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together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used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all </a:t>
            </a:r>
            <a:r>
              <a:rPr sz="2000" b="1" dirty="0">
                <a:latin typeface="Times New Roman"/>
                <a:cs typeface="Times New Roman"/>
              </a:rPr>
              <a:t>absorption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analysis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0920" y="3215233"/>
            <a:ext cx="9223375" cy="27971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130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A: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absorbance</a:t>
            </a:r>
            <a:endParaRPr sz="20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C: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concentration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compound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solution,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mol/L</a:t>
            </a:r>
            <a:endParaRPr sz="20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b: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length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cuvette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contained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expressed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cm</a:t>
            </a:r>
            <a:endParaRPr sz="2000">
              <a:latin typeface="Times New Roman"/>
              <a:cs typeface="Times New Roman"/>
            </a:endParaRPr>
          </a:p>
          <a:p>
            <a:pPr marL="12192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4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:is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molar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absorptivity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units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mol-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cm-</a:t>
            </a:r>
            <a:r>
              <a:rPr sz="2000" spc="-50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64820" algn="l"/>
              </a:tabLst>
            </a:pPr>
            <a:r>
              <a:rPr sz="2000" spc="-50" dirty="0">
                <a:solidFill>
                  <a:srgbClr val="FF0000"/>
                </a:solidFill>
                <a:latin typeface="Segoe UI Symbol"/>
                <a:cs typeface="Segoe UI Symbol"/>
              </a:rPr>
              <a:t>✔</a:t>
            </a:r>
            <a:r>
              <a:rPr sz="2000" dirty="0">
                <a:solidFill>
                  <a:srgbClr val="FF0000"/>
                </a:solidFill>
                <a:latin typeface="Segoe UI Symbol"/>
                <a:cs typeface="Segoe UI Symbol"/>
              </a:rPr>
              <a:t>	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Main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use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Beer’s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Law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determine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concentration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various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solutions.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2153411"/>
            <a:ext cx="9825228" cy="9555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9327" y="4920996"/>
            <a:ext cx="152400" cy="2103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Fundamentals</a:t>
            </a:r>
            <a:r>
              <a:rPr spc="-13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Spectrophotometry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49" y="-6349"/>
            <a:ext cx="12204700" cy="6870700"/>
            <a:chOff x="-6349" y="-6349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48461" y="111633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43" y="1325880"/>
              <a:ext cx="10954512" cy="15087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52450"/>
            <a:ext cx="3896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Biochemistry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838961" y="1608582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7898" y="1866137"/>
            <a:ext cx="6151880" cy="3155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2920" indent="-490220">
              <a:lnSpc>
                <a:spcPct val="100000"/>
              </a:lnSpc>
              <a:spcBef>
                <a:spcPts val="95"/>
              </a:spcBef>
              <a:buClr>
                <a:srgbClr val="0ACFD7"/>
              </a:buClr>
              <a:buSzPct val="94642"/>
              <a:buFont typeface="Verdana"/>
              <a:buChar char="□"/>
              <a:tabLst>
                <a:tab pos="502920" algn="l"/>
              </a:tabLst>
            </a:pPr>
            <a:r>
              <a:rPr sz="2800" b="1" spc="-10" dirty="0">
                <a:solidFill>
                  <a:srgbClr val="0194A0"/>
                </a:solidFill>
                <a:latin typeface="Calibri"/>
                <a:cs typeface="Calibri"/>
              </a:rPr>
              <a:t>Medical</a:t>
            </a:r>
            <a:r>
              <a:rPr sz="2800" b="1" spc="-150" dirty="0">
                <a:solidFill>
                  <a:srgbClr val="0194A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194A0"/>
                </a:solidFill>
                <a:latin typeface="Calibri"/>
                <a:cs typeface="Calibri"/>
              </a:rPr>
              <a:t>Biochemistry</a:t>
            </a:r>
            <a:r>
              <a:rPr sz="2800" b="1" spc="-10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2205"/>
              </a:spcBef>
            </a:pPr>
            <a:r>
              <a:rPr sz="2800" dirty="0">
                <a:latin typeface="Calibri"/>
                <a:cs typeface="Calibri"/>
              </a:rPr>
              <a:t>Deals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BE0000"/>
                </a:solidFill>
                <a:latin typeface="Calibri"/>
                <a:cs typeface="Calibri"/>
              </a:rPr>
              <a:t>chemical</a:t>
            </a:r>
            <a:r>
              <a:rPr sz="2800" b="1" spc="-95" dirty="0">
                <a:solidFill>
                  <a:srgbClr val="BE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BE0000"/>
                </a:solidFill>
                <a:latin typeface="Calibri"/>
                <a:cs typeface="Calibri"/>
              </a:rPr>
              <a:t>basis</a:t>
            </a:r>
            <a:r>
              <a:rPr sz="2800" b="1" spc="-105" dirty="0">
                <a:solidFill>
                  <a:srgbClr val="BE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BE0000"/>
                </a:solidFill>
                <a:latin typeface="Calibri"/>
                <a:cs typeface="Calibri"/>
              </a:rPr>
              <a:t>of</a:t>
            </a:r>
            <a:r>
              <a:rPr sz="2800" b="1" spc="-95" dirty="0">
                <a:solidFill>
                  <a:srgbClr val="BE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BE0000"/>
                </a:solidFill>
                <a:latin typeface="Calibri"/>
                <a:cs typeface="Calibri"/>
              </a:rPr>
              <a:t>human</a:t>
            </a:r>
            <a:r>
              <a:rPr sz="2800" b="1" spc="-100" dirty="0">
                <a:solidFill>
                  <a:srgbClr val="BE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BE0000"/>
                </a:solidFill>
                <a:latin typeface="Calibri"/>
                <a:cs typeface="Calibri"/>
              </a:rPr>
              <a:t>body.</a:t>
            </a:r>
            <a:endParaRPr sz="2800">
              <a:latin typeface="Calibri"/>
              <a:cs typeface="Calibri"/>
            </a:endParaRPr>
          </a:p>
          <a:p>
            <a:pPr marL="502920" indent="-490220">
              <a:lnSpc>
                <a:spcPct val="100000"/>
              </a:lnSpc>
              <a:spcBef>
                <a:spcPts val="2200"/>
              </a:spcBef>
              <a:buClr>
                <a:srgbClr val="0ACFD7"/>
              </a:buClr>
              <a:buSzPct val="94642"/>
              <a:buFont typeface="Verdana"/>
              <a:buChar char="□"/>
              <a:tabLst>
                <a:tab pos="502920" algn="l"/>
              </a:tabLst>
            </a:pPr>
            <a:r>
              <a:rPr sz="2800" b="1" dirty="0">
                <a:solidFill>
                  <a:srgbClr val="0194A0"/>
                </a:solidFill>
                <a:latin typeface="Calibri"/>
                <a:cs typeface="Calibri"/>
              </a:rPr>
              <a:t>Clinical</a:t>
            </a:r>
            <a:r>
              <a:rPr sz="2800" b="1" spc="-95" dirty="0">
                <a:solidFill>
                  <a:srgbClr val="0194A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194A0"/>
                </a:solidFill>
                <a:latin typeface="Calibri"/>
                <a:cs typeface="Calibri"/>
              </a:rPr>
              <a:t>Biochemistry:</a:t>
            </a:r>
            <a:endParaRPr sz="2800">
              <a:latin typeface="Calibri"/>
              <a:cs typeface="Calibri"/>
            </a:endParaRPr>
          </a:p>
          <a:p>
            <a:pPr marL="45720" marR="278130">
              <a:lnSpc>
                <a:spcPct val="150000"/>
              </a:lnSpc>
              <a:spcBef>
                <a:spcPts val="85"/>
              </a:spcBef>
            </a:pPr>
            <a:r>
              <a:rPr sz="2800" dirty="0">
                <a:latin typeface="Calibri"/>
                <a:cs typeface="Calibri"/>
              </a:rPr>
              <a:t>Deals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clinical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diseases/pathological </a:t>
            </a:r>
            <a:r>
              <a:rPr sz="2800" b="1" dirty="0">
                <a:latin typeface="Calibri"/>
                <a:cs typeface="Calibri"/>
              </a:rPr>
              <a:t>conditions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of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human</a:t>
            </a:r>
            <a:r>
              <a:rPr sz="2800" b="1" spc="-8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body.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752" y="1789176"/>
            <a:ext cx="4651248" cy="4081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4471C3"/>
                </a:solidFill>
              </a:rPr>
              <a:t>Spectrophotometry</a:t>
            </a:r>
            <a:endParaRPr sz="4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-6349" y="-6349"/>
            <a:ext cx="12204700" cy="6870700"/>
            <a:chOff x="-6349" y="-6349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662178" y="1130045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415" y="1325880"/>
              <a:ext cx="10203180" cy="52928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887" y="120522"/>
            <a:ext cx="8794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" dirty="0">
                <a:solidFill>
                  <a:srgbClr val="4471C3"/>
                </a:solidFill>
              </a:rPr>
              <a:t>Fundamentals</a:t>
            </a:r>
            <a:r>
              <a:rPr sz="4400" spc="-215" dirty="0">
                <a:solidFill>
                  <a:srgbClr val="4471C3"/>
                </a:solidFill>
              </a:rPr>
              <a:t> </a:t>
            </a:r>
            <a:r>
              <a:rPr sz="4400" dirty="0">
                <a:solidFill>
                  <a:srgbClr val="4471C3"/>
                </a:solidFill>
              </a:rPr>
              <a:t>of</a:t>
            </a:r>
            <a:r>
              <a:rPr sz="4400" spc="355" dirty="0">
                <a:solidFill>
                  <a:srgbClr val="4471C3"/>
                </a:solidFill>
              </a:rPr>
              <a:t> </a:t>
            </a:r>
            <a:r>
              <a:rPr sz="4400" spc="-10" dirty="0">
                <a:solidFill>
                  <a:srgbClr val="4471C3"/>
                </a:solidFill>
              </a:rPr>
              <a:t>Spectrophotometry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525018" y="1247394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6016" y="4712208"/>
              <a:ext cx="1677670" cy="527685"/>
            </a:xfrm>
            <a:custGeom>
              <a:avLst/>
              <a:gdLst/>
              <a:ahLst/>
              <a:cxnLst/>
              <a:rect l="l" t="t" r="r" b="b"/>
              <a:pathLst>
                <a:path w="1677670" h="527685">
                  <a:moveTo>
                    <a:pt x="1589785" y="0"/>
                  </a:moveTo>
                  <a:lnTo>
                    <a:pt x="87883" y="0"/>
                  </a:lnTo>
                  <a:lnTo>
                    <a:pt x="53593" y="6858"/>
                  </a:lnTo>
                  <a:lnTo>
                    <a:pt x="25780" y="25781"/>
                  </a:lnTo>
                  <a:lnTo>
                    <a:pt x="6857" y="53721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857" y="473583"/>
                  </a:lnTo>
                  <a:lnTo>
                    <a:pt x="25780" y="501523"/>
                  </a:lnTo>
                  <a:lnTo>
                    <a:pt x="53593" y="520446"/>
                  </a:lnTo>
                  <a:lnTo>
                    <a:pt x="87883" y="527304"/>
                  </a:lnTo>
                  <a:lnTo>
                    <a:pt x="1589785" y="527304"/>
                  </a:lnTo>
                  <a:lnTo>
                    <a:pt x="1623949" y="520446"/>
                  </a:lnTo>
                  <a:lnTo>
                    <a:pt x="1651888" y="501523"/>
                  </a:lnTo>
                  <a:lnTo>
                    <a:pt x="1670684" y="473583"/>
                  </a:lnTo>
                  <a:lnTo>
                    <a:pt x="1677669" y="439420"/>
                  </a:lnTo>
                  <a:lnTo>
                    <a:pt x="1677669" y="87884"/>
                  </a:lnTo>
                  <a:lnTo>
                    <a:pt x="1670938" y="54229"/>
                  </a:lnTo>
                  <a:lnTo>
                    <a:pt x="1638553" y="14732"/>
                  </a:lnTo>
                  <a:lnTo>
                    <a:pt x="1589785" y="0"/>
                  </a:lnTo>
                  <a:close/>
                </a:path>
              </a:pathLst>
            </a:custGeom>
            <a:solidFill>
              <a:srgbClr val="447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6016" y="4712208"/>
              <a:ext cx="1677670" cy="527685"/>
            </a:xfrm>
            <a:custGeom>
              <a:avLst/>
              <a:gdLst/>
              <a:ahLst/>
              <a:cxnLst/>
              <a:rect l="l" t="t" r="r" b="b"/>
              <a:pathLst>
                <a:path w="1677670" h="527685">
                  <a:moveTo>
                    <a:pt x="0" y="87884"/>
                  </a:moveTo>
                  <a:lnTo>
                    <a:pt x="6857" y="53721"/>
                  </a:lnTo>
                  <a:lnTo>
                    <a:pt x="25780" y="25781"/>
                  </a:lnTo>
                  <a:lnTo>
                    <a:pt x="53593" y="6858"/>
                  </a:lnTo>
                  <a:lnTo>
                    <a:pt x="87883" y="0"/>
                  </a:lnTo>
                  <a:lnTo>
                    <a:pt x="1589785" y="0"/>
                  </a:lnTo>
                  <a:lnTo>
                    <a:pt x="1638553" y="14732"/>
                  </a:lnTo>
                  <a:lnTo>
                    <a:pt x="1670938" y="54229"/>
                  </a:lnTo>
                  <a:lnTo>
                    <a:pt x="1677669" y="87884"/>
                  </a:lnTo>
                  <a:lnTo>
                    <a:pt x="1677669" y="439420"/>
                  </a:lnTo>
                  <a:lnTo>
                    <a:pt x="1670684" y="473583"/>
                  </a:lnTo>
                  <a:lnTo>
                    <a:pt x="1651888" y="501523"/>
                  </a:lnTo>
                  <a:lnTo>
                    <a:pt x="1623949" y="520446"/>
                  </a:lnTo>
                  <a:lnTo>
                    <a:pt x="1589785" y="527304"/>
                  </a:lnTo>
                  <a:lnTo>
                    <a:pt x="87883" y="527304"/>
                  </a:lnTo>
                  <a:lnTo>
                    <a:pt x="53593" y="520446"/>
                  </a:lnTo>
                  <a:lnTo>
                    <a:pt x="25780" y="501523"/>
                  </a:lnTo>
                  <a:lnTo>
                    <a:pt x="6857" y="473583"/>
                  </a:lnTo>
                  <a:lnTo>
                    <a:pt x="0" y="439420"/>
                  </a:lnTo>
                  <a:lnTo>
                    <a:pt x="0" y="87884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74015" indent="-361315">
              <a:lnSpc>
                <a:spcPct val="100000"/>
              </a:lnSpc>
              <a:spcBef>
                <a:spcPts val="795"/>
              </a:spcBef>
              <a:buFont typeface="Segoe UI Symbol"/>
              <a:buChar char="❑"/>
              <a:tabLst>
                <a:tab pos="374015" algn="l"/>
              </a:tabLst>
            </a:pPr>
            <a:r>
              <a:rPr sz="1800" b="1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Photometric </a:t>
            </a: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695"/>
              </a:spcBef>
            </a:pP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means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light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concentration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sz="1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substances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solution</a:t>
            </a:r>
            <a:endParaRPr sz="1800">
              <a:latin typeface="Times New Roman"/>
              <a:cs typeface="Times New Roman"/>
            </a:endParaRPr>
          </a:p>
          <a:p>
            <a:pPr marL="374015" indent="-361315">
              <a:lnSpc>
                <a:spcPct val="100000"/>
              </a:lnSpc>
              <a:spcBef>
                <a:spcPts val="1490"/>
              </a:spcBef>
              <a:buFont typeface="Segoe UI Symbol"/>
              <a:buChar char="❑"/>
              <a:tabLst>
                <a:tab pos="374015" algn="l"/>
              </a:tabLst>
            </a:pP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Colorimetry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685"/>
              </a:spcBef>
            </a:pP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8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Photometry.</a:t>
            </a:r>
            <a:r>
              <a:rPr sz="1800" b="1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visible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80"/>
              </a:spcBef>
            </a:pP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portion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light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spectrum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concentration</a:t>
            </a:r>
            <a:endParaRPr sz="1800">
              <a:latin typeface="Times New Roman"/>
              <a:cs typeface="Times New Roman"/>
            </a:endParaRPr>
          </a:p>
          <a:p>
            <a:pPr marL="374015" indent="-361315">
              <a:lnSpc>
                <a:spcPct val="100000"/>
              </a:lnSpc>
              <a:spcBef>
                <a:spcPts val="1490"/>
              </a:spcBef>
              <a:buFont typeface="Segoe UI Symbol"/>
              <a:buChar char="❑"/>
              <a:tabLst>
                <a:tab pos="374015" algn="l"/>
              </a:tabLst>
            </a:pP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Spectrophotometry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105"/>
              </a:spcBef>
            </a:pP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8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defined</a:t>
            </a:r>
            <a:r>
              <a:rPr sz="18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i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visible</a:t>
            </a:r>
            <a:r>
              <a:rPr sz="18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800" i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UV</a:t>
            </a:r>
            <a:r>
              <a:rPr sz="1800" b="1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portions</a:t>
            </a:r>
            <a:r>
              <a:rPr sz="1800" b="1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b="1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light</a:t>
            </a:r>
            <a:r>
              <a:rPr sz="1800" b="1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spectrum</a:t>
            </a:r>
            <a:endParaRPr sz="1800">
              <a:latin typeface="Times New Roman"/>
              <a:cs typeface="Times New Roman"/>
            </a:endParaRPr>
          </a:p>
          <a:p>
            <a:pPr marL="88900">
              <a:lnSpc>
                <a:spcPts val="2080"/>
              </a:lnSpc>
              <a:spcBef>
                <a:spcPts val="935"/>
              </a:spcBef>
            </a:pPr>
            <a:r>
              <a:rPr sz="1800" i="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800" i="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800" b="1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00" b="1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concentration</a:t>
            </a:r>
            <a:endParaRPr sz="1800">
              <a:latin typeface="Times New Roman"/>
              <a:cs typeface="Times New Roman"/>
            </a:endParaRPr>
          </a:p>
          <a:p>
            <a:pPr marL="6685280">
              <a:lnSpc>
                <a:spcPts val="2080"/>
              </a:lnSpc>
            </a:pPr>
            <a:r>
              <a:rPr sz="1800" b="1" i="0" spc="-10" dirty="0">
                <a:solidFill>
                  <a:srgbClr val="EC7B30"/>
                </a:solidFill>
                <a:latin typeface="Times New Roman"/>
                <a:cs typeface="Times New Roman"/>
              </a:rPr>
              <a:t>Colorimetry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07801" y="5666041"/>
            <a:ext cx="2548255" cy="739775"/>
            <a:chOff x="4507801" y="5666041"/>
            <a:chExt cx="2548255" cy="739775"/>
          </a:xfrm>
        </p:grpSpPr>
        <p:sp>
          <p:nvSpPr>
            <p:cNvPr id="10" name="object 10"/>
            <p:cNvSpPr/>
            <p:nvPr/>
          </p:nvSpPr>
          <p:spPr>
            <a:xfrm>
              <a:off x="4512564" y="5670803"/>
              <a:ext cx="2538730" cy="730250"/>
            </a:xfrm>
            <a:custGeom>
              <a:avLst/>
              <a:gdLst/>
              <a:ahLst/>
              <a:cxnLst/>
              <a:rect l="l" t="t" r="r" b="b"/>
              <a:pathLst>
                <a:path w="2538729" h="730250">
                  <a:moveTo>
                    <a:pt x="2416937" y="0"/>
                  </a:moveTo>
                  <a:lnTo>
                    <a:pt x="121793" y="0"/>
                  </a:lnTo>
                  <a:lnTo>
                    <a:pt x="74295" y="9563"/>
                  </a:lnTo>
                  <a:lnTo>
                    <a:pt x="35687" y="35636"/>
                  </a:lnTo>
                  <a:lnTo>
                    <a:pt x="9525" y="74307"/>
                  </a:lnTo>
                  <a:lnTo>
                    <a:pt x="0" y="121653"/>
                  </a:lnTo>
                  <a:lnTo>
                    <a:pt x="0" y="608317"/>
                  </a:lnTo>
                  <a:lnTo>
                    <a:pt x="9525" y="655675"/>
                  </a:lnTo>
                  <a:lnTo>
                    <a:pt x="35687" y="694347"/>
                  </a:lnTo>
                  <a:lnTo>
                    <a:pt x="74295" y="720432"/>
                  </a:lnTo>
                  <a:lnTo>
                    <a:pt x="121793" y="729996"/>
                  </a:lnTo>
                  <a:lnTo>
                    <a:pt x="2416937" y="729996"/>
                  </a:lnTo>
                  <a:lnTo>
                    <a:pt x="2464308" y="720432"/>
                  </a:lnTo>
                  <a:lnTo>
                    <a:pt x="2503042" y="694347"/>
                  </a:lnTo>
                  <a:lnTo>
                    <a:pt x="2529078" y="655675"/>
                  </a:lnTo>
                  <a:lnTo>
                    <a:pt x="2538730" y="608317"/>
                  </a:lnTo>
                  <a:lnTo>
                    <a:pt x="2538730" y="121653"/>
                  </a:lnTo>
                  <a:lnTo>
                    <a:pt x="2529459" y="75107"/>
                  </a:lnTo>
                  <a:lnTo>
                    <a:pt x="2503042" y="35636"/>
                  </a:lnTo>
                  <a:lnTo>
                    <a:pt x="2463545" y="9258"/>
                  </a:lnTo>
                  <a:lnTo>
                    <a:pt x="2416937" y="0"/>
                  </a:lnTo>
                  <a:close/>
                </a:path>
              </a:pathLst>
            </a:custGeom>
            <a:solidFill>
              <a:srgbClr val="447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12564" y="5670803"/>
              <a:ext cx="2538730" cy="730250"/>
            </a:xfrm>
            <a:custGeom>
              <a:avLst/>
              <a:gdLst/>
              <a:ahLst/>
              <a:cxnLst/>
              <a:rect l="l" t="t" r="r" b="b"/>
              <a:pathLst>
                <a:path w="2538729" h="730250">
                  <a:moveTo>
                    <a:pt x="0" y="121653"/>
                  </a:moveTo>
                  <a:lnTo>
                    <a:pt x="9525" y="74307"/>
                  </a:lnTo>
                  <a:lnTo>
                    <a:pt x="35687" y="35636"/>
                  </a:lnTo>
                  <a:lnTo>
                    <a:pt x="74295" y="9563"/>
                  </a:lnTo>
                  <a:lnTo>
                    <a:pt x="121793" y="0"/>
                  </a:lnTo>
                  <a:lnTo>
                    <a:pt x="2416937" y="0"/>
                  </a:lnTo>
                  <a:lnTo>
                    <a:pt x="2463545" y="9258"/>
                  </a:lnTo>
                  <a:lnTo>
                    <a:pt x="2503042" y="35636"/>
                  </a:lnTo>
                  <a:lnTo>
                    <a:pt x="2529459" y="75107"/>
                  </a:lnTo>
                  <a:lnTo>
                    <a:pt x="2538730" y="121653"/>
                  </a:lnTo>
                  <a:lnTo>
                    <a:pt x="2538730" y="608317"/>
                  </a:lnTo>
                  <a:lnTo>
                    <a:pt x="2529078" y="655675"/>
                  </a:lnTo>
                  <a:lnTo>
                    <a:pt x="2503042" y="694347"/>
                  </a:lnTo>
                  <a:lnTo>
                    <a:pt x="2464308" y="720432"/>
                  </a:lnTo>
                  <a:lnTo>
                    <a:pt x="2416937" y="729996"/>
                  </a:lnTo>
                  <a:lnTo>
                    <a:pt x="121793" y="729996"/>
                  </a:lnTo>
                  <a:lnTo>
                    <a:pt x="74295" y="720432"/>
                  </a:lnTo>
                  <a:lnTo>
                    <a:pt x="35687" y="694347"/>
                  </a:lnTo>
                  <a:lnTo>
                    <a:pt x="9525" y="655675"/>
                  </a:lnTo>
                  <a:lnTo>
                    <a:pt x="0" y="608317"/>
                  </a:lnTo>
                  <a:lnTo>
                    <a:pt x="0" y="121653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73346" y="5733694"/>
            <a:ext cx="2199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Instrumental</a:t>
            </a: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Methods (spectrophotometry)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24709" y="5786437"/>
            <a:ext cx="3011805" cy="492759"/>
            <a:chOff x="8724709" y="5786437"/>
            <a:chExt cx="3011805" cy="492759"/>
          </a:xfrm>
        </p:grpSpPr>
        <p:sp>
          <p:nvSpPr>
            <p:cNvPr id="14" name="object 14"/>
            <p:cNvSpPr/>
            <p:nvPr/>
          </p:nvSpPr>
          <p:spPr>
            <a:xfrm>
              <a:off x="8729471" y="5791200"/>
              <a:ext cx="3002280" cy="483234"/>
            </a:xfrm>
            <a:custGeom>
              <a:avLst/>
              <a:gdLst/>
              <a:ahLst/>
              <a:cxnLst/>
              <a:rect l="l" t="t" r="r" b="b"/>
              <a:pathLst>
                <a:path w="3002279" h="483235">
                  <a:moveTo>
                    <a:pt x="2921507" y="0"/>
                  </a:moveTo>
                  <a:lnTo>
                    <a:pt x="80391" y="0"/>
                  </a:lnTo>
                  <a:lnTo>
                    <a:pt x="49149" y="6324"/>
                  </a:lnTo>
                  <a:lnTo>
                    <a:pt x="23495" y="23571"/>
                  </a:lnTo>
                  <a:lnTo>
                    <a:pt x="6350" y="49161"/>
                  </a:lnTo>
                  <a:lnTo>
                    <a:pt x="0" y="80505"/>
                  </a:lnTo>
                  <a:lnTo>
                    <a:pt x="0" y="402577"/>
                  </a:lnTo>
                  <a:lnTo>
                    <a:pt x="6350" y="433920"/>
                  </a:lnTo>
                  <a:lnTo>
                    <a:pt x="23495" y="459511"/>
                  </a:lnTo>
                  <a:lnTo>
                    <a:pt x="49149" y="476770"/>
                  </a:lnTo>
                  <a:lnTo>
                    <a:pt x="80391" y="483108"/>
                  </a:lnTo>
                  <a:lnTo>
                    <a:pt x="2921507" y="483108"/>
                  </a:lnTo>
                  <a:lnTo>
                    <a:pt x="2952877" y="476770"/>
                  </a:lnTo>
                  <a:lnTo>
                    <a:pt x="2978404" y="459511"/>
                  </a:lnTo>
                  <a:lnTo>
                    <a:pt x="2995676" y="433920"/>
                  </a:lnTo>
                  <a:lnTo>
                    <a:pt x="3001899" y="402577"/>
                  </a:lnTo>
                  <a:lnTo>
                    <a:pt x="3001899" y="80505"/>
                  </a:lnTo>
                  <a:lnTo>
                    <a:pt x="2995803" y="49707"/>
                  </a:lnTo>
                  <a:lnTo>
                    <a:pt x="2966084" y="13525"/>
                  </a:lnTo>
                  <a:lnTo>
                    <a:pt x="2921507" y="0"/>
                  </a:lnTo>
                  <a:close/>
                </a:path>
              </a:pathLst>
            </a:custGeom>
            <a:solidFill>
              <a:srgbClr val="4471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729471" y="5791200"/>
              <a:ext cx="3002280" cy="483234"/>
            </a:xfrm>
            <a:custGeom>
              <a:avLst/>
              <a:gdLst/>
              <a:ahLst/>
              <a:cxnLst/>
              <a:rect l="l" t="t" r="r" b="b"/>
              <a:pathLst>
                <a:path w="3002279" h="483235">
                  <a:moveTo>
                    <a:pt x="0" y="80505"/>
                  </a:moveTo>
                  <a:lnTo>
                    <a:pt x="6350" y="49161"/>
                  </a:lnTo>
                  <a:lnTo>
                    <a:pt x="23495" y="23571"/>
                  </a:lnTo>
                  <a:lnTo>
                    <a:pt x="49149" y="6324"/>
                  </a:lnTo>
                  <a:lnTo>
                    <a:pt x="80391" y="0"/>
                  </a:lnTo>
                  <a:lnTo>
                    <a:pt x="2921507" y="0"/>
                  </a:lnTo>
                  <a:lnTo>
                    <a:pt x="2966084" y="13525"/>
                  </a:lnTo>
                  <a:lnTo>
                    <a:pt x="2995803" y="49707"/>
                  </a:lnTo>
                  <a:lnTo>
                    <a:pt x="3001899" y="80505"/>
                  </a:lnTo>
                  <a:lnTo>
                    <a:pt x="3001899" y="402577"/>
                  </a:lnTo>
                  <a:lnTo>
                    <a:pt x="2995676" y="433920"/>
                  </a:lnTo>
                  <a:lnTo>
                    <a:pt x="2978404" y="459511"/>
                  </a:lnTo>
                  <a:lnTo>
                    <a:pt x="2952877" y="476770"/>
                  </a:lnTo>
                  <a:lnTo>
                    <a:pt x="2921507" y="483108"/>
                  </a:lnTo>
                  <a:lnTo>
                    <a:pt x="80391" y="483108"/>
                  </a:lnTo>
                  <a:lnTo>
                    <a:pt x="49149" y="476770"/>
                  </a:lnTo>
                  <a:lnTo>
                    <a:pt x="23495" y="459511"/>
                  </a:lnTo>
                  <a:lnTo>
                    <a:pt x="6350" y="433920"/>
                  </a:lnTo>
                  <a:lnTo>
                    <a:pt x="0" y="402577"/>
                  </a:lnTo>
                  <a:lnTo>
                    <a:pt x="0" y="80505"/>
                  </a:lnTo>
                  <a:close/>
                </a:path>
              </a:pathLst>
            </a:custGeom>
            <a:ln w="95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82253" y="5867806"/>
            <a:ext cx="2678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Non-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Instrumental</a:t>
            </a:r>
            <a:r>
              <a:rPr sz="1800" b="1" spc="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Methods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82055" y="5239511"/>
            <a:ext cx="4450080" cy="553085"/>
          </a:xfrm>
          <a:custGeom>
            <a:avLst/>
            <a:gdLst/>
            <a:ahLst/>
            <a:cxnLst/>
            <a:rect l="l" t="t" r="r" b="b"/>
            <a:pathLst>
              <a:path w="4450080" h="553085">
                <a:moveTo>
                  <a:pt x="2043049" y="0"/>
                </a:moveTo>
                <a:lnTo>
                  <a:pt x="2043049" y="215900"/>
                </a:lnTo>
                <a:lnTo>
                  <a:pt x="0" y="215900"/>
                </a:lnTo>
                <a:lnTo>
                  <a:pt x="0" y="431800"/>
                </a:lnTo>
              </a:path>
              <a:path w="4450080" h="553085">
                <a:moveTo>
                  <a:pt x="2043049" y="0"/>
                </a:moveTo>
                <a:lnTo>
                  <a:pt x="2043049" y="219075"/>
                </a:lnTo>
                <a:lnTo>
                  <a:pt x="4449572" y="219075"/>
                </a:lnTo>
                <a:lnTo>
                  <a:pt x="4449572" y="552729"/>
                </a:lnTo>
              </a:path>
            </a:pathLst>
          </a:custGeom>
          <a:ln w="190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344" y="542036"/>
            <a:ext cx="29648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solidFill>
                  <a:srgbClr val="4471C3"/>
                </a:solidFill>
              </a:rPr>
              <a:t>Colorimetry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838961" y="1608582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0537" y="1520697"/>
            <a:ext cx="7086600" cy="3728085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b="1" spc="-13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400" b="1" u="heavy" spc="-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Visual</a:t>
            </a:r>
            <a:r>
              <a:rPr sz="24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Observations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915"/>
              </a:spcBef>
            </a:pPr>
            <a:r>
              <a:rPr sz="2400" dirty="0">
                <a:latin typeface="Times New Roman"/>
                <a:cs typeface="Times New Roman"/>
              </a:rPr>
              <a:t>Because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colorimetry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inspection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materials</a:t>
            </a:r>
            <a:endParaRPr sz="2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  <a:tabLst>
                <a:tab pos="3429635" algn="l"/>
              </a:tabLst>
            </a:pP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human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eye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	necessary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review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aspects</a:t>
            </a:r>
            <a:endParaRPr sz="2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visible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light.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35"/>
              </a:spcBef>
            </a:pPr>
            <a:r>
              <a:rPr sz="2400" b="1" spc="-11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4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Visible</a:t>
            </a:r>
            <a:r>
              <a:rPr sz="2400" b="1" u="heavy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light</a:t>
            </a:r>
            <a:r>
              <a:rPr sz="2400" spc="-10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910"/>
              </a:spcBef>
            </a:pP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narrow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range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electromagnetic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waves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wavelength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400-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700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nm</a:t>
            </a:r>
            <a:r>
              <a:rPr sz="2400" spc="-25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00543" y="1757172"/>
            <a:ext cx="4695825" cy="4937760"/>
            <a:chOff x="7400543" y="1757172"/>
            <a:chExt cx="4695825" cy="49377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0543" y="4177283"/>
              <a:ext cx="4331208" cy="25176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8871" y="1757172"/>
              <a:ext cx="4357116" cy="24201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5316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950" dirty="0"/>
              <a:t>Why</a:t>
            </a:r>
            <a:r>
              <a:rPr sz="3950" spc="-50" dirty="0"/>
              <a:t> </a:t>
            </a:r>
            <a:r>
              <a:rPr sz="3950" dirty="0"/>
              <a:t>an</a:t>
            </a:r>
            <a:r>
              <a:rPr sz="3950" spc="-70" dirty="0"/>
              <a:t> </a:t>
            </a:r>
            <a:r>
              <a:rPr sz="3950" dirty="0"/>
              <a:t>apple</a:t>
            </a:r>
            <a:r>
              <a:rPr sz="3950" spc="-55" dirty="0"/>
              <a:t> </a:t>
            </a:r>
            <a:r>
              <a:rPr sz="3950" dirty="0"/>
              <a:t>looks</a:t>
            </a:r>
            <a:r>
              <a:rPr sz="3950" spc="-70" dirty="0"/>
              <a:t> </a:t>
            </a:r>
            <a:r>
              <a:rPr sz="3950" dirty="0"/>
              <a:t>red</a:t>
            </a:r>
            <a:r>
              <a:rPr sz="3950" spc="-55" dirty="0"/>
              <a:t> </a:t>
            </a:r>
            <a:r>
              <a:rPr sz="3950" dirty="0"/>
              <a:t>to</a:t>
            </a:r>
            <a:r>
              <a:rPr sz="3950" spc="-75" dirty="0"/>
              <a:t> </a:t>
            </a:r>
            <a:r>
              <a:rPr sz="3950" dirty="0"/>
              <a:t>our</a:t>
            </a:r>
            <a:r>
              <a:rPr sz="3950" spc="-45" dirty="0"/>
              <a:t> </a:t>
            </a:r>
            <a:r>
              <a:rPr sz="3950" spc="-20" dirty="0"/>
              <a:t>eye?</a:t>
            </a:r>
            <a:endParaRPr sz="3950"/>
          </a:p>
        </p:txBody>
      </p:sp>
      <p:grpSp>
        <p:nvGrpSpPr>
          <p:cNvPr id="3" name="object 3"/>
          <p:cNvGrpSpPr/>
          <p:nvPr/>
        </p:nvGrpSpPr>
        <p:grpSpPr>
          <a:xfrm>
            <a:off x="-6349" y="-6349"/>
            <a:ext cx="12204700" cy="6870700"/>
            <a:chOff x="-6349" y="-6349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550925" y="1200150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1484" y="1615439"/>
              <a:ext cx="4890516" cy="38846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23417" y="998575"/>
            <a:ext cx="6478905" cy="468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When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certain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material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exposed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containing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various </a:t>
            </a:r>
            <a:r>
              <a:rPr sz="2000" dirty="0">
                <a:latin typeface="Times New Roman"/>
                <a:cs typeface="Times New Roman"/>
              </a:rPr>
              <a:t>colors  (white</a:t>
            </a:r>
            <a:r>
              <a:rPr sz="2000" spc="4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light),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takes  in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keeps</a:t>
            </a:r>
            <a:r>
              <a:rPr sz="2000" spc="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only  its</a:t>
            </a:r>
            <a:r>
              <a:rPr sz="2000" spc="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favorite </a:t>
            </a:r>
            <a:r>
              <a:rPr sz="2000" dirty="0">
                <a:latin typeface="Times New Roman"/>
                <a:cs typeface="Times New Roman"/>
              </a:rPr>
              <a:t>colors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this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(a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phenomenon</a:t>
            </a:r>
            <a:r>
              <a:rPr sz="2000" spc="25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called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―</a:t>
            </a:r>
            <a:r>
              <a:rPr sz="2000" b="1" dirty="0">
                <a:latin typeface="Times New Roman"/>
                <a:cs typeface="Times New Roman"/>
              </a:rPr>
              <a:t>absorption</a:t>
            </a:r>
            <a:r>
              <a:rPr sz="2000" b="1" spc="2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of </a:t>
            </a:r>
            <a:r>
              <a:rPr sz="2000" b="1" dirty="0">
                <a:latin typeface="Times New Roman"/>
                <a:cs typeface="Times New Roman"/>
              </a:rPr>
              <a:t>light</a:t>
            </a:r>
            <a:r>
              <a:rPr sz="2000" dirty="0">
                <a:latin typeface="Times New Roman"/>
                <a:cs typeface="Times New Roman"/>
              </a:rPr>
              <a:t>).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Its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disliked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color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(called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―</a:t>
            </a:r>
            <a:r>
              <a:rPr sz="2000" b="1" dirty="0">
                <a:latin typeface="Times New Roman"/>
                <a:cs typeface="Times New Roman"/>
              </a:rPr>
              <a:t>complementary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color</a:t>
            </a:r>
            <a:r>
              <a:rPr sz="2000" dirty="0">
                <a:latin typeface="Times New Roman"/>
                <a:cs typeface="Times New Roman"/>
              </a:rPr>
              <a:t>)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is </a:t>
            </a:r>
            <a:r>
              <a:rPr sz="2000" dirty="0">
                <a:latin typeface="Times New Roman"/>
                <a:cs typeface="Times New Roman"/>
              </a:rPr>
              <a:t>then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reflected,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becomes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visible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our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eyes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color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material.</a:t>
            </a:r>
            <a:endParaRPr sz="2000">
              <a:latin typeface="Times New Roman"/>
              <a:cs typeface="Times New Roman"/>
            </a:endParaRPr>
          </a:p>
          <a:p>
            <a:pPr marL="12700" marR="523875" algn="just">
              <a:lnSpc>
                <a:spcPct val="150000"/>
              </a:lnSpc>
              <a:spcBef>
                <a:spcPts val="2155"/>
              </a:spcBef>
            </a:pP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In</a:t>
            </a:r>
            <a:r>
              <a:rPr sz="1800" spc="1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other</a:t>
            </a:r>
            <a:r>
              <a:rPr sz="1800" spc="1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words,</a:t>
            </a:r>
            <a:r>
              <a:rPr sz="1800" spc="114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an</a:t>
            </a:r>
            <a:r>
              <a:rPr sz="1800" spc="1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apple</a:t>
            </a:r>
            <a:r>
              <a:rPr sz="1800" spc="1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prefers</a:t>
            </a:r>
            <a:r>
              <a:rPr sz="1800" spc="13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blue</a:t>
            </a:r>
            <a:r>
              <a:rPr sz="18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8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green</a:t>
            </a:r>
            <a:r>
              <a:rPr sz="1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(490-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500</a:t>
            </a:r>
            <a:r>
              <a:rPr sz="1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nm)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and</a:t>
            </a:r>
            <a:r>
              <a:rPr sz="1800" spc="3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dislikes</a:t>
            </a:r>
            <a:r>
              <a:rPr sz="1800" spc="3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sz="1800" b="1" spc="3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(610-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750</a:t>
            </a:r>
            <a:r>
              <a:rPr sz="1800" b="1" spc="3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nm)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.</a:t>
            </a:r>
            <a:r>
              <a:rPr sz="1800" spc="3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When</a:t>
            </a:r>
            <a:r>
              <a:rPr sz="1800" spc="3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it</a:t>
            </a:r>
            <a:r>
              <a:rPr sz="1800" spc="34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is</a:t>
            </a:r>
            <a:r>
              <a:rPr sz="1800" spc="34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exposed</a:t>
            </a:r>
            <a:r>
              <a:rPr sz="1800" spc="3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to</a:t>
            </a:r>
            <a:r>
              <a:rPr sz="1800" spc="35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80"/>
                </a:solidFill>
                <a:latin typeface="Times New Roman"/>
                <a:cs typeface="Times New Roman"/>
              </a:rPr>
              <a:t>white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light,</a:t>
            </a:r>
            <a:r>
              <a:rPr sz="1800" spc="1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it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will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absorb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blue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and</a:t>
            </a:r>
            <a:r>
              <a:rPr sz="1800" spc="1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green,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and</a:t>
            </a:r>
            <a:r>
              <a:rPr sz="1800" spc="1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look</a:t>
            </a:r>
            <a:r>
              <a:rPr sz="1800" spc="1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like</a:t>
            </a:r>
            <a:r>
              <a:rPr sz="1800" spc="17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red,</a:t>
            </a:r>
            <a:r>
              <a:rPr sz="1800" spc="15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which</a:t>
            </a:r>
            <a:r>
              <a:rPr sz="1800" spc="16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000080"/>
                </a:solidFill>
                <a:latin typeface="Times New Roman"/>
                <a:cs typeface="Times New Roman"/>
              </a:rPr>
              <a:t>is </a:t>
            </a:r>
            <a:r>
              <a:rPr sz="1800" dirty="0">
                <a:solidFill>
                  <a:srgbClr val="000080"/>
                </a:solidFill>
                <a:latin typeface="Times New Roman"/>
                <a:cs typeface="Times New Roman"/>
              </a:rPr>
              <a:t>the</a:t>
            </a:r>
            <a:r>
              <a:rPr sz="1800" spc="-8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80"/>
                </a:solidFill>
                <a:latin typeface="Times New Roman"/>
                <a:cs typeface="Times New Roman"/>
              </a:rPr>
              <a:t>complementary</a:t>
            </a:r>
            <a:r>
              <a:rPr sz="1800" spc="-75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0080"/>
                </a:solidFill>
                <a:latin typeface="Times New Roman"/>
                <a:cs typeface="Times New Roman"/>
              </a:rPr>
              <a:t>color.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39979"/>
            <a:ext cx="7947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Fundamentals</a:t>
            </a:r>
            <a:r>
              <a:rPr spc="-13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Spectrophotometry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715518" y="133121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Spectrophotometer</a:t>
            </a:r>
          </a:p>
          <a:p>
            <a:pPr marL="484505">
              <a:lnSpc>
                <a:spcPct val="100000"/>
              </a:lnSpc>
              <a:spcBef>
                <a:spcPts val="1725"/>
              </a:spcBef>
            </a:pPr>
            <a:r>
              <a:rPr sz="2400" i="0" dirty="0">
                <a:solidFill>
                  <a:srgbClr val="CC3300"/>
                </a:solidFill>
                <a:latin typeface="Times New Roman"/>
                <a:cs typeface="Times New Roman"/>
              </a:rPr>
              <a:t>Basic</a:t>
            </a:r>
            <a:r>
              <a:rPr sz="2400" i="0" spc="-3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2400" i="0" spc="-10" dirty="0">
                <a:solidFill>
                  <a:srgbClr val="CC3300"/>
                </a:solidFill>
                <a:latin typeface="Times New Roman"/>
                <a:cs typeface="Times New Roman"/>
              </a:rPr>
              <a:t>Design</a:t>
            </a:r>
            <a:endParaRPr sz="2400">
              <a:latin typeface="Times New Roman"/>
              <a:cs typeface="Times New Roman"/>
            </a:endParaRPr>
          </a:p>
          <a:p>
            <a:pPr marL="850265">
              <a:lnSpc>
                <a:spcPct val="100000"/>
              </a:lnSpc>
              <a:spcBef>
                <a:spcPts val="1085"/>
              </a:spcBef>
            </a:pPr>
            <a:r>
              <a:rPr sz="1200" i="0" spc="-80" dirty="0">
                <a:solidFill>
                  <a:srgbClr val="CC3300"/>
                </a:solidFill>
                <a:latin typeface="Calibri"/>
                <a:cs typeface="Calibri"/>
              </a:rPr>
              <a:t>□</a:t>
            </a:r>
            <a:r>
              <a:rPr sz="2000" i="0" spc="-8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2000" i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instrument</a:t>
            </a:r>
            <a:r>
              <a:rPr sz="2000" i="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2000" i="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00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20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0" dirty="0">
                <a:solidFill>
                  <a:srgbClr val="000000"/>
                </a:solidFill>
                <a:latin typeface="Times New Roman"/>
                <a:cs typeface="Times New Roman"/>
              </a:rPr>
              <a:t>absorbance</a:t>
            </a:r>
            <a:r>
              <a:rPr sz="2000" b="1" i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000" b="1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transmittance</a:t>
            </a:r>
            <a:endParaRPr sz="2000">
              <a:latin typeface="Times New Roman"/>
              <a:cs typeface="Times New Roman"/>
            </a:endParaRPr>
          </a:p>
          <a:p>
            <a:pPr marL="942340">
              <a:lnSpc>
                <a:spcPct val="100000"/>
              </a:lnSpc>
              <a:spcBef>
                <a:spcPts val="1200"/>
              </a:spcBef>
            </a:pPr>
            <a:r>
              <a:rPr sz="2000" b="1" i="0" dirty="0">
                <a:solidFill>
                  <a:srgbClr val="000000"/>
                </a:solidFill>
                <a:latin typeface="Times New Roman"/>
                <a:cs typeface="Times New Roman"/>
              </a:rPr>
              <a:t>measurements</a:t>
            </a:r>
            <a:r>
              <a:rPr sz="2000" b="1" i="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00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2000" i="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200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00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spectrophotometer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54123" y="1751076"/>
            <a:ext cx="10285730" cy="5049520"/>
            <a:chOff x="1754123" y="1751076"/>
            <a:chExt cx="10285730" cy="50495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4123" y="3768850"/>
              <a:ext cx="4236720" cy="303123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9203" y="1751076"/>
              <a:ext cx="3930396" cy="2971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39979"/>
            <a:ext cx="8101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Simple</a:t>
            </a:r>
            <a:r>
              <a:rPr spc="-195" dirty="0"/>
              <a:t> </a:t>
            </a:r>
            <a:r>
              <a:rPr spc="-35" dirty="0"/>
              <a:t>Spectrophotometer</a:t>
            </a:r>
            <a:r>
              <a:rPr spc="-160" dirty="0"/>
              <a:t> </a:t>
            </a:r>
            <a:r>
              <a:rPr spc="-10" dirty="0"/>
              <a:t>Schematic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715518" y="133121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3138" y="1277874"/>
            <a:ext cx="9743440" cy="222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0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lamp:</a:t>
            </a:r>
            <a:r>
              <a:rPr sz="2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emits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colors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(i.e.,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white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light).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6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0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9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monochromator: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selects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FF"/>
                </a:solidFill>
                <a:latin typeface="Times New Roman"/>
                <a:cs typeface="Times New Roman"/>
              </a:rPr>
              <a:t>one</a:t>
            </a:r>
            <a:r>
              <a:rPr sz="2000" b="1" spc="-2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333FF"/>
                </a:solidFill>
                <a:latin typeface="Times New Roman"/>
                <a:cs typeface="Times New Roman"/>
              </a:rPr>
              <a:t>wavelength</a:t>
            </a:r>
            <a:r>
              <a:rPr sz="2000" b="1" spc="-45" dirty="0"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sent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sample.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5"/>
              </a:spcBef>
            </a:pPr>
            <a:r>
              <a:rPr sz="2000" b="1" spc="-16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0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detector: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detects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light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sample.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2000" b="1" spc="-160" dirty="0">
                <a:solidFill>
                  <a:srgbClr val="FF0000"/>
                </a:solidFill>
                <a:latin typeface="Verdana"/>
                <a:cs typeface="Verdana"/>
              </a:rPr>
              <a:t>□</a:t>
            </a:r>
            <a:r>
              <a:rPr sz="2000" b="1" u="heavy" spc="-1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2000" b="1" u="heavy" spc="-1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amplifier:</a:t>
            </a:r>
            <a:r>
              <a:rPr sz="2000" b="1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increases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signal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easier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against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background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noise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9536" y="3950208"/>
            <a:ext cx="8749283" cy="20086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844" y="339979"/>
            <a:ext cx="79476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Fundamentals</a:t>
            </a:r>
            <a:r>
              <a:rPr spc="-13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10" dirty="0"/>
              <a:t>Spectrophotometry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6350" y="-6350"/>
            <a:ext cx="12204700" cy="6870700"/>
            <a:chOff x="-6350" y="-6350"/>
            <a:chExt cx="12204700" cy="6870700"/>
          </a:xfrm>
        </p:grpSpPr>
        <p:sp>
          <p:nvSpPr>
            <p:cNvPr id="4" name="object 4"/>
            <p:cNvSpPr/>
            <p:nvPr/>
          </p:nvSpPr>
          <p:spPr>
            <a:xfrm>
              <a:off x="715518" y="1331213"/>
              <a:ext cx="10515600" cy="0"/>
            </a:xfrm>
            <a:custGeom>
              <a:avLst/>
              <a:gdLst/>
              <a:ahLst/>
              <a:cxnLst/>
              <a:rect l="l" t="t" r="r" b="b"/>
              <a:pathLst>
                <a:path w="10515600">
                  <a:moveTo>
                    <a:pt x="0" y="0"/>
                  </a:moveTo>
                  <a:lnTo>
                    <a:pt x="10515600" y="0"/>
                  </a:lnTo>
                </a:path>
              </a:pathLst>
            </a:custGeom>
            <a:ln w="28573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1143000"/>
                  </a:moveTo>
                  <a:lnTo>
                    <a:pt x="1002" y="1094739"/>
                  </a:lnTo>
                  <a:lnTo>
                    <a:pt x="3983" y="1046861"/>
                  </a:lnTo>
                  <a:lnTo>
                    <a:pt x="8904" y="999616"/>
                  </a:lnTo>
                  <a:lnTo>
                    <a:pt x="15726" y="953008"/>
                  </a:lnTo>
                  <a:lnTo>
                    <a:pt x="24406" y="906907"/>
                  </a:lnTo>
                  <a:lnTo>
                    <a:pt x="34908" y="861567"/>
                  </a:lnTo>
                  <a:lnTo>
                    <a:pt x="47190" y="816863"/>
                  </a:lnTo>
                  <a:lnTo>
                    <a:pt x="61214" y="773049"/>
                  </a:lnTo>
                  <a:lnTo>
                    <a:pt x="76937" y="729869"/>
                  </a:lnTo>
                  <a:lnTo>
                    <a:pt x="94324" y="687577"/>
                  </a:lnTo>
                  <a:lnTo>
                    <a:pt x="113332" y="646176"/>
                  </a:lnTo>
                  <a:lnTo>
                    <a:pt x="133921" y="605663"/>
                  </a:lnTo>
                  <a:lnTo>
                    <a:pt x="156057" y="566165"/>
                  </a:lnTo>
                  <a:lnTo>
                    <a:pt x="179692" y="527558"/>
                  </a:lnTo>
                  <a:lnTo>
                    <a:pt x="204787" y="489965"/>
                  </a:lnTo>
                  <a:lnTo>
                    <a:pt x="231317" y="453516"/>
                  </a:lnTo>
                  <a:lnTo>
                    <a:pt x="259219" y="418084"/>
                  </a:lnTo>
                  <a:lnTo>
                    <a:pt x="288467" y="383921"/>
                  </a:lnTo>
                  <a:lnTo>
                    <a:pt x="319024" y="350900"/>
                  </a:lnTo>
                  <a:lnTo>
                    <a:pt x="350850" y="319024"/>
                  </a:lnTo>
                  <a:lnTo>
                    <a:pt x="383895" y="288417"/>
                  </a:lnTo>
                  <a:lnTo>
                    <a:pt x="418122" y="259206"/>
                  </a:lnTo>
                  <a:lnTo>
                    <a:pt x="453504" y="231267"/>
                  </a:lnTo>
                  <a:lnTo>
                    <a:pt x="489991" y="204850"/>
                  </a:lnTo>
                  <a:lnTo>
                    <a:pt x="527545" y="179704"/>
                  </a:lnTo>
                  <a:lnTo>
                    <a:pt x="566115" y="156082"/>
                  </a:lnTo>
                  <a:lnTo>
                    <a:pt x="605675" y="133984"/>
                  </a:lnTo>
                  <a:lnTo>
                    <a:pt x="646188" y="113283"/>
                  </a:lnTo>
                  <a:lnTo>
                    <a:pt x="687616" y="94360"/>
                  </a:lnTo>
                  <a:lnTo>
                    <a:pt x="729907" y="76961"/>
                  </a:lnTo>
                  <a:lnTo>
                    <a:pt x="773023" y="61214"/>
                  </a:lnTo>
                  <a:lnTo>
                    <a:pt x="816927" y="47244"/>
                  </a:lnTo>
                  <a:lnTo>
                    <a:pt x="861580" y="34925"/>
                  </a:lnTo>
                  <a:lnTo>
                    <a:pt x="906945" y="24383"/>
                  </a:lnTo>
                  <a:lnTo>
                    <a:pt x="952982" y="15748"/>
                  </a:lnTo>
                  <a:lnTo>
                    <a:pt x="999642" y="8890"/>
                  </a:lnTo>
                  <a:lnTo>
                    <a:pt x="1046899" y="3936"/>
                  </a:lnTo>
                  <a:lnTo>
                    <a:pt x="1094701" y="1016"/>
                  </a:lnTo>
                  <a:lnTo>
                    <a:pt x="1143025" y="0"/>
                  </a:lnTo>
                  <a:lnTo>
                    <a:pt x="11049000" y="0"/>
                  </a:lnTo>
                  <a:lnTo>
                    <a:pt x="11099292" y="1143"/>
                  </a:lnTo>
                  <a:lnTo>
                    <a:pt x="11149457" y="4445"/>
                  </a:lnTo>
                  <a:lnTo>
                    <a:pt x="11199241" y="9905"/>
                  </a:lnTo>
                  <a:lnTo>
                    <a:pt x="11248517" y="17525"/>
                  </a:lnTo>
                  <a:lnTo>
                    <a:pt x="11297285" y="27304"/>
                  </a:lnTo>
                  <a:lnTo>
                    <a:pt x="11345545" y="39116"/>
                  </a:lnTo>
                  <a:lnTo>
                    <a:pt x="11393170" y="53085"/>
                  </a:lnTo>
                  <a:lnTo>
                    <a:pt x="11440160" y="69088"/>
                  </a:lnTo>
                  <a:lnTo>
                    <a:pt x="11486388" y="86995"/>
                  </a:lnTo>
                  <a:lnTo>
                    <a:pt x="11531727" y="106933"/>
                  </a:lnTo>
                  <a:lnTo>
                    <a:pt x="11576177" y="128904"/>
                  </a:lnTo>
                  <a:lnTo>
                    <a:pt x="11619738" y="152653"/>
                  </a:lnTo>
                  <a:lnTo>
                    <a:pt x="11662283" y="178434"/>
                  </a:lnTo>
                  <a:lnTo>
                    <a:pt x="11703685" y="206121"/>
                  </a:lnTo>
                  <a:lnTo>
                    <a:pt x="11743944" y="235584"/>
                  </a:lnTo>
                  <a:lnTo>
                    <a:pt x="11783060" y="266826"/>
                  </a:lnTo>
                  <a:lnTo>
                    <a:pt x="11820779" y="299974"/>
                  </a:lnTo>
                  <a:lnTo>
                    <a:pt x="11857228" y="334772"/>
                  </a:lnTo>
                  <a:lnTo>
                    <a:pt x="11892026" y="371221"/>
                  </a:lnTo>
                  <a:lnTo>
                    <a:pt x="11925173" y="408939"/>
                  </a:lnTo>
                  <a:lnTo>
                    <a:pt x="11956415" y="448055"/>
                  </a:lnTo>
                  <a:lnTo>
                    <a:pt x="11985879" y="488314"/>
                  </a:lnTo>
                  <a:lnTo>
                    <a:pt x="12013565" y="529716"/>
                  </a:lnTo>
                  <a:lnTo>
                    <a:pt x="12039219" y="572262"/>
                  </a:lnTo>
                  <a:lnTo>
                    <a:pt x="12063095" y="615696"/>
                  </a:lnTo>
                  <a:lnTo>
                    <a:pt x="12085066" y="660273"/>
                  </a:lnTo>
                  <a:lnTo>
                    <a:pt x="12105005" y="705612"/>
                  </a:lnTo>
                  <a:lnTo>
                    <a:pt x="12122912" y="751839"/>
                  </a:lnTo>
                  <a:lnTo>
                    <a:pt x="12138914" y="798702"/>
                  </a:lnTo>
                  <a:lnTo>
                    <a:pt x="12152757" y="846327"/>
                  </a:lnTo>
                  <a:lnTo>
                    <a:pt x="12164695" y="894588"/>
                  </a:lnTo>
                  <a:lnTo>
                    <a:pt x="12174474" y="943483"/>
                  </a:lnTo>
                  <a:lnTo>
                    <a:pt x="12182094" y="992759"/>
                  </a:lnTo>
                  <a:lnTo>
                    <a:pt x="12187555" y="1042542"/>
                  </a:lnTo>
                  <a:lnTo>
                    <a:pt x="12190857" y="1092580"/>
                  </a:lnTo>
                  <a:lnTo>
                    <a:pt x="12192000" y="1143000"/>
                  </a:lnTo>
                  <a:lnTo>
                    <a:pt x="12192000" y="5714961"/>
                  </a:lnTo>
                  <a:lnTo>
                    <a:pt x="12190984" y="5763285"/>
                  </a:lnTo>
                  <a:lnTo>
                    <a:pt x="12187936" y="5811088"/>
                  </a:lnTo>
                  <a:lnTo>
                    <a:pt x="12183110" y="5858344"/>
                  </a:lnTo>
                  <a:lnTo>
                    <a:pt x="12176252" y="5905004"/>
                  </a:lnTo>
                  <a:lnTo>
                    <a:pt x="12167616" y="5951042"/>
                  </a:lnTo>
                  <a:lnTo>
                    <a:pt x="12157075" y="5996406"/>
                  </a:lnTo>
                  <a:lnTo>
                    <a:pt x="12144756" y="6041059"/>
                  </a:lnTo>
                  <a:lnTo>
                    <a:pt x="12130786" y="6084963"/>
                  </a:lnTo>
                  <a:lnTo>
                    <a:pt x="12115038" y="6128080"/>
                  </a:lnTo>
                  <a:lnTo>
                    <a:pt x="12097639" y="6170371"/>
                  </a:lnTo>
                  <a:lnTo>
                    <a:pt x="12078589" y="6211785"/>
                  </a:lnTo>
                  <a:lnTo>
                    <a:pt x="12058015" y="6252298"/>
                  </a:lnTo>
                  <a:lnTo>
                    <a:pt x="12035917" y="6291872"/>
                  </a:lnTo>
                  <a:lnTo>
                    <a:pt x="12012295" y="6330442"/>
                  </a:lnTo>
                  <a:lnTo>
                    <a:pt x="11987149" y="6367995"/>
                  </a:lnTo>
                  <a:lnTo>
                    <a:pt x="11960606" y="6404483"/>
                  </a:lnTo>
                  <a:lnTo>
                    <a:pt x="11932793" y="6439852"/>
                  </a:lnTo>
                  <a:lnTo>
                    <a:pt x="11903456" y="6474091"/>
                  </a:lnTo>
                  <a:lnTo>
                    <a:pt x="11872976" y="6507137"/>
                  </a:lnTo>
                  <a:lnTo>
                    <a:pt x="11841099" y="6538950"/>
                  </a:lnTo>
                  <a:lnTo>
                    <a:pt x="11808079" y="6569506"/>
                  </a:lnTo>
                  <a:lnTo>
                    <a:pt x="11773789" y="6598767"/>
                  </a:lnTo>
                  <a:lnTo>
                    <a:pt x="11738483" y="6626669"/>
                  </a:lnTo>
                  <a:lnTo>
                    <a:pt x="11702034" y="6653187"/>
                  </a:lnTo>
                  <a:lnTo>
                    <a:pt x="11664442" y="6678295"/>
                  </a:lnTo>
                  <a:lnTo>
                    <a:pt x="11625834" y="6701929"/>
                  </a:lnTo>
                  <a:lnTo>
                    <a:pt x="11586337" y="6724065"/>
                  </a:lnTo>
                  <a:lnTo>
                    <a:pt x="11545824" y="6744652"/>
                  </a:lnTo>
                  <a:lnTo>
                    <a:pt x="11504422" y="6763660"/>
                  </a:lnTo>
                  <a:lnTo>
                    <a:pt x="11462131" y="6781046"/>
                  </a:lnTo>
                  <a:lnTo>
                    <a:pt x="11418951" y="6796770"/>
                  </a:lnTo>
                  <a:lnTo>
                    <a:pt x="11375009" y="6810794"/>
                  </a:lnTo>
                  <a:lnTo>
                    <a:pt x="11330432" y="6823076"/>
                  </a:lnTo>
                  <a:lnTo>
                    <a:pt x="11284966" y="6833577"/>
                  </a:lnTo>
                  <a:lnTo>
                    <a:pt x="11238992" y="6842258"/>
                  </a:lnTo>
                  <a:lnTo>
                    <a:pt x="11192383" y="6849079"/>
                  </a:lnTo>
                  <a:lnTo>
                    <a:pt x="11145012" y="6854000"/>
                  </a:lnTo>
                  <a:lnTo>
                    <a:pt x="11097260" y="6856982"/>
                  </a:lnTo>
                  <a:lnTo>
                    <a:pt x="11049000" y="6857985"/>
                  </a:lnTo>
                  <a:lnTo>
                    <a:pt x="1143025" y="6857985"/>
                  </a:lnTo>
                  <a:lnTo>
                    <a:pt x="1094701" y="6856982"/>
                  </a:lnTo>
                  <a:lnTo>
                    <a:pt x="1046899" y="6854000"/>
                  </a:lnTo>
                  <a:lnTo>
                    <a:pt x="999642" y="6849079"/>
                  </a:lnTo>
                  <a:lnTo>
                    <a:pt x="952982" y="6842258"/>
                  </a:lnTo>
                  <a:lnTo>
                    <a:pt x="906945" y="6833577"/>
                  </a:lnTo>
                  <a:lnTo>
                    <a:pt x="861580" y="6823076"/>
                  </a:lnTo>
                  <a:lnTo>
                    <a:pt x="816927" y="6810794"/>
                  </a:lnTo>
                  <a:lnTo>
                    <a:pt x="773023" y="6796770"/>
                  </a:lnTo>
                  <a:lnTo>
                    <a:pt x="729907" y="6781046"/>
                  </a:lnTo>
                  <a:lnTo>
                    <a:pt x="687616" y="6763660"/>
                  </a:lnTo>
                  <a:lnTo>
                    <a:pt x="646188" y="6744652"/>
                  </a:lnTo>
                  <a:lnTo>
                    <a:pt x="605675" y="6724065"/>
                  </a:lnTo>
                  <a:lnTo>
                    <a:pt x="566115" y="6701929"/>
                  </a:lnTo>
                  <a:lnTo>
                    <a:pt x="527545" y="6678295"/>
                  </a:lnTo>
                  <a:lnTo>
                    <a:pt x="489991" y="6653187"/>
                  </a:lnTo>
                  <a:lnTo>
                    <a:pt x="453504" y="6626669"/>
                  </a:lnTo>
                  <a:lnTo>
                    <a:pt x="418122" y="6598767"/>
                  </a:lnTo>
                  <a:lnTo>
                    <a:pt x="383895" y="6569506"/>
                  </a:lnTo>
                  <a:lnTo>
                    <a:pt x="350850" y="6538950"/>
                  </a:lnTo>
                  <a:lnTo>
                    <a:pt x="319024" y="6507137"/>
                  </a:lnTo>
                  <a:lnTo>
                    <a:pt x="288467" y="6474091"/>
                  </a:lnTo>
                  <a:lnTo>
                    <a:pt x="259219" y="6439852"/>
                  </a:lnTo>
                  <a:lnTo>
                    <a:pt x="231317" y="6404483"/>
                  </a:lnTo>
                  <a:lnTo>
                    <a:pt x="204787" y="6367995"/>
                  </a:lnTo>
                  <a:lnTo>
                    <a:pt x="179692" y="6330442"/>
                  </a:lnTo>
                  <a:lnTo>
                    <a:pt x="156057" y="6291872"/>
                  </a:lnTo>
                  <a:lnTo>
                    <a:pt x="133921" y="6252298"/>
                  </a:lnTo>
                  <a:lnTo>
                    <a:pt x="113332" y="6211785"/>
                  </a:lnTo>
                  <a:lnTo>
                    <a:pt x="94324" y="6170371"/>
                  </a:lnTo>
                  <a:lnTo>
                    <a:pt x="76937" y="6128080"/>
                  </a:lnTo>
                  <a:lnTo>
                    <a:pt x="61214" y="6084963"/>
                  </a:lnTo>
                  <a:lnTo>
                    <a:pt x="47190" y="6041059"/>
                  </a:lnTo>
                  <a:lnTo>
                    <a:pt x="34908" y="5996406"/>
                  </a:lnTo>
                  <a:lnTo>
                    <a:pt x="24406" y="5951042"/>
                  </a:lnTo>
                  <a:lnTo>
                    <a:pt x="15726" y="5905004"/>
                  </a:lnTo>
                  <a:lnTo>
                    <a:pt x="8904" y="5858344"/>
                  </a:lnTo>
                  <a:lnTo>
                    <a:pt x="3983" y="5811088"/>
                  </a:lnTo>
                  <a:lnTo>
                    <a:pt x="1002" y="5763285"/>
                  </a:lnTo>
                  <a:lnTo>
                    <a:pt x="0" y="5714961"/>
                  </a:lnTo>
                  <a:lnTo>
                    <a:pt x="0" y="1143000"/>
                  </a:lnTo>
                  <a:close/>
                </a:path>
              </a:pathLst>
            </a:custGeom>
            <a:ln w="12698">
              <a:solidFill>
                <a:srgbClr val="BE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8009" y="1285254"/>
            <a:ext cx="8587740" cy="483298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Absorption</a:t>
            </a:r>
            <a:r>
              <a:rPr sz="20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cell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(cuvets)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cuvette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kind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laboratory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glassware,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usually</a:t>
            </a:r>
            <a:r>
              <a:rPr sz="2000" spc="3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small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tube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circular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12700" marR="6350">
              <a:lnSpc>
                <a:spcPct val="150000"/>
              </a:lnSpc>
            </a:pPr>
            <a:r>
              <a:rPr sz="2000" dirty="0">
                <a:latin typeface="Times New Roman"/>
                <a:cs typeface="Times New Roman"/>
              </a:rPr>
              <a:t>square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cross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section,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sealed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end,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made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plastic,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glass,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optical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grade </a:t>
            </a:r>
            <a:r>
              <a:rPr sz="2000" dirty="0">
                <a:latin typeface="Times New Roman"/>
                <a:cs typeface="Times New Roman"/>
              </a:rPr>
              <a:t>quartz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designed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samples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spectroscopic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experiments.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Types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Cells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Times New Roman"/>
                <a:cs typeface="Times New Roman"/>
              </a:rPr>
              <a:t>There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types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cuvettes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commonly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used,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different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usable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0" dirty="0">
                <a:latin typeface="Times New Roman"/>
                <a:cs typeface="Times New Roman"/>
              </a:rPr>
              <a:t>wavelengths:</a:t>
            </a:r>
            <a:endParaRPr sz="2000">
              <a:latin typeface="Times New Roman"/>
              <a:cs typeface="Times New Roman"/>
            </a:endParaRPr>
          </a:p>
          <a:p>
            <a:pPr marL="354965" indent="-304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Glass,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380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780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(visible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spectrum)</a:t>
            </a:r>
            <a:endParaRPr sz="2000">
              <a:latin typeface="Times New Roman"/>
              <a:cs typeface="Times New Roman"/>
            </a:endParaRPr>
          </a:p>
          <a:p>
            <a:pPr marL="354965" indent="-304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Plastic,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380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780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(visible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spectrum)</a:t>
            </a:r>
            <a:endParaRPr sz="2000">
              <a:latin typeface="Times New Roman"/>
              <a:cs typeface="Times New Roman"/>
            </a:endParaRPr>
          </a:p>
          <a:p>
            <a:pPr marL="354965" indent="-3041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Quartz,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wavelength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below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380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nm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(ultraviolet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spectrum)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3895" y="4704588"/>
            <a:ext cx="2644140" cy="16504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917</Words>
  <Application>Microsoft Office PowerPoint</Application>
  <PresentationFormat>Widescreen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 MT</vt:lpstr>
      <vt:lpstr>Calibri</vt:lpstr>
      <vt:lpstr>Segoe UI Symbol</vt:lpstr>
      <vt:lpstr>Times New Roman</vt:lpstr>
      <vt:lpstr>Verdana</vt:lpstr>
      <vt:lpstr>Office Theme</vt:lpstr>
      <vt:lpstr>Cihan University - Sulaimaniya</vt:lpstr>
      <vt:lpstr>Biochemistry</vt:lpstr>
      <vt:lpstr>Spectrophotometry</vt:lpstr>
      <vt:lpstr>Fundamentals of Spectrophotometry</vt:lpstr>
      <vt:lpstr>Colorimetry</vt:lpstr>
      <vt:lpstr>Why an apple looks red to our eye?</vt:lpstr>
      <vt:lpstr>Fundamentals of Spectrophotometry</vt:lpstr>
      <vt:lpstr>Simple Spectrophotometer Schematic</vt:lpstr>
      <vt:lpstr>Fundamentals of Spectrophotometry</vt:lpstr>
      <vt:lpstr>Fundamentals of Spectrophotometry</vt:lpstr>
      <vt:lpstr>Absorbance</vt:lpstr>
      <vt:lpstr>Fundamentals of Spectrophotometry</vt:lpstr>
      <vt:lpstr>Law of Absorbance</vt:lpstr>
      <vt:lpstr>Law of Absorbance</vt:lpstr>
      <vt:lpstr>The Beer-Lambert Law</vt:lpstr>
      <vt:lpstr>Fundamentals of Spectrophotometry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DotNet</cp:lastModifiedBy>
  <cp:revision>2</cp:revision>
  <dcterms:created xsi:type="dcterms:W3CDTF">2024-09-20T20:31:07Z</dcterms:created>
  <dcterms:modified xsi:type="dcterms:W3CDTF">2024-09-20T20:59:56Z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for Microsoft 365</vt:lpwstr>
  </property>
</Properties>
</file>