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57" r:id="rId3"/>
    <p:sldId id="256" r:id="rId4"/>
    <p:sldId id="268" r:id="rId5"/>
    <p:sldId id="258" r:id="rId6"/>
    <p:sldId id="269" r:id="rId7"/>
    <p:sldId id="270" r:id="rId8"/>
    <p:sldId id="272" r:id="rId9"/>
    <p:sldId id="271" r:id="rId10"/>
    <p:sldId id="259" r:id="rId11"/>
    <p:sldId id="260" r:id="rId12"/>
    <p:sldId id="261" r:id="rId13"/>
    <p:sldId id="262" r:id="rId14"/>
    <p:sldId id="264" r:id="rId15"/>
    <p:sldId id="263" r:id="rId16"/>
    <p:sldId id="274" r:id="rId17"/>
    <p:sldId id="275" r:id="rId18"/>
    <p:sldId id="276" r:id="rId19"/>
    <p:sldId id="265" r:id="rId20"/>
    <p:sldId id="266" r:id="rId21"/>
    <p:sldId id="287" r:id="rId22"/>
    <p:sldId id="267" r:id="rId23"/>
    <p:sldId id="273" r:id="rId24"/>
    <p:sldId id="277" r:id="rId25"/>
    <p:sldId id="278" r:id="rId26"/>
    <p:sldId id="279" r:id="rId27"/>
    <p:sldId id="280" r:id="rId28"/>
    <p:sldId id="281" r:id="rId29"/>
    <p:sldId id="282" r:id="rId30"/>
    <p:sldId id="283" r:id="rId31"/>
    <p:sldId id="285" r:id="rId32"/>
    <p:sldId id="28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FC9BBC-9C42-4CE7-A6C2-B7FA7CE44015}"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EF350-406B-4120-A235-7C341EB69B21}" type="slidenum">
              <a:rPr lang="en-US" smtClean="0"/>
              <a:t>‹#›</a:t>
            </a:fld>
            <a:endParaRPr lang="en-US"/>
          </a:p>
        </p:txBody>
      </p:sp>
    </p:spTree>
    <p:extLst>
      <p:ext uri="{BB962C8B-B14F-4D97-AF65-F5344CB8AC3E}">
        <p14:creationId xmlns:p14="http://schemas.microsoft.com/office/powerpoint/2010/main" val="3064380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FC9BBC-9C42-4CE7-A6C2-B7FA7CE44015}"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EF350-406B-4120-A235-7C341EB69B21}" type="slidenum">
              <a:rPr lang="en-US" smtClean="0"/>
              <a:t>‹#›</a:t>
            </a:fld>
            <a:endParaRPr lang="en-US"/>
          </a:p>
        </p:txBody>
      </p:sp>
    </p:spTree>
    <p:extLst>
      <p:ext uri="{BB962C8B-B14F-4D97-AF65-F5344CB8AC3E}">
        <p14:creationId xmlns:p14="http://schemas.microsoft.com/office/powerpoint/2010/main" val="1697731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FC9BBC-9C42-4CE7-A6C2-B7FA7CE44015}"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EF350-406B-4120-A235-7C341EB69B21}" type="slidenum">
              <a:rPr lang="en-US" smtClean="0"/>
              <a:t>‹#›</a:t>
            </a:fld>
            <a:endParaRPr lang="en-US"/>
          </a:p>
        </p:txBody>
      </p:sp>
    </p:spTree>
    <p:extLst>
      <p:ext uri="{BB962C8B-B14F-4D97-AF65-F5344CB8AC3E}">
        <p14:creationId xmlns:p14="http://schemas.microsoft.com/office/powerpoint/2010/main" val="2181074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FC9BBC-9C42-4CE7-A6C2-B7FA7CE44015}"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EF350-406B-4120-A235-7C341EB69B21}" type="slidenum">
              <a:rPr lang="en-US" smtClean="0"/>
              <a:t>‹#›</a:t>
            </a:fld>
            <a:endParaRPr lang="en-US"/>
          </a:p>
        </p:txBody>
      </p:sp>
    </p:spTree>
    <p:extLst>
      <p:ext uri="{BB962C8B-B14F-4D97-AF65-F5344CB8AC3E}">
        <p14:creationId xmlns:p14="http://schemas.microsoft.com/office/powerpoint/2010/main" val="425171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FC9BBC-9C42-4CE7-A6C2-B7FA7CE44015}"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EF350-406B-4120-A235-7C341EB69B21}" type="slidenum">
              <a:rPr lang="en-US" smtClean="0"/>
              <a:t>‹#›</a:t>
            </a:fld>
            <a:endParaRPr lang="en-US"/>
          </a:p>
        </p:txBody>
      </p:sp>
    </p:spTree>
    <p:extLst>
      <p:ext uri="{BB962C8B-B14F-4D97-AF65-F5344CB8AC3E}">
        <p14:creationId xmlns:p14="http://schemas.microsoft.com/office/powerpoint/2010/main" val="4005213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FC9BBC-9C42-4CE7-A6C2-B7FA7CE44015}" type="datetimeFigureOut">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EF350-406B-4120-A235-7C341EB69B21}" type="slidenum">
              <a:rPr lang="en-US" smtClean="0"/>
              <a:t>‹#›</a:t>
            </a:fld>
            <a:endParaRPr lang="en-US"/>
          </a:p>
        </p:txBody>
      </p:sp>
    </p:spTree>
    <p:extLst>
      <p:ext uri="{BB962C8B-B14F-4D97-AF65-F5344CB8AC3E}">
        <p14:creationId xmlns:p14="http://schemas.microsoft.com/office/powerpoint/2010/main" val="1570982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FC9BBC-9C42-4CE7-A6C2-B7FA7CE44015}" type="datetimeFigureOut">
              <a:rPr lang="en-US" smtClean="0"/>
              <a:t>1/30/2024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2EF350-406B-4120-A235-7C341EB69B21}" type="slidenum">
              <a:rPr lang="en-US" smtClean="0"/>
              <a:t>‹#›</a:t>
            </a:fld>
            <a:endParaRPr lang="en-US"/>
          </a:p>
        </p:txBody>
      </p:sp>
    </p:spTree>
    <p:extLst>
      <p:ext uri="{BB962C8B-B14F-4D97-AF65-F5344CB8AC3E}">
        <p14:creationId xmlns:p14="http://schemas.microsoft.com/office/powerpoint/2010/main" val="1415223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FC9BBC-9C42-4CE7-A6C2-B7FA7CE44015}" type="datetimeFigureOut">
              <a:rPr lang="en-US" smtClean="0"/>
              <a:t>1/30/2024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2EF350-406B-4120-A235-7C341EB69B21}" type="slidenum">
              <a:rPr lang="en-US" smtClean="0"/>
              <a:t>‹#›</a:t>
            </a:fld>
            <a:endParaRPr lang="en-US"/>
          </a:p>
        </p:txBody>
      </p:sp>
    </p:spTree>
    <p:extLst>
      <p:ext uri="{BB962C8B-B14F-4D97-AF65-F5344CB8AC3E}">
        <p14:creationId xmlns:p14="http://schemas.microsoft.com/office/powerpoint/2010/main" val="3991689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FC9BBC-9C42-4CE7-A6C2-B7FA7CE44015}" type="datetimeFigureOut">
              <a:rPr lang="en-US" smtClean="0"/>
              <a:t>1/30/2024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2EF350-406B-4120-A235-7C341EB69B21}" type="slidenum">
              <a:rPr lang="en-US" smtClean="0"/>
              <a:t>‹#›</a:t>
            </a:fld>
            <a:endParaRPr lang="en-US"/>
          </a:p>
        </p:txBody>
      </p:sp>
    </p:spTree>
    <p:extLst>
      <p:ext uri="{BB962C8B-B14F-4D97-AF65-F5344CB8AC3E}">
        <p14:creationId xmlns:p14="http://schemas.microsoft.com/office/powerpoint/2010/main" val="969499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FC9BBC-9C42-4CE7-A6C2-B7FA7CE44015}" type="datetimeFigureOut">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EF350-406B-4120-A235-7C341EB69B21}" type="slidenum">
              <a:rPr lang="en-US" smtClean="0"/>
              <a:t>‹#›</a:t>
            </a:fld>
            <a:endParaRPr lang="en-US"/>
          </a:p>
        </p:txBody>
      </p:sp>
    </p:spTree>
    <p:extLst>
      <p:ext uri="{BB962C8B-B14F-4D97-AF65-F5344CB8AC3E}">
        <p14:creationId xmlns:p14="http://schemas.microsoft.com/office/powerpoint/2010/main" val="2254223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FC9BBC-9C42-4CE7-A6C2-B7FA7CE44015}" type="datetimeFigureOut">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EF350-406B-4120-A235-7C341EB69B21}" type="slidenum">
              <a:rPr lang="en-US" smtClean="0"/>
              <a:t>‹#›</a:t>
            </a:fld>
            <a:endParaRPr lang="en-US"/>
          </a:p>
        </p:txBody>
      </p:sp>
    </p:spTree>
    <p:extLst>
      <p:ext uri="{BB962C8B-B14F-4D97-AF65-F5344CB8AC3E}">
        <p14:creationId xmlns:p14="http://schemas.microsoft.com/office/powerpoint/2010/main" val="204842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FC9BBC-9C42-4CE7-A6C2-B7FA7CE44015}" type="datetimeFigureOut">
              <a:rPr lang="en-US" smtClean="0"/>
              <a:t>1/30/2024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EF350-406B-4120-A235-7C341EB69B21}" type="slidenum">
              <a:rPr lang="en-US" smtClean="0"/>
              <a:t>‹#›</a:t>
            </a:fld>
            <a:endParaRPr lang="en-US"/>
          </a:p>
        </p:txBody>
      </p:sp>
    </p:spTree>
    <p:extLst>
      <p:ext uri="{BB962C8B-B14F-4D97-AF65-F5344CB8AC3E}">
        <p14:creationId xmlns:p14="http://schemas.microsoft.com/office/powerpoint/2010/main" val="3939749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830"/>
            <a:ext cx="10515600" cy="122830"/>
          </a:xfrm>
        </p:spPr>
        <p:txBody>
          <a:bodyPr>
            <a:normAutofit fontScale="90000"/>
          </a:bodyPr>
          <a:lstStyle/>
          <a:p>
            <a:endParaRPr lang="en-US" dirty="0"/>
          </a:p>
        </p:txBody>
      </p:sp>
      <p:sp>
        <p:nvSpPr>
          <p:cNvPr id="3" name="Content Placeholder 2"/>
          <p:cNvSpPr>
            <a:spLocks noGrp="1"/>
          </p:cNvSpPr>
          <p:nvPr>
            <p:ph idx="1"/>
          </p:nvPr>
        </p:nvSpPr>
        <p:spPr>
          <a:xfrm>
            <a:off x="838200" y="709684"/>
            <a:ext cx="10515600" cy="5467279"/>
          </a:xfrm>
        </p:spPr>
        <p:txBody>
          <a:bodyPr/>
          <a:lstStyle/>
          <a:p>
            <a:pPr marL="0" indent="0">
              <a:buNone/>
            </a:pPr>
            <a:r>
              <a:rPr lang="en-US" dirty="0"/>
              <a:t>                               </a:t>
            </a:r>
            <a:r>
              <a:rPr lang="en-US" sz="3200" b="1" dirty="0">
                <a:solidFill>
                  <a:schemeClr val="accent6">
                    <a:lumMod val="50000"/>
                  </a:schemeClr>
                </a:solidFill>
              </a:rPr>
              <a:t>International Business Management</a:t>
            </a:r>
          </a:p>
          <a:p>
            <a:pPr marL="0" indent="0">
              <a:buNone/>
            </a:pPr>
            <a:r>
              <a:rPr lang="en-US" sz="3200" b="1" dirty="0">
                <a:solidFill>
                  <a:schemeClr val="accent6">
                    <a:lumMod val="50000"/>
                  </a:schemeClr>
                </a:solidFill>
              </a:rPr>
              <a:t>                                      second semester </a:t>
            </a:r>
          </a:p>
          <a:p>
            <a:pPr marL="0" indent="0">
              <a:buNone/>
            </a:pPr>
            <a:r>
              <a:rPr lang="en-US" sz="3200" b="1" dirty="0">
                <a:solidFill>
                  <a:schemeClr val="accent6">
                    <a:lumMod val="50000"/>
                  </a:schemeClr>
                </a:solidFill>
              </a:rPr>
              <a:t>                                     lecture: </a:t>
            </a:r>
            <a:r>
              <a:rPr lang="en-US" sz="3200" b="1" dirty="0" err="1">
                <a:solidFill>
                  <a:schemeClr val="accent6">
                    <a:lumMod val="50000"/>
                  </a:schemeClr>
                </a:solidFill>
              </a:rPr>
              <a:t>Blesa</a:t>
            </a:r>
            <a:r>
              <a:rPr lang="en-US" sz="3200" b="1" dirty="0">
                <a:solidFill>
                  <a:schemeClr val="accent6">
                    <a:lumMod val="50000"/>
                  </a:schemeClr>
                </a:solidFill>
              </a:rPr>
              <a:t> Ibrahim Mohammed  </a:t>
            </a:r>
          </a:p>
          <a:p>
            <a:pPr marL="0" indent="0">
              <a:buNone/>
            </a:pPr>
            <a:r>
              <a:rPr lang="en-US" sz="3200" b="1" dirty="0">
                <a:solidFill>
                  <a:schemeClr val="accent6">
                    <a:lumMod val="50000"/>
                  </a:schemeClr>
                </a:solidFill>
              </a:rPr>
              <a:t>                                            2022– 2023</a:t>
            </a:r>
          </a:p>
          <a:p>
            <a:pPr marL="0" indent="0">
              <a:buNone/>
            </a:pPr>
            <a:r>
              <a:rPr lang="en-US" sz="3200" b="1" dirty="0">
                <a:solidFill>
                  <a:schemeClr val="accent6">
                    <a:lumMod val="50000"/>
                  </a:schemeClr>
                </a:solidFill>
              </a:rPr>
              <a:t>                                              Good  luck </a:t>
            </a:r>
            <a:r>
              <a:rPr lang="en-US" sz="3200" b="1" dirty="0">
                <a:solidFill>
                  <a:schemeClr val="accent6">
                    <a:lumMod val="50000"/>
                  </a:schemeClr>
                </a:solidFill>
                <a:sym typeface="Wingdings" panose="05000000000000000000" pitchFamily="2" charset="2"/>
              </a:rPr>
              <a:t></a:t>
            </a:r>
            <a:endParaRPr lang="en-US" sz="3200" b="1" dirty="0">
              <a:solidFill>
                <a:schemeClr val="accent6">
                  <a:lumMod val="50000"/>
                </a:schemeClr>
              </a:solidFill>
            </a:endParaRPr>
          </a:p>
          <a:p>
            <a:pPr marL="0" indent="0">
              <a:buNone/>
            </a:pPr>
            <a:endParaRPr lang="en-US" b="1" dirty="0">
              <a:solidFill>
                <a:schemeClr val="accent6">
                  <a:lumMod val="50000"/>
                </a:schemeClr>
              </a:solidFill>
            </a:endParaRPr>
          </a:p>
        </p:txBody>
      </p:sp>
    </p:spTree>
    <p:extLst>
      <p:ext uri="{BB962C8B-B14F-4D97-AF65-F5344CB8AC3E}">
        <p14:creationId xmlns:p14="http://schemas.microsoft.com/office/powerpoint/2010/main" val="1490546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What is international business management ?</a:t>
            </a:r>
          </a:p>
        </p:txBody>
      </p:sp>
      <p:sp>
        <p:nvSpPr>
          <p:cNvPr id="3" name="Content Placeholder 2"/>
          <p:cNvSpPr>
            <a:spLocks noGrp="1"/>
          </p:cNvSpPr>
          <p:nvPr>
            <p:ph idx="1"/>
          </p:nvPr>
        </p:nvSpPr>
        <p:spPr/>
        <p:txBody>
          <a:bodyPr/>
          <a:lstStyle/>
          <a:p>
            <a:r>
              <a:rPr lang="en-US" dirty="0"/>
              <a:t>International business refers to the trade of goods, services, technology, capital and/or knowledge across national borders and at a global or transnational scale. </a:t>
            </a:r>
          </a:p>
          <a:p>
            <a:r>
              <a:rPr lang="en-US" dirty="0"/>
              <a:t>It involves cross-border transactions of goods and services between two or more countries. ... International business is also known as globalization.</a:t>
            </a:r>
          </a:p>
        </p:txBody>
      </p:sp>
    </p:spTree>
    <p:extLst>
      <p:ext uri="{BB962C8B-B14F-4D97-AF65-F5344CB8AC3E}">
        <p14:creationId xmlns:p14="http://schemas.microsoft.com/office/powerpoint/2010/main" val="4068224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accent6">
                    <a:lumMod val="75000"/>
                  </a:schemeClr>
                </a:solidFill>
              </a:rPr>
              <a:t>What are the benefits of studying International Business Administration ?</a:t>
            </a:r>
            <a:endParaRPr lang="en-US" dirty="0"/>
          </a:p>
        </p:txBody>
      </p:sp>
      <p:sp>
        <p:nvSpPr>
          <p:cNvPr id="3" name="Content Placeholder 2"/>
          <p:cNvSpPr>
            <a:spLocks noGrp="1"/>
          </p:cNvSpPr>
          <p:nvPr>
            <p:ph idx="1"/>
          </p:nvPr>
        </p:nvSpPr>
        <p:spPr/>
        <p:txBody>
          <a:bodyPr/>
          <a:lstStyle/>
          <a:p>
            <a:r>
              <a:rPr lang="en-US" dirty="0"/>
              <a:t>Gain an international perspective. ...</a:t>
            </a:r>
          </a:p>
          <a:p>
            <a:r>
              <a:rPr lang="en-US" dirty="0"/>
              <a:t>Develop key management skills. ...</a:t>
            </a:r>
          </a:p>
          <a:p>
            <a:r>
              <a:rPr lang="en-US" dirty="0"/>
              <a:t>Boost your employability. ...</a:t>
            </a:r>
          </a:p>
          <a:p>
            <a:r>
              <a:rPr lang="en-US" dirty="0"/>
              <a:t>Solve commercial challenges. ...</a:t>
            </a:r>
          </a:p>
          <a:p>
            <a:r>
              <a:rPr lang="en-US" dirty="0"/>
              <a:t>Build your business knowledge.</a:t>
            </a:r>
          </a:p>
        </p:txBody>
      </p:sp>
    </p:spTree>
    <p:extLst>
      <p:ext uri="{BB962C8B-B14F-4D97-AF65-F5344CB8AC3E}">
        <p14:creationId xmlns:p14="http://schemas.microsoft.com/office/powerpoint/2010/main" val="406779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What are the 3 types of management?</a:t>
            </a:r>
            <a:br>
              <a:rPr lang="en-US" dirty="0">
                <a:solidFill>
                  <a:schemeClr val="accent6">
                    <a:lumMod val="75000"/>
                  </a:schemeClr>
                </a:solidFill>
              </a:rPr>
            </a:br>
            <a:endParaRPr lang="en-US" dirty="0">
              <a:solidFill>
                <a:schemeClr val="accent6">
                  <a:lumMod val="75000"/>
                </a:schemeClr>
              </a:solidFill>
            </a:endParaRPr>
          </a:p>
        </p:txBody>
      </p:sp>
      <p:sp>
        <p:nvSpPr>
          <p:cNvPr id="3" name="Content Placeholder 2"/>
          <p:cNvSpPr>
            <a:spLocks noGrp="1"/>
          </p:cNvSpPr>
          <p:nvPr>
            <p:ph idx="1"/>
          </p:nvPr>
        </p:nvSpPr>
        <p:spPr/>
        <p:txBody>
          <a:bodyPr/>
          <a:lstStyle/>
          <a:p>
            <a:pPr marL="0" indent="0">
              <a:buNone/>
            </a:pPr>
            <a:r>
              <a:rPr lang="en-US" dirty="0"/>
              <a:t> Autocratic</a:t>
            </a:r>
          </a:p>
          <a:p>
            <a:pPr marL="0" indent="0">
              <a:buNone/>
            </a:pPr>
            <a:r>
              <a:rPr lang="en-US" dirty="0"/>
              <a:t> Democratic</a:t>
            </a:r>
          </a:p>
          <a:p>
            <a:pPr marL="0" indent="0">
              <a:buNone/>
            </a:pPr>
            <a:r>
              <a:rPr lang="en-US" dirty="0"/>
              <a:t> Laissez-Faire,</a:t>
            </a:r>
          </a:p>
        </p:txBody>
      </p:sp>
    </p:spTree>
    <p:extLst>
      <p:ext uri="{BB962C8B-B14F-4D97-AF65-F5344CB8AC3E}">
        <p14:creationId xmlns:p14="http://schemas.microsoft.com/office/powerpoint/2010/main" val="2825567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Why is international management important in business? </a:t>
            </a:r>
            <a:r>
              <a:rPr lang="en-US" dirty="0" err="1">
                <a:solidFill>
                  <a:schemeClr val="accent6">
                    <a:lumMod val="75000"/>
                  </a:schemeClr>
                </a:solidFill>
              </a:rPr>
              <a:t>Tark</a:t>
            </a:r>
            <a:endParaRPr lang="en-US" dirty="0">
              <a:solidFill>
                <a:schemeClr val="accent6">
                  <a:lumMod val="75000"/>
                </a:schemeClr>
              </a:solidFill>
            </a:endParaRPr>
          </a:p>
        </p:txBody>
      </p:sp>
      <p:sp>
        <p:nvSpPr>
          <p:cNvPr id="3" name="Content Placeholder 2"/>
          <p:cNvSpPr>
            <a:spLocks noGrp="1"/>
          </p:cNvSpPr>
          <p:nvPr>
            <p:ph idx="1"/>
          </p:nvPr>
        </p:nvSpPr>
        <p:spPr/>
        <p:txBody>
          <a:bodyPr/>
          <a:lstStyle/>
          <a:p>
            <a:pPr marL="0" indent="0">
              <a:buNone/>
            </a:pPr>
            <a:r>
              <a:rPr lang="en-US" dirty="0"/>
              <a:t>International management is a critical area for any serious student of management because of globalization, the worldwide phenomenon where by the countries of the world are becoming more interconnected and where trade barriers among nations are disappearing</a:t>
            </a:r>
          </a:p>
        </p:txBody>
      </p:sp>
    </p:spTree>
    <p:extLst>
      <p:ext uri="{BB962C8B-B14F-4D97-AF65-F5344CB8AC3E}">
        <p14:creationId xmlns:p14="http://schemas.microsoft.com/office/powerpoint/2010/main" val="2554162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9707"/>
            <a:ext cx="10515600" cy="1325563"/>
          </a:xfrm>
        </p:spPr>
        <p:txBody>
          <a:bodyPr/>
          <a:lstStyle/>
          <a:p>
            <a:r>
              <a:rPr lang="en-US" b="1" dirty="0">
                <a:solidFill>
                  <a:schemeClr val="accent6">
                    <a:lumMod val="75000"/>
                  </a:schemeClr>
                </a:solidFill>
              </a:rPr>
              <a:t>What is International business ?</a:t>
            </a:r>
          </a:p>
        </p:txBody>
      </p:sp>
      <p:sp>
        <p:nvSpPr>
          <p:cNvPr id="3" name="Content Placeholder 2"/>
          <p:cNvSpPr>
            <a:spLocks noGrp="1"/>
          </p:cNvSpPr>
          <p:nvPr>
            <p:ph idx="1"/>
          </p:nvPr>
        </p:nvSpPr>
        <p:spPr/>
        <p:txBody>
          <a:bodyPr/>
          <a:lstStyle/>
          <a:p>
            <a:r>
              <a:rPr lang="en-US" b="1" dirty="0"/>
              <a:t>international business </a:t>
            </a:r>
            <a:r>
              <a:rPr lang="en-US" dirty="0"/>
              <a:t>refers to the trade of goods, services, technology, capital and/or knowledge across national borders and at a global or transnational scale. It involves cross-border transactions of goods and services between two or more countries.</a:t>
            </a:r>
          </a:p>
          <a:p>
            <a:endParaRPr lang="en-US" dirty="0"/>
          </a:p>
          <a:p>
            <a:endParaRPr lang="en-US" dirty="0"/>
          </a:p>
          <a:p>
            <a:pPr marL="0" indent="0">
              <a:buNone/>
            </a:pPr>
            <a:r>
              <a:rPr lang="en-US" dirty="0"/>
              <a:t>                              </a:t>
            </a:r>
          </a:p>
        </p:txBody>
      </p:sp>
      <p:pic>
        <p:nvPicPr>
          <p:cNvPr id="4" name="Picture 3"/>
          <p:cNvPicPr>
            <a:picLocks noChangeAspect="1"/>
          </p:cNvPicPr>
          <p:nvPr/>
        </p:nvPicPr>
        <p:blipFill>
          <a:blip r:embed="rId2"/>
          <a:stretch>
            <a:fillRect/>
          </a:stretch>
        </p:blipFill>
        <p:spPr>
          <a:xfrm>
            <a:off x="2265529" y="3684895"/>
            <a:ext cx="5683084" cy="2197289"/>
          </a:xfrm>
          <a:prstGeom prst="rect">
            <a:avLst/>
          </a:prstGeom>
        </p:spPr>
      </p:pic>
    </p:spTree>
    <p:extLst>
      <p:ext uri="{BB962C8B-B14F-4D97-AF65-F5344CB8AC3E}">
        <p14:creationId xmlns:p14="http://schemas.microsoft.com/office/powerpoint/2010/main" val="375735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rPr>
              <a:t>What is the difference between international management and international business?</a:t>
            </a:r>
          </a:p>
        </p:txBody>
      </p:sp>
      <p:sp>
        <p:nvSpPr>
          <p:cNvPr id="3" name="Content Placeholder 2"/>
          <p:cNvSpPr>
            <a:spLocks noGrp="1"/>
          </p:cNvSpPr>
          <p:nvPr>
            <p:ph idx="1"/>
          </p:nvPr>
        </p:nvSpPr>
        <p:spPr/>
        <p:txBody>
          <a:bodyPr/>
          <a:lstStyle/>
          <a:p>
            <a:r>
              <a:rPr lang="en-US" dirty="0"/>
              <a:t>International business theory is heavily dependent on</a:t>
            </a:r>
            <a:r>
              <a:rPr lang="en-US" b="1" dirty="0"/>
              <a:t>( economics</a:t>
            </a:r>
            <a:r>
              <a:rPr lang="en-US" dirty="0"/>
              <a:t>) whilst international management draws on </a:t>
            </a:r>
            <a:r>
              <a:rPr lang="en-US" b="1" dirty="0"/>
              <a:t>(business policy) </a:t>
            </a:r>
            <a:r>
              <a:rPr lang="en-US" dirty="0"/>
              <a:t>and </a:t>
            </a:r>
            <a:r>
              <a:rPr lang="en-US" b="1" dirty="0"/>
              <a:t>(strategic management</a:t>
            </a:r>
            <a:r>
              <a:rPr lang="en-US" dirty="0"/>
              <a:t>), which themselves derive strength from core concepts in organization behavior, marketing, economics and psychology.</a:t>
            </a:r>
          </a:p>
        </p:txBody>
      </p:sp>
    </p:spTree>
    <p:extLst>
      <p:ext uri="{BB962C8B-B14F-4D97-AF65-F5344CB8AC3E}">
        <p14:creationId xmlns:p14="http://schemas.microsoft.com/office/powerpoint/2010/main" val="164338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What is Globalization? </a:t>
            </a:r>
            <a:r>
              <a:rPr lang="en-US" dirty="0" err="1">
                <a:solidFill>
                  <a:schemeClr val="accent6">
                    <a:lumMod val="50000"/>
                  </a:schemeClr>
                </a:solidFill>
              </a:rPr>
              <a:t>Tark</a:t>
            </a:r>
            <a:endParaRPr lang="en-US" dirty="0">
              <a:solidFill>
                <a:schemeClr val="accent6">
                  <a:lumMod val="50000"/>
                </a:schemeClr>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a:t>Globalization refers to any activity that brings the people, cultures and economies of different countries closer together. In business, "globalization" refers to practices by which organizations become better connected to their customers around the world. This includes any aspect of operating in different national markets, from product design to marketing.</a:t>
            </a:r>
          </a:p>
          <a:p>
            <a:pPr marL="0" indent="0">
              <a:buNone/>
            </a:pPr>
            <a:r>
              <a:rPr lang="en-US" dirty="0"/>
              <a:t>For example: Online marketplaces like eBay, Many large restaurant chains, like McDonald's, Netflix operates in more than 190 countries</a:t>
            </a:r>
          </a:p>
          <a:p>
            <a:pPr marL="0" indent="0">
              <a:buNone/>
            </a:pPr>
            <a:r>
              <a:rPr lang="en-US" dirty="0"/>
              <a:t>The impact of global inter-connectivity has been a boon for the world economy in recent decades and has increased global GDP from $89.6 trillion in 2010 to a projected $149 trillion in 2021</a:t>
            </a:r>
          </a:p>
        </p:txBody>
      </p:sp>
    </p:spTree>
    <p:extLst>
      <p:ext uri="{BB962C8B-B14F-4D97-AF65-F5344CB8AC3E}">
        <p14:creationId xmlns:p14="http://schemas.microsoft.com/office/powerpoint/2010/main" val="443217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What is Internationalization? </a:t>
            </a:r>
            <a:r>
              <a:rPr lang="en-US" dirty="0" err="1">
                <a:solidFill>
                  <a:schemeClr val="accent6">
                    <a:lumMod val="50000"/>
                  </a:schemeClr>
                </a:solidFill>
              </a:rPr>
              <a:t>Tark</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Internationalization is a corporate strategy that involves making products and services as adaptable as possible, so they can easily enter different national markets.</a:t>
            </a:r>
          </a:p>
          <a:p>
            <a:pPr marL="0" indent="0">
              <a:buNone/>
            </a:pPr>
            <a:r>
              <a:rPr lang="en-US" b="1" dirty="0"/>
              <a:t>For example: </a:t>
            </a:r>
            <a:r>
              <a:rPr lang="en-US" dirty="0"/>
              <a:t>Products intended for use by speakers of multiple languages typically undergo an internationalization process. For example, IKEA internationalizes the assembly instructions for its furniture by using only diagrams and illustrations, without including any text that would need to be translated.</a:t>
            </a:r>
          </a:p>
        </p:txBody>
      </p:sp>
    </p:spTree>
    <p:extLst>
      <p:ext uri="{BB962C8B-B14F-4D97-AF65-F5344CB8AC3E}">
        <p14:creationId xmlns:p14="http://schemas.microsoft.com/office/powerpoint/2010/main" val="2689403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50000"/>
                  </a:schemeClr>
                </a:solidFill>
              </a:rPr>
              <a:t>What is Localization? </a:t>
            </a:r>
            <a:br>
              <a:rPr lang="en-US" b="1" dirty="0"/>
            </a:b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t>localization</a:t>
            </a:r>
            <a:r>
              <a:rPr lang="en-US" dirty="0"/>
              <a:t> is the process of adapting a product to a specific target market. This usually happens after internationalization has taken place. Where internationalization develops a product that’s easy to adapt for many audiences in many different countries, localization takes that product and makes it highly relevant for one specific market. </a:t>
            </a:r>
          </a:p>
          <a:p>
            <a:pPr marL="0" indent="0">
              <a:buNone/>
            </a:pPr>
            <a:r>
              <a:rPr lang="en-US" dirty="0"/>
              <a:t>For example: Many of the McDonald's restaurants in Israel serve kosher food and drink and close during the Sabbath and Jewish holidays. McDonald's has also opened a meat-free restaurant in India, a country in which much of the population does not eat beef or pork. In both cases, McDonald's has maintained its global brand identity but tailored its products and services for local markets. These cases exemplify localization. </a:t>
            </a:r>
          </a:p>
        </p:txBody>
      </p:sp>
    </p:spTree>
    <p:extLst>
      <p:ext uri="{BB962C8B-B14F-4D97-AF65-F5344CB8AC3E}">
        <p14:creationId xmlns:p14="http://schemas.microsoft.com/office/powerpoint/2010/main" val="3547170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Global business international management </a:t>
            </a:r>
          </a:p>
        </p:txBody>
      </p:sp>
      <p:pic>
        <p:nvPicPr>
          <p:cNvPr id="4" name="Content Placeholder 3"/>
          <p:cNvPicPr>
            <a:picLocks noGrp="1" noChangeAspect="1"/>
          </p:cNvPicPr>
          <p:nvPr>
            <p:ph idx="1"/>
          </p:nvPr>
        </p:nvPicPr>
        <p:blipFill>
          <a:blip r:embed="rId2"/>
          <a:stretch>
            <a:fillRect/>
          </a:stretch>
        </p:blipFill>
        <p:spPr>
          <a:xfrm>
            <a:off x="504967" y="1825625"/>
            <a:ext cx="11000096" cy="5230268"/>
          </a:xfrm>
          <a:prstGeom prst="rect">
            <a:avLst/>
          </a:prstGeom>
        </p:spPr>
      </p:pic>
    </p:spTree>
    <p:extLst>
      <p:ext uri="{BB962C8B-B14F-4D97-AF65-F5344CB8AC3E}">
        <p14:creationId xmlns:p14="http://schemas.microsoft.com/office/powerpoint/2010/main" val="3639165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International management </a:t>
            </a:r>
          </a:p>
        </p:txBody>
      </p:sp>
      <p:sp>
        <p:nvSpPr>
          <p:cNvPr id="3" name="Content Placeholder 2"/>
          <p:cNvSpPr>
            <a:spLocks noGrp="1"/>
          </p:cNvSpPr>
          <p:nvPr>
            <p:ph idx="1"/>
          </p:nvPr>
        </p:nvSpPr>
        <p:spPr/>
        <p:txBody>
          <a:bodyPr/>
          <a:lstStyle/>
          <a:p>
            <a:pPr marL="0" indent="0">
              <a:buNone/>
            </a:pPr>
            <a:r>
              <a:rPr lang="en-US" b="1" dirty="0"/>
              <a:t>International management </a:t>
            </a:r>
            <a:r>
              <a:rPr lang="en-US" dirty="0"/>
              <a:t>involves understanding international economics, leading change in international corporations and creating global business strategies.</a:t>
            </a:r>
          </a:p>
          <a:p>
            <a:pPr marL="0" indent="0">
              <a:buNone/>
            </a:pPr>
            <a:endParaRPr lang="en-US" dirty="0"/>
          </a:p>
        </p:txBody>
      </p:sp>
      <p:pic>
        <p:nvPicPr>
          <p:cNvPr id="4" name="Picture 3"/>
          <p:cNvPicPr>
            <a:picLocks noChangeAspect="1"/>
          </p:cNvPicPr>
          <p:nvPr/>
        </p:nvPicPr>
        <p:blipFill>
          <a:blip r:embed="rId2"/>
          <a:stretch>
            <a:fillRect/>
          </a:stretch>
        </p:blipFill>
        <p:spPr>
          <a:xfrm>
            <a:off x="4333875" y="3017108"/>
            <a:ext cx="6626893" cy="3600260"/>
          </a:xfrm>
          <a:prstGeom prst="rect">
            <a:avLst/>
          </a:prstGeom>
        </p:spPr>
      </p:pic>
    </p:spTree>
    <p:extLst>
      <p:ext uri="{BB962C8B-B14F-4D97-AF65-F5344CB8AC3E}">
        <p14:creationId xmlns:p14="http://schemas.microsoft.com/office/powerpoint/2010/main" val="315695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6">
                    <a:lumMod val="50000"/>
                  </a:schemeClr>
                </a:solidFill>
              </a:rPr>
              <a:t>What is international strategic management ? </a:t>
            </a:r>
          </a:p>
        </p:txBody>
      </p:sp>
      <p:sp>
        <p:nvSpPr>
          <p:cNvPr id="3" name="Content Placeholder 2"/>
          <p:cNvSpPr>
            <a:spLocks noGrp="1"/>
          </p:cNvSpPr>
          <p:nvPr>
            <p:ph idx="1"/>
          </p:nvPr>
        </p:nvSpPr>
        <p:spPr/>
        <p:txBody>
          <a:bodyPr/>
          <a:lstStyle/>
          <a:p>
            <a:pPr marL="0" indent="0">
              <a:buNone/>
            </a:pPr>
            <a:r>
              <a:rPr lang="en-US" dirty="0"/>
              <a:t>A management planning process, which determines the strategies and goals, but in an international setting: how to expand abroad or compete internationally. Globalization, and therefore strategic theory evolves from different types of factors: Political. Technological.</a:t>
            </a:r>
          </a:p>
        </p:txBody>
      </p:sp>
    </p:spTree>
    <p:extLst>
      <p:ext uri="{BB962C8B-B14F-4D97-AF65-F5344CB8AC3E}">
        <p14:creationId xmlns:p14="http://schemas.microsoft.com/office/powerpoint/2010/main" val="196779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2A570-9921-48E8-8E56-4F4D8551F07B}"/>
              </a:ext>
            </a:extLst>
          </p:cNvPr>
          <p:cNvSpPr>
            <a:spLocks noGrp="1"/>
          </p:cNvSpPr>
          <p:nvPr>
            <p:ph type="title"/>
          </p:nvPr>
        </p:nvSpPr>
        <p:spPr/>
        <p:txBody>
          <a:bodyPr/>
          <a:lstStyle/>
          <a:p>
            <a:r>
              <a:rPr lang="en-US" dirty="0"/>
              <a:t>What are the factors that affecting international management </a:t>
            </a:r>
          </a:p>
        </p:txBody>
      </p:sp>
      <p:sp>
        <p:nvSpPr>
          <p:cNvPr id="3" name="Content Placeholder 2">
            <a:extLst>
              <a:ext uri="{FF2B5EF4-FFF2-40B4-BE49-F238E27FC236}">
                <a16:creationId xmlns:a16="http://schemas.microsoft.com/office/drawing/2014/main" id="{802F352A-B8C4-4A06-8CC1-816C23432F2B}"/>
              </a:ext>
            </a:extLst>
          </p:cNvPr>
          <p:cNvSpPr>
            <a:spLocks noGrp="1"/>
          </p:cNvSpPr>
          <p:nvPr>
            <p:ph idx="1"/>
          </p:nvPr>
        </p:nvSpPr>
        <p:spPr/>
        <p:txBody>
          <a:bodyPr/>
          <a:lstStyle/>
          <a:p>
            <a:pPr marL="0" indent="0">
              <a:buNone/>
            </a:pPr>
            <a:r>
              <a:rPr lang="en-US" dirty="0" err="1"/>
              <a:t>Languge</a:t>
            </a:r>
            <a:r>
              <a:rPr lang="en-US" dirty="0"/>
              <a:t> ,</a:t>
            </a:r>
            <a:r>
              <a:rPr lang="en-US"/>
              <a:t>culture , </a:t>
            </a:r>
            <a:r>
              <a:rPr lang="en-US" dirty="0"/>
              <a:t>policies ,economy ,government , labor relations ,marketing research ,financing </a:t>
            </a:r>
            <a:r>
              <a:rPr lang="en-US"/>
              <a:t>, control. </a:t>
            </a:r>
            <a:endParaRPr lang="en-US" dirty="0"/>
          </a:p>
        </p:txBody>
      </p:sp>
    </p:spTree>
    <p:extLst>
      <p:ext uri="{BB962C8B-B14F-4D97-AF65-F5344CB8AC3E}">
        <p14:creationId xmlns:p14="http://schemas.microsoft.com/office/powerpoint/2010/main" val="2056733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four stages of internationalization?</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10Direct exportation, indirect exportation (use of agents), foreign presence, and home manufacture and foreign assembly</a:t>
            </a:r>
          </a:p>
        </p:txBody>
      </p:sp>
    </p:spTree>
    <p:extLst>
      <p:ext uri="{BB962C8B-B14F-4D97-AF65-F5344CB8AC3E}">
        <p14:creationId xmlns:p14="http://schemas.microsoft.com/office/powerpoint/2010/main" val="2243446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are the stages of internationalization?</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0" y="1921159"/>
            <a:ext cx="11709778" cy="5032375"/>
          </a:xfrm>
          <a:prstGeom prst="rect">
            <a:avLst/>
          </a:prstGeom>
        </p:spPr>
      </p:pic>
    </p:spTree>
    <p:extLst>
      <p:ext uri="{BB962C8B-B14F-4D97-AF65-F5344CB8AC3E}">
        <p14:creationId xmlns:p14="http://schemas.microsoft.com/office/powerpoint/2010/main" val="2364560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50000"/>
                  </a:schemeClr>
                </a:solidFill>
              </a:rPr>
              <a:t>What is global business environment? </a:t>
            </a:r>
          </a:p>
        </p:txBody>
      </p:sp>
      <p:sp>
        <p:nvSpPr>
          <p:cNvPr id="3" name="Content Placeholder 2"/>
          <p:cNvSpPr>
            <a:spLocks noGrp="1"/>
          </p:cNvSpPr>
          <p:nvPr>
            <p:ph idx="1"/>
          </p:nvPr>
        </p:nvSpPr>
        <p:spPr/>
        <p:txBody>
          <a:bodyPr/>
          <a:lstStyle/>
          <a:p>
            <a:r>
              <a:rPr lang="en-US" dirty="0"/>
              <a:t>The global business environment can be defined. as the environment in different sovereign countries, with factors exogenous to the home environment of. the organization, influencing decision making on. resource use and capabilities.</a:t>
            </a:r>
          </a:p>
        </p:txBody>
      </p:sp>
    </p:spTree>
    <p:extLst>
      <p:ext uri="{BB962C8B-B14F-4D97-AF65-F5344CB8AC3E}">
        <p14:creationId xmlns:p14="http://schemas.microsoft.com/office/powerpoint/2010/main" val="683195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What is a global business definition?</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Global business, also called international business, is the production and sale of goods and services between countries. The term can also encompass the nuances, politics, and dynamics of doing business in a global economy. ... Produce goods in a different country and sell domestically and internationally.</a:t>
            </a:r>
          </a:p>
        </p:txBody>
      </p:sp>
    </p:spTree>
    <p:extLst>
      <p:ext uri="{BB962C8B-B14F-4D97-AF65-F5344CB8AC3E}">
        <p14:creationId xmlns:p14="http://schemas.microsoft.com/office/powerpoint/2010/main" val="1643901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6">
                    <a:lumMod val="50000"/>
                  </a:schemeClr>
                </a:solidFill>
              </a:rPr>
              <a:t>Why is global business environment important? </a:t>
            </a:r>
          </a:p>
        </p:txBody>
      </p:sp>
      <p:sp>
        <p:nvSpPr>
          <p:cNvPr id="3" name="Content Placeholder 2"/>
          <p:cNvSpPr>
            <a:spLocks noGrp="1"/>
          </p:cNvSpPr>
          <p:nvPr>
            <p:ph idx="1"/>
          </p:nvPr>
        </p:nvSpPr>
        <p:spPr/>
        <p:txBody>
          <a:bodyPr/>
          <a:lstStyle/>
          <a:p>
            <a:pPr marL="0" indent="0">
              <a:buNone/>
            </a:pPr>
            <a:r>
              <a:rPr lang="en-US" dirty="0"/>
              <a:t>International business environment has many positive aspects in spite of various issues, such as it contributes new technology, infrastructure development, managerial skills, creating jobs, providing better services, and bringing in investment capital from other countries by exporting products.</a:t>
            </a:r>
          </a:p>
          <a:p>
            <a:pPr marL="0" indent="0">
              <a:buNone/>
            </a:pPr>
            <a:endParaRPr lang="en-US" dirty="0"/>
          </a:p>
          <a:p>
            <a:pPr marL="0" indent="0">
              <a:buNone/>
            </a:pPr>
            <a:endParaRPr lang="en-US" dirty="0"/>
          </a:p>
          <a:p>
            <a:pPr marL="0" indent="0">
              <a:buNone/>
            </a:pPr>
            <a:r>
              <a:rPr lang="en-US" dirty="0"/>
              <a:t>                              </a:t>
            </a:r>
          </a:p>
        </p:txBody>
      </p:sp>
      <p:pic>
        <p:nvPicPr>
          <p:cNvPr id="4" name="Picture 3"/>
          <p:cNvPicPr>
            <a:picLocks noChangeAspect="1"/>
          </p:cNvPicPr>
          <p:nvPr/>
        </p:nvPicPr>
        <p:blipFill>
          <a:blip r:embed="rId2"/>
          <a:stretch>
            <a:fillRect/>
          </a:stretch>
        </p:blipFill>
        <p:spPr>
          <a:xfrm>
            <a:off x="2905125" y="3930554"/>
            <a:ext cx="6381750" cy="2927445"/>
          </a:xfrm>
          <a:prstGeom prst="rect">
            <a:avLst/>
          </a:prstGeom>
        </p:spPr>
      </p:pic>
    </p:spTree>
    <p:extLst>
      <p:ext uri="{BB962C8B-B14F-4D97-AF65-F5344CB8AC3E}">
        <p14:creationId xmlns:p14="http://schemas.microsoft.com/office/powerpoint/2010/main" val="4209281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6">
                    <a:lumMod val="50000"/>
                  </a:schemeClr>
                </a:solidFill>
              </a:rPr>
              <a:t>How does the global environment affect business? </a:t>
            </a:r>
          </a:p>
        </p:txBody>
      </p:sp>
      <p:sp>
        <p:nvSpPr>
          <p:cNvPr id="3" name="Content Placeholder 2"/>
          <p:cNvSpPr>
            <a:spLocks noGrp="1"/>
          </p:cNvSpPr>
          <p:nvPr>
            <p:ph idx="1"/>
          </p:nvPr>
        </p:nvSpPr>
        <p:spPr/>
        <p:txBody>
          <a:bodyPr/>
          <a:lstStyle/>
          <a:p>
            <a:pPr marL="0" indent="0">
              <a:buNone/>
            </a:pPr>
            <a:r>
              <a:rPr lang="en-US" dirty="0"/>
              <a:t>Raw material availability, supply chain reliability, labor supply, wages, worker expectations, government regulations and consumer demand are all influenced by global factors at work.</a:t>
            </a:r>
          </a:p>
        </p:txBody>
      </p:sp>
    </p:spTree>
    <p:extLst>
      <p:ext uri="{BB962C8B-B14F-4D97-AF65-F5344CB8AC3E}">
        <p14:creationId xmlns:p14="http://schemas.microsoft.com/office/powerpoint/2010/main" val="4243818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accent6">
                    <a:lumMod val="50000"/>
                  </a:schemeClr>
                </a:solidFill>
              </a:rPr>
              <a:t>What are the different facts of global business environment?</a:t>
            </a:r>
          </a:p>
        </p:txBody>
      </p:sp>
      <p:sp>
        <p:nvSpPr>
          <p:cNvPr id="3" name="Content Placeholder 2"/>
          <p:cNvSpPr>
            <a:spLocks noGrp="1"/>
          </p:cNvSpPr>
          <p:nvPr>
            <p:ph idx="1"/>
          </p:nvPr>
        </p:nvSpPr>
        <p:spPr/>
        <p:txBody>
          <a:bodyPr/>
          <a:lstStyle/>
          <a:p>
            <a:pPr marL="514350" indent="-514350">
              <a:buFont typeface="+mj-lt"/>
              <a:buAutoNum type="arabicParenR"/>
            </a:pPr>
            <a:r>
              <a:rPr lang="en-US" dirty="0"/>
              <a:t>Political risks</a:t>
            </a:r>
          </a:p>
          <a:p>
            <a:pPr marL="514350" indent="-514350">
              <a:buFont typeface="+mj-lt"/>
              <a:buAutoNum type="arabicParenR"/>
            </a:pPr>
            <a:r>
              <a:rPr lang="en-US" dirty="0"/>
              <a:t> Cultural differences</a:t>
            </a:r>
          </a:p>
          <a:p>
            <a:pPr marL="514350" indent="-514350">
              <a:buFont typeface="+mj-lt"/>
              <a:buAutoNum type="arabicParenR"/>
            </a:pPr>
            <a:r>
              <a:rPr lang="en-US" dirty="0"/>
              <a:t> Exchange risks</a:t>
            </a:r>
          </a:p>
          <a:p>
            <a:pPr marL="514350" indent="-514350">
              <a:buFont typeface="+mj-lt"/>
              <a:buAutoNum type="arabicParenR"/>
            </a:pPr>
            <a:r>
              <a:rPr lang="en-US" dirty="0"/>
              <a:t> legal &amp; taxation issues.</a:t>
            </a:r>
          </a:p>
          <a:p>
            <a:pPr marL="514350" indent="-514350">
              <a:buFont typeface="+mj-lt"/>
              <a:buAutoNum type="arabicParenR"/>
            </a:pPr>
            <a:r>
              <a:rPr lang="en-US" dirty="0"/>
              <a:t>Technological environments.</a:t>
            </a:r>
          </a:p>
        </p:txBody>
      </p:sp>
    </p:spTree>
    <p:extLst>
      <p:ext uri="{BB962C8B-B14F-4D97-AF65-F5344CB8AC3E}">
        <p14:creationId xmlns:p14="http://schemas.microsoft.com/office/powerpoint/2010/main" val="3628879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Dimensions of business environment </a:t>
            </a:r>
          </a:p>
        </p:txBody>
      </p:sp>
      <p:pic>
        <p:nvPicPr>
          <p:cNvPr id="4" name="Content Placeholder 3"/>
          <p:cNvPicPr>
            <a:picLocks noGrp="1" noChangeAspect="1"/>
          </p:cNvPicPr>
          <p:nvPr>
            <p:ph idx="1"/>
          </p:nvPr>
        </p:nvPicPr>
        <p:blipFill>
          <a:blip r:embed="rId2"/>
          <a:stretch>
            <a:fillRect/>
          </a:stretch>
        </p:blipFill>
        <p:spPr>
          <a:xfrm>
            <a:off x="838199" y="2156346"/>
            <a:ext cx="9984475" cy="4380931"/>
          </a:xfrm>
          <a:prstGeom prst="rect">
            <a:avLst/>
          </a:prstGeom>
        </p:spPr>
      </p:pic>
    </p:spTree>
    <p:extLst>
      <p:ext uri="{BB962C8B-B14F-4D97-AF65-F5344CB8AC3E}">
        <p14:creationId xmlns:p14="http://schemas.microsoft.com/office/powerpoint/2010/main" val="1440771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761028"/>
          </a:xfrm>
        </p:spPr>
        <p:txBody>
          <a:bodyPr>
            <a:normAutofit/>
          </a:bodyPr>
          <a:lstStyle/>
          <a:p>
            <a:r>
              <a:rPr lang="en-US" sz="3200" b="1" dirty="0">
                <a:solidFill>
                  <a:schemeClr val="accent6">
                    <a:lumMod val="75000"/>
                  </a:schemeClr>
                </a:solidFill>
              </a:rPr>
              <a:t>What is the role of international management?</a:t>
            </a:r>
          </a:p>
        </p:txBody>
      </p:sp>
      <p:sp>
        <p:nvSpPr>
          <p:cNvPr id="3" name="Subtitle 2"/>
          <p:cNvSpPr>
            <a:spLocks noGrp="1"/>
          </p:cNvSpPr>
          <p:nvPr>
            <p:ph type="subTitle" idx="1"/>
          </p:nvPr>
        </p:nvSpPr>
        <p:spPr>
          <a:xfrm>
            <a:off x="978089" y="2019868"/>
            <a:ext cx="10486030" cy="4722126"/>
          </a:xfrm>
        </p:spPr>
        <p:txBody>
          <a:bodyPr/>
          <a:lstStyle/>
          <a:p>
            <a:r>
              <a:rPr lang="en-US" b="1" dirty="0"/>
              <a:t>Planning, organizing, staffing, directing and controlling are basic functions of management. </a:t>
            </a:r>
          </a:p>
          <a:p>
            <a:endParaRPr lang="en-US" b="1" dirty="0"/>
          </a:p>
        </p:txBody>
      </p:sp>
    </p:spTree>
    <p:extLst>
      <p:ext uri="{BB962C8B-B14F-4D97-AF65-F5344CB8AC3E}">
        <p14:creationId xmlns:p14="http://schemas.microsoft.com/office/powerpoint/2010/main" val="2579058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Global Business Environment  .</a:t>
            </a:r>
          </a:p>
        </p:txBody>
      </p:sp>
      <p:pic>
        <p:nvPicPr>
          <p:cNvPr id="4" name="Content Placeholder 3"/>
          <p:cNvPicPr>
            <a:picLocks noGrp="1" noChangeAspect="1"/>
          </p:cNvPicPr>
          <p:nvPr>
            <p:ph idx="1"/>
          </p:nvPr>
        </p:nvPicPr>
        <p:blipFill>
          <a:blip r:embed="rId2"/>
          <a:stretch>
            <a:fillRect/>
          </a:stretch>
        </p:blipFill>
        <p:spPr>
          <a:xfrm>
            <a:off x="1364776" y="1910687"/>
            <a:ext cx="9171296" cy="5049671"/>
          </a:xfrm>
          <a:prstGeom prst="rect">
            <a:avLst/>
          </a:prstGeom>
        </p:spPr>
      </p:pic>
    </p:spTree>
    <p:extLst>
      <p:ext uri="{BB962C8B-B14F-4D97-AF65-F5344CB8AC3E}">
        <p14:creationId xmlns:p14="http://schemas.microsoft.com/office/powerpoint/2010/main" val="4045110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31761-5EFF-4F77-BE21-2B6D0A907E8B}"/>
              </a:ext>
            </a:extLst>
          </p:cNvPr>
          <p:cNvSpPr>
            <a:spLocks noGrp="1"/>
          </p:cNvSpPr>
          <p:nvPr>
            <p:ph type="title"/>
          </p:nvPr>
        </p:nvSpPr>
        <p:spPr/>
        <p:txBody>
          <a:bodyPr/>
          <a:lstStyle/>
          <a:p>
            <a:r>
              <a:rPr lang="en-US" b="1" dirty="0"/>
              <a:t>What are the aims of international management ?</a:t>
            </a:r>
          </a:p>
        </p:txBody>
      </p:sp>
      <p:sp>
        <p:nvSpPr>
          <p:cNvPr id="3" name="Content Placeholder 2">
            <a:extLst>
              <a:ext uri="{FF2B5EF4-FFF2-40B4-BE49-F238E27FC236}">
                <a16:creationId xmlns:a16="http://schemas.microsoft.com/office/drawing/2014/main" id="{04BFEE53-5ACD-4F51-86DC-3FE9C310B67F}"/>
              </a:ext>
            </a:extLst>
          </p:cNvPr>
          <p:cNvSpPr>
            <a:spLocks noGrp="1"/>
          </p:cNvSpPr>
          <p:nvPr>
            <p:ph idx="1"/>
          </p:nvPr>
        </p:nvSpPr>
        <p:spPr/>
        <p:txBody>
          <a:bodyPr>
            <a:normAutofit fontScale="70000" lnSpcReduction="20000"/>
          </a:bodyPr>
          <a:lstStyle/>
          <a:p>
            <a:pPr algn="l">
              <a:buFont typeface="+mj-lt"/>
              <a:buAutoNum type="arabicPeriod"/>
            </a:pPr>
            <a:r>
              <a:rPr lang="en-US" b="1" i="0" dirty="0">
                <a:solidFill>
                  <a:srgbClr val="374151"/>
                </a:solidFill>
                <a:effectLst/>
                <a:latin typeface="Söhne"/>
              </a:rPr>
              <a:t>Global Expansion:</a:t>
            </a:r>
            <a:r>
              <a:rPr lang="en-US" b="0" i="0" dirty="0">
                <a:solidFill>
                  <a:srgbClr val="374151"/>
                </a:solidFill>
                <a:effectLst/>
                <a:latin typeface="Söhne"/>
              </a:rPr>
              <a:t> Many organizations engage in international management to expand their operations and reach new markets. This can involve entering new countries or regions to tap into new customer bases and increase market share.</a:t>
            </a:r>
          </a:p>
          <a:p>
            <a:pPr algn="l">
              <a:buFont typeface="+mj-lt"/>
              <a:buAutoNum type="arabicPeriod"/>
            </a:pPr>
            <a:r>
              <a:rPr lang="en-US" b="1" i="0" dirty="0">
                <a:solidFill>
                  <a:srgbClr val="374151"/>
                </a:solidFill>
                <a:effectLst/>
                <a:latin typeface="Söhne"/>
              </a:rPr>
              <a:t>Profit Maximization:</a:t>
            </a:r>
            <a:r>
              <a:rPr lang="en-US" b="0" i="0" dirty="0">
                <a:solidFill>
                  <a:srgbClr val="374151"/>
                </a:solidFill>
                <a:effectLst/>
                <a:latin typeface="Söhne"/>
              </a:rPr>
              <a:t> International management aims to optimize financial performance by identifying and capitalizing on global business opportunities. This may involve cost optimization, revenue generation, and overall profit maximization.</a:t>
            </a:r>
          </a:p>
          <a:p>
            <a:pPr algn="l">
              <a:buFont typeface="+mj-lt"/>
              <a:buAutoNum type="arabicPeriod"/>
            </a:pPr>
            <a:r>
              <a:rPr lang="en-US" b="1" i="0" dirty="0">
                <a:solidFill>
                  <a:srgbClr val="374151"/>
                </a:solidFill>
                <a:effectLst/>
                <a:latin typeface="Söhne"/>
              </a:rPr>
              <a:t>Risk Management:</a:t>
            </a:r>
            <a:r>
              <a:rPr lang="en-US" b="0" i="0" dirty="0">
                <a:solidFill>
                  <a:srgbClr val="374151"/>
                </a:solidFill>
                <a:effectLst/>
                <a:latin typeface="Söhne"/>
              </a:rPr>
              <a:t> Operating in multiple countries introduces various risks such as political instability, economic fluctuations, and cultural differences. International management aims to identify, assess, and manage these risks effectively to ensure the sustainability and success of global operations.</a:t>
            </a:r>
          </a:p>
          <a:p>
            <a:pPr algn="l">
              <a:buFont typeface="+mj-lt"/>
              <a:buAutoNum type="arabicPeriod"/>
            </a:pPr>
            <a:r>
              <a:rPr lang="en-US" b="1" i="0" dirty="0">
                <a:solidFill>
                  <a:srgbClr val="374151"/>
                </a:solidFill>
                <a:effectLst/>
                <a:latin typeface="Söhne"/>
              </a:rPr>
              <a:t>Cultural Adaptation:</a:t>
            </a:r>
            <a:r>
              <a:rPr lang="en-US" b="0" i="0" dirty="0">
                <a:solidFill>
                  <a:srgbClr val="374151"/>
                </a:solidFill>
                <a:effectLst/>
                <a:latin typeface="Söhne"/>
              </a:rPr>
              <a:t> Understanding and adapting to diverse cultures is crucial for successful international management. This involves developing strategies that respect and incorporate cultural nuances, ensuring that products and services align with local preferences and values.</a:t>
            </a:r>
          </a:p>
          <a:p>
            <a:pPr algn="l">
              <a:buFont typeface="+mj-lt"/>
              <a:buAutoNum type="arabicPeriod"/>
            </a:pPr>
            <a:r>
              <a:rPr lang="en-US" b="1" i="0" dirty="0">
                <a:solidFill>
                  <a:srgbClr val="374151"/>
                </a:solidFill>
                <a:effectLst/>
                <a:latin typeface="Söhne"/>
              </a:rPr>
              <a:t>Legal and Regulatory Compliance:</a:t>
            </a:r>
            <a:r>
              <a:rPr lang="en-US" b="0" i="0" dirty="0">
                <a:solidFill>
                  <a:srgbClr val="374151"/>
                </a:solidFill>
                <a:effectLst/>
                <a:latin typeface="Söhne"/>
              </a:rPr>
              <a:t> Different countries have distinct legal and regulatory frameworks. International management aims to ensure compliance with various laws and regulations in each operating country to avoid legal issues and maintain a positive corporate image.</a:t>
            </a:r>
          </a:p>
          <a:p>
            <a:endParaRPr lang="en-US" dirty="0"/>
          </a:p>
        </p:txBody>
      </p:sp>
    </p:spTree>
    <p:extLst>
      <p:ext uri="{BB962C8B-B14F-4D97-AF65-F5344CB8AC3E}">
        <p14:creationId xmlns:p14="http://schemas.microsoft.com/office/powerpoint/2010/main" val="346270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11F43-0A9F-46AA-87CC-C05D7880075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56B1E0D-45D9-4DF4-A805-143C92DEDBBB}"/>
              </a:ext>
            </a:extLst>
          </p:cNvPr>
          <p:cNvSpPr>
            <a:spLocks noGrp="1"/>
          </p:cNvSpPr>
          <p:nvPr>
            <p:ph idx="1"/>
          </p:nvPr>
        </p:nvSpPr>
        <p:spPr/>
        <p:txBody>
          <a:bodyPr>
            <a:normAutofit fontScale="77500" lnSpcReduction="20000"/>
          </a:bodyPr>
          <a:lstStyle/>
          <a:p>
            <a:pPr marL="0" indent="0" algn="l">
              <a:buNone/>
            </a:pPr>
            <a:r>
              <a:rPr lang="en-US" b="1" i="0" dirty="0">
                <a:solidFill>
                  <a:srgbClr val="374151"/>
                </a:solidFill>
                <a:effectLst/>
                <a:latin typeface="Söhne"/>
              </a:rPr>
              <a:t>6. Supply Chain Optimization:</a:t>
            </a:r>
            <a:r>
              <a:rPr lang="en-US" b="0" i="0" dirty="0">
                <a:solidFill>
                  <a:srgbClr val="374151"/>
                </a:solidFill>
                <a:effectLst/>
                <a:latin typeface="Söhne"/>
              </a:rPr>
              <a:t> International businesses often have complex supply chains that span multiple countries. The goal of international management is to optimize the supply chain for efficiency, cost-effectiveness, and responsiveness to changing market conditions.</a:t>
            </a:r>
          </a:p>
          <a:p>
            <a:pPr marL="0" indent="0" algn="l">
              <a:buNone/>
            </a:pPr>
            <a:r>
              <a:rPr lang="en-US" b="1" i="0" dirty="0">
                <a:solidFill>
                  <a:srgbClr val="374151"/>
                </a:solidFill>
                <a:effectLst/>
                <a:latin typeface="Söhne"/>
              </a:rPr>
              <a:t>6. Talent Management:</a:t>
            </a:r>
            <a:r>
              <a:rPr lang="en-US" b="0" i="0" dirty="0">
                <a:solidFill>
                  <a:srgbClr val="374151"/>
                </a:solidFill>
                <a:effectLst/>
                <a:latin typeface="Söhne"/>
              </a:rPr>
              <a:t> Managing a global workforce requires addressing challenges related to diverse talents, skills, and work cultures. International management aims to attract, develop, and retain a skilled and culturally diverse workforce to meet organizational goals.</a:t>
            </a:r>
          </a:p>
          <a:p>
            <a:pPr marL="0" indent="0" algn="l">
              <a:buNone/>
            </a:pPr>
            <a:r>
              <a:rPr lang="en-US" b="1" i="0" dirty="0">
                <a:solidFill>
                  <a:srgbClr val="374151"/>
                </a:solidFill>
                <a:effectLst/>
                <a:latin typeface="Söhne"/>
              </a:rPr>
              <a:t>7. Corporate Social Responsibility (CSR):</a:t>
            </a:r>
            <a:r>
              <a:rPr lang="en-US" b="0" i="0" dirty="0">
                <a:solidFill>
                  <a:srgbClr val="374151"/>
                </a:solidFill>
                <a:effectLst/>
                <a:latin typeface="Söhne"/>
              </a:rPr>
              <a:t> International businesses are increasingly expected to engage in socially responsible practices. International management aims to incorporate CSR principles into global operations, addressing environmental and social concerns and enhancing the organization's reputation.</a:t>
            </a:r>
          </a:p>
          <a:p>
            <a:pPr marL="0" indent="0" algn="l">
              <a:buNone/>
            </a:pPr>
            <a:r>
              <a:rPr lang="en-US" b="1" i="0" dirty="0">
                <a:solidFill>
                  <a:srgbClr val="374151"/>
                </a:solidFill>
                <a:effectLst/>
                <a:latin typeface="Söhne"/>
              </a:rPr>
              <a:t>8. Technology Integration:</a:t>
            </a:r>
            <a:r>
              <a:rPr lang="en-US" b="0" i="0" dirty="0">
                <a:solidFill>
                  <a:srgbClr val="374151"/>
                </a:solidFill>
                <a:effectLst/>
                <a:latin typeface="Söhne"/>
              </a:rPr>
              <a:t> Leveraging technology is essential for global business success. International management aims to integrate and adapt technological solutions that facilitate communication, collaboration, and operational efficiency across borders.</a:t>
            </a:r>
          </a:p>
          <a:p>
            <a:endParaRPr lang="en-US" dirty="0"/>
          </a:p>
        </p:txBody>
      </p:sp>
    </p:spTree>
    <p:extLst>
      <p:ext uri="{BB962C8B-B14F-4D97-AF65-F5344CB8AC3E}">
        <p14:creationId xmlns:p14="http://schemas.microsoft.com/office/powerpoint/2010/main" val="3158521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chemeClr val="accent6">
                    <a:lumMod val="50000"/>
                  </a:schemeClr>
                </a:solidFill>
              </a:rPr>
              <a:t>What do you mean by international strategy?</a:t>
            </a:r>
            <a:r>
              <a:rPr lang="en-US" sz="2800" dirty="0">
                <a:solidFill>
                  <a:schemeClr val="accent6">
                    <a:lumMod val="50000"/>
                  </a:schemeClr>
                </a:solidFill>
              </a:rPr>
              <a:t> </a:t>
            </a:r>
          </a:p>
        </p:txBody>
      </p:sp>
      <p:sp>
        <p:nvSpPr>
          <p:cNvPr id="3" name="Content Placeholder 2"/>
          <p:cNvSpPr>
            <a:spLocks noGrp="1"/>
          </p:cNvSpPr>
          <p:nvPr>
            <p:ph idx="1"/>
          </p:nvPr>
        </p:nvSpPr>
        <p:spPr/>
        <p:txBody>
          <a:bodyPr/>
          <a:lstStyle/>
          <a:p>
            <a:pPr marL="0" indent="0">
              <a:buNone/>
            </a:pPr>
            <a:r>
              <a:rPr lang="en-US" dirty="0"/>
              <a:t>International strategy is a business plan or strategy created by a company to do its business in international markets. An international strategy requires analyzing the international market, studying resources, defining goals, understanding market dynamics &amp; develop offerings</a:t>
            </a:r>
          </a:p>
        </p:txBody>
      </p:sp>
    </p:spTree>
    <p:extLst>
      <p:ext uri="{BB962C8B-B14F-4D97-AF65-F5344CB8AC3E}">
        <p14:creationId xmlns:p14="http://schemas.microsoft.com/office/powerpoint/2010/main" val="2017758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6886"/>
            <a:ext cx="10515600" cy="1325563"/>
          </a:xfrm>
        </p:spPr>
        <p:txBody>
          <a:bodyPr/>
          <a:lstStyle/>
          <a:p>
            <a:r>
              <a:rPr lang="en-US" dirty="0">
                <a:solidFill>
                  <a:schemeClr val="accent6">
                    <a:lumMod val="75000"/>
                  </a:schemeClr>
                </a:solidFill>
              </a:rPr>
              <a:t>What are the types of international management?</a:t>
            </a:r>
          </a:p>
        </p:txBody>
      </p:sp>
      <p:sp>
        <p:nvSpPr>
          <p:cNvPr id="3" name="Content Placeholder 2"/>
          <p:cNvSpPr>
            <a:spLocks noGrp="1"/>
          </p:cNvSpPr>
          <p:nvPr>
            <p:ph idx="1"/>
          </p:nvPr>
        </p:nvSpPr>
        <p:spPr>
          <a:xfrm>
            <a:off x="838200" y="2538483"/>
            <a:ext cx="10515600" cy="3106217"/>
          </a:xfrm>
        </p:spPr>
        <p:txBody>
          <a:bodyPr/>
          <a:lstStyle/>
          <a:p>
            <a:pPr marL="0" indent="0">
              <a:buNone/>
            </a:pPr>
            <a:r>
              <a:rPr lang="en-US" dirty="0"/>
              <a:t> (1)International  </a:t>
            </a:r>
          </a:p>
          <a:p>
            <a:pPr marL="0" indent="0">
              <a:buNone/>
            </a:pPr>
            <a:r>
              <a:rPr lang="en-US" dirty="0"/>
              <a:t>(2) multi domestic </a:t>
            </a:r>
          </a:p>
          <a:p>
            <a:pPr marL="0" indent="0">
              <a:buNone/>
            </a:pPr>
            <a:r>
              <a:rPr lang="en-US" dirty="0"/>
              <a:t> (3) global</a:t>
            </a:r>
          </a:p>
          <a:p>
            <a:pPr marL="0" indent="0">
              <a:buNone/>
            </a:pPr>
            <a:r>
              <a:rPr lang="en-US" dirty="0"/>
              <a:t> (3) transnational</a:t>
            </a:r>
          </a:p>
          <a:p>
            <a:pPr marL="0" indent="0">
              <a:buNone/>
            </a:pPr>
            <a:endParaRPr lang="en-US" dirty="0"/>
          </a:p>
        </p:txBody>
      </p:sp>
      <p:pic>
        <p:nvPicPr>
          <p:cNvPr id="4" name="Picture 3"/>
          <p:cNvPicPr>
            <a:picLocks noChangeAspect="1"/>
          </p:cNvPicPr>
          <p:nvPr/>
        </p:nvPicPr>
        <p:blipFill>
          <a:blip r:embed="rId2"/>
          <a:stretch>
            <a:fillRect/>
          </a:stretch>
        </p:blipFill>
        <p:spPr>
          <a:xfrm>
            <a:off x="4667249" y="2057400"/>
            <a:ext cx="6686551" cy="2743200"/>
          </a:xfrm>
          <a:prstGeom prst="rect">
            <a:avLst/>
          </a:prstGeom>
        </p:spPr>
      </p:pic>
    </p:spTree>
    <p:extLst>
      <p:ext uri="{BB962C8B-B14F-4D97-AF65-F5344CB8AC3E}">
        <p14:creationId xmlns:p14="http://schemas.microsoft.com/office/powerpoint/2010/main" val="2461052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accent6">
                    <a:lumMod val="50000"/>
                  </a:schemeClr>
                </a:solidFill>
              </a:rPr>
              <a:t>Multi-domestic strategy </a:t>
            </a:r>
            <a:r>
              <a:rPr lang="en-US" sz="3200" b="1" dirty="0" err="1">
                <a:solidFill>
                  <a:schemeClr val="accent6">
                    <a:lumMod val="50000"/>
                  </a:schemeClr>
                </a:solidFill>
              </a:rPr>
              <a:t>Tark</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A multi-domestic strategy is a strategy by which companies try to achieve maximum local responsiveness by customizing both their product offering and marketing strategy to match different national conditions.</a:t>
            </a:r>
          </a:p>
        </p:txBody>
      </p:sp>
    </p:spTree>
    <p:extLst>
      <p:ext uri="{BB962C8B-B14F-4D97-AF65-F5344CB8AC3E}">
        <p14:creationId xmlns:p14="http://schemas.microsoft.com/office/powerpoint/2010/main" val="2708756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Global strategic management  </a:t>
            </a:r>
            <a:r>
              <a:rPr lang="en-US" dirty="0" err="1">
                <a:solidFill>
                  <a:schemeClr val="accent6">
                    <a:lumMod val="50000"/>
                  </a:schemeClr>
                </a:solidFill>
              </a:rPr>
              <a:t>Tark</a:t>
            </a:r>
            <a:r>
              <a:rPr lang="en-US" dirty="0">
                <a:solidFill>
                  <a:schemeClr val="accent6">
                    <a:lumMod val="50000"/>
                  </a:schemeClr>
                </a:solidFill>
              </a:rPr>
              <a:t> </a:t>
            </a:r>
          </a:p>
        </p:txBody>
      </p:sp>
      <p:sp>
        <p:nvSpPr>
          <p:cNvPr id="3" name="Content Placeholder 2"/>
          <p:cNvSpPr>
            <a:spLocks noGrp="1"/>
          </p:cNvSpPr>
          <p:nvPr>
            <p:ph idx="1"/>
          </p:nvPr>
        </p:nvSpPr>
        <p:spPr/>
        <p:txBody>
          <a:bodyPr/>
          <a:lstStyle/>
          <a:p>
            <a:r>
              <a:rPr lang="en-US" dirty="0"/>
              <a:t>Global strategic management activities enable businesses to capitalize on competitive opportunities worldwide. ... Appreciation of the complexities of national institutions, multiple stakeholders and fluctuating demands, helps managers allocate resources efficiently to sustain and grow their businesses.</a:t>
            </a:r>
          </a:p>
        </p:txBody>
      </p:sp>
    </p:spTree>
    <p:extLst>
      <p:ext uri="{BB962C8B-B14F-4D97-AF65-F5344CB8AC3E}">
        <p14:creationId xmlns:p14="http://schemas.microsoft.com/office/powerpoint/2010/main" val="1390461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management    </a:t>
            </a:r>
            <a:r>
              <a:rPr lang="en-US" dirty="0" err="1"/>
              <a:t>tark</a:t>
            </a:r>
            <a:r>
              <a:rPr lang="en-US" dirty="0"/>
              <a:t> </a:t>
            </a:r>
          </a:p>
        </p:txBody>
      </p:sp>
      <p:pic>
        <p:nvPicPr>
          <p:cNvPr id="4" name="Content Placeholder 3"/>
          <p:cNvPicPr>
            <a:picLocks noGrp="1" noChangeAspect="1"/>
          </p:cNvPicPr>
          <p:nvPr>
            <p:ph idx="1"/>
          </p:nvPr>
        </p:nvPicPr>
        <p:blipFill>
          <a:blip r:embed="rId2"/>
          <a:stretch>
            <a:fillRect/>
          </a:stretch>
        </p:blipFill>
        <p:spPr>
          <a:xfrm>
            <a:off x="150125" y="1690688"/>
            <a:ext cx="11313994" cy="5167312"/>
          </a:xfrm>
          <a:prstGeom prst="rect">
            <a:avLst/>
          </a:prstGeom>
        </p:spPr>
      </p:pic>
    </p:spTree>
    <p:extLst>
      <p:ext uri="{BB962C8B-B14F-4D97-AF65-F5344CB8AC3E}">
        <p14:creationId xmlns:p14="http://schemas.microsoft.com/office/powerpoint/2010/main" val="3198843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50000"/>
                  </a:schemeClr>
                </a:solidFill>
              </a:rPr>
              <a:t>transactional strategy  </a:t>
            </a:r>
            <a:r>
              <a:rPr lang="en-US" b="1" dirty="0" err="1">
                <a:solidFill>
                  <a:schemeClr val="accent6">
                    <a:lumMod val="50000"/>
                  </a:schemeClr>
                </a:solidFill>
              </a:rPr>
              <a:t>tark</a:t>
            </a:r>
            <a:r>
              <a:rPr lang="en-US" b="1" dirty="0">
                <a:solidFill>
                  <a:schemeClr val="accent6">
                    <a:lumMod val="50000"/>
                  </a:schemeClr>
                </a:solidFill>
              </a:rPr>
              <a:t> </a:t>
            </a:r>
          </a:p>
        </p:txBody>
      </p:sp>
      <p:sp>
        <p:nvSpPr>
          <p:cNvPr id="3" name="Content Placeholder 2"/>
          <p:cNvSpPr>
            <a:spLocks noGrp="1"/>
          </p:cNvSpPr>
          <p:nvPr>
            <p:ph idx="1"/>
          </p:nvPr>
        </p:nvSpPr>
        <p:spPr/>
        <p:txBody>
          <a:bodyPr/>
          <a:lstStyle/>
          <a:p>
            <a:r>
              <a:rPr lang="en-US" dirty="0"/>
              <a:t>A pure transactional strategy and corresponding marketing efforts focus first on converting potential buyers into paying customers and second on maximizing each sale. ... The main objective is increasing sales through product `availability and value-based perceptions.</a:t>
            </a:r>
          </a:p>
        </p:txBody>
      </p:sp>
    </p:spTree>
    <p:extLst>
      <p:ext uri="{BB962C8B-B14F-4D97-AF65-F5344CB8AC3E}">
        <p14:creationId xmlns:p14="http://schemas.microsoft.com/office/powerpoint/2010/main" val="4175357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6067</TotalTime>
  <Words>1568</Words>
  <Application>Microsoft Office PowerPoint</Application>
  <PresentationFormat>Widescreen</PresentationFormat>
  <Paragraphs>92</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Söhne</vt:lpstr>
      <vt:lpstr>Office Theme</vt:lpstr>
      <vt:lpstr>PowerPoint Presentation</vt:lpstr>
      <vt:lpstr>International management </vt:lpstr>
      <vt:lpstr>What is the role of international management?</vt:lpstr>
      <vt:lpstr>What do you mean by international strategy? </vt:lpstr>
      <vt:lpstr>What are the types of international management?</vt:lpstr>
      <vt:lpstr>Multi-domestic strategy Tark </vt:lpstr>
      <vt:lpstr>Global strategic management  Tark </vt:lpstr>
      <vt:lpstr>International management    tark </vt:lpstr>
      <vt:lpstr>transactional strategy  tark </vt:lpstr>
      <vt:lpstr>What is international business management ?</vt:lpstr>
      <vt:lpstr>What are the benefits of studying International Business Administration ?</vt:lpstr>
      <vt:lpstr>What are the 3 types of management? </vt:lpstr>
      <vt:lpstr>Why is international management important in business? Tark</vt:lpstr>
      <vt:lpstr>What is International business ?</vt:lpstr>
      <vt:lpstr>What is the difference between international management and international business?</vt:lpstr>
      <vt:lpstr>What is Globalization? Tark</vt:lpstr>
      <vt:lpstr>What is Internationalization? Tark </vt:lpstr>
      <vt:lpstr>What is Localization?  </vt:lpstr>
      <vt:lpstr>Global business international management </vt:lpstr>
      <vt:lpstr>What is international strategic management ? </vt:lpstr>
      <vt:lpstr>What are the factors that affecting international management </vt:lpstr>
      <vt:lpstr>What are the four stages of internationalization? </vt:lpstr>
      <vt:lpstr>What are the stages of internationalization? </vt:lpstr>
      <vt:lpstr>What is global business environment? </vt:lpstr>
      <vt:lpstr>What is a global business definition? </vt:lpstr>
      <vt:lpstr>Why is global business environment important? </vt:lpstr>
      <vt:lpstr>How does the global environment affect business? </vt:lpstr>
      <vt:lpstr>What are the different facts of global business environment?</vt:lpstr>
      <vt:lpstr>Dimensions of business environment </vt:lpstr>
      <vt:lpstr>Global Business Environment  .</vt:lpstr>
      <vt:lpstr>What are the aims of international management ?</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Bllesa</dc:creator>
  <cp:lastModifiedBy>DELL</cp:lastModifiedBy>
  <cp:revision>108</cp:revision>
  <dcterms:created xsi:type="dcterms:W3CDTF">2022-01-10T10:28:56Z</dcterms:created>
  <dcterms:modified xsi:type="dcterms:W3CDTF">2024-01-30T06:42:45Z</dcterms:modified>
</cp:coreProperties>
</file>