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33" r:id="rId3"/>
    <p:sldId id="334" r:id="rId4"/>
    <p:sldId id="335" r:id="rId5"/>
    <p:sldId id="336" r:id="rId6"/>
    <p:sldId id="260" r:id="rId7"/>
    <p:sldId id="261" r:id="rId8"/>
    <p:sldId id="262" r:id="rId9"/>
    <p:sldId id="264" r:id="rId10"/>
    <p:sldId id="337" r:id="rId11"/>
    <p:sldId id="275" r:id="rId12"/>
    <p:sldId id="325" r:id="rId13"/>
    <p:sldId id="276" r:id="rId14"/>
    <p:sldId id="338" r:id="rId15"/>
    <p:sldId id="280" r:id="rId16"/>
    <p:sldId id="332" r:id="rId17"/>
    <p:sldId id="339" r:id="rId18"/>
    <p:sldId id="329" r:id="rId19"/>
    <p:sldId id="34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BB1F01F-ADC1-4D88-A9FB-F692A7D856DF}" type="datetimeFigureOut">
              <a:rPr lang="en-US"/>
              <a:pPr>
                <a:defRPr/>
              </a:pPr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E0D1D1C-31F3-42FA-8AEE-89FC3A92C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5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E52A2-8E42-4EB4-9384-51072EE07758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05171-B9FA-4813-AFB4-F6C1247D4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8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10B55-86F6-45F2-904F-257CCFA9758C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072B4-AA05-4E2C-8BCE-F838B18A0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0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81EEE-041F-4DC2-9AE9-61D177E7B88F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967F2-8EBD-4482-93B3-48D4842FD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0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2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905000"/>
            <a:ext cx="40005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4000500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229100"/>
            <a:ext cx="4000500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6-</a:t>
            </a:r>
            <a:fld id="{E8A07D9D-2182-46C5-9329-96411701E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0237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5DCD-18B2-4755-9C1E-8B6B689FB2C2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62BB5-756A-4BB4-A092-BB223E9E8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3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6640-D7D1-43CF-9C96-407A9BE859C5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2DE9C-A464-4511-8F34-D7687DA554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9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BD43-249B-4CBD-9FFC-7DB16BC21487}" type="datetime1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A2F96-6D1B-44F5-8161-A15071E37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9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FD54F-E500-4DB6-83E2-459C8A9DF522}" type="datetime1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2F56-0988-46EC-870B-10D889FFA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6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3EAB3-F431-4217-ABA2-D7671B1D4CE2}" type="datetime1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BD382-4836-4756-9746-94939A428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4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802B8-D7C8-4042-84E6-FD014E23126A}" type="datetime1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0CE5C-616A-4059-8363-DC7667E56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8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9A5C4-DFE3-4939-B662-7F2D7B0CBC5A}" type="datetime1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7ABA2-9750-40C2-9AC3-F2B22091D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0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0F762-5D6B-4EE4-8FD0-1B9F691FA7A0}" type="datetime1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001D-2DFE-4036-BEB0-61BE62641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85D926-29A2-4FD3-B217-21C515F6173F}" type="datetime1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875433-37DB-4207-AB8B-01C5AB222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4343400"/>
          </a:xfrm>
        </p:spPr>
        <p:txBody>
          <a:bodyPr/>
          <a:lstStyle/>
          <a:p>
            <a:pPr eaLnBrk="1" hangingPunct="1"/>
            <a:r>
              <a:rPr lang="en-US" sz="4000" b="1" dirty="0"/>
              <a:t>Segmentation, Targeting &amp; Positioning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lecture 5</a:t>
            </a:r>
            <a:br>
              <a:rPr lang="en-US" sz="3600" dirty="0"/>
            </a:br>
            <a:r>
              <a:rPr lang="en-US" sz="3600" dirty="0" err="1"/>
              <a:t>Blesa</a:t>
            </a:r>
            <a:r>
              <a:rPr lang="en-US" sz="3600" dirty="0"/>
              <a:t> Ibrahim </a:t>
            </a:r>
            <a:r>
              <a:rPr lang="en-US" sz="3600" dirty="0" err="1"/>
              <a:t>mohammed</a:t>
            </a:r>
            <a:r>
              <a:rPr lang="en-US" sz="3600" dirty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105171-B9FA-4813-AFB4-F6C1247D45A6}" type="slidenum">
              <a:rPr lang="en-US" sz="1800" smtClean="0">
                <a:solidFill>
                  <a:schemeClr val="tx1"/>
                </a:solidFill>
              </a:rPr>
              <a:pPr>
                <a:defRPr/>
              </a:pPr>
              <a:t>1</a:t>
            </a:fld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Target marketing strategies 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have four targeting strategies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1-Undifferentiated Marketing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2- Differentiated Marketing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3- Focused Marketing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4- Customised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5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5059362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en-US" dirty="0"/>
              <a:t>It can be clear from this diagram</a:t>
            </a:r>
          </a:p>
          <a:p>
            <a:pPr eaLnBrk="1" hangingPunct="1">
              <a:buFont typeface="Arial" pitchFamily="34" charset="0"/>
              <a:buNone/>
            </a:pPr>
            <a:endParaRPr lang="en-US" dirty="0"/>
          </a:p>
          <a:p>
            <a:pPr eaLnBrk="1" hangingPunct="1">
              <a:buFont typeface="Arial" pitchFamily="34" charset="0"/>
              <a:buNone/>
            </a:pPr>
            <a:endParaRPr lang="en-US" dirty="0"/>
          </a:p>
          <a:p>
            <a:pPr eaLnBrk="1" hangingPunct="1">
              <a:buFont typeface="Arial" pitchFamily="34" charset="0"/>
              <a:buNone/>
            </a:pPr>
            <a:endParaRPr lang="en-US" dirty="0"/>
          </a:p>
          <a:p>
            <a:pPr eaLnBrk="1" hangingPunct="1">
              <a:buFont typeface="Arial" pitchFamily="34" charset="0"/>
              <a:buNone/>
            </a:pPr>
            <a:r>
              <a:rPr lang="en-US" dirty="0"/>
              <a:t>For example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dirty="0"/>
              <a:t>Organization     marketing mix        target market</a:t>
            </a:r>
          </a:p>
          <a:p>
            <a:pPr eaLnBrk="1" hangingPunct="1">
              <a:buFont typeface="Arial" pitchFamily="34" charset="0"/>
              <a:buNone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Undifferentiated Marketing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990600" y="2209800"/>
            <a:ext cx="2209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Marketing mix</a:t>
            </a:r>
          </a:p>
        </p:txBody>
      </p:sp>
      <p:sp>
        <p:nvSpPr>
          <p:cNvPr id="3" name="Rectangle 2"/>
          <p:cNvSpPr/>
          <p:nvPr/>
        </p:nvSpPr>
        <p:spPr>
          <a:xfrm>
            <a:off x="5867400" y="2209800"/>
            <a:ext cx="2133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Whole market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27432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09600" y="4847360"/>
            <a:ext cx="16764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Altwn</a:t>
            </a:r>
            <a:r>
              <a:rPr lang="en-GB" dirty="0"/>
              <a:t> </a:t>
            </a:r>
            <a:r>
              <a:rPr lang="en-GB" dirty="0" err="1"/>
              <a:t>mol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3252355" y="4724400"/>
            <a:ext cx="2057400" cy="1264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4PS</a:t>
            </a:r>
          </a:p>
          <a:p>
            <a:pPr algn="ctr"/>
            <a:r>
              <a:rPr lang="en-GB" dirty="0"/>
              <a:t>OR </a:t>
            </a:r>
          </a:p>
          <a:p>
            <a:pPr algn="ctr"/>
            <a:r>
              <a:rPr lang="en-GB" dirty="0"/>
              <a:t>7PS</a:t>
            </a:r>
          </a:p>
        </p:txBody>
      </p:sp>
      <p:sp>
        <p:nvSpPr>
          <p:cNvPr id="8" name="Oval 7"/>
          <p:cNvSpPr/>
          <p:nvPr/>
        </p:nvSpPr>
        <p:spPr>
          <a:xfrm>
            <a:off x="6324600" y="4764233"/>
            <a:ext cx="1981200" cy="11568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everybody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438400" y="5342660"/>
            <a:ext cx="685800" cy="13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86400" y="5342660"/>
            <a:ext cx="609600" cy="13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Differentiated (Segmented) Marketing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46238"/>
            <a:ext cx="8229600" cy="4830762"/>
          </a:xfrm>
        </p:spPr>
        <p:txBody>
          <a:bodyPr/>
          <a:lstStyle/>
          <a:p>
            <a:pPr marL="457200" lvl="1" indent="0" eaLnBrk="1" hangingPunct="1">
              <a:buNone/>
            </a:pPr>
            <a:r>
              <a:rPr lang="en-US" sz="2800" dirty="0"/>
              <a:t>Targets several segments and designs separate offers for each.</a:t>
            </a:r>
          </a:p>
          <a:p>
            <a:pPr marL="914400" lvl="2" indent="0" eaLnBrk="1" hangingPunct="1">
              <a:buNone/>
            </a:pPr>
            <a:endParaRPr lang="en-US" sz="2400" dirty="0"/>
          </a:p>
          <a:p>
            <a:pPr marL="914400" lvl="2" indent="0" eaLnBrk="1" hangingPunct="1">
              <a:buNone/>
            </a:pPr>
            <a:r>
              <a:rPr lang="en-US" sz="2400" dirty="0"/>
              <a:t>Marketing mix 1</a:t>
            </a:r>
          </a:p>
          <a:p>
            <a:pPr marL="914400" lvl="2" indent="0" eaLnBrk="1" hangingPunct="1">
              <a:buNone/>
            </a:pPr>
            <a:endParaRPr lang="en-US" sz="2400" dirty="0"/>
          </a:p>
          <a:p>
            <a:pPr marL="914400" lvl="2" indent="0" eaLnBrk="1" hangingPunct="1">
              <a:buNone/>
            </a:pPr>
            <a:r>
              <a:rPr lang="en-US" sz="2400" dirty="0"/>
              <a:t>Marketing mix 2</a:t>
            </a:r>
          </a:p>
          <a:p>
            <a:pPr marL="914400" lvl="2" indent="0" eaLnBrk="1" hangingPunct="1">
              <a:buNone/>
            </a:pPr>
            <a:endParaRPr lang="en-US" sz="2400" dirty="0"/>
          </a:p>
          <a:p>
            <a:pPr marL="914400" lvl="2" indent="0" eaLnBrk="1" hangingPunct="1">
              <a:buNone/>
            </a:pPr>
            <a:r>
              <a:rPr lang="en-US" sz="2400" dirty="0"/>
              <a:t>Marketing mix 3</a:t>
            </a:r>
          </a:p>
          <a:p>
            <a:pPr marL="914400" lvl="2" indent="0" eaLnBrk="1" hangingPunct="1">
              <a:buNone/>
            </a:pPr>
            <a:r>
              <a:rPr lang="en-US" sz="2400" dirty="0"/>
              <a:t>Example:</a:t>
            </a:r>
          </a:p>
          <a:p>
            <a:pPr marL="914400" lvl="2" indent="0" eaLnBrk="1" hangingPunct="1">
              <a:buNone/>
            </a:pPr>
            <a:r>
              <a:rPr lang="en-US" sz="2400" dirty="0"/>
              <a:t>Coca-Cola (Coke, Sprite, Diet Coke, etc.)</a:t>
            </a:r>
          </a:p>
          <a:p>
            <a:pPr marL="914400" lvl="2" indent="0" eaLnBrk="1" hangingPunct="1">
              <a:buNone/>
            </a:pPr>
            <a:r>
              <a:rPr lang="en-US" sz="2400" dirty="0"/>
              <a:t>Toyota (Camry, Corolla, Prius, Scion, etc.)</a:t>
            </a:r>
          </a:p>
          <a:p>
            <a:pPr marL="914400" lvl="2" indent="0" eaLnBrk="1" hangingPunct="1">
              <a:buNone/>
            </a:pPr>
            <a:endParaRPr lang="en-US" sz="2400" dirty="0"/>
          </a:p>
          <a:p>
            <a:pPr marL="914400" lvl="2" indent="0" eaLnBrk="1" hangingPunct="1">
              <a:buNone/>
            </a:pPr>
            <a:endParaRPr lang="en-US" sz="2400" dirty="0"/>
          </a:p>
          <a:p>
            <a:pPr eaLnBrk="1" hangingPunct="1"/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5562600" y="29718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1</a:t>
            </a:r>
          </a:p>
        </p:txBody>
      </p:sp>
      <p:sp>
        <p:nvSpPr>
          <p:cNvPr id="5" name="Rectangle 4"/>
          <p:cNvSpPr/>
          <p:nvPr/>
        </p:nvSpPr>
        <p:spPr>
          <a:xfrm>
            <a:off x="5562600" y="38862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600" y="47244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3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52800" y="32766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41910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52800" y="5029200"/>
            <a:ext cx="1905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A2F96-6D1B-44F5-8161-A15071E3728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focused Marketing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752600"/>
            <a:ext cx="6934200" cy="4495800"/>
          </a:xfrm>
        </p:spPr>
        <p:txBody>
          <a:bodyPr/>
          <a:lstStyle/>
          <a:p>
            <a:pPr marL="457200" lvl="1" indent="0" eaLnBrk="1" hangingPunct="1">
              <a:buNone/>
            </a:pPr>
            <a:r>
              <a:rPr lang="en-US" sz="2400" dirty="0"/>
              <a:t>It will be understood from the diagram below</a:t>
            </a:r>
          </a:p>
          <a:p>
            <a:pPr marL="457200" lvl="1" indent="0" eaLnBrk="1" hangingPunct="1">
              <a:buNone/>
            </a:pPr>
            <a:endParaRPr lang="en-US" sz="2400" dirty="0"/>
          </a:p>
          <a:p>
            <a:pPr marL="457200" lvl="1" indent="0" eaLnBrk="1" hangingPunct="1">
              <a:buNone/>
            </a:pPr>
            <a:endParaRPr lang="en-US" sz="2400" dirty="0"/>
          </a:p>
          <a:p>
            <a:pPr marL="457200" lvl="1" indent="0" eaLnBrk="1" hangingPunct="1">
              <a:buNone/>
            </a:pPr>
            <a:endParaRPr lang="en-US" sz="2400" dirty="0"/>
          </a:p>
          <a:p>
            <a:pPr marL="457200" lvl="1" indent="0" eaLnBrk="1" hangingPunct="1">
              <a:buNone/>
            </a:pPr>
            <a:endParaRPr lang="en-US" sz="2400" dirty="0"/>
          </a:p>
          <a:p>
            <a:pPr marL="457200" lvl="1" indent="0" eaLnBrk="1" hangingPunct="1">
              <a:buNone/>
            </a:pPr>
            <a:r>
              <a:rPr lang="en-US" sz="2400" dirty="0"/>
              <a:t>Marketing mix  </a:t>
            </a:r>
          </a:p>
          <a:p>
            <a:pPr marL="457200" lvl="1" indent="0" eaLnBrk="1" hangingPunct="1">
              <a:buNone/>
            </a:pPr>
            <a:br>
              <a:rPr lang="en-US" sz="2400" dirty="0"/>
            </a:br>
            <a:endParaRPr lang="en-US" sz="2400" dirty="0"/>
          </a:p>
          <a:p>
            <a:pPr marL="0" indent="0" eaLnBrk="1" hangingPunct="1">
              <a:buNone/>
            </a:pPr>
            <a:r>
              <a:rPr lang="en-US" sz="2800" dirty="0"/>
              <a:t>Such as </a:t>
            </a:r>
          </a:p>
          <a:p>
            <a:pPr marL="0" indent="0" eaLnBrk="1" hangingPunct="1">
              <a:buNone/>
            </a:pPr>
            <a:r>
              <a:rPr lang="en-US" sz="2800" dirty="0" err="1"/>
              <a:t>Taslwga</a:t>
            </a:r>
            <a:r>
              <a:rPr lang="en-US" sz="2800" dirty="0"/>
              <a:t> cement manufacturer </a:t>
            </a:r>
          </a:p>
        </p:txBody>
      </p:sp>
      <p:sp>
        <p:nvSpPr>
          <p:cNvPr id="2" name="Rectangle 1"/>
          <p:cNvSpPr/>
          <p:nvPr/>
        </p:nvSpPr>
        <p:spPr>
          <a:xfrm>
            <a:off x="5105400" y="2743200"/>
            <a:ext cx="1676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1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3733800"/>
            <a:ext cx="1676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2</a:t>
            </a:r>
          </a:p>
        </p:txBody>
      </p:sp>
      <p:sp>
        <p:nvSpPr>
          <p:cNvPr id="4" name="Rectangle 3"/>
          <p:cNvSpPr/>
          <p:nvPr/>
        </p:nvSpPr>
        <p:spPr>
          <a:xfrm>
            <a:off x="5105400" y="4648200"/>
            <a:ext cx="1676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Segment 3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57600" y="41910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6-</a:t>
            </a:r>
            <a:fld id="{E8A07D9D-2182-46C5-9329-96411701EA2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Customised targeting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It may be clear from this diagram below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Marketing mix 1    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Marketing mix 2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Marketing mix 3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562600" y="29718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Customer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90309" y="39624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Customer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90309" y="5029200"/>
            <a:ext cx="2057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Customer 3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29000" y="31242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429000" y="42672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29000" y="5334000"/>
            <a:ext cx="1828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6-</a:t>
            </a:r>
            <a:fld id="{E8A07D9D-2182-46C5-9329-96411701EA2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81718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114800"/>
          </a:xfrm>
        </p:spPr>
        <p:txBody>
          <a:bodyPr/>
          <a:lstStyle/>
          <a:p>
            <a:pPr>
              <a:defRPr/>
            </a:pPr>
            <a:endParaRPr lang="en-US" sz="3600" b="1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3600" b="1" i="1" dirty="0">
                <a:solidFill>
                  <a:srgbClr val="FF0000"/>
                </a:solidFill>
              </a:rPr>
              <a:t>Positioning is defined as the way by which the marketers attempt to create a distinct impression in the customer's mind.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3600" b="1" i="1" dirty="0">
                <a:solidFill>
                  <a:srgbClr val="FF0000"/>
                </a:solidFill>
              </a:rPr>
              <a:t>Define : Occupied a mind of customer with out customer awareness 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3600" b="1" i="1" dirty="0">
              <a:solidFill>
                <a:srgbClr val="FF0000"/>
              </a:solidFill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82000" cy="1143000"/>
          </a:xfrm>
        </p:spPr>
        <p:txBody>
          <a:bodyPr/>
          <a:lstStyle/>
          <a:p>
            <a:pPr eaLnBrk="1" hangingPunct="1"/>
            <a:r>
              <a:rPr lang="en-US" dirty="0"/>
              <a:t>What is position in Market?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>
                <a:solidFill>
                  <a:srgbClr val="FF0000"/>
                </a:solidFill>
              </a:rPr>
              <a:t>Types of positioning</a:t>
            </a:r>
            <a:endParaRPr lang="ar-IQ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7200"/>
              <a:t>Brand Positioning</a:t>
            </a:r>
          </a:p>
          <a:p>
            <a:endParaRPr lang="en-GB" sz="7200"/>
          </a:p>
          <a:p>
            <a:r>
              <a:rPr lang="en-GB" sz="7200"/>
              <a:t>Product Positioning</a:t>
            </a:r>
            <a:endParaRPr lang="ar-IQ" sz="72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the Keys to Successful Positioning in market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1- Clarity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2- Consistency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3- Credibility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4- Competitiveness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26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In-class Activity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Describe how each of the following brands, companies, or products is positioned:</a:t>
            </a:r>
          </a:p>
        </p:txBody>
      </p:sp>
      <p:pic>
        <p:nvPicPr>
          <p:cNvPr id="23556" name="Picture 5" descr="bmw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1242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 descr="googl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953000"/>
            <a:ext cx="16668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8" descr="jetblu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029200"/>
            <a:ext cx="13716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0" descr="C:\Users\engineer\Desktop\Asia Cell_company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76600"/>
            <a:ext cx="19716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11" descr="C:\Users\engineer\Desktop\تنزيل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15335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066800"/>
            <a:ext cx="8534399" cy="5410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8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 Overview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Arial"/>
              </a:rPr>
              <a:t>Define segmentation 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</a:rPr>
              <a:t>Describe bases of segmentation 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</a:rPr>
              <a:t>Discuss targeting strategies 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</a:rPr>
              <a:t>Describe positioning strategies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z="180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STP framework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193" y="1878581"/>
            <a:ext cx="7367614" cy="4141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5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 segment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group of customers or organisations who have similar characteristics and needs</a:t>
            </a:r>
          </a:p>
          <a:p>
            <a:pPr marL="0" indent="0">
              <a:buNone/>
            </a:pPr>
            <a:r>
              <a:rPr lang="en-GB" dirty="0"/>
              <a:t>AND</a:t>
            </a:r>
          </a:p>
          <a:p>
            <a:pPr marL="0" indent="0">
              <a:buNone/>
            </a:pPr>
            <a:r>
              <a:rPr lang="en-GB" dirty="0"/>
              <a:t>are </a:t>
            </a:r>
            <a:r>
              <a:rPr lang="en-GB" dirty="0">
                <a:solidFill>
                  <a:srgbClr val="FF0000"/>
                </a:solidFill>
              </a:rPr>
              <a:t>identifiable</a:t>
            </a:r>
            <a:r>
              <a:rPr lang="en-GB" dirty="0"/>
              <a:t>, </a:t>
            </a:r>
            <a:r>
              <a:rPr lang="en-GB" dirty="0">
                <a:solidFill>
                  <a:srgbClr val="FF0000"/>
                </a:solidFill>
              </a:rPr>
              <a:t>quantifiable</a:t>
            </a:r>
            <a:r>
              <a:rPr lang="en-GB" dirty="0"/>
              <a:t>, </a:t>
            </a:r>
            <a:r>
              <a:rPr lang="en-GB" dirty="0">
                <a:solidFill>
                  <a:srgbClr val="FF0000"/>
                </a:solidFill>
              </a:rPr>
              <a:t>accessible</a:t>
            </a:r>
            <a:r>
              <a:rPr lang="en-GB" dirty="0"/>
              <a:t> and, if required, have the ability to pay for the product or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4213"/>
          </a:xfrm>
        </p:spPr>
        <p:txBody>
          <a:bodyPr/>
          <a:lstStyle/>
          <a:p>
            <a:r>
              <a:rPr lang="en-GB" dirty="0"/>
              <a:t>What are The advantages of market segmentation?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GB" dirty="0"/>
              <a:t>Provides a commercially viable way to serve customers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Can enhance profits. 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Concentration on individual segments gives deeper market knowledge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Can develop specific strategies for each sector.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Can deter competition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/>
              <a:t>What are the types of Market Segmentation? Explain one  Principles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Segmentation Variables</a:t>
            </a:r>
          </a:p>
          <a:p>
            <a:pPr lvl="1" eaLnBrk="1" hangingPunct="1"/>
            <a:r>
              <a:rPr lang="en-US" sz="2400" dirty="0"/>
              <a:t>Geographic</a:t>
            </a:r>
          </a:p>
          <a:p>
            <a:pPr lvl="1" eaLnBrk="1" hangingPunct="1"/>
            <a:r>
              <a:rPr lang="en-US" sz="2400" dirty="0"/>
              <a:t>Demographic</a:t>
            </a:r>
          </a:p>
          <a:p>
            <a:pPr lvl="1" eaLnBrk="1" hangingPunct="1"/>
            <a:r>
              <a:rPr lang="en-US" sz="2400" dirty="0"/>
              <a:t>Psychographic</a:t>
            </a:r>
          </a:p>
          <a:p>
            <a:pPr lvl="1" eaLnBrk="1" hangingPunct="1"/>
            <a:r>
              <a:rPr lang="en-US" sz="2400" dirty="0"/>
              <a:t>Behavioral </a:t>
            </a:r>
          </a:p>
          <a:p>
            <a:pPr marL="457200" lvl="1" indent="0" eaLnBrk="1" hangingPunct="1">
              <a:buNone/>
            </a:pPr>
            <a:endParaRPr lang="en-US" sz="2400" dirty="0"/>
          </a:p>
          <a:p>
            <a:pPr eaLnBrk="1" hangingPunct="1"/>
            <a:r>
              <a:rPr lang="en-US" sz="2400" dirty="0"/>
              <a:t>No single best way to segment a market.</a:t>
            </a:r>
          </a:p>
          <a:p>
            <a:pPr eaLnBrk="1" hangingPunct="1"/>
            <a:r>
              <a:rPr lang="en-US" sz="2400" dirty="0"/>
              <a:t>Often best to combine variables and identify smaller, better-defined target groups.</a:t>
            </a:r>
          </a:p>
          <a:p>
            <a:pPr lvl="1" eaLnBrk="1" hangingPunct="1">
              <a:buFont typeface="Arial" pitchFamily="34" charset="0"/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Geographic Segmentation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Divide markets into different geographic units.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Examples: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0066"/>
                </a:solidFill>
              </a:rPr>
              <a:t>World Region or Country:</a:t>
            </a:r>
            <a:r>
              <a:rPr lang="en-US" sz="2400"/>
              <a:t>  North America, Western Europe, European Union,  Mexico,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0066"/>
                </a:solidFill>
              </a:rPr>
              <a:t>Population Density:</a:t>
            </a:r>
            <a:r>
              <a:rPr lang="en-US" sz="2400"/>
              <a:t>  rural, suburban, urban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solidFill>
                  <a:srgbClr val="000066"/>
                </a:solidFill>
              </a:rPr>
              <a:t>Climate:</a:t>
            </a:r>
            <a:r>
              <a:rPr lang="en-US" sz="2400"/>
              <a:t>  sunny, rainy, steamy, Hot.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Demographic Segmentation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/>
            <a:r>
              <a:rPr lang="en-US" dirty="0"/>
              <a:t>Use Differences in:</a:t>
            </a:r>
          </a:p>
          <a:p>
            <a:pPr lvl="1" eaLnBrk="1" hangingPunct="1"/>
            <a:r>
              <a:rPr lang="en-US" dirty="0"/>
              <a:t>age, gender, family size, family life cycle, income, occupation, education, and religion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/>
              <a:t>Most frequently used segmentation variable</a:t>
            </a:r>
          </a:p>
          <a:p>
            <a:pPr marL="914400" lvl="2" indent="0" eaLnBrk="1" hangingPunct="1">
              <a:buNone/>
            </a:pPr>
            <a:endParaRPr lang="en-US" dirty="0"/>
          </a:p>
          <a:p>
            <a:pPr lvl="2" eaLnBrk="1" hangingPunct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Psychographic Segmentation</a:t>
            </a:r>
          </a:p>
        </p:txBody>
      </p:sp>
      <p:sp>
        <p:nvSpPr>
          <p:cNvPr id="9219" name="AutoShape 4"/>
          <p:cNvSpPr>
            <a:spLocks noChangeArrowheads="1"/>
          </p:cNvSpPr>
          <p:nvPr/>
        </p:nvSpPr>
        <p:spPr bwMode="auto">
          <a:xfrm>
            <a:off x="1524000" y="1828800"/>
            <a:ext cx="6096000" cy="3124200"/>
          </a:xfrm>
          <a:prstGeom prst="wedgeRoundRectCallout">
            <a:avLst>
              <a:gd name="adj1" fmla="val -25051"/>
              <a:gd name="adj2" fmla="val 42532"/>
              <a:gd name="adj3" fmla="val 16667"/>
            </a:avLst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ar-IQ" b="1">
              <a:latin typeface="Calibri" pitchFamily="34" charset="0"/>
            </a:endParaRPr>
          </a:p>
        </p:txBody>
      </p:sp>
      <p:sp>
        <p:nvSpPr>
          <p:cNvPr id="208901" name="Rectangle 5"/>
          <p:cNvSpPr>
            <a:spLocks noChangeArrowheads="1"/>
          </p:cNvSpPr>
          <p:nvPr/>
        </p:nvSpPr>
        <p:spPr bwMode="auto">
          <a:xfrm>
            <a:off x="1752600" y="2286000"/>
            <a:ext cx="55626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+mn-cs"/>
              </a:rPr>
              <a:t>Psychographic segmentation divides a market into different groups based on social class, lifestyle, or personality characteristics.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609600" y="54864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i="1">
                <a:latin typeface="Calibri" pitchFamily="34" charset="0"/>
              </a:rPr>
              <a:t>People in the same demographic classification </a:t>
            </a:r>
            <a:br>
              <a:rPr lang="en-US" sz="2400" b="1" i="1">
                <a:latin typeface="Calibri" pitchFamily="34" charset="0"/>
              </a:rPr>
            </a:br>
            <a:r>
              <a:rPr lang="en-US" sz="2400" b="1" i="1">
                <a:latin typeface="Calibri" pitchFamily="34" charset="0"/>
              </a:rPr>
              <a:t>often have very different lifestyles and personalities.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62BB5-756A-4BB4-A092-BB223E9E805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4449</TotalTime>
  <Words>511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Tahoma</vt:lpstr>
      <vt:lpstr>Wingdings</vt:lpstr>
      <vt:lpstr>Office Theme</vt:lpstr>
      <vt:lpstr>Segmentation, Targeting &amp; Positioning  lecture 5 Blesa Ibrahim mohammed </vt:lpstr>
      <vt:lpstr>Session Overview  </vt:lpstr>
      <vt:lpstr>The STP framework</vt:lpstr>
      <vt:lpstr>Market segment</vt:lpstr>
      <vt:lpstr>What are The advantages of market segmentation? </vt:lpstr>
      <vt:lpstr>What are the types of Market Segmentation? Explain one  Principles</vt:lpstr>
      <vt:lpstr>Geographic Segmentation</vt:lpstr>
      <vt:lpstr>Demographic Segmentation</vt:lpstr>
      <vt:lpstr>Psychographic Segmentation</vt:lpstr>
      <vt:lpstr>What are the Target marketing strategies ? </vt:lpstr>
      <vt:lpstr>Undifferentiated Marketing</vt:lpstr>
      <vt:lpstr>Differentiated (Segmented) Marketing</vt:lpstr>
      <vt:lpstr>focused Marketing</vt:lpstr>
      <vt:lpstr>Customised targeting</vt:lpstr>
      <vt:lpstr>What is position in Market?</vt:lpstr>
      <vt:lpstr>Types of positioning</vt:lpstr>
      <vt:lpstr>What are the Keys to Successful Positioning in market ?</vt:lpstr>
      <vt:lpstr>In-class Activity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Segmentation, Targeting &amp; Positioning</dc:title>
  <dc:creator>Jordan Holtzman</dc:creator>
  <cp:lastModifiedBy>DELL</cp:lastModifiedBy>
  <cp:revision>80</cp:revision>
  <dcterms:created xsi:type="dcterms:W3CDTF">2008-08-27T17:10:40Z</dcterms:created>
  <dcterms:modified xsi:type="dcterms:W3CDTF">2024-02-27T10:56:32Z</dcterms:modified>
</cp:coreProperties>
</file>