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2.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4.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5.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6.xml" ContentType="application/vnd.openxmlformats-officedocument.theme+xml"/>
  <Override PartName="/ppt/theme/themeOverride1.xml" ContentType="application/vnd.openxmlformats-officedocument.themeOverrid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7.xml" ContentType="application/vnd.openxmlformats-officedocument.theme+xml"/>
  <Override PartName="/ppt/theme/themeOverride2.xml" ContentType="application/vnd.openxmlformats-officedocument.themeOverrid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9" r:id="rId4"/>
    <p:sldMasterId id="2147483704" r:id="rId5"/>
    <p:sldMasterId id="2147483719" r:id="rId6"/>
    <p:sldMasterId id="2147483733" r:id="rId7"/>
    <p:sldMasterId id="2147483747" r:id="rId8"/>
    <p:sldMasterId id="2147483761" r:id="rId9"/>
    <p:sldMasterId id="2147483775" r:id="rId10"/>
    <p:sldMasterId id="2147483789" r:id="rId11"/>
    <p:sldMasterId id="2147483803" r:id="rId12"/>
    <p:sldMasterId id="2147483817" r:id="rId13"/>
    <p:sldMasterId id="2147483831" r:id="rId14"/>
    <p:sldMasterId id="2147483845" r:id="rId15"/>
    <p:sldMasterId id="2147483859" r:id="rId16"/>
    <p:sldMasterId id="2147483871" r:id="rId17"/>
  </p:sldMasterIdLst>
  <p:notesMasterIdLst>
    <p:notesMasterId r:id="rId109"/>
  </p:notesMasterIdLst>
  <p:handoutMasterIdLst>
    <p:handoutMasterId r:id="rId110"/>
  </p:handoutMasterIdLst>
  <p:sldIdLst>
    <p:sldId id="256" r:id="rId18"/>
    <p:sldId id="307" r:id="rId19"/>
    <p:sldId id="309" r:id="rId20"/>
    <p:sldId id="311" r:id="rId21"/>
    <p:sldId id="295" r:id="rId22"/>
    <p:sldId id="297" r:id="rId23"/>
    <p:sldId id="299" r:id="rId24"/>
    <p:sldId id="301" r:id="rId25"/>
    <p:sldId id="257" r:id="rId26"/>
    <p:sldId id="276" r:id="rId27"/>
    <p:sldId id="277" r:id="rId28"/>
    <p:sldId id="258" r:id="rId29"/>
    <p:sldId id="302" r:id="rId30"/>
    <p:sldId id="303" r:id="rId31"/>
    <p:sldId id="304" r:id="rId32"/>
    <p:sldId id="261" r:id="rId33"/>
    <p:sldId id="293" r:id="rId34"/>
    <p:sldId id="313" r:id="rId35"/>
    <p:sldId id="315" r:id="rId36"/>
    <p:sldId id="317" r:id="rId37"/>
    <p:sldId id="319" r:id="rId38"/>
    <p:sldId id="333" r:id="rId39"/>
    <p:sldId id="335" r:id="rId40"/>
    <p:sldId id="337" r:id="rId41"/>
    <p:sldId id="339" r:id="rId42"/>
    <p:sldId id="341" r:id="rId43"/>
    <p:sldId id="343" r:id="rId44"/>
    <p:sldId id="345" r:id="rId45"/>
    <p:sldId id="321" r:id="rId46"/>
    <p:sldId id="323" r:id="rId47"/>
    <p:sldId id="325" r:id="rId48"/>
    <p:sldId id="327" r:id="rId49"/>
    <p:sldId id="329" r:id="rId50"/>
    <p:sldId id="331" r:id="rId51"/>
    <p:sldId id="262" r:id="rId52"/>
    <p:sldId id="278" r:id="rId53"/>
    <p:sldId id="279" r:id="rId54"/>
    <p:sldId id="280" r:id="rId55"/>
    <p:sldId id="412" r:id="rId56"/>
    <p:sldId id="281" r:id="rId57"/>
    <p:sldId id="282" r:id="rId58"/>
    <p:sldId id="283" r:id="rId59"/>
    <p:sldId id="284" r:id="rId60"/>
    <p:sldId id="285" r:id="rId61"/>
    <p:sldId id="287" r:id="rId62"/>
    <p:sldId id="306" r:id="rId63"/>
    <p:sldId id="288" r:id="rId64"/>
    <p:sldId id="289" r:id="rId65"/>
    <p:sldId id="290" r:id="rId66"/>
    <p:sldId id="291" r:id="rId67"/>
    <p:sldId id="292" r:id="rId68"/>
    <p:sldId id="263" r:id="rId69"/>
    <p:sldId id="274" r:id="rId70"/>
    <p:sldId id="275" r:id="rId71"/>
    <p:sldId id="347" r:id="rId72"/>
    <p:sldId id="349" r:id="rId73"/>
    <p:sldId id="413" r:id="rId74"/>
    <p:sldId id="354" r:id="rId75"/>
    <p:sldId id="351" r:id="rId76"/>
    <p:sldId id="355" r:id="rId77"/>
    <p:sldId id="357" r:id="rId78"/>
    <p:sldId id="359" r:id="rId79"/>
    <p:sldId id="415" r:id="rId80"/>
    <p:sldId id="416" r:id="rId81"/>
    <p:sldId id="417" r:id="rId82"/>
    <p:sldId id="414" r:id="rId83"/>
    <p:sldId id="361" r:id="rId84"/>
    <p:sldId id="363" r:id="rId85"/>
    <p:sldId id="365" r:id="rId86"/>
    <p:sldId id="369" r:id="rId87"/>
    <p:sldId id="371" r:id="rId88"/>
    <p:sldId id="373" r:id="rId89"/>
    <p:sldId id="375" r:id="rId90"/>
    <p:sldId id="377" r:id="rId91"/>
    <p:sldId id="379" r:id="rId92"/>
    <p:sldId id="381" r:id="rId93"/>
    <p:sldId id="383" r:id="rId94"/>
    <p:sldId id="385" r:id="rId95"/>
    <p:sldId id="387" r:id="rId96"/>
    <p:sldId id="389" r:id="rId97"/>
    <p:sldId id="391" r:id="rId98"/>
    <p:sldId id="393" r:id="rId99"/>
    <p:sldId id="395" r:id="rId100"/>
    <p:sldId id="397" r:id="rId101"/>
    <p:sldId id="399" r:id="rId102"/>
    <p:sldId id="401" r:id="rId103"/>
    <p:sldId id="403" r:id="rId104"/>
    <p:sldId id="405" r:id="rId105"/>
    <p:sldId id="407" r:id="rId106"/>
    <p:sldId id="409" r:id="rId107"/>
    <p:sldId id="411"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theme" Target="theme/theme1.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notesMaster" Target="notesMasters/notesMaster1.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handoutMaster" Target="handoutMasters/handoutMaster1.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A4870B-C3C0-4F0D-B292-8ECE45CB09E7}" type="datetimeFigureOut">
              <a:rPr lang="en-GB" smtClean="0"/>
              <a:t>25/04/2023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761284-B6C0-4634-90FF-C6C9412B96F9}" type="slidenum">
              <a:rPr lang="en-GB" smtClean="0"/>
              <a:t>‹#›</a:t>
            </a:fld>
            <a:endParaRPr lang="en-GB"/>
          </a:p>
        </p:txBody>
      </p:sp>
    </p:spTree>
    <p:extLst>
      <p:ext uri="{BB962C8B-B14F-4D97-AF65-F5344CB8AC3E}">
        <p14:creationId xmlns:p14="http://schemas.microsoft.com/office/powerpoint/2010/main" val="1403535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7EDED-F688-4363-BA0F-D1D9855F21A5}" type="datetimeFigureOut">
              <a:rPr lang="en-GB" smtClean="0"/>
              <a:t>25/04/2023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08161-8A33-4518-A5B9-7FC71E91A773}" type="slidenum">
              <a:rPr lang="en-GB" smtClean="0"/>
              <a:t>‹#›</a:t>
            </a:fld>
            <a:endParaRPr lang="en-GB"/>
          </a:p>
        </p:txBody>
      </p:sp>
    </p:spTree>
    <p:extLst>
      <p:ext uri="{BB962C8B-B14F-4D97-AF65-F5344CB8AC3E}">
        <p14:creationId xmlns:p14="http://schemas.microsoft.com/office/powerpoint/2010/main" val="181681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4B6CE00-02B1-4F62-A022-B03F2D34F2BB}" type="slidenum">
              <a:rPr lang="en-US">
                <a:solidFill>
                  <a:prstClr val="black"/>
                </a:solidFill>
                <a:latin typeface="Times New Roman" pitchFamily="18" charset="0"/>
              </a:rPr>
              <a:pPr/>
              <a:t>2</a:t>
            </a:fld>
            <a:endParaRPr lang="en-US">
              <a:solidFill>
                <a:prstClr val="black"/>
              </a:solidFill>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98F82F-275E-47AE-AA3F-CCF2BC0392B1}" type="slidenum">
              <a:rPr lang="en-US">
                <a:solidFill>
                  <a:prstClr val="black"/>
                </a:solidFill>
              </a:rPr>
              <a:pPr eaLnBrk="1" hangingPunct="1"/>
              <a:t>24</a:t>
            </a:fld>
            <a:endParaRPr lang="en-US">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0B453F-E623-4BF9-9E0E-2D992D0366B2}" type="slidenum">
              <a:rPr lang="en-US">
                <a:solidFill>
                  <a:prstClr val="black"/>
                </a:solidFill>
              </a:rPr>
              <a:pPr eaLnBrk="1" hangingPunct="1"/>
              <a:t>25</a:t>
            </a:fld>
            <a:endParaRPr lang="en-US">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0699C9-A599-47C6-96C6-8B3B5071A52C}" type="slidenum">
              <a:rPr lang="en-US">
                <a:solidFill>
                  <a:prstClr val="black"/>
                </a:solidFill>
              </a:rPr>
              <a:pPr eaLnBrk="1" hangingPunct="1"/>
              <a:t>26</a:t>
            </a:fld>
            <a:endParaRPr lang="en-US">
              <a:solidFill>
                <a:prstClr val="black"/>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9D049E-BC2E-4715-B078-C8FA159DADDD}" type="slidenum">
              <a:rPr lang="en-US">
                <a:solidFill>
                  <a:prstClr val="black"/>
                </a:solidFill>
              </a:rPr>
              <a:pPr eaLnBrk="1" hangingPunct="1"/>
              <a:t>27</a:t>
            </a:fld>
            <a:endParaRPr lang="en-US">
              <a:solidFill>
                <a:prstClr val="black"/>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0C3E44-443F-498B-B57E-60952C285A1D}" type="slidenum">
              <a:rPr lang="en-US">
                <a:solidFill>
                  <a:prstClr val="black"/>
                </a:solidFill>
              </a:rPr>
              <a:pPr eaLnBrk="1" hangingPunct="1"/>
              <a:t>28</a:t>
            </a:fld>
            <a:endParaRPr lang="en-US">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05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614255D8-0729-4B86-A438-63104086AE0A}" type="slidenum">
              <a:rPr lang="en-US" sz="1200">
                <a:solidFill>
                  <a:prstClr val="black"/>
                </a:solidFill>
              </a:rPr>
              <a:pPr/>
              <a:t>31</a:t>
            </a:fld>
            <a:endParaRPr 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05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62B0269-8114-43C2-8695-7AFF6C3E9A50}" type="slidenum">
              <a:rPr lang="en-US" sz="1200">
                <a:solidFill>
                  <a:prstClr val="black"/>
                </a:solidFill>
              </a:rPr>
              <a:pPr/>
              <a:t>32</a:t>
            </a:fld>
            <a:endParaRPr lang="en-US"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05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648C781C-F4E2-499D-8009-3123AB9CF765}" type="slidenum">
              <a:rPr lang="en-US" sz="1200">
                <a:solidFill>
                  <a:prstClr val="black"/>
                </a:solidFill>
              </a:rPr>
              <a:pPr/>
              <a:t>33</a:t>
            </a:fld>
            <a:endParaRPr lang="en-US"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05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6403621-427E-444F-B735-B3012C3B2009}" type="slidenum">
              <a:rPr lang="en-US" sz="1200">
                <a:solidFill>
                  <a:prstClr val="black"/>
                </a:solidFill>
              </a:rPr>
              <a:pPr/>
              <a:t>34</a:t>
            </a:fld>
            <a:endParaRPr lang="en-US"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08161-8A33-4518-A5B9-7FC71E91A773}" type="slidenum">
              <a:rPr lang="en-GB" smtClean="0"/>
              <a:t>44</a:t>
            </a:fld>
            <a:endParaRPr lang="en-GB"/>
          </a:p>
        </p:txBody>
      </p:sp>
    </p:spTree>
    <p:extLst>
      <p:ext uri="{BB962C8B-B14F-4D97-AF65-F5344CB8AC3E}">
        <p14:creationId xmlns:p14="http://schemas.microsoft.com/office/powerpoint/2010/main" val="325009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006AEF3-A66D-4C15-8426-00E3BCA9FD40}" type="slidenum">
              <a:rPr lang="en-US">
                <a:solidFill>
                  <a:prstClr val="black"/>
                </a:solidFill>
                <a:latin typeface="Times New Roman" pitchFamily="18" charset="0"/>
              </a:rPr>
              <a:pPr/>
              <a:t>4</a:t>
            </a:fld>
            <a:endParaRPr lang="en-US">
              <a:solidFill>
                <a:prstClr val="black"/>
              </a:solidFill>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A8A1287-10E1-4C82-9A30-07FB30CB373F}" type="slidenum">
              <a:rPr lang="en-US">
                <a:solidFill>
                  <a:prstClr val="black"/>
                </a:solidFill>
              </a:rPr>
              <a:pPr/>
              <a:t>46</a:t>
            </a:fld>
            <a:endParaRPr lang="en-US">
              <a:solidFill>
                <a:prstClr val="black"/>
              </a:solidFill>
            </a:endParaRPr>
          </a:p>
        </p:txBody>
      </p:sp>
      <p:sp>
        <p:nvSpPr>
          <p:cNvPr id="205826"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205827" name="Rectangle 3"/>
          <p:cNvSpPr>
            <a:spLocks noGrp="1" noChangeArrowheads="1"/>
          </p:cNvSpPr>
          <p:nvPr>
            <p:ph type="body" idx="1"/>
          </p:nvPr>
        </p:nvSpPr>
        <p:spPr>
          <a:ln/>
        </p:spPr>
        <p:txBody>
          <a:bodyPr lIns="90488" tIns="44450" rIns="90488" bIns="44450"/>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08161-8A33-4518-A5B9-7FC71E91A773}" type="slidenum">
              <a:rPr lang="en-GB" smtClean="0"/>
              <a:t>51</a:t>
            </a:fld>
            <a:endParaRPr lang="en-GB"/>
          </a:p>
        </p:txBody>
      </p:sp>
    </p:spTree>
    <p:extLst>
      <p:ext uri="{BB962C8B-B14F-4D97-AF65-F5344CB8AC3E}">
        <p14:creationId xmlns:p14="http://schemas.microsoft.com/office/powerpoint/2010/main" val="3937561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6762FB-F8F7-413B-A983-97787C69A04F}" type="slidenum">
              <a:rPr lang="en-US">
                <a:solidFill>
                  <a:prstClr val="black"/>
                </a:solidFill>
              </a:rPr>
              <a:pPr eaLnBrk="1" hangingPunct="1"/>
              <a:t>55</a:t>
            </a:fld>
            <a:endParaRPr lang="en-US">
              <a:solidFill>
                <a:prstClr val="black"/>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A887EC-DB2D-4C78-BA8C-096BE52B9088}" type="slidenum">
              <a:rPr lang="en-US">
                <a:solidFill>
                  <a:prstClr val="black"/>
                </a:solidFill>
              </a:rPr>
              <a:pPr eaLnBrk="1" hangingPunct="1"/>
              <a:t>58</a:t>
            </a:fld>
            <a:endParaRPr 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626C99-E63C-487C-A9D6-CF8516D5FE7C}" type="slidenum">
              <a:rPr lang="en-US">
                <a:solidFill>
                  <a:prstClr val="black"/>
                </a:solidFill>
              </a:rPr>
              <a:pPr eaLnBrk="1" hangingPunct="1"/>
              <a:t>59</a:t>
            </a:fld>
            <a:endParaRPr lang="en-US">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25F16F-8209-4E05-8584-CD021D2A0ECD}" type="slidenum">
              <a:rPr lang="en-US">
                <a:solidFill>
                  <a:prstClr val="black"/>
                </a:solidFill>
              </a:rPr>
              <a:pPr eaLnBrk="1" hangingPunct="1"/>
              <a:t>61</a:t>
            </a:fld>
            <a:endParaRPr lang="en-US">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75FD5A-C849-4FB4-908C-71D2565F9662}" type="slidenum">
              <a:rPr lang="en-US">
                <a:solidFill>
                  <a:prstClr val="black"/>
                </a:solidFill>
              </a:rPr>
              <a:pPr eaLnBrk="1" hangingPunct="1"/>
              <a:t>62</a:t>
            </a:fld>
            <a:endParaRPr lang="en-US">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08161-8A33-4518-A5B9-7FC71E91A773}" type="slidenum">
              <a:rPr lang="en-GB" smtClean="0"/>
              <a:t>64</a:t>
            </a:fld>
            <a:endParaRPr lang="en-GB"/>
          </a:p>
        </p:txBody>
      </p:sp>
    </p:spTree>
    <p:extLst>
      <p:ext uri="{BB962C8B-B14F-4D97-AF65-F5344CB8AC3E}">
        <p14:creationId xmlns:p14="http://schemas.microsoft.com/office/powerpoint/2010/main" val="2251034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D3928F-0C73-486A-8FBE-AD8E8A62ED4E}" type="slidenum">
              <a:rPr lang="en-US">
                <a:solidFill>
                  <a:prstClr val="black"/>
                </a:solidFill>
              </a:rPr>
              <a:pPr eaLnBrk="1" hangingPunct="1"/>
              <a:t>67</a:t>
            </a:fld>
            <a:endParaRPr lang="en-US">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svbsvjv</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E8597F-CB66-4B7E-AC89-5CF6BC8DE553}" type="slidenum">
              <a:rPr lang="en-US">
                <a:solidFill>
                  <a:prstClr val="black"/>
                </a:solidFill>
              </a:rPr>
              <a:pPr eaLnBrk="1" hangingPunct="1"/>
              <a:t>68</a:t>
            </a:fld>
            <a:endParaRPr lang="en-US">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908161-8A33-4518-A5B9-7FC71E91A773}" type="slidenum">
              <a:rPr lang="en-GB" smtClean="0"/>
              <a:t>12</a:t>
            </a:fld>
            <a:endParaRPr lang="en-GB"/>
          </a:p>
        </p:txBody>
      </p:sp>
    </p:spTree>
    <p:extLst>
      <p:ext uri="{BB962C8B-B14F-4D97-AF65-F5344CB8AC3E}">
        <p14:creationId xmlns:p14="http://schemas.microsoft.com/office/powerpoint/2010/main" val="2786666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231306-B663-4C92-AD5C-6F4EC19F25F8}" type="slidenum">
              <a:rPr lang="en-US">
                <a:solidFill>
                  <a:prstClr val="black"/>
                </a:solidFill>
              </a:rPr>
              <a:pPr eaLnBrk="1" hangingPunct="1"/>
              <a:t>69</a:t>
            </a:fld>
            <a:endParaRPr lang="en-US">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CA23D6-76DE-4348-A01D-C24EA8B91E53}" type="slidenum">
              <a:rPr lang="en-US">
                <a:solidFill>
                  <a:prstClr val="black"/>
                </a:solidFill>
              </a:rPr>
              <a:pPr eaLnBrk="1" hangingPunct="1"/>
              <a:t>70</a:t>
            </a:fld>
            <a:endParaRPr lang="en-US">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EB0DE9-BDBB-4021-8F2F-984A6758FCD0}" type="slidenum">
              <a:rPr lang="en-US">
                <a:solidFill>
                  <a:prstClr val="black"/>
                </a:solidFill>
              </a:rPr>
              <a:pPr eaLnBrk="1" hangingPunct="1"/>
              <a:t>71</a:t>
            </a:fld>
            <a:endParaRPr lang="en-US">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16AB93-DAC4-4A0F-B4B8-C600279D2430}" type="slidenum">
              <a:rPr lang="en-US">
                <a:solidFill>
                  <a:prstClr val="black"/>
                </a:solidFill>
              </a:rPr>
              <a:pPr eaLnBrk="1" hangingPunct="1"/>
              <a:t>72</a:t>
            </a:fld>
            <a:endParaRPr lang="en-US">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D5B97-22E9-4692-B21A-4F688355EDF7}" type="slidenum">
              <a:rPr lang="en-US">
                <a:solidFill>
                  <a:prstClr val="black"/>
                </a:solidFill>
              </a:rPr>
              <a:pPr eaLnBrk="1" hangingPunct="1"/>
              <a:t>73</a:t>
            </a:fld>
            <a:endParaRPr lang="en-US">
              <a:solidFill>
                <a:prstClr val="black"/>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05757E-07DF-40A3-B06E-6F76A70D474D}" type="slidenum">
              <a:rPr lang="en-US">
                <a:solidFill>
                  <a:prstClr val="black"/>
                </a:solidFill>
              </a:rPr>
              <a:pPr eaLnBrk="1" hangingPunct="1"/>
              <a:t>74</a:t>
            </a:fld>
            <a:endParaRPr lang="en-US">
              <a:solidFill>
                <a:prstClr val="black"/>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048042-A4F1-47E0-8AA5-B639A102F08E}" type="slidenum">
              <a:rPr lang="en-US">
                <a:solidFill>
                  <a:prstClr val="black"/>
                </a:solidFill>
              </a:rPr>
              <a:pPr eaLnBrk="1" hangingPunct="1"/>
              <a:t>75</a:t>
            </a:fld>
            <a:endParaRPr lang="en-US">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EF06BB-22A4-4637-A574-A10E3102D41D}" type="slidenum">
              <a:rPr lang="en-US">
                <a:solidFill>
                  <a:prstClr val="black"/>
                </a:solidFill>
              </a:rPr>
              <a:pPr eaLnBrk="1" hangingPunct="1"/>
              <a:t>76</a:t>
            </a:fld>
            <a:endParaRPr lang="en-US">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655F08-C36F-4C79-856B-6CBDFA4A7585}" type="slidenum">
              <a:rPr lang="en-US">
                <a:solidFill>
                  <a:prstClr val="black"/>
                </a:solidFill>
              </a:rPr>
              <a:pPr eaLnBrk="1" hangingPunct="1"/>
              <a:t>77</a:t>
            </a:fld>
            <a:endParaRPr lang="en-US">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8C3D90-9BBF-42AD-AD36-81A215911881}" type="slidenum">
              <a:rPr lang="en-US">
                <a:solidFill>
                  <a:prstClr val="black"/>
                </a:solidFill>
              </a:rPr>
              <a:pPr eaLnBrk="1" hangingPunct="1"/>
              <a:t>78</a:t>
            </a:fld>
            <a:endParaRPr lang="en-US">
              <a:solidFill>
                <a:prstClr val="black"/>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05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7191559-EE72-4C37-98AD-D4516A8DE0F5}" type="slidenum">
              <a:rPr lang="en-US" sz="1200">
                <a:solidFill>
                  <a:prstClr val="black"/>
                </a:solidFill>
              </a:rPr>
              <a:pPr/>
              <a:t>18</a:t>
            </a:fld>
            <a:endParaRPr lang="en-US" sz="120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60307-2A84-4745-B44A-186567373B96}" type="slidenum">
              <a:rPr lang="en-US">
                <a:solidFill>
                  <a:prstClr val="black"/>
                </a:solidFill>
              </a:rPr>
              <a:pPr eaLnBrk="1" hangingPunct="1"/>
              <a:t>79</a:t>
            </a:fld>
            <a:endParaRPr lang="en-US">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B80453-8E00-4254-B2E4-B898F0E4AF64}" type="slidenum">
              <a:rPr lang="en-US">
                <a:solidFill>
                  <a:prstClr val="black"/>
                </a:solidFill>
              </a:rPr>
              <a:pPr eaLnBrk="1" hangingPunct="1"/>
              <a:t>80</a:t>
            </a:fld>
            <a:endParaRPr lang="en-US">
              <a:solidFill>
                <a:prstClr val="black"/>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5FEEDD-05E1-4A31-9A94-603E473A024F}" type="slidenum">
              <a:rPr lang="en-US">
                <a:solidFill>
                  <a:prstClr val="black"/>
                </a:solidFill>
              </a:rPr>
              <a:pPr eaLnBrk="1" hangingPunct="1"/>
              <a:t>81</a:t>
            </a:fld>
            <a:endParaRPr lang="en-US">
              <a:solidFill>
                <a:prstClr val="black"/>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2BF70A-6869-4B30-8627-BD8A269159E0}" type="slidenum">
              <a:rPr lang="en-US">
                <a:solidFill>
                  <a:prstClr val="black"/>
                </a:solidFill>
              </a:rPr>
              <a:pPr eaLnBrk="1" hangingPunct="1"/>
              <a:t>82</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FF1C69-1B1C-4A9F-866E-6EF7CE62C151}" type="slidenum">
              <a:rPr lang="en-US">
                <a:solidFill>
                  <a:prstClr val="black"/>
                </a:solidFill>
              </a:rPr>
              <a:pPr eaLnBrk="1" hangingPunct="1"/>
              <a:t>83</a:t>
            </a:fld>
            <a:endParaRPr lang="en-US">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AC6AFA-0450-49B2-A37D-A1EDE8EE9175}" type="slidenum">
              <a:rPr lang="en-US">
                <a:solidFill>
                  <a:prstClr val="black"/>
                </a:solidFill>
              </a:rPr>
              <a:pPr eaLnBrk="1" hangingPunct="1"/>
              <a:t>84</a:t>
            </a:fld>
            <a:endParaRPr lang="en-US">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E1D081-F507-47FA-8FCD-E6D6CEAC68BA}" type="slidenum">
              <a:rPr lang="en-US">
                <a:solidFill>
                  <a:prstClr val="black"/>
                </a:solidFill>
              </a:rPr>
              <a:pPr eaLnBrk="1" hangingPunct="1"/>
              <a:t>85</a:t>
            </a:fld>
            <a:endParaRPr lang="en-US">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790262-C256-46C3-8BEA-EE19EBB68BA4}" type="slidenum">
              <a:rPr lang="en-US">
                <a:solidFill>
                  <a:prstClr val="black"/>
                </a:solidFill>
              </a:rPr>
              <a:pPr eaLnBrk="1" hangingPunct="1"/>
              <a:t>86</a:t>
            </a:fld>
            <a:endParaRPr lang="en-US">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31A439-08FC-4A8B-9812-8A658803BAE8}" type="slidenum">
              <a:rPr lang="en-US">
                <a:solidFill>
                  <a:prstClr val="black"/>
                </a:solidFill>
              </a:rPr>
              <a:pPr eaLnBrk="1" hangingPunct="1"/>
              <a:t>87</a:t>
            </a:fld>
            <a:endParaRPr lang="en-US">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ACA07F-0ECB-47D6-A035-254A70750D97}" type="slidenum">
              <a:rPr lang="en-US">
                <a:solidFill>
                  <a:prstClr val="black"/>
                </a:solidFill>
              </a:rPr>
              <a:pPr eaLnBrk="1" hangingPunct="1"/>
              <a:t>88</a:t>
            </a:fld>
            <a:endParaRPr lang="en-US">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05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066C3B9D-0604-484B-AFA7-3AD176809B8B}" type="slidenum">
              <a:rPr lang="en-US" sz="1200">
                <a:solidFill>
                  <a:prstClr val="black"/>
                </a:solidFill>
              </a:rPr>
              <a:pPr/>
              <a:t>19</a:t>
            </a:fld>
            <a:endParaRPr lang="en-US" sz="120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C9EAE4-BE68-4068-8ED2-ED36C56DF5ED}" type="slidenum">
              <a:rPr lang="en-US">
                <a:solidFill>
                  <a:prstClr val="black"/>
                </a:solidFill>
              </a:rPr>
              <a:pPr eaLnBrk="1" hangingPunct="1"/>
              <a:t>89</a:t>
            </a:fld>
            <a:endParaRPr lang="en-US">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A66F26-EEAA-45AA-83BB-0DE9119B30A0}" type="slidenum">
              <a:rPr lang="en-US">
                <a:solidFill>
                  <a:prstClr val="black"/>
                </a:solidFill>
              </a:rPr>
              <a:pPr eaLnBrk="1" hangingPunct="1"/>
              <a:t>90</a:t>
            </a:fld>
            <a:endParaRPr lang="en-US">
              <a:solidFill>
                <a:prstClr val="black"/>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9797B5-FB52-4982-812A-586373A31F7C}" type="slidenum">
              <a:rPr lang="en-US">
                <a:solidFill>
                  <a:prstClr val="black"/>
                </a:solidFill>
              </a:rPr>
              <a:pPr eaLnBrk="1" hangingPunct="1"/>
              <a:t>91</a:t>
            </a:fld>
            <a:endParaRPr lang="en-US">
              <a:solidFill>
                <a:prstClr val="black"/>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05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C819868-93D4-4879-BDEE-F63DC1CAEBC2}" type="slidenum">
              <a:rPr lang="en-US" sz="1200">
                <a:solidFill>
                  <a:prstClr val="black"/>
                </a:solidFill>
              </a:rPr>
              <a:pPr/>
              <a:t>20</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05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3347458-EB1E-4F0B-B686-31E01863D6D4}" type="slidenum">
              <a:rPr lang="en-US" sz="1200">
                <a:solidFill>
                  <a:prstClr val="black"/>
                </a:solidFill>
              </a:rPr>
              <a:pPr/>
              <a:t>21</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A3D509-81A9-4A7A-8531-CFB0DB7C9F81}" type="slidenum">
              <a:rPr lang="en-US">
                <a:solidFill>
                  <a:prstClr val="black"/>
                </a:solidFill>
              </a:rPr>
              <a:pPr eaLnBrk="1" hangingPunct="1"/>
              <a:t>22</a:t>
            </a:fld>
            <a:endParaRPr lang="en-US">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301C56-C28C-4C7A-8931-029138B632A8}" type="slidenum">
              <a:rPr lang="en-US">
                <a:solidFill>
                  <a:prstClr val="black"/>
                </a:solidFill>
              </a:rPr>
              <a:pPr eaLnBrk="1" hangingPunct="1"/>
              <a:t>23</a:t>
            </a:fld>
            <a:endParaRPr lang="en-US">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2E652D-7E88-4471-BAAF-B43F9FF617E8}"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287627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E652D-7E88-4471-BAAF-B43F9FF617E8}"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29196456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0652894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407204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3180230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222266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5675263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0661597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7856710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5873982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7534607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78307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E652D-7E88-4471-BAAF-B43F9FF617E8}"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28930620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0590787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513237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8973015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6944112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4820823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5942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847963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0237117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2835239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82640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3pPr lvl="2">
              <a:defRPr/>
            </a:lvl3pPr>
          </a:lstStyle>
          <a:p>
            <a:pPr lvl="2"/>
            <a:fld id="{104FB277-61DC-41D3-8A13-0EEE9D5C6B30}"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41440138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515463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4603052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9888098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6777905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8169915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6532524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87972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2534670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5028675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35016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3pPr lvl="2">
              <a:defRPr/>
            </a:lvl3pPr>
          </a:lstStyle>
          <a:p>
            <a:pPr lvl="2"/>
            <a:fld id="{706F8004-97BB-456E-B408-91D63988343F}"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24372118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845517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551563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2228286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6373681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973992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3802234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7134709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8168204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3251355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05598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3pPr lvl="2">
              <a:defRPr/>
            </a:lvl3pPr>
          </a:lstStyle>
          <a:p>
            <a:pPr lvl="2"/>
            <a:fld id="{67D08A13-C0B7-44A1-8F06-B28F841E71E2}"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23958761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6550511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6324949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279121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718815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1219589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8130489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0746220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0049160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1677116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996936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3pPr lvl="2">
              <a:defRPr/>
            </a:lvl3pPr>
          </a:lstStyle>
          <a:p>
            <a:pPr lvl="2"/>
            <a:fld id="{6076A587-9916-4F79-8F39-DB6E5F69E854}"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29390487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656827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5412683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067584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7060454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0912611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0391680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3993992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1622514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2411508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44858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3pPr lvl="2">
              <a:defRPr/>
            </a:lvl3pPr>
          </a:lstStyle>
          <a:p>
            <a:pPr lvl="2"/>
            <a:fld id="{2A877649-1BFC-4977-B250-CE67D6F7FFFE}"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5451364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4642631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4761741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6311002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5934290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8695535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164810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6238961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9853751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2544942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962648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3pPr lvl="2">
              <a:defRPr/>
            </a:lvl3pPr>
          </a:lstStyle>
          <a:p>
            <a:pPr lvl="2"/>
            <a:fld id="{E0C3565F-4732-4A1A-B8F4-4B69DDD21A51}"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32619994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3694047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3622207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6556701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9473050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5841384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9113236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43848014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3154539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2479203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979857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3pPr lvl="2">
              <a:defRPr/>
            </a:lvl3pPr>
          </a:lstStyle>
          <a:p>
            <a:pPr lvl="2"/>
            <a:fld id="{04092B88-BEAA-4798-BBF7-55549049D4EE}"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20779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1807322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6351934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12564210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8334797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096508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0772069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8337420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5217714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7053341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789625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3pPr lvl="2">
              <a:defRPr/>
            </a:lvl3pPr>
          </a:lstStyle>
          <a:p>
            <a:pPr lvl="2"/>
            <a:fld id="{E882735F-FB3D-4D6F-8770-387F10255033}"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112217033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75092403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7783446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1478233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4939315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2553733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6792116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6460925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FC0643C-75F5-4328-829C-3593E86F67F5}" type="slidenum">
              <a:rPr lang="en-US"/>
              <a:pPr>
                <a:defRPr/>
              </a:pPr>
              <a:t>‹#›</a:t>
            </a:fld>
            <a:endParaRPr lang="en-US"/>
          </a:p>
        </p:txBody>
      </p:sp>
    </p:spTree>
    <p:extLst>
      <p:ext uri="{BB962C8B-B14F-4D97-AF65-F5344CB8AC3E}">
        <p14:creationId xmlns:p14="http://schemas.microsoft.com/office/powerpoint/2010/main" val="3829230149"/>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8F1D4829-9861-4083-8A6B-EBED2262170B}"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2139846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5929485E-E061-49E6-8DE1-ED92DDD747D3}" type="slidenum">
              <a:rPr lang="en-US"/>
              <a:pPr>
                <a:defRPr/>
              </a:pPr>
              <a:t>‹#›</a:t>
            </a:fld>
            <a:endParaRPr lang="en-US"/>
          </a:p>
        </p:txBody>
      </p:sp>
    </p:spTree>
    <p:extLst>
      <p:ext uri="{BB962C8B-B14F-4D97-AF65-F5344CB8AC3E}">
        <p14:creationId xmlns:p14="http://schemas.microsoft.com/office/powerpoint/2010/main" val="405197214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E652D-7E88-4471-BAAF-B43F9FF617E8}"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1202063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3pPr lvl="2">
              <a:defRPr/>
            </a:lvl3pPr>
          </a:lstStyle>
          <a:p>
            <a:pPr lvl="2"/>
            <a:fld id="{1C7A6715-2CC2-4DFA-BBD7-2EFD631ACD43}"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223035650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72474A0C-9D45-404F-BF09-4509A2504C69}" type="slidenum">
              <a:rPr lang="en-US"/>
              <a:pPr>
                <a:defRPr/>
              </a:pPr>
              <a:t>‹#›</a:t>
            </a:fld>
            <a:endParaRPr lang="en-US"/>
          </a:p>
        </p:txBody>
      </p:sp>
    </p:spTree>
    <p:extLst>
      <p:ext uri="{BB962C8B-B14F-4D97-AF65-F5344CB8AC3E}">
        <p14:creationId xmlns:p14="http://schemas.microsoft.com/office/powerpoint/2010/main" val="17859520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3D547775-A4E5-4389-9C51-D3F8EFA52AC4}" type="slidenum">
              <a:rPr lang="en-US"/>
              <a:pPr>
                <a:defRPr/>
              </a:pPr>
              <a:t>‹#›</a:t>
            </a:fld>
            <a:endParaRPr lang="en-US"/>
          </a:p>
        </p:txBody>
      </p:sp>
    </p:spTree>
    <p:extLst>
      <p:ext uri="{BB962C8B-B14F-4D97-AF65-F5344CB8AC3E}">
        <p14:creationId xmlns:p14="http://schemas.microsoft.com/office/powerpoint/2010/main" val="31650049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FEB0A997-5386-48F1-B4A2-662E768A62E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5170219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B513B635-F5E0-42DB-81BA-EFCFFDBDB1DE}" type="slidenum">
              <a:rPr lang="en-US"/>
              <a:pPr>
                <a:defRPr/>
              </a:pPr>
              <a:t>‹#›</a:t>
            </a:fld>
            <a:endParaRPr lang="en-US"/>
          </a:p>
        </p:txBody>
      </p:sp>
    </p:spTree>
    <p:extLst>
      <p:ext uri="{BB962C8B-B14F-4D97-AF65-F5344CB8AC3E}">
        <p14:creationId xmlns:p14="http://schemas.microsoft.com/office/powerpoint/2010/main" val="117196649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5F18FAC7-55DD-40A6-A5D5-697BFBA9E8AA}"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350210917"/>
      </p:ext>
    </p:extLst>
  </p:cSld>
  <p:clrMapOvr>
    <a:overrideClrMapping bg1="lt1" tx1="dk1" bg2="lt2" tx2="dk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E6306A4A-D813-498D-9276-900CD788957E}"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476949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633E80B7-A0F5-4DFB-91E5-4B30A931E6D0}" type="slidenum">
              <a:rPr lang="en-US"/>
              <a:pPr>
                <a:defRPr/>
              </a:pPr>
              <a:t>‹#›</a:t>
            </a:fld>
            <a:endParaRPr lang="en-US"/>
          </a:p>
        </p:txBody>
      </p:sp>
    </p:spTree>
    <p:extLst>
      <p:ext uri="{BB962C8B-B14F-4D97-AF65-F5344CB8AC3E}">
        <p14:creationId xmlns:p14="http://schemas.microsoft.com/office/powerpoint/2010/main" val="31367989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F4618AAF-FE52-4BAF-A082-D9FBC08CBEDA}" type="slidenum">
              <a:rPr lang="en-US"/>
              <a:pPr>
                <a:defRPr/>
              </a:pPr>
              <a:t>‹#›</a:t>
            </a:fld>
            <a:endParaRPr lang="en-US"/>
          </a:p>
        </p:txBody>
      </p:sp>
    </p:spTree>
    <p:extLst>
      <p:ext uri="{BB962C8B-B14F-4D97-AF65-F5344CB8AC3E}">
        <p14:creationId xmlns:p14="http://schemas.microsoft.com/office/powerpoint/2010/main" val="25981105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A8EDFEDF-FAEF-46CD-B3A8-1D14464B4D73}" type="slidenum">
              <a:rPr lang="en-US"/>
              <a:pPr>
                <a:defRPr/>
              </a:pPr>
              <a:t>‹#›</a:t>
            </a:fld>
            <a:endParaRPr lang="en-US"/>
          </a:p>
        </p:txBody>
      </p:sp>
    </p:spTree>
    <p:extLst>
      <p:ext uri="{BB962C8B-B14F-4D97-AF65-F5344CB8AC3E}">
        <p14:creationId xmlns:p14="http://schemas.microsoft.com/office/powerpoint/2010/main" val="1152804712"/>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59245E00-8EA7-4E04-B4DE-B43CF4ACC073}"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957833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3pPr lvl="2">
              <a:defRPr/>
            </a:lvl3pPr>
          </a:lstStyle>
          <a:p>
            <a:pPr lvl="2"/>
            <a:fld id="{33A87A34-2E27-4D56-8DBF-F960821B38E0}"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361774819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BBD0083-C0D4-436D-9C8F-33C978F1419B}" type="slidenum">
              <a:rPr lang="en-US"/>
              <a:pPr>
                <a:defRPr/>
              </a:pPr>
              <a:t>‹#›</a:t>
            </a:fld>
            <a:endParaRPr lang="en-US"/>
          </a:p>
        </p:txBody>
      </p:sp>
    </p:spTree>
    <p:extLst>
      <p:ext uri="{BB962C8B-B14F-4D97-AF65-F5344CB8AC3E}">
        <p14:creationId xmlns:p14="http://schemas.microsoft.com/office/powerpoint/2010/main" val="4183980039"/>
      </p:ext>
    </p:extLst>
  </p:cSld>
  <p:clrMapOvr>
    <a:overrideClrMapping bg1="dk1" tx1="lt1" bg2="dk2" tx2="lt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2AFF421D-4A79-49D6-8FD7-8DF171BC0D33}" type="slidenum">
              <a:rPr lang="en-US"/>
              <a:pPr>
                <a:defRPr/>
              </a:pPr>
              <a:t>‹#›</a:t>
            </a:fld>
            <a:endParaRPr lang="en-US"/>
          </a:p>
        </p:txBody>
      </p:sp>
    </p:spTree>
    <p:extLst>
      <p:ext uri="{BB962C8B-B14F-4D97-AF65-F5344CB8AC3E}">
        <p14:creationId xmlns:p14="http://schemas.microsoft.com/office/powerpoint/2010/main" val="24348551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4F204EDC-E615-47F9-B548-5EFE2F15C24A}" type="slidenum">
              <a:rPr lang="en-US"/>
              <a:pPr>
                <a:defRPr/>
              </a:pPr>
              <a:t>‹#›</a:t>
            </a:fld>
            <a:endParaRPr lang="en-US"/>
          </a:p>
        </p:txBody>
      </p:sp>
    </p:spTree>
    <p:extLst>
      <p:ext uri="{BB962C8B-B14F-4D97-AF65-F5344CB8AC3E}">
        <p14:creationId xmlns:p14="http://schemas.microsoft.com/office/powerpoint/2010/main" val="144581444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83F9EC0C-1790-4C47-96C2-0E6CAA1A7229}"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2336812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8C83D683-879A-4672-B6B6-9E48867A4D12}" type="slidenum">
              <a:rPr lang="en-US"/>
              <a:pPr>
                <a:defRPr/>
              </a:pPr>
              <a:t>‹#›</a:t>
            </a:fld>
            <a:endParaRPr lang="en-US"/>
          </a:p>
        </p:txBody>
      </p:sp>
    </p:spTree>
    <p:extLst>
      <p:ext uri="{BB962C8B-B14F-4D97-AF65-F5344CB8AC3E}">
        <p14:creationId xmlns:p14="http://schemas.microsoft.com/office/powerpoint/2010/main" val="75386376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25AC7134-F718-446B-81DD-0174D42DBBDD}"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909050839"/>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AA5ADDB1-CB03-4E84-9500-49594DCBA9F3}"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6372016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650CC87E-14A2-404F-8167-3BBFF11F870C}" type="slidenum">
              <a:rPr lang="en-US"/>
              <a:pPr>
                <a:defRPr/>
              </a:pPr>
              <a:t>‹#›</a:t>
            </a:fld>
            <a:endParaRPr lang="en-US"/>
          </a:p>
        </p:txBody>
      </p:sp>
    </p:spTree>
    <p:extLst>
      <p:ext uri="{BB962C8B-B14F-4D97-AF65-F5344CB8AC3E}">
        <p14:creationId xmlns:p14="http://schemas.microsoft.com/office/powerpoint/2010/main" val="296477203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6E01C25C-0228-4E81-8E7F-3CE1D3055E6D}" type="slidenum">
              <a:rPr lang="en-US"/>
              <a:pPr>
                <a:defRPr/>
              </a:pPr>
              <a:t>‹#›</a:t>
            </a:fld>
            <a:endParaRPr lang="en-US"/>
          </a:p>
        </p:txBody>
      </p:sp>
    </p:spTree>
    <p:extLst>
      <p:ext uri="{BB962C8B-B14F-4D97-AF65-F5344CB8AC3E}">
        <p14:creationId xmlns:p14="http://schemas.microsoft.com/office/powerpoint/2010/main" val="383653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3pPr lvl="2">
              <a:defRPr/>
            </a:lvl3pPr>
          </a:lstStyle>
          <a:p>
            <a:pPr lvl="2"/>
            <a:fld id="{35106572-4223-4C95-AF5E-0953BA9929FA}"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1889764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endParaRPr lang="en-GB"/>
          </a:p>
        </p:txBody>
      </p:sp>
      <p:sp>
        <p:nvSpPr>
          <p:cNvPr id="4" name="Slide Number Placeholder 3"/>
          <p:cNvSpPr>
            <a:spLocks noGrp="1"/>
          </p:cNvSpPr>
          <p:nvPr>
            <p:ph type="sldNum" sz="quarter" idx="10"/>
          </p:nvPr>
        </p:nvSpPr>
        <p:spPr>
          <a:xfrm>
            <a:off x="7010400" y="6400800"/>
            <a:ext cx="2133600" cy="457200"/>
          </a:xfrm>
        </p:spPr>
        <p:txBody>
          <a:bodyPr/>
          <a:lstStyle>
            <a:lvl3pPr lvl="2">
              <a:defRPr/>
            </a:lvl3pPr>
          </a:lstStyle>
          <a:p>
            <a:pPr lvl="2"/>
            <a:fld id="{53247F40-A48B-4050-8EC3-5FCDF5CF4AA4}"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238184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010400" y="6400800"/>
            <a:ext cx="2133600" cy="457200"/>
          </a:xfrm>
        </p:spPr>
        <p:txBody>
          <a:bodyPr/>
          <a:lstStyle>
            <a:lvl3pPr lvl="2">
              <a:defRPr/>
            </a:lvl3pPr>
          </a:lstStyle>
          <a:p>
            <a:pPr lvl="2"/>
            <a:fld id="{C10E5051-C48A-4E63-92D5-C68B4369943C}" type="slidenum">
              <a:rPr lang="en-US">
                <a:solidFill>
                  <a:srgbClr val="000000"/>
                </a:solidFill>
              </a:rPr>
              <a:pPr lvl="2"/>
              <a:t>‹#›</a:t>
            </a:fld>
            <a:endParaRPr lang="en-US">
              <a:solidFill>
                <a:srgbClr val="000000"/>
              </a:solidFill>
            </a:endParaRPr>
          </a:p>
        </p:txBody>
      </p:sp>
    </p:spTree>
    <p:extLst>
      <p:ext uri="{BB962C8B-B14F-4D97-AF65-F5344CB8AC3E}">
        <p14:creationId xmlns:p14="http://schemas.microsoft.com/office/powerpoint/2010/main" val="1717436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93486E-23DB-40FF-8ED9-7E9FCFD67E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5315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422685-232F-4238-914D-443688E3DA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7085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9BEADF-875F-48EC-BB83-4038251910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8082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CA6AB9-2BF4-48C9-80C2-2132175124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1533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0A2C24-B9CC-4FA5-8316-8C1C267F5D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55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E652D-7E88-4471-BAAF-B43F9FF617E8}"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3567397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1B4F5E7-65BA-4D4F-9B33-56EA7291C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5316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255AB9-1C06-487A-8245-9A3938598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211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AA90FA-66B8-49A6-89FE-261667516F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3780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E00166-BB2B-4A59-A786-D7EC1FF8E7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592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D256E7-42FB-43F0-9CD2-D4A4641C45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4852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D0B877-498F-4F32-AFEF-EB9EF72317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1496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01625" y="6245225"/>
            <a:ext cx="2289175" cy="47625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pPr>
              <a:defRPr/>
            </a:pPr>
            <a:fld id="{38702A29-2F64-46C4-8B79-3516187DD7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9375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pPr>
              <a:defRPr/>
            </a:pPr>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pPr>
              <a:defRPr/>
            </a:pPr>
            <a:fld id="{F25A214B-BD31-47AD-A36C-D70E854167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9334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pPr>
              <a:defRPr/>
            </a:pPr>
            <a:fld id="{A6B00822-A851-4D61-8A5E-B2F95C25BD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7046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93486E-23DB-40FF-8ED9-7E9FCFD67E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60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2E652D-7E88-4471-BAAF-B43F9FF617E8}"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3382071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422685-232F-4238-914D-443688E3DA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963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9BEADF-875F-48EC-BB83-4038251910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9079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CA6AB9-2BF4-48C9-80C2-2132175124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5327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0A2C24-B9CC-4FA5-8316-8C1C267F5D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3159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1B4F5E7-65BA-4D4F-9B33-56EA7291C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1988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255AB9-1C06-487A-8245-9A3938598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3529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AA90FA-66B8-49A6-89FE-261667516F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0236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E00166-BB2B-4A59-A786-D7EC1FF8E7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785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D256E7-42FB-43F0-9CD2-D4A4641C45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4178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D0B877-498F-4F32-AFEF-EB9EF72317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238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2E652D-7E88-4471-BAAF-B43F9FF617E8}" type="datetimeFigureOut">
              <a:rPr lang="en-GB" smtClean="0"/>
              <a:t>25/04/2023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1660441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01625" y="6245225"/>
            <a:ext cx="2289175" cy="47625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pPr>
              <a:defRPr/>
            </a:pPr>
            <a:fld id="{38702A29-2F64-46C4-8B79-3516187DD7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26555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pPr>
              <a:defRPr/>
            </a:pPr>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pPr>
              <a:defRPr/>
            </a:pPr>
            <a:fld id="{F25A214B-BD31-47AD-A36C-D70E854167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3257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pPr>
              <a:defRPr/>
            </a:pPr>
            <a:fld id="{A6B00822-A851-4D61-8A5E-B2F95C25BD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7558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93486E-23DB-40FF-8ED9-7E9FCFD67E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0277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422685-232F-4238-914D-443688E3DA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26987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9BEADF-875F-48EC-BB83-4038251910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31356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CA6AB9-2BF4-48C9-80C2-2132175124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5653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0A2C24-B9CC-4FA5-8316-8C1C267F5D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8989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1B4F5E7-65BA-4D4F-9B33-56EA7291C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4384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255AB9-1C06-487A-8245-9A39385988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170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2E652D-7E88-4471-BAAF-B43F9FF617E8}"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1078650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AA90FA-66B8-49A6-89FE-261667516F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68894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E00166-BB2B-4A59-A786-D7EC1FF8E7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085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D256E7-42FB-43F0-9CD2-D4A4641C45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3236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D0B877-498F-4F32-AFEF-EB9EF72317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04706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01625" y="6245225"/>
            <a:ext cx="2289175" cy="47625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pPr>
              <a:defRPr/>
            </a:pPr>
            <a:fld id="{38702A29-2F64-46C4-8B79-3516187DD7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0962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pPr>
              <a:defRPr/>
            </a:pPr>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pPr>
              <a:defRPr/>
            </a:pPr>
            <a:fld id="{F25A214B-BD31-47AD-A36C-D70E854167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8544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pPr>
              <a:defRPr/>
            </a:pPr>
            <a:fld id="{A6B00822-A851-4D61-8A5E-B2F95C25BD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6291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291946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9294725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9521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E652D-7E88-4471-BAAF-B43F9FF617E8}"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3798810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14681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902143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473223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8186161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7134965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291257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9090168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6406868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632300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37537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E652D-7E88-4471-BAAF-B43F9FF617E8}"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1275976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2836868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6309481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5665765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957461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8100234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5127492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1436943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796DDE4-2F46-443E-BAFF-1D7A1716AD3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2020982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3pPr lvl="2">
              <a:defRPr/>
            </a:lvl3pPr>
          </a:lstStyle>
          <a:p>
            <a:pPr lvl="2">
              <a:defRPr/>
            </a:pPr>
            <a:fld id="{4672CB46-497C-4ED1-B5D3-BB623B72610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8761309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712A45D0-6154-488D-8507-E38992408A71}"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14181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E652D-7E88-4471-BAAF-B43F9FF617E8}"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FF1C97-E308-42E4-8B0D-561C92E056A8}" type="slidenum">
              <a:rPr lang="en-GB" smtClean="0"/>
              <a:t>‹#›</a:t>
            </a:fld>
            <a:endParaRPr lang="en-GB"/>
          </a:p>
        </p:txBody>
      </p:sp>
    </p:spTree>
    <p:extLst>
      <p:ext uri="{BB962C8B-B14F-4D97-AF65-F5344CB8AC3E}">
        <p14:creationId xmlns:p14="http://schemas.microsoft.com/office/powerpoint/2010/main" val="24931677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26B01F62-2ACE-44E3-A0F3-31A9F56E4CB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2143609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524000"/>
            <a:ext cx="8305800" cy="4572000"/>
          </a:xfrm>
        </p:spPr>
        <p:txBody>
          <a:bodyPr/>
          <a:lstStyle/>
          <a:p>
            <a:pPr lvl="0"/>
            <a:endParaRPr lang="en-GB" noProof="0" smtClean="0"/>
          </a:p>
        </p:txBody>
      </p:sp>
      <p:sp>
        <p:nvSpPr>
          <p:cNvPr id="4" name="Rectangle 22"/>
          <p:cNvSpPr>
            <a:spLocks noGrp="1" noChangeArrowheads="1"/>
          </p:cNvSpPr>
          <p:nvPr>
            <p:ph type="sldNum" sz="quarter" idx="10"/>
          </p:nvPr>
        </p:nvSpPr>
        <p:spPr>
          <a:ln/>
        </p:spPr>
        <p:txBody>
          <a:bodyPr/>
          <a:lstStyle>
            <a:lvl3pPr lvl="2">
              <a:defRPr/>
            </a:lvl3pPr>
          </a:lstStyle>
          <a:p>
            <a:pPr lvl="2">
              <a:defRPr/>
            </a:pPr>
            <a:fld id="{7687C3CE-540A-4A11-96B8-5191227552B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2252888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2C377D8D-34F9-4A7A-95EE-FCF37CD278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0948701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637A975-B112-4CAC-98BB-F63B5FC1541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448309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2"/>
          <p:cNvSpPr>
            <a:spLocks noGrp="1" noChangeArrowheads="1"/>
          </p:cNvSpPr>
          <p:nvPr>
            <p:ph type="sldNum" sz="quarter" idx="10"/>
          </p:nvPr>
        </p:nvSpPr>
        <p:spPr>
          <a:ln/>
        </p:spPr>
        <p:txBody>
          <a:bodyPr/>
          <a:lstStyle>
            <a:lvl3pPr lvl="2">
              <a:defRPr/>
            </a:lvl3pPr>
          </a:lstStyle>
          <a:p>
            <a:pPr lvl="2">
              <a:defRPr/>
            </a:pPr>
            <a:fld id="{001AD47A-88BA-46B8-84B3-F10594609202}"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074894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3pPr lvl="2">
              <a:defRPr/>
            </a:lvl3pPr>
          </a:lstStyle>
          <a:p>
            <a:pPr lvl="2">
              <a:defRPr/>
            </a:pPr>
            <a:fld id="{6887FAAE-DC3D-4A9F-B18A-C1822443C7EC}"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8054830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3900" y="1524000"/>
            <a:ext cx="4076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2"/>
          <p:cNvSpPr>
            <a:spLocks noGrp="1" noChangeArrowheads="1"/>
          </p:cNvSpPr>
          <p:nvPr>
            <p:ph type="sldNum" sz="quarter" idx="10"/>
          </p:nvPr>
        </p:nvSpPr>
        <p:spPr>
          <a:ln/>
        </p:spPr>
        <p:txBody>
          <a:bodyPr/>
          <a:lstStyle>
            <a:lvl3pPr lvl="2">
              <a:defRPr/>
            </a:lvl3pPr>
          </a:lstStyle>
          <a:p>
            <a:pPr lvl="2">
              <a:defRPr/>
            </a:pPr>
            <a:fld id="{8F86F83E-B2C0-4475-8B60-493D04A8868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148158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2"/>
          <p:cNvSpPr>
            <a:spLocks noGrp="1" noChangeArrowheads="1"/>
          </p:cNvSpPr>
          <p:nvPr>
            <p:ph type="sldNum" sz="quarter" idx="10"/>
          </p:nvPr>
        </p:nvSpPr>
        <p:spPr>
          <a:ln/>
        </p:spPr>
        <p:txBody>
          <a:bodyPr/>
          <a:lstStyle>
            <a:lvl3pPr lvl="2">
              <a:defRPr/>
            </a:lvl3pPr>
          </a:lstStyle>
          <a:p>
            <a:pPr lvl="2">
              <a:defRPr/>
            </a:pPr>
            <a:fld id="{9378C913-2C5A-4244-AD76-2E72C5EF7EB9}"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0768268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a:ln/>
        </p:spPr>
        <p:txBody>
          <a:bodyPr/>
          <a:lstStyle>
            <a:lvl3pPr lvl="2">
              <a:defRPr/>
            </a:lvl3pPr>
          </a:lstStyle>
          <a:p>
            <a:pPr lvl="2">
              <a:defRPr/>
            </a:pPr>
            <a:fld id="{2C31FC80-F730-4554-8823-C1379316F0D8}"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7311155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3pPr lvl="2">
              <a:defRPr/>
            </a:lvl3pPr>
          </a:lstStyle>
          <a:p>
            <a:pPr lvl="2">
              <a:defRPr/>
            </a:pPr>
            <a:fld id="{B8152871-AE42-4667-9FD0-8F8B9F98E8A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6515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6.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17.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E652D-7E88-4471-BAAF-B43F9FF617E8}" type="datetimeFigureOut">
              <a:rPr lang="en-GB" smtClean="0"/>
              <a:t>25/04/2023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F1C97-E308-42E4-8B0D-561C92E056A8}" type="slidenum">
              <a:rPr lang="en-GB" smtClean="0"/>
              <a:t>‹#›</a:t>
            </a:fld>
            <a:endParaRPr lang="en-GB"/>
          </a:p>
        </p:txBody>
      </p:sp>
    </p:spTree>
    <p:extLst>
      <p:ext uri="{BB962C8B-B14F-4D97-AF65-F5344CB8AC3E}">
        <p14:creationId xmlns:p14="http://schemas.microsoft.com/office/powerpoint/2010/main" val="186914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180899644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172094971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371826293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228257507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111329520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109667274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575F6D"/>
              </a:solidFill>
              <a:latin typeface="Arial"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575F6D"/>
              </a:solidFill>
              <a:latin typeface="Arial"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8E35C7EE-6D14-49DD-B480-1938FF10E0B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138418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575F6D"/>
              </a:solidFill>
              <a:latin typeface="Arial"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575F6D"/>
              </a:solidFill>
              <a:latin typeface="Arial"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A7C251ED-9066-4550-BAC3-277546948265}"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8264972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15"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55316"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17"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a:lvl3pPr>
          </a:lstStyle>
          <a:p>
            <a:pPr lvl="2" eaLnBrk="0" fontAlgn="base" hangingPunct="0">
              <a:spcBef>
                <a:spcPct val="0"/>
              </a:spcBef>
              <a:spcAft>
                <a:spcPct val="0"/>
              </a:spcAft>
            </a:pPr>
            <a:fld id="{4439E24B-C564-4E29-95F4-A144438A26C1}" type="slidenum">
              <a:rPr lang="en-US" smtClean="0">
                <a:solidFill>
                  <a:srgbClr val="000000"/>
                </a:solidFill>
                <a:latin typeface="Times New Roman" pitchFamily="18" charset="0"/>
              </a:rPr>
              <a:pPr lvl="2" eaLnBrk="0" fontAlgn="base" hangingPunct="0">
                <a:spcBef>
                  <a:spcPct val="0"/>
                </a:spcBef>
                <a:spcAft>
                  <a:spcPct val="0"/>
                </a:spcAft>
              </a:pPr>
              <a:t>‹#›</a:t>
            </a:fld>
            <a:endParaRPr lang="en-US" smtClean="0">
              <a:solidFill>
                <a:srgbClr val="000000"/>
              </a:solidFill>
              <a:latin typeface="Times New Roman" pitchFamily="18" charset="0"/>
            </a:endParaRPr>
          </a:p>
        </p:txBody>
      </p:sp>
      <p:sp>
        <p:nvSpPr>
          <p:cNvPr id="55319"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3724154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fontAlgn="base">
        <a:spcBef>
          <a:spcPct val="0"/>
        </a:spcBef>
        <a:spcAft>
          <a:spcPct val="0"/>
        </a:spcAft>
        <a:defRPr sz="3200">
          <a:solidFill>
            <a:srgbClr val="2237A0"/>
          </a:solidFill>
          <a:latin typeface="+mj-lt"/>
          <a:ea typeface="+mj-ea"/>
          <a:cs typeface="+mj-cs"/>
        </a:defRPr>
      </a:lvl1pPr>
      <a:lvl2pPr algn="ctr" rtl="0" fontAlgn="base">
        <a:spcBef>
          <a:spcPct val="0"/>
        </a:spcBef>
        <a:spcAft>
          <a:spcPct val="0"/>
        </a:spcAft>
        <a:defRPr sz="3200">
          <a:solidFill>
            <a:srgbClr val="2237A0"/>
          </a:solidFill>
          <a:latin typeface="Arial" charset="0"/>
        </a:defRPr>
      </a:lvl2pPr>
      <a:lvl3pPr algn="ctr" rtl="0" fontAlgn="base">
        <a:spcBef>
          <a:spcPct val="0"/>
        </a:spcBef>
        <a:spcAft>
          <a:spcPct val="0"/>
        </a:spcAft>
        <a:defRPr sz="3200">
          <a:solidFill>
            <a:srgbClr val="2237A0"/>
          </a:solidFill>
          <a:latin typeface="Arial" charset="0"/>
        </a:defRPr>
      </a:lvl3pPr>
      <a:lvl4pPr algn="ctr" rtl="0" fontAlgn="base">
        <a:spcBef>
          <a:spcPct val="0"/>
        </a:spcBef>
        <a:spcAft>
          <a:spcPct val="0"/>
        </a:spcAft>
        <a:defRPr sz="3200">
          <a:solidFill>
            <a:srgbClr val="2237A0"/>
          </a:solidFill>
          <a:latin typeface="Arial" charset="0"/>
        </a:defRPr>
      </a:lvl4pPr>
      <a:lvl5pPr algn="ctr" rtl="0" fontAlgn="base">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fontAlgn="base">
        <a:spcBef>
          <a:spcPct val="20000"/>
        </a:spcBef>
        <a:spcAft>
          <a:spcPct val="0"/>
        </a:spcAft>
        <a:buChar char="•"/>
        <a:defRPr sz="3200">
          <a:solidFill>
            <a:srgbClr val="CE2700"/>
          </a:solidFill>
          <a:latin typeface="+mn-lt"/>
          <a:ea typeface="+mn-ea"/>
          <a:cs typeface="+mn-cs"/>
        </a:defRPr>
      </a:lvl1pPr>
      <a:lvl2pPr marL="742950" indent="-285750" algn="l" rtl="0" fontAlgn="base">
        <a:spcBef>
          <a:spcPct val="20000"/>
        </a:spcBef>
        <a:spcAft>
          <a:spcPct val="0"/>
        </a:spcAft>
        <a:buChar char="–"/>
        <a:defRPr sz="2800">
          <a:solidFill>
            <a:srgbClr val="2237A0"/>
          </a:solidFill>
          <a:latin typeface="+mn-lt"/>
        </a:defRPr>
      </a:lvl2pPr>
      <a:lvl3pPr marL="1143000" indent="-228600" algn="l" rtl="0" fontAlgn="base">
        <a:spcBef>
          <a:spcPct val="20000"/>
        </a:spcBef>
        <a:spcAft>
          <a:spcPct val="0"/>
        </a:spcAft>
        <a:buChar char="•"/>
        <a:defRPr sz="2400">
          <a:solidFill>
            <a:srgbClr val="2237A0"/>
          </a:solidFill>
          <a:latin typeface="+mn-lt"/>
        </a:defRPr>
      </a:lvl3pPr>
      <a:lvl4pPr marL="1600200" indent="-228600" algn="l" rtl="0" fontAlgn="base">
        <a:spcBef>
          <a:spcPct val="20000"/>
        </a:spcBef>
        <a:spcAft>
          <a:spcPct val="0"/>
        </a:spcAft>
        <a:buChar char="–"/>
        <a:defRPr sz="2000">
          <a:solidFill>
            <a:srgbClr val="2237A0"/>
          </a:solidFill>
          <a:latin typeface="+mn-lt"/>
        </a:defRPr>
      </a:lvl4pPr>
      <a:lvl5pPr marL="2057400" indent="-228600" algn="l" rtl="0" fontAlgn="base">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defRPr>
            </a:lvl1pPr>
          </a:lstStyle>
          <a:p>
            <a:pPr eaLnBrk="0" fontAlgn="base" hangingPunct="0">
              <a:spcBef>
                <a:spcPct val="0"/>
              </a:spcBef>
              <a:spcAft>
                <a:spcPct val="0"/>
              </a:spcAft>
              <a:defRPr/>
            </a:pPr>
            <a:fld id="{559F7614-C3B1-48DE-88E9-CD24FAB1FD7C}" type="slidenum">
              <a:rPr lang="en-US">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4526576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defRPr>
            </a:lvl1pPr>
          </a:lstStyle>
          <a:p>
            <a:pPr eaLnBrk="0" fontAlgn="base" hangingPunct="0">
              <a:spcBef>
                <a:spcPct val="0"/>
              </a:spcBef>
              <a:spcAft>
                <a:spcPct val="0"/>
              </a:spcAft>
              <a:defRPr/>
            </a:pPr>
            <a:fld id="{559F7614-C3B1-48DE-88E9-CD24FAB1FD7C}" type="slidenum">
              <a:rPr lang="en-US">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4784484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defRPr>
            </a:lvl1pPr>
          </a:lstStyle>
          <a:p>
            <a:pPr eaLnBrk="0" fontAlgn="base" hangingPunct="0">
              <a:spcBef>
                <a:spcPct val="0"/>
              </a:spcBef>
              <a:spcAft>
                <a:spcPct val="0"/>
              </a:spcAft>
              <a:defRPr/>
            </a:pPr>
            <a:fld id="{559F7614-C3B1-48DE-88E9-CD24FAB1FD7C}" type="slidenum">
              <a:rPr lang="en-US">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99804562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204164181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340224006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271292421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304800" y="2286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20"/>
          <p:cNvSpPr>
            <a:spLocks noGrp="1" noChangeArrowheads="1"/>
          </p:cNvSpPr>
          <p:nvPr>
            <p:ph type="body" idx="1"/>
          </p:nvPr>
        </p:nvSpPr>
        <p:spPr bwMode="auto">
          <a:xfrm>
            <a:off x="3048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1"/>
          <p:cNvSpPr>
            <a:spLocks noChangeArrowheads="1"/>
          </p:cNvSpPr>
          <p:nvPr/>
        </p:nvSpPr>
        <p:spPr bwMode="auto">
          <a:xfrm>
            <a:off x="8869363" y="64849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55318" name="Rectangle 22"/>
          <p:cNvSpPr>
            <a:spLocks noGrp="1" noChangeArrowheads="1"/>
          </p:cNvSpPr>
          <p:nvPr>
            <p:ph type="sldNum" sz="quarter" idx="4"/>
          </p:nvPr>
        </p:nvSpPr>
        <p:spPr bwMode="auto">
          <a:xfrm>
            <a:off x="7010400" y="6400800"/>
            <a:ext cx="2133600" cy="457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3pPr marL="228600" lvl="2" algn="r">
              <a:defRPr sz="1400" b="0" smtClean="0"/>
            </a:lvl3pPr>
          </a:lstStyle>
          <a:p>
            <a:pPr lvl="2" eaLnBrk="0" fontAlgn="base" hangingPunct="0">
              <a:spcBef>
                <a:spcPct val="0"/>
              </a:spcBef>
              <a:spcAft>
                <a:spcPct val="0"/>
              </a:spcAft>
              <a:defRPr/>
            </a:pPr>
            <a:fld id="{A0325094-3499-425F-B81C-D358B33E3C3F}" type="slidenum">
              <a:rPr lang="en-US">
                <a:solidFill>
                  <a:srgbClr val="000000"/>
                </a:solidFill>
                <a:latin typeface="Times New Roman" pitchFamily="18" charset="0"/>
              </a:rPr>
              <a:pPr lvl="2" eaLnBrk="0" fontAlgn="base" hangingPunct="0">
                <a:spcBef>
                  <a:spcPct val="0"/>
                </a:spcBef>
                <a:spcAft>
                  <a:spcPct val="0"/>
                </a:spcAft>
                <a:defRPr/>
              </a:pPr>
              <a:t>‹#›</a:t>
            </a:fld>
            <a:endParaRPr lang="en-US">
              <a:solidFill>
                <a:srgbClr val="000000"/>
              </a:solidFill>
              <a:latin typeface="Times New Roman" pitchFamily="18" charset="0"/>
            </a:endParaRPr>
          </a:p>
        </p:txBody>
      </p:sp>
      <p:sp>
        <p:nvSpPr>
          <p:cNvPr id="1030" name="Line 23"/>
          <p:cNvSpPr>
            <a:spLocks noChangeShapeType="1"/>
          </p:cNvSpPr>
          <p:nvPr/>
        </p:nvSpPr>
        <p:spPr bwMode="auto">
          <a:xfrm>
            <a:off x="0" y="1371600"/>
            <a:ext cx="8026400" cy="0"/>
          </a:xfrm>
          <a:prstGeom prst="line">
            <a:avLst/>
          </a:prstGeom>
          <a:noFill/>
          <a:ln w="50800">
            <a:solidFill>
              <a:srgbClr val="C02C9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Tree>
    <p:extLst>
      <p:ext uri="{BB962C8B-B14F-4D97-AF65-F5344CB8AC3E}">
        <p14:creationId xmlns:p14="http://schemas.microsoft.com/office/powerpoint/2010/main" val="172927876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hf hdr="0" ftr="0" dt="0"/>
  <p:txStyles>
    <p:titleStyle>
      <a:lvl1pPr algn="ctr" rtl="0" eaLnBrk="0" fontAlgn="base" hangingPunct="0">
        <a:spcBef>
          <a:spcPct val="0"/>
        </a:spcBef>
        <a:spcAft>
          <a:spcPct val="0"/>
        </a:spcAft>
        <a:defRPr sz="3200">
          <a:solidFill>
            <a:srgbClr val="2237A0"/>
          </a:solidFill>
          <a:latin typeface="+mj-lt"/>
          <a:ea typeface="+mj-ea"/>
          <a:cs typeface="+mj-cs"/>
        </a:defRPr>
      </a:lvl1pPr>
      <a:lvl2pPr algn="ctr" rtl="0" eaLnBrk="0" fontAlgn="base" hangingPunct="0">
        <a:spcBef>
          <a:spcPct val="0"/>
        </a:spcBef>
        <a:spcAft>
          <a:spcPct val="0"/>
        </a:spcAft>
        <a:defRPr sz="3200">
          <a:solidFill>
            <a:srgbClr val="2237A0"/>
          </a:solidFill>
          <a:latin typeface="Arial" charset="0"/>
        </a:defRPr>
      </a:lvl2pPr>
      <a:lvl3pPr algn="ctr" rtl="0" eaLnBrk="0" fontAlgn="base" hangingPunct="0">
        <a:spcBef>
          <a:spcPct val="0"/>
        </a:spcBef>
        <a:spcAft>
          <a:spcPct val="0"/>
        </a:spcAft>
        <a:defRPr sz="3200">
          <a:solidFill>
            <a:srgbClr val="2237A0"/>
          </a:solidFill>
          <a:latin typeface="Arial" charset="0"/>
        </a:defRPr>
      </a:lvl3pPr>
      <a:lvl4pPr algn="ctr" rtl="0" eaLnBrk="0" fontAlgn="base" hangingPunct="0">
        <a:spcBef>
          <a:spcPct val="0"/>
        </a:spcBef>
        <a:spcAft>
          <a:spcPct val="0"/>
        </a:spcAft>
        <a:defRPr sz="3200">
          <a:solidFill>
            <a:srgbClr val="2237A0"/>
          </a:solidFill>
          <a:latin typeface="Arial" charset="0"/>
        </a:defRPr>
      </a:lvl4pPr>
      <a:lvl5pPr algn="ctr" rtl="0" eaLnBrk="0" fontAlgn="base" hangingPunct="0">
        <a:spcBef>
          <a:spcPct val="0"/>
        </a:spcBef>
        <a:spcAft>
          <a:spcPct val="0"/>
        </a:spcAft>
        <a:defRPr sz="3200">
          <a:solidFill>
            <a:srgbClr val="2237A0"/>
          </a:solidFill>
          <a:latin typeface="Arial" charset="0"/>
        </a:defRPr>
      </a:lvl5pPr>
      <a:lvl6pPr marL="457200" algn="ctr" rtl="0" fontAlgn="base">
        <a:spcBef>
          <a:spcPct val="0"/>
        </a:spcBef>
        <a:spcAft>
          <a:spcPct val="0"/>
        </a:spcAft>
        <a:defRPr sz="3200">
          <a:solidFill>
            <a:srgbClr val="2237A0"/>
          </a:solidFill>
          <a:latin typeface="Arial" charset="0"/>
        </a:defRPr>
      </a:lvl6pPr>
      <a:lvl7pPr marL="914400" algn="ctr" rtl="0" fontAlgn="base">
        <a:spcBef>
          <a:spcPct val="0"/>
        </a:spcBef>
        <a:spcAft>
          <a:spcPct val="0"/>
        </a:spcAft>
        <a:defRPr sz="3200">
          <a:solidFill>
            <a:srgbClr val="2237A0"/>
          </a:solidFill>
          <a:latin typeface="Arial" charset="0"/>
        </a:defRPr>
      </a:lvl7pPr>
      <a:lvl8pPr marL="1371600" algn="ctr" rtl="0" fontAlgn="base">
        <a:spcBef>
          <a:spcPct val="0"/>
        </a:spcBef>
        <a:spcAft>
          <a:spcPct val="0"/>
        </a:spcAft>
        <a:defRPr sz="3200">
          <a:solidFill>
            <a:srgbClr val="2237A0"/>
          </a:solidFill>
          <a:latin typeface="Arial" charset="0"/>
        </a:defRPr>
      </a:lvl8pPr>
      <a:lvl9pPr marL="1828800" algn="ctr" rtl="0" fontAlgn="base">
        <a:spcBef>
          <a:spcPct val="0"/>
        </a:spcBef>
        <a:spcAft>
          <a:spcPct val="0"/>
        </a:spcAft>
        <a:defRPr sz="3200">
          <a:solidFill>
            <a:srgbClr val="2237A0"/>
          </a:solidFill>
          <a:latin typeface="Arial" charset="0"/>
        </a:defRPr>
      </a:lvl9pPr>
    </p:titleStyle>
    <p:bodyStyle>
      <a:lvl1pPr marL="342900" indent="-342900" algn="l" rtl="0" eaLnBrk="0" fontAlgn="base" hangingPunct="0">
        <a:spcBef>
          <a:spcPct val="20000"/>
        </a:spcBef>
        <a:spcAft>
          <a:spcPct val="0"/>
        </a:spcAft>
        <a:buChar char="•"/>
        <a:defRPr sz="3200">
          <a:solidFill>
            <a:srgbClr val="CE2700"/>
          </a:solidFill>
          <a:latin typeface="+mn-lt"/>
          <a:ea typeface="+mn-ea"/>
          <a:cs typeface="+mn-cs"/>
        </a:defRPr>
      </a:lvl1pPr>
      <a:lvl2pPr marL="742950" indent="-285750" algn="l" rtl="0" eaLnBrk="0" fontAlgn="base" hangingPunct="0">
        <a:spcBef>
          <a:spcPct val="20000"/>
        </a:spcBef>
        <a:spcAft>
          <a:spcPct val="0"/>
        </a:spcAft>
        <a:buChar char="–"/>
        <a:defRPr sz="2800">
          <a:solidFill>
            <a:srgbClr val="2237A0"/>
          </a:solidFill>
          <a:latin typeface="+mn-lt"/>
        </a:defRPr>
      </a:lvl2pPr>
      <a:lvl3pPr marL="1143000" indent="-228600" algn="l" rtl="0" eaLnBrk="0" fontAlgn="base" hangingPunct="0">
        <a:spcBef>
          <a:spcPct val="20000"/>
        </a:spcBef>
        <a:spcAft>
          <a:spcPct val="0"/>
        </a:spcAft>
        <a:buChar char="•"/>
        <a:defRPr sz="2400">
          <a:solidFill>
            <a:srgbClr val="2237A0"/>
          </a:solidFill>
          <a:latin typeface="+mn-lt"/>
        </a:defRPr>
      </a:lvl3pPr>
      <a:lvl4pPr marL="1600200" indent="-228600" algn="l" rtl="0" eaLnBrk="0" fontAlgn="base" hangingPunct="0">
        <a:spcBef>
          <a:spcPct val="20000"/>
        </a:spcBef>
        <a:spcAft>
          <a:spcPct val="0"/>
        </a:spcAft>
        <a:buChar char="–"/>
        <a:defRPr sz="2000">
          <a:solidFill>
            <a:srgbClr val="2237A0"/>
          </a:solidFill>
          <a:latin typeface="+mn-lt"/>
        </a:defRPr>
      </a:lvl4pPr>
      <a:lvl5pPr marL="2057400" indent="-228600" algn="l" rtl="0" eaLnBrk="0" fontAlgn="base" hangingPunct="0">
        <a:spcBef>
          <a:spcPct val="20000"/>
        </a:spcBef>
        <a:spcAft>
          <a:spcPct val="0"/>
        </a:spcAft>
        <a:buChar char="»"/>
        <a:defRPr sz="2000">
          <a:solidFill>
            <a:srgbClr val="2237A0"/>
          </a:solidFill>
          <a:latin typeface="+mn-lt"/>
        </a:defRPr>
      </a:lvl5pPr>
      <a:lvl6pPr marL="2514600" indent="-228600" algn="l" rtl="0" fontAlgn="base">
        <a:spcBef>
          <a:spcPct val="20000"/>
        </a:spcBef>
        <a:spcAft>
          <a:spcPct val="0"/>
        </a:spcAft>
        <a:buChar char="»"/>
        <a:defRPr sz="2000">
          <a:solidFill>
            <a:srgbClr val="2237A0"/>
          </a:solidFill>
          <a:latin typeface="+mn-lt"/>
        </a:defRPr>
      </a:lvl6pPr>
      <a:lvl7pPr marL="2971800" indent="-228600" algn="l" rtl="0" fontAlgn="base">
        <a:spcBef>
          <a:spcPct val="20000"/>
        </a:spcBef>
        <a:spcAft>
          <a:spcPct val="0"/>
        </a:spcAft>
        <a:buChar char="»"/>
        <a:defRPr sz="2000">
          <a:solidFill>
            <a:srgbClr val="2237A0"/>
          </a:solidFill>
          <a:latin typeface="+mn-lt"/>
        </a:defRPr>
      </a:lvl7pPr>
      <a:lvl8pPr marL="3429000" indent="-228600" algn="l" rtl="0" fontAlgn="base">
        <a:spcBef>
          <a:spcPct val="20000"/>
        </a:spcBef>
        <a:spcAft>
          <a:spcPct val="0"/>
        </a:spcAft>
        <a:buChar char="»"/>
        <a:defRPr sz="2000">
          <a:solidFill>
            <a:srgbClr val="2237A0"/>
          </a:solidFill>
          <a:latin typeface="+mn-lt"/>
        </a:defRPr>
      </a:lvl8pPr>
      <a:lvl9pPr marL="3886200" indent="-228600" algn="l" rtl="0" fontAlgn="base">
        <a:spcBef>
          <a:spcPct val="20000"/>
        </a:spcBef>
        <a:spcAft>
          <a:spcPct val="0"/>
        </a:spcAft>
        <a:buChar char="»"/>
        <a:defRPr sz="2000">
          <a:solidFill>
            <a:srgbClr val="2237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4.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8.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9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9.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7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9.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09.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9.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0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9.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oleObject" Target="../embeddings/oleObject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9.xml"/><Relationship Id="rId1" Type="http://schemas.openxmlformats.org/officeDocument/2006/relationships/vmlDrawing" Target="../drawings/vmlDrawing7.vml"/><Relationship Id="rId5" Type="http://schemas.openxmlformats.org/officeDocument/2006/relationships/image" Target="../media/image18.png"/><Relationship Id="rId4" Type="http://schemas.openxmlformats.org/officeDocument/2006/relationships/oleObject" Target="../embeddings/oleObject7.bin"/></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0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9.xml"/></Relationships>
</file>

<file path=ppt/slides/_rels/slide8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0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Total Quality Management</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680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Therefore , TQM is the art of Managing the whole to achieve excellence . </a:t>
            </a:r>
            <a:endParaRPr lang="en-GB" dirty="0"/>
          </a:p>
        </p:txBody>
      </p:sp>
    </p:spTree>
    <p:extLst>
      <p:ext uri="{BB962C8B-B14F-4D97-AF65-F5344CB8AC3E}">
        <p14:creationId xmlns:p14="http://schemas.microsoft.com/office/powerpoint/2010/main" val="2750909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TQM mean ?</a:t>
            </a:r>
            <a:endParaRPr lang="en-GB" dirty="0"/>
          </a:p>
        </p:txBody>
      </p:sp>
      <p:sp>
        <p:nvSpPr>
          <p:cNvPr id="3" name="Content Placeholder 2"/>
          <p:cNvSpPr>
            <a:spLocks noGrp="1"/>
          </p:cNvSpPr>
          <p:nvPr>
            <p:ph idx="1"/>
          </p:nvPr>
        </p:nvSpPr>
        <p:spPr/>
        <p:txBody>
          <a:bodyPr/>
          <a:lstStyle/>
          <a:p>
            <a:r>
              <a:rPr lang="en-GB" u="sng" dirty="0" smtClean="0"/>
              <a:t>Total</a:t>
            </a:r>
            <a:r>
              <a:rPr lang="en-GB" dirty="0" smtClean="0"/>
              <a:t>    </a:t>
            </a:r>
            <a:r>
              <a:rPr lang="en-GB" u="sng" dirty="0" smtClean="0"/>
              <a:t>Quality</a:t>
            </a:r>
            <a:r>
              <a:rPr lang="en-GB" dirty="0" smtClean="0"/>
              <a:t>   </a:t>
            </a:r>
            <a:r>
              <a:rPr lang="en-GB" u="sng" dirty="0" smtClean="0"/>
              <a:t>Management</a:t>
            </a:r>
          </a:p>
          <a:p>
            <a:pPr marL="0" indent="0">
              <a:buNone/>
            </a:pPr>
            <a:r>
              <a:rPr lang="en-GB" dirty="0" smtClean="0"/>
              <a:t>Means that the organizations culture is defined by and supports the constant attainment of customer satisfaction through an integrated system of tools ,and training.</a:t>
            </a:r>
          </a:p>
          <a:p>
            <a:pPr marL="0" indent="0">
              <a:buNone/>
            </a:pPr>
            <a:r>
              <a:rPr lang="en-GB" dirty="0" smtClean="0"/>
              <a:t>This involves the continuous improvement of organizational processes , resulting in high Quality products and services .</a:t>
            </a:r>
            <a:endParaRPr lang="en-GB" dirty="0"/>
          </a:p>
        </p:txBody>
      </p:sp>
    </p:spTree>
    <p:extLst>
      <p:ext uri="{BB962C8B-B14F-4D97-AF65-F5344CB8AC3E}">
        <p14:creationId xmlns:p14="http://schemas.microsoft.com/office/powerpoint/2010/main" val="205636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quality What is quality?</a:t>
            </a:r>
            <a:endParaRPr lang="en-GB" dirty="0"/>
          </a:p>
        </p:txBody>
      </p:sp>
      <p:sp>
        <p:nvSpPr>
          <p:cNvPr id="3" name="Content Placeholder 2"/>
          <p:cNvSpPr>
            <a:spLocks noGrp="1"/>
          </p:cNvSpPr>
          <p:nvPr>
            <p:ph idx="1"/>
          </p:nvPr>
        </p:nvSpPr>
        <p:spPr/>
        <p:txBody>
          <a:bodyPr/>
          <a:lstStyle/>
          <a:p>
            <a:pPr marL="0" indent="0">
              <a:buNone/>
            </a:pPr>
            <a:r>
              <a:rPr lang="en-GB" dirty="0" smtClean="0"/>
              <a:t>Dictionary has many definitions: “Essential characteristic,” “Superior,” etc.</a:t>
            </a:r>
          </a:p>
          <a:p>
            <a:pPr marL="0" indent="0">
              <a:buNone/>
            </a:pPr>
            <a:r>
              <a:rPr lang="en-GB" dirty="0" smtClean="0"/>
              <a:t>“ Quality is the totality of features and characteristics of a product or service that bears on its ability to satisfy given needs.”</a:t>
            </a:r>
            <a:endParaRPr lang="en-GB" dirty="0"/>
          </a:p>
        </p:txBody>
      </p:sp>
    </p:spTree>
    <p:extLst>
      <p:ext uri="{BB962C8B-B14F-4D97-AF65-F5344CB8AC3E}">
        <p14:creationId xmlns:p14="http://schemas.microsoft.com/office/powerpoint/2010/main" val="97625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GB" dirty="0"/>
          </a:p>
        </p:txBody>
      </p:sp>
      <p:pic>
        <p:nvPicPr>
          <p:cNvPr id="4098" name="Picture 2" descr="https://player.slideplayer.com/79/13166798/slides/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6125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245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https://player.slideplayer.com/79/13166798/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9753600" cy="1036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69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753600" cy="947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707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9 Dimensions of Quality</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Performance</a:t>
            </a:r>
          </a:p>
          <a:p>
            <a:pPr marL="0" indent="0">
              <a:buNone/>
            </a:pPr>
            <a:r>
              <a:rPr lang="en-GB" dirty="0" smtClean="0"/>
              <a:t>Features</a:t>
            </a:r>
          </a:p>
          <a:p>
            <a:pPr marL="0" indent="0">
              <a:buNone/>
            </a:pPr>
            <a:r>
              <a:rPr lang="en-GB" dirty="0" smtClean="0"/>
              <a:t>Conformance</a:t>
            </a:r>
          </a:p>
          <a:p>
            <a:pPr marL="0" indent="0">
              <a:buNone/>
            </a:pPr>
            <a:r>
              <a:rPr lang="en-GB" dirty="0" smtClean="0"/>
              <a:t>Reliability</a:t>
            </a:r>
          </a:p>
          <a:p>
            <a:pPr marL="0" indent="0">
              <a:buNone/>
            </a:pPr>
            <a:r>
              <a:rPr lang="en-GB" dirty="0" smtClean="0"/>
              <a:t>Durability</a:t>
            </a:r>
          </a:p>
          <a:p>
            <a:pPr marL="0" indent="0">
              <a:buNone/>
            </a:pPr>
            <a:r>
              <a:rPr lang="en-GB" dirty="0" smtClean="0"/>
              <a:t>Service</a:t>
            </a:r>
          </a:p>
          <a:p>
            <a:pPr marL="0" indent="0">
              <a:buNone/>
            </a:pPr>
            <a:r>
              <a:rPr lang="en-GB" dirty="0" smtClean="0"/>
              <a:t>Response- of Dealer/ to Customer</a:t>
            </a:r>
          </a:p>
          <a:p>
            <a:pPr marL="0" indent="0">
              <a:buNone/>
            </a:pPr>
            <a:r>
              <a:rPr lang="en-GB" dirty="0" smtClean="0"/>
              <a:t>Aesthetics – of product</a:t>
            </a:r>
          </a:p>
          <a:p>
            <a:pPr marL="0" indent="0">
              <a:buNone/>
            </a:pPr>
            <a:r>
              <a:rPr lang="en-GB" dirty="0" smtClean="0"/>
              <a:t>Reputation- of /Dealer</a:t>
            </a:r>
            <a:endParaRPr lang="en-GB" dirty="0"/>
          </a:p>
        </p:txBody>
      </p:sp>
    </p:spTree>
    <p:extLst>
      <p:ext uri="{BB962C8B-B14F-4D97-AF65-F5344CB8AC3E}">
        <p14:creationId xmlns:p14="http://schemas.microsoft.com/office/powerpoint/2010/main" val="312669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39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1E74CF38-A751-4F07-9BE4-E49FDD2CD945}" type="slidenum">
              <a:rPr lang="en-US" sz="1400" b="0">
                <a:solidFill>
                  <a:srgbClr val="000000"/>
                </a:solidFill>
              </a:rPr>
              <a:pPr lvl="2"/>
              <a:t>18</a:t>
            </a:fld>
            <a:endParaRPr lang="en-US" sz="1400" b="0">
              <a:solidFill>
                <a:srgbClr val="000000"/>
              </a:solidFill>
            </a:endParaRPr>
          </a:p>
        </p:txBody>
      </p:sp>
      <p:sp>
        <p:nvSpPr>
          <p:cNvPr id="6147" name="Rectangle 2"/>
          <p:cNvSpPr>
            <a:spLocks noGrp="1" noChangeArrowheads="1"/>
          </p:cNvSpPr>
          <p:nvPr>
            <p:ph type="title"/>
          </p:nvPr>
        </p:nvSpPr>
        <p:spPr>
          <a:xfrm>
            <a:off x="0" y="371475"/>
            <a:ext cx="9144000" cy="5159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Dimensions of Quality</a:t>
            </a:r>
            <a:endParaRPr lang="en-US" b="1" smtClean="0"/>
          </a:p>
        </p:txBody>
      </p:sp>
      <p:sp>
        <p:nvSpPr>
          <p:cNvPr id="243715" name="Rectangle 3"/>
          <p:cNvSpPr>
            <a:spLocks noGrp="1" noChangeArrowheads="1"/>
          </p:cNvSpPr>
          <p:nvPr>
            <p:ph type="body" idx="1"/>
          </p:nvPr>
        </p:nvSpPr>
        <p:spPr>
          <a:xfrm>
            <a:off x="381000" y="1600200"/>
            <a:ext cx="8763000" cy="449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spcBef>
                <a:spcPct val="35000"/>
              </a:spcBef>
            </a:pPr>
            <a:r>
              <a:rPr lang="en-US" sz="3000" i="1" dirty="0" smtClean="0"/>
              <a:t>Performance</a:t>
            </a:r>
            <a:r>
              <a:rPr lang="en-US" sz="3000" dirty="0" smtClean="0"/>
              <a:t> - main characteristics of the product/service</a:t>
            </a:r>
          </a:p>
          <a:p>
            <a:pPr eaLnBrk="1" hangingPunct="1">
              <a:lnSpc>
                <a:spcPct val="90000"/>
              </a:lnSpc>
              <a:spcBef>
                <a:spcPct val="35000"/>
              </a:spcBef>
            </a:pPr>
            <a:r>
              <a:rPr lang="en-US" sz="3000" i="1" dirty="0" smtClean="0"/>
              <a:t>Aesthetics</a:t>
            </a:r>
            <a:r>
              <a:rPr lang="en-US" sz="3000" dirty="0" smtClean="0"/>
              <a:t> - appearance, feel, smell, taste</a:t>
            </a:r>
          </a:p>
          <a:p>
            <a:pPr eaLnBrk="1" hangingPunct="1">
              <a:lnSpc>
                <a:spcPct val="90000"/>
              </a:lnSpc>
              <a:spcBef>
                <a:spcPct val="35000"/>
              </a:spcBef>
            </a:pPr>
            <a:r>
              <a:rPr lang="en-US" sz="3000" i="1" dirty="0" smtClean="0"/>
              <a:t>Special features </a:t>
            </a:r>
            <a:r>
              <a:rPr lang="en-US" sz="3000" dirty="0" smtClean="0"/>
              <a:t>- extra characteristics</a:t>
            </a:r>
          </a:p>
          <a:p>
            <a:pPr eaLnBrk="1" hangingPunct="1">
              <a:lnSpc>
                <a:spcPct val="90000"/>
              </a:lnSpc>
              <a:spcBef>
                <a:spcPct val="35000"/>
              </a:spcBef>
            </a:pPr>
            <a:r>
              <a:rPr lang="en-US" sz="3000" i="1" dirty="0" smtClean="0"/>
              <a:t>Conformance</a:t>
            </a:r>
            <a:r>
              <a:rPr lang="en-US" sz="3000" dirty="0" smtClean="0"/>
              <a:t> - how well product/service conforms to customer’s expectations</a:t>
            </a:r>
          </a:p>
          <a:p>
            <a:pPr eaLnBrk="1" hangingPunct="1">
              <a:lnSpc>
                <a:spcPct val="90000"/>
              </a:lnSpc>
              <a:spcBef>
                <a:spcPct val="35000"/>
              </a:spcBef>
            </a:pPr>
            <a:r>
              <a:rPr lang="en-US" sz="3000" i="1" dirty="0" smtClean="0"/>
              <a:t>Safety</a:t>
            </a:r>
            <a:r>
              <a:rPr lang="en-US" sz="3000" dirty="0" smtClean="0"/>
              <a:t> - Risk of injury</a:t>
            </a:r>
          </a:p>
          <a:p>
            <a:pPr eaLnBrk="1" hangingPunct="1">
              <a:lnSpc>
                <a:spcPct val="90000"/>
              </a:lnSpc>
              <a:spcBef>
                <a:spcPct val="35000"/>
              </a:spcBef>
            </a:pPr>
            <a:r>
              <a:rPr lang="en-US" sz="3000" i="1" dirty="0" smtClean="0"/>
              <a:t>Reliability</a:t>
            </a:r>
            <a:r>
              <a:rPr lang="en-US" sz="3000" dirty="0" smtClean="0"/>
              <a:t> - consistency of performance</a:t>
            </a:r>
          </a:p>
          <a:p>
            <a:pPr eaLnBrk="1" hangingPunct="1">
              <a:lnSpc>
                <a:spcPct val="90000"/>
              </a:lnSpc>
            </a:pPr>
            <a:endParaRPr lang="en-US" sz="3000" dirty="0" smtClean="0"/>
          </a:p>
        </p:txBody>
      </p:sp>
    </p:spTree>
    <p:extLst>
      <p:ext uri="{BB962C8B-B14F-4D97-AF65-F5344CB8AC3E}">
        <p14:creationId xmlns:p14="http://schemas.microsoft.com/office/powerpoint/2010/main" val="532588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wipe(left)">
                                      <p:cBhvr>
                                        <p:cTn id="7" dur="500"/>
                                        <p:tgtEl>
                                          <p:spTgt spid="243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wipe(left)">
                                      <p:cBhvr>
                                        <p:cTn id="12" dur="500"/>
                                        <p:tgtEl>
                                          <p:spTgt spid="243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wipe(left)">
                                      <p:cBhvr>
                                        <p:cTn id="17" dur="500"/>
                                        <p:tgtEl>
                                          <p:spTgt spid="2437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3715">
                                            <p:txEl>
                                              <p:pRg st="3" end="3"/>
                                            </p:txEl>
                                          </p:spTgt>
                                        </p:tgtEl>
                                        <p:attrNameLst>
                                          <p:attrName>style.visibility</p:attrName>
                                        </p:attrNameLst>
                                      </p:cBhvr>
                                      <p:to>
                                        <p:strVal val="visible"/>
                                      </p:to>
                                    </p:set>
                                    <p:animEffect transition="in" filter="wipe(left)">
                                      <p:cBhvr>
                                        <p:cTn id="22" dur="500"/>
                                        <p:tgtEl>
                                          <p:spTgt spid="2437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3715">
                                            <p:txEl>
                                              <p:pRg st="4" end="4"/>
                                            </p:txEl>
                                          </p:spTgt>
                                        </p:tgtEl>
                                        <p:attrNameLst>
                                          <p:attrName>style.visibility</p:attrName>
                                        </p:attrNameLst>
                                      </p:cBhvr>
                                      <p:to>
                                        <p:strVal val="visible"/>
                                      </p:to>
                                    </p:set>
                                    <p:animEffect transition="in" filter="wipe(left)">
                                      <p:cBhvr>
                                        <p:cTn id="27" dur="500"/>
                                        <p:tgtEl>
                                          <p:spTgt spid="2437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3715">
                                            <p:txEl>
                                              <p:pRg st="5" end="5"/>
                                            </p:txEl>
                                          </p:spTgt>
                                        </p:tgtEl>
                                        <p:attrNameLst>
                                          <p:attrName>style.visibility</p:attrName>
                                        </p:attrNameLst>
                                      </p:cBhvr>
                                      <p:to>
                                        <p:strVal val="visible"/>
                                      </p:to>
                                    </p:set>
                                    <p:animEffect transition="in" filter="wipe(left)">
                                      <p:cBhvr>
                                        <p:cTn id="32" dur="500"/>
                                        <p:tgtEl>
                                          <p:spTgt spid="24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8437A0EA-2E2D-472F-8F8A-28EC54A3F2B2}" type="slidenum">
              <a:rPr lang="en-US" sz="1400" b="0">
                <a:solidFill>
                  <a:srgbClr val="000000"/>
                </a:solidFill>
              </a:rPr>
              <a:pPr lvl="2"/>
              <a:t>19</a:t>
            </a:fld>
            <a:endParaRPr lang="en-US" sz="1400" b="0">
              <a:solidFill>
                <a:srgbClr val="000000"/>
              </a:solidFill>
            </a:endParaRPr>
          </a:p>
        </p:txBody>
      </p:sp>
      <p:sp>
        <p:nvSpPr>
          <p:cNvPr id="7171" name="Rectangle 2"/>
          <p:cNvSpPr>
            <a:spLocks noGrp="1" noChangeArrowheads="1"/>
          </p:cNvSpPr>
          <p:nvPr>
            <p:ph type="title"/>
          </p:nvPr>
        </p:nvSpPr>
        <p:spPr>
          <a:xfrm>
            <a:off x="0" y="336550"/>
            <a:ext cx="9144000" cy="5540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Dimensions of Quality (Cont’d)</a:t>
            </a:r>
            <a:endParaRPr lang="en-US" b="1" smtClean="0"/>
          </a:p>
        </p:txBody>
      </p:sp>
      <p:sp>
        <p:nvSpPr>
          <p:cNvPr id="244739" name="Rectangle 3"/>
          <p:cNvSpPr>
            <a:spLocks noGrp="1" noChangeArrowheads="1"/>
          </p:cNvSpPr>
          <p:nvPr>
            <p:ph type="body" idx="1"/>
          </p:nvPr>
        </p:nvSpPr>
        <p:spPr>
          <a:xfrm>
            <a:off x="228600" y="1676400"/>
            <a:ext cx="8458200" cy="4038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spcBef>
                <a:spcPct val="50000"/>
              </a:spcBef>
            </a:pPr>
            <a:r>
              <a:rPr lang="en-US" i="1" dirty="0" smtClean="0"/>
              <a:t>Durability</a:t>
            </a:r>
            <a:r>
              <a:rPr lang="en-US" dirty="0" smtClean="0"/>
              <a:t> - </a:t>
            </a:r>
            <a:r>
              <a:rPr lang="en-US" sz="3000" dirty="0" smtClean="0"/>
              <a:t>useful life of the product/service</a:t>
            </a:r>
            <a:endParaRPr lang="en-US" dirty="0" smtClean="0"/>
          </a:p>
          <a:p>
            <a:pPr eaLnBrk="1" hangingPunct="1">
              <a:spcBef>
                <a:spcPct val="50000"/>
              </a:spcBef>
            </a:pPr>
            <a:r>
              <a:rPr lang="en-US" i="1" dirty="0" smtClean="0"/>
              <a:t>Perceived Quality - </a:t>
            </a:r>
            <a:r>
              <a:rPr lang="en-US" sz="3000" dirty="0" smtClean="0"/>
              <a:t>indirect evaluation of quality (e.g. reputation)</a:t>
            </a:r>
            <a:endParaRPr lang="en-US" sz="1100" dirty="0" smtClean="0"/>
          </a:p>
          <a:p>
            <a:pPr eaLnBrk="1" hangingPunct="1">
              <a:spcBef>
                <a:spcPct val="50000"/>
              </a:spcBef>
            </a:pPr>
            <a:r>
              <a:rPr lang="en-US" i="1" dirty="0" smtClean="0"/>
              <a:t>Service after sale - </a:t>
            </a:r>
            <a:r>
              <a:rPr lang="en-US" dirty="0" smtClean="0"/>
              <a:t>handling of customer complaints or checking on customer satisfaction</a:t>
            </a:r>
          </a:p>
        </p:txBody>
      </p:sp>
    </p:spTree>
    <p:extLst>
      <p:ext uri="{BB962C8B-B14F-4D97-AF65-F5344CB8AC3E}">
        <p14:creationId xmlns:p14="http://schemas.microsoft.com/office/powerpoint/2010/main" val="2443829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wipe(left)">
                                      <p:cBhvr>
                                        <p:cTn id="7" dur="500"/>
                                        <p:tgtEl>
                                          <p:spTgt spid="244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4739">
                                            <p:txEl>
                                              <p:pRg st="1" end="1"/>
                                            </p:txEl>
                                          </p:spTgt>
                                        </p:tgtEl>
                                        <p:attrNameLst>
                                          <p:attrName>style.visibility</p:attrName>
                                        </p:attrNameLst>
                                      </p:cBhvr>
                                      <p:to>
                                        <p:strVal val="visible"/>
                                      </p:to>
                                    </p:set>
                                    <p:animEffect transition="in" filter="wipe(left)">
                                      <p:cBhvr>
                                        <p:cTn id="12" dur="500"/>
                                        <p:tgtEl>
                                          <p:spTgt spid="244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4739">
                                            <p:txEl>
                                              <p:pRg st="2" end="2"/>
                                            </p:txEl>
                                          </p:spTgt>
                                        </p:tgtEl>
                                        <p:attrNameLst>
                                          <p:attrName>style.visibility</p:attrName>
                                        </p:attrNameLst>
                                      </p:cBhvr>
                                      <p:to>
                                        <p:strVal val="visible"/>
                                      </p:to>
                                    </p:set>
                                    <p:animEffect transition="in" filter="wipe(left)">
                                      <p:cBhvr>
                                        <p:cTn id="17" dur="500"/>
                                        <p:tgtEl>
                                          <p:spTgt spid="244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r>
              <a:rPr lang="en-US" smtClean="0"/>
              <a:t>Total Quality Management (TQM)</a:t>
            </a:r>
          </a:p>
        </p:txBody>
      </p:sp>
      <p:sp>
        <p:nvSpPr>
          <p:cNvPr id="5123" name="Rectangle 3"/>
          <p:cNvSpPr>
            <a:spLocks noGrp="1" noRot="1" noChangeArrowheads="1"/>
          </p:cNvSpPr>
          <p:nvPr>
            <p:ph idx="1"/>
          </p:nvPr>
        </p:nvSpPr>
        <p:spPr/>
        <p:txBody>
          <a:bodyPr/>
          <a:lstStyle/>
          <a:p>
            <a:pPr algn="ctr" eaLnBrk="1" hangingPunct="1">
              <a:buFont typeface="Arial" charset="0"/>
              <a:buNone/>
            </a:pPr>
            <a:endParaRPr lang="en-US" sz="8000" smtClean="0"/>
          </a:p>
          <a:p>
            <a:pPr algn="ctr" eaLnBrk="1" hangingPunct="1">
              <a:buFont typeface="Arial" charset="0"/>
              <a:buNone/>
            </a:pPr>
            <a:endParaRPr lang="en-US" sz="9600" smtClean="0"/>
          </a:p>
        </p:txBody>
      </p:sp>
      <p:sp>
        <p:nvSpPr>
          <p:cNvPr id="5124" name="Text Box 4"/>
          <p:cNvSpPr txBox="1">
            <a:spLocks noChangeArrowheads="1"/>
          </p:cNvSpPr>
          <p:nvPr/>
        </p:nvSpPr>
        <p:spPr bwMode="auto">
          <a:xfrm>
            <a:off x="822325" y="1403350"/>
            <a:ext cx="7108825"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0" fontAlgn="base" hangingPunct="0">
              <a:spcBef>
                <a:spcPct val="0"/>
              </a:spcBef>
              <a:spcAft>
                <a:spcPct val="0"/>
              </a:spcAft>
            </a:pPr>
            <a:r>
              <a:rPr lang="en-US" u="sng" smtClean="0">
                <a:solidFill>
                  <a:prstClr val="black"/>
                </a:solidFill>
              </a:rPr>
              <a:t>Book Name: Total Quality Management (2</a:t>
            </a:r>
            <a:r>
              <a:rPr lang="en-US" u="sng" baseline="30000" smtClean="0">
                <a:solidFill>
                  <a:prstClr val="black"/>
                </a:solidFill>
              </a:rPr>
              <a:t>nd</a:t>
            </a:r>
            <a:r>
              <a:rPr lang="en-US" u="sng" smtClean="0">
                <a:solidFill>
                  <a:prstClr val="black"/>
                </a:solidFill>
              </a:rPr>
              <a:t> Edition)</a:t>
            </a:r>
          </a:p>
          <a:p>
            <a:pPr eaLnBrk="0" fontAlgn="base" hangingPunct="0">
              <a:spcBef>
                <a:spcPct val="0"/>
              </a:spcBef>
              <a:spcAft>
                <a:spcPct val="0"/>
              </a:spcAft>
            </a:pPr>
            <a:r>
              <a:rPr lang="en-US" u="sng" smtClean="0">
                <a:solidFill>
                  <a:prstClr val="black"/>
                </a:solidFill>
              </a:rPr>
              <a:t>Author: Joel E. Ross</a:t>
            </a:r>
          </a:p>
          <a:p>
            <a:pPr eaLnBrk="0" fontAlgn="base" hangingPunct="0">
              <a:spcBef>
                <a:spcPct val="0"/>
              </a:spcBef>
              <a:spcAft>
                <a:spcPct val="0"/>
              </a:spcAft>
            </a:pPr>
            <a:endParaRPr lang="en-US" u="sng" smtClean="0">
              <a:solidFill>
                <a:prstClr val="black"/>
              </a:solidFill>
            </a:endParaRPr>
          </a:p>
          <a:p>
            <a:pPr eaLnBrk="0" fontAlgn="base" hangingPunct="0">
              <a:spcBef>
                <a:spcPct val="0"/>
              </a:spcBef>
              <a:spcAft>
                <a:spcPct val="0"/>
              </a:spcAft>
            </a:pPr>
            <a:r>
              <a:rPr lang="en-US" u="sng" smtClean="0">
                <a:solidFill>
                  <a:prstClr val="black"/>
                </a:solidFill>
              </a:rPr>
              <a:t>Chapter</a:t>
            </a:r>
            <a:r>
              <a:rPr lang="en-US" smtClean="0">
                <a:solidFill>
                  <a:prstClr val="black"/>
                </a:solidFill>
              </a:rPr>
              <a:t>			   </a:t>
            </a:r>
            <a:r>
              <a:rPr lang="en-US" u="sng" smtClean="0">
                <a:solidFill>
                  <a:prstClr val="black"/>
                </a:solidFill>
              </a:rPr>
              <a:t>Chapter Heading</a:t>
            </a:r>
          </a:p>
          <a:p>
            <a:pPr eaLnBrk="0" fontAlgn="base" hangingPunct="0">
              <a:spcBef>
                <a:spcPct val="0"/>
              </a:spcBef>
              <a:spcAft>
                <a:spcPct val="0"/>
              </a:spcAft>
            </a:pPr>
            <a:endParaRPr lang="en-US" u="sng" smtClean="0">
              <a:solidFill>
                <a:prstClr val="black"/>
              </a:solidFill>
            </a:endParaRPr>
          </a:p>
          <a:p>
            <a:pPr eaLnBrk="0" fontAlgn="base" hangingPunct="0">
              <a:spcBef>
                <a:spcPct val="0"/>
              </a:spcBef>
              <a:spcAft>
                <a:spcPct val="0"/>
              </a:spcAft>
            </a:pPr>
            <a:r>
              <a:rPr lang="en-US" smtClean="0">
                <a:solidFill>
                  <a:prstClr val="black"/>
                </a:solidFill>
              </a:rPr>
              <a:t>    1                     Introduction to Total Quality Management</a:t>
            </a:r>
          </a:p>
          <a:p>
            <a:pPr eaLnBrk="0" fontAlgn="base" hangingPunct="0">
              <a:spcBef>
                <a:spcPct val="0"/>
              </a:spcBef>
              <a:spcAft>
                <a:spcPct val="0"/>
              </a:spcAft>
            </a:pPr>
            <a:r>
              <a:rPr lang="en-US" smtClean="0">
                <a:solidFill>
                  <a:prstClr val="black"/>
                </a:solidFill>
              </a:rPr>
              <a:t>    2                     Leadership for TQM</a:t>
            </a:r>
          </a:p>
          <a:p>
            <a:pPr eaLnBrk="0" fontAlgn="base" hangingPunct="0">
              <a:spcBef>
                <a:spcPct val="0"/>
              </a:spcBef>
              <a:spcAft>
                <a:spcPct val="0"/>
              </a:spcAft>
            </a:pPr>
            <a:r>
              <a:rPr lang="en-US" smtClean="0">
                <a:solidFill>
                  <a:prstClr val="black"/>
                </a:solidFill>
              </a:rPr>
              <a:t>    3                     Information Analysis and Information Technology</a:t>
            </a:r>
          </a:p>
          <a:p>
            <a:pPr eaLnBrk="0" fontAlgn="base" hangingPunct="0">
              <a:spcBef>
                <a:spcPct val="0"/>
              </a:spcBef>
              <a:spcAft>
                <a:spcPct val="0"/>
              </a:spcAft>
            </a:pPr>
            <a:r>
              <a:rPr lang="en-US" smtClean="0">
                <a:solidFill>
                  <a:prstClr val="black"/>
                </a:solidFill>
              </a:rPr>
              <a:t>    4                     Strategic Quality Planning</a:t>
            </a:r>
          </a:p>
          <a:p>
            <a:pPr eaLnBrk="0" fontAlgn="base" hangingPunct="0">
              <a:spcBef>
                <a:spcPct val="0"/>
              </a:spcBef>
              <a:spcAft>
                <a:spcPct val="0"/>
              </a:spcAft>
            </a:pPr>
            <a:r>
              <a:rPr lang="en-US" smtClean="0">
                <a:solidFill>
                  <a:prstClr val="black"/>
                </a:solidFill>
              </a:rPr>
              <a:t>    5                     Human Resource Development  and Management</a:t>
            </a:r>
          </a:p>
          <a:p>
            <a:pPr eaLnBrk="0" fontAlgn="base" hangingPunct="0">
              <a:spcBef>
                <a:spcPct val="0"/>
              </a:spcBef>
              <a:spcAft>
                <a:spcPct val="0"/>
              </a:spcAft>
            </a:pPr>
            <a:r>
              <a:rPr lang="en-US" smtClean="0">
                <a:solidFill>
                  <a:prstClr val="black"/>
                </a:solidFill>
              </a:rPr>
              <a:t>    6                     Management of Processing Quality</a:t>
            </a:r>
          </a:p>
          <a:p>
            <a:pPr eaLnBrk="0" fontAlgn="base" hangingPunct="0">
              <a:spcBef>
                <a:spcPct val="0"/>
              </a:spcBef>
              <a:spcAft>
                <a:spcPct val="0"/>
              </a:spcAft>
            </a:pPr>
            <a:r>
              <a:rPr lang="en-US" smtClean="0">
                <a:solidFill>
                  <a:prstClr val="black"/>
                </a:solidFill>
              </a:rPr>
              <a:t>    7                     Customer Focus and Satisfaction</a:t>
            </a:r>
          </a:p>
          <a:p>
            <a:pPr eaLnBrk="0" fontAlgn="base" hangingPunct="0">
              <a:spcBef>
                <a:spcPct val="0"/>
              </a:spcBef>
              <a:spcAft>
                <a:spcPct val="0"/>
              </a:spcAft>
            </a:pPr>
            <a:r>
              <a:rPr lang="en-US" smtClean="0">
                <a:solidFill>
                  <a:prstClr val="black"/>
                </a:solidFill>
              </a:rPr>
              <a:t>    8                     Benchmarking</a:t>
            </a:r>
          </a:p>
          <a:p>
            <a:pPr eaLnBrk="0" fontAlgn="base" hangingPunct="0">
              <a:spcBef>
                <a:spcPct val="0"/>
              </a:spcBef>
              <a:spcAft>
                <a:spcPct val="0"/>
              </a:spcAft>
            </a:pPr>
            <a:r>
              <a:rPr lang="en-US" smtClean="0">
                <a:solidFill>
                  <a:prstClr val="black"/>
                </a:solidFill>
              </a:rPr>
              <a:t>    9                     Organization for TQM; Structure and Teams</a:t>
            </a:r>
          </a:p>
          <a:p>
            <a:pPr eaLnBrk="0" fontAlgn="base" hangingPunct="0">
              <a:spcBef>
                <a:spcPct val="0"/>
              </a:spcBef>
              <a:spcAft>
                <a:spcPct val="0"/>
              </a:spcAft>
            </a:pPr>
            <a:r>
              <a:rPr lang="en-US" smtClean="0">
                <a:solidFill>
                  <a:prstClr val="black"/>
                </a:solidFill>
              </a:rPr>
              <a:t>    10                   Productivity, Quality, and Reengineering</a:t>
            </a:r>
          </a:p>
          <a:p>
            <a:pPr eaLnBrk="0" fontAlgn="base" hangingPunct="0">
              <a:spcBef>
                <a:spcPct val="0"/>
              </a:spcBef>
              <a:spcAft>
                <a:spcPct val="0"/>
              </a:spcAft>
            </a:pPr>
            <a:r>
              <a:rPr lang="en-US" smtClean="0">
                <a:solidFill>
                  <a:prstClr val="black"/>
                </a:solidFill>
              </a:rPr>
              <a:t>    11                   The Cost of Quality</a:t>
            </a:r>
          </a:p>
          <a:p>
            <a:pPr eaLnBrk="0" fontAlgn="base" hangingPunct="0">
              <a:spcBef>
                <a:spcPct val="0"/>
              </a:spcBef>
              <a:spcAft>
                <a:spcPct val="0"/>
              </a:spcAft>
            </a:pPr>
            <a:r>
              <a:rPr lang="en-US" smtClean="0">
                <a:solidFill>
                  <a:prstClr val="black"/>
                </a:solidFill>
              </a:rPr>
              <a:t>    12                   ISO 9000: Universal Standards of Quality</a:t>
            </a:r>
          </a:p>
        </p:txBody>
      </p:sp>
    </p:spTree>
    <p:extLst>
      <p:ext uri="{BB962C8B-B14F-4D97-AF65-F5344CB8AC3E}">
        <p14:creationId xmlns:p14="http://schemas.microsoft.com/office/powerpoint/2010/main" val="3796890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45F8DB85-ADC7-454E-8531-386F857E40F3}" type="slidenum">
              <a:rPr lang="en-US" sz="1400" b="0">
                <a:solidFill>
                  <a:srgbClr val="000000"/>
                </a:solidFill>
              </a:rPr>
              <a:pPr lvl="2"/>
              <a:t>20</a:t>
            </a:fld>
            <a:endParaRPr lang="en-US" sz="1400" b="0">
              <a:solidFill>
                <a:srgbClr val="000000"/>
              </a:solidFill>
            </a:endParaRPr>
          </a:p>
        </p:txBody>
      </p:sp>
      <p:sp>
        <p:nvSpPr>
          <p:cNvPr id="8195" name="Rectangle 2"/>
          <p:cNvSpPr>
            <a:spLocks noGrp="1" noChangeArrowheads="1"/>
          </p:cNvSpPr>
          <p:nvPr>
            <p:ph type="title"/>
          </p:nvPr>
        </p:nvSpPr>
        <p:spPr>
          <a:xfrm>
            <a:off x="0" y="361950"/>
            <a:ext cx="9144000" cy="5349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Examples of Quality Dimensions</a:t>
            </a:r>
            <a:endParaRPr lang="en-US" b="1" smtClean="0"/>
          </a:p>
        </p:txBody>
      </p:sp>
      <p:graphicFrame>
        <p:nvGraphicFramePr>
          <p:cNvPr id="8196" name="Object 3"/>
          <p:cNvGraphicFramePr>
            <a:graphicFrameLocks/>
          </p:cNvGraphicFramePr>
          <p:nvPr>
            <p:extLst>
              <p:ext uri="{D42A27DB-BD31-4B8C-83A1-F6EECF244321}">
                <p14:modId xmlns:p14="http://schemas.microsoft.com/office/powerpoint/2010/main" val="262977452"/>
              </p:ext>
            </p:extLst>
          </p:nvPr>
        </p:nvGraphicFramePr>
        <p:xfrm>
          <a:off x="17164" y="1556792"/>
          <a:ext cx="9126836" cy="5301208"/>
        </p:xfrm>
        <a:graphic>
          <a:graphicData uri="http://schemas.openxmlformats.org/presentationml/2006/ole">
            <mc:AlternateContent xmlns:mc="http://schemas.openxmlformats.org/markup-compatibility/2006">
              <mc:Choice xmlns:v="urn:schemas-microsoft-com:vml" Requires="v">
                <p:oleObj spid="_x0000_s8234" name="Document" r:id="rId4" imgW="9116568" imgH="5145024" progId="Word.Document.8">
                  <p:embed/>
                </p:oleObj>
              </mc:Choice>
              <mc:Fallback>
                <p:oleObj name="Document" r:id="rId4" imgW="9116568" imgH="5145024"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4" y="1556792"/>
                        <a:ext cx="9126836" cy="5301208"/>
                      </a:xfrm>
                      <a:prstGeom prst="rect">
                        <a:avLst/>
                      </a:prstGeom>
                      <a:solidFill>
                        <a:srgbClr val="CBE9F9"/>
                      </a:solidFill>
                      <a:ln w="12700">
                        <a:solidFill>
                          <a:srgbClr val="CE2700"/>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4461496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5DF0CFD0-E3BB-49DF-ACE3-3106FF912B7F}" type="slidenum">
              <a:rPr lang="en-US" sz="1400" b="0">
                <a:solidFill>
                  <a:srgbClr val="000000"/>
                </a:solidFill>
              </a:rPr>
              <a:pPr lvl="2"/>
              <a:t>21</a:t>
            </a:fld>
            <a:endParaRPr lang="en-US" sz="1400" b="0">
              <a:solidFill>
                <a:srgbClr val="000000"/>
              </a:solidFill>
            </a:endParaRPr>
          </a:p>
        </p:txBody>
      </p:sp>
      <p:sp>
        <p:nvSpPr>
          <p:cNvPr id="9219" name="Rectangle 2"/>
          <p:cNvSpPr>
            <a:spLocks noGrp="1" noChangeArrowheads="1"/>
          </p:cNvSpPr>
          <p:nvPr>
            <p:ph type="title"/>
          </p:nvPr>
        </p:nvSpPr>
        <p:spPr>
          <a:xfrm>
            <a:off x="0" y="341313"/>
            <a:ext cx="9144000" cy="55403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Examples of Quality Dimensions (Cont’d)</a:t>
            </a:r>
            <a:endParaRPr lang="en-US" b="1" smtClean="0"/>
          </a:p>
        </p:txBody>
      </p:sp>
      <p:graphicFrame>
        <p:nvGraphicFramePr>
          <p:cNvPr id="9220" name="Object 3"/>
          <p:cNvGraphicFramePr>
            <a:graphicFrameLocks/>
          </p:cNvGraphicFramePr>
          <p:nvPr>
            <p:extLst>
              <p:ext uri="{D42A27DB-BD31-4B8C-83A1-F6EECF244321}">
                <p14:modId xmlns:p14="http://schemas.microsoft.com/office/powerpoint/2010/main" val="4001253515"/>
              </p:ext>
            </p:extLst>
          </p:nvPr>
        </p:nvGraphicFramePr>
        <p:xfrm>
          <a:off x="0" y="1412776"/>
          <a:ext cx="8938320" cy="5445224"/>
        </p:xfrm>
        <a:graphic>
          <a:graphicData uri="http://schemas.openxmlformats.org/presentationml/2006/ole">
            <mc:AlternateContent xmlns:mc="http://schemas.openxmlformats.org/markup-compatibility/2006">
              <mc:Choice xmlns:v="urn:schemas-microsoft-com:vml" Requires="v">
                <p:oleObj spid="_x0000_s9258" name="Document" r:id="rId4" imgW="9119616" imgH="4922520" progId="Word.Document.8">
                  <p:embed/>
                </p:oleObj>
              </mc:Choice>
              <mc:Fallback>
                <p:oleObj name="Document" r:id="rId4" imgW="9119616" imgH="492252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2776"/>
                        <a:ext cx="8938320" cy="5445224"/>
                      </a:xfrm>
                      <a:prstGeom prst="rect">
                        <a:avLst/>
                      </a:prstGeom>
                      <a:solidFill>
                        <a:srgbClr val="CBE9F9"/>
                      </a:solidFill>
                      <a:ln w="12700">
                        <a:solidFill>
                          <a:srgbClr val="CE2700"/>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25445860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fontAlgn="auto" hangingPunct="1">
              <a:spcAft>
                <a:spcPts val="0"/>
              </a:spcAft>
              <a:defRPr/>
            </a:pPr>
            <a:r>
              <a:rPr lang="en-US" sz="3600" dirty="0" smtClean="0"/>
              <a:t>Quality perspectives</a:t>
            </a:r>
          </a:p>
        </p:txBody>
      </p:sp>
      <p:sp>
        <p:nvSpPr>
          <p:cNvPr id="149507" name="Rectangle 3"/>
          <p:cNvSpPr>
            <a:spLocks noGrp="1" noChangeArrowheads="1"/>
          </p:cNvSpPr>
          <p:nvPr>
            <p:ph sz="quarter" idx="1"/>
          </p:nvPr>
        </p:nvSpPr>
        <p:spPr>
          <a:xfrm>
            <a:off x="457200" y="1600200"/>
            <a:ext cx="7467600" cy="4873625"/>
          </a:xfrm>
        </p:spPr>
        <p:txBody>
          <a:bodyPr/>
          <a:lstStyle/>
          <a:p>
            <a:pPr marL="457200" indent="-457200" eaLnBrk="1" hangingPunct="1">
              <a:lnSpc>
                <a:spcPct val="90000"/>
              </a:lnSpc>
              <a:buFontTx/>
              <a:buNone/>
            </a:pPr>
            <a:r>
              <a:rPr lang="en-US" dirty="0" smtClean="0">
                <a:latin typeface="Times New Roman" pitchFamily="18" charset="0"/>
              </a:rPr>
              <a:t>      Everyone defines Quality based on their own perspective of it. Typical responses about the definition of quality would include:</a:t>
            </a:r>
          </a:p>
          <a:p>
            <a:pPr marL="457200" indent="-457200" eaLnBrk="1" hangingPunct="1">
              <a:lnSpc>
                <a:spcPct val="90000"/>
              </a:lnSpc>
              <a:buFontTx/>
              <a:buAutoNum type="arabicPeriod"/>
            </a:pPr>
            <a:r>
              <a:rPr lang="en-US" dirty="0" smtClean="0">
                <a:latin typeface="Times New Roman" pitchFamily="18" charset="0"/>
              </a:rPr>
              <a:t>Perfection</a:t>
            </a:r>
          </a:p>
          <a:p>
            <a:pPr marL="457200" indent="-457200" eaLnBrk="1" hangingPunct="1">
              <a:lnSpc>
                <a:spcPct val="90000"/>
              </a:lnSpc>
              <a:buFontTx/>
              <a:buAutoNum type="arabicPeriod"/>
            </a:pPr>
            <a:r>
              <a:rPr lang="en-US" dirty="0" smtClean="0">
                <a:latin typeface="Times New Roman" pitchFamily="18" charset="0"/>
              </a:rPr>
              <a:t>Consistency</a:t>
            </a:r>
          </a:p>
          <a:p>
            <a:pPr marL="457200" indent="-457200" eaLnBrk="1" hangingPunct="1">
              <a:lnSpc>
                <a:spcPct val="90000"/>
              </a:lnSpc>
              <a:buFontTx/>
              <a:buAutoNum type="arabicPeriod"/>
            </a:pPr>
            <a:r>
              <a:rPr lang="en-US" dirty="0" smtClean="0">
                <a:latin typeface="Times New Roman" pitchFamily="18" charset="0"/>
              </a:rPr>
              <a:t>Eliminating waste</a:t>
            </a:r>
          </a:p>
          <a:p>
            <a:pPr marL="457200" indent="-457200" eaLnBrk="1" hangingPunct="1">
              <a:lnSpc>
                <a:spcPct val="90000"/>
              </a:lnSpc>
              <a:buFontTx/>
              <a:buAutoNum type="arabicPeriod"/>
            </a:pPr>
            <a:r>
              <a:rPr lang="en-US" dirty="0" smtClean="0">
                <a:latin typeface="Times New Roman" pitchFamily="18" charset="0"/>
              </a:rPr>
              <a:t>Speed of delivery</a:t>
            </a:r>
          </a:p>
          <a:p>
            <a:pPr marL="457200" indent="-457200" eaLnBrk="1" hangingPunct="1">
              <a:lnSpc>
                <a:spcPct val="90000"/>
              </a:lnSpc>
              <a:buFontTx/>
              <a:buAutoNum type="arabicPeriod"/>
            </a:pPr>
            <a:r>
              <a:rPr lang="en-US" dirty="0" smtClean="0">
                <a:latin typeface="Times New Roman" pitchFamily="18" charset="0"/>
              </a:rPr>
              <a:t>Compliance with policies and procedures</a:t>
            </a:r>
          </a:p>
          <a:p>
            <a:pPr marL="457200" indent="-457200" eaLnBrk="1" hangingPunct="1">
              <a:lnSpc>
                <a:spcPct val="90000"/>
              </a:lnSpc>
              <a:buFontTx/>
              <a:buAutoNum type="arabicPeriod"/>
            </a:pPr>
            <a:r>
              <a:rPr lang="en-US" dirty="0" smtClean="0">
                <a:latin typeface="Times New Roman" pitchFamily="18" charset="0"/>
              </a:rPr>
              <a:t>Doing it right the first time</a:t>
            </a:r>
          </a:p>
          <a:p>
            <a:pPr marL="457200" indent="-457200" eaLnBrk="1" hangingPunct="1">
              <a:lnSpc>
                <a:spcPct val="90000"/>
              </a:lnSpc>
              <a:buFontTx/>
              <a:buAutoNum type="arabicPeriod"/>
            </a:pPr>
            <a:r>
              <a:rPr lang="en-US" dirty="0" smtClean="0">
                <a:latin typeface="Times New Roman" pitchFamily="18" charset="0"/>
              </a:rPr>
              <a:t>Delighting or pleasing customers</a:t>
            </a:r>
          </a:p>
          <a:p>
            <a:pPr marL="457200" indent="-457200" eaLnBrk="1" hangingPunct="1">
              <a:lnSpc>
                <a:spcPct val="90000"/>
              </a:lnSpc>
              <a:buFontTx/>
              <a:buAutoNum type="arabicPeriod"/>
            </a:pPr>
            <a:r>
              <a:rPr lang="en-US" dirty="0" smtClean="0">
                <a:latin typeface="Times New Roman" pitchFamily="18" charset="0"/>
              </a:rPr>
              <a:t>Total customer satisfaction and service</a:t>
            </a:r>
          </a:p>
        </p:txBody>
      </p:sp>
      <p:sp>
        <p:nvSpPr>
          <p:cNvPr id="1536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29B848-3841-4F17-A499-5E19E5D17DE7}" type="slidenum">
              <a:rPr lang="en-US" smtClean="0">
                <a:solidFill>
                  <a:srgbClr val="FFFFFF"/>
                </a:solidFill>
              </a:rPr>
              <a:pPr eaLnBrk="1" hangingPunct="1"/>
              <a:t>22</a:t>
            </a:fld>
            <a:endParaRPr lang="en-US" smtClean="0">
              <a:solidFill>
                <a:srgbClr val="FFFFFF"/>
              </a:solidFill>
            </a:endParaRPr>
          </a:p>
        </p:txBody>
      </p:sp>
    </p:spTree>
    <p:extLst>
      <p:ext uri="{BB962C8B-B14F-4D97-AF65-F5344CB8AC3E}">
        <p14:creationId xmlns:p14="http://schemas.microsoft.com/office/powerpoint/2010/main" val="716463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5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50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9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fontAlgn="auto" hangingPunct="1">
              <a:spcAft>
                <a:spcPts val="0"/>
              </a:spcAft>
              <a:defRPr/>
            </a:pPr>
            <a:r>
              <a:rPr lang="en-US" sz="3600" smtClean="0"/>
              <a:t>Quality perspectives</a:t>
            </a:r>
          </a:p>
        </p:txBody>
      </p:sp>
      <p:sp>
        <p:nvSpPr>
          <p:cNvPr id="16387" name="Rectangle 3"/>
          <p:cNvSpPr>
            <a:spLocks noGrp="1" noChangeArrowheads="1"/>
          </p:cNvSpPr>
          <p:nvPr>
            <p:ph sz="quarter" idx="1"/>
          </p:nvPr>
        </p:nvSpPr>
        <p:spPr>
          <a:xfrm>
            <a:off x="457200" y="1600200"/>
            <a:ext cx="7467600" cy="4873625"/>
          </a:xfrm>
        </p:spPr>
        <p:txBody>
          <a:bodyPr/>
          <a:lstStyle/>
          <a:p>
            <a:pPr eaLnBrk="1" hangingPunct="1">
              <a:lnSpc>
                <a:spcPct val="90000"/>
              </a:lnSpc>
              <a:buFontTx/>
              <a:buNone/>
            </a:pPr>
            <a:r>
              <a:rPr lang="en-US" dirty="0" smtClean="0">
                <a:solidFill>
                  <a:srgbClr val="FF5050"/>
                </a:solidFill>
                <a:latin typeface="Times New Roman" pitchFamily="18" charset="0"/>
              </a:rPr>
              <a:t>Judgmental perspective</a:t>
            </a:r>
          </a:p>
          <a:p>
            <a:pPr eaLnBrk="1" hangingPunct="1">
              <a:lnSpc>
                <a:spcPct val="90000"/>
              </a:lnSpc>
            </a:pPr>
            <a:r>
              <a:rPr lang="en-US" dirty="0" smtClean="0">
                <a:latin typeface="Times New Roman" pitchFamily="18" charset="0"/>
              </a:rPr>
              <a:t>“goodness of a product.”</a:t>
            </a:r>
          </a:p>
          <a:p>
            <a:pPr eaLnBrk="1" hangingPunct="1">
              <a:lnSpc>
                <a:spcPct val="90000"/>
              </a:lnSpc>
            </a:pPr>
            <a:r>
              <a:rPr lang="en-US" dirty="0" err="1" smtClean="0">
                <a:latin typeface="Times New Roman" pitchFamily="18" charset="0"/>
              </a:rPr>
              <a:t>Shewhart’s</a:t>
            </a:r>
            <a:r>
              <a:rPr lang="en-US" dirty="0" smtClean="0">
                <a:latin typeface="Times New Roman" pitchFamily="18" charset="0"/>
              </a:rPr>
              <a:t> transcendental definition of quality – “absolute and universally recognizable, a mark of uncompromising standards and high achievement.”</a:t>
            </a:r>
          </a:p>
          <a:p>
            <a:pPr eaLnBrk="1" hangingPunct="1">
              <a:lnSpc>
                <a:spcPct val="90000"/>
              </a:lnSpc>
            </a:pPr>
            <a:r>
              <a:rPr lang="en-US" dirty="0" smtClean="0">
                <a:latin typeface="Times New Roman" pitchFamily="18" charset="0"/>
              </a:rPr>
              <a:t>Examples of products attributing to this image: Rolex watches, Lexus cars.</a:t>
            </a:r>
          </a:p>
          <a:p>
            <a:pPr eaLnBrk="1" hangingPunct="1">
              <a:lnSpc>
                <a:spcPct val="90000"/>
              </a:lnSpc>
              <a:buFontTx/>
              <a:buNone/>
            </a:pPr>
            <a:r>
              <a:rPr lang="en-US" dirty="0" smtClean="0">
                <a:solidFill>
                  <a:srgbClr val="FF5050"/>
                </a:solidFill>
                <a:latin typeface="Times New Roman" pitchFamily="18" charset="0"/>
              </a:rPr>
              <a:t>Product-based perspective</a:t>
            </a:r>
          </a:p>
          <a:p>
            <a:pPr eaLnBrk="1" hangingPunct="1">
              <a:lnSpc>
                <a:spcPct val="90000"/>
              </a:lnSpc>
            </a:pPr>
            <a:r>
              <a:rPr lang="en-US" dirty="0" smtClean="0">
                <a:latin typeface="Times New Roman" pitchFamily="18" charset="0"/>
              </a:rPr>
              <a:t>“function of a specific, measurable variable and that differences in quality reflect differences in quantity of some product attributes.”</a:t>
            </a:r>
          </a:p>
          <a:p>
            <a:pPr eaLnBrk="1" hangingPunct="1">
              <a:lnSpc>
                <a:spcPct val="90000"/>
              </a:lnSpc>
            </a:pPr>
            <a:r>
              <a:rPr lang="en-US" dirty="0" smtClean="0">
                <a:latin typeface="Times New Roman" pitchFamily="18" charset="0"/>
              </a:rPr>
              <a:t>Example: Quality and price perceived relationship.</a:t>
            </a:r>
          </a:p>
        </p:txBody>
      </p:sp>
      <p:sp>
        <p:nvSpPr>
          <p:cNvPr id="1638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7BBC0A-9DEE-43D8-A0FF-C32CC9D9E3AC}" type="slidenum">
              <a:rPr lang="en-US" smtClean="0">
                <a:solidFill>
                  <a:srgbClr val="FFFFFF"/>
                </a:solidFill>
              </a:rPr>
              <a:pPr eaLnBrk="1" hangingPunct="1"/>
              <a:t>23</a:t>
            </a:fld>
            <a:endParaRPr lang="en-US" smtClean="0">
              <a:solidFill>
                <a:srgbClr val="FFFFFF"/>
              </a:solidFill>
            </a:endParaRPr>
          </a:p>
        </p:txBody>
      </p:sp>
    </p:spTree>
    <p:extLst>
      <p:ext uri="{BB962C8B-B14F-4D97-AF65-F5344CB8AC3E}">
        <p14:creationId xmlns:p14="http://schemas.microsoft.com/office/powerpoint/2010/main" val="2025459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fontAlgn="auto" hangingPunct="1">
              <a:spcAft>
                <a:spcPts val="0"/>
              </a:spcAft>
              <a:defRPr/>
            </a:pPr>
            <a:r>
              <a:rPr lang="en-US" sz="3600" smtClean="0"/>
              <a:t>Quality perspectives</a:t>
            </a:r>
          </a:p>
        </p:txBody>
      </p:sp>
      <p:sp>
        <p:nvSpPr>
          <p:cNvPr id="17411" name="Rectangle 3"/>
          <p:cNvSpPr>
            <a:spLocks noGrp="1" noChangeArrowheads="1"/>
          </p:cNvSpPr>
          <p:nvPr>
            <p:ph sz="quarter" idx="1"/>
          </p:nvPr>
        </p:nvSpPr>
        <p:spPr>
          <a:xfrm>
            <a:off x="457200" y="1600200"/>
            <a:ext cx="7467600" cy="4873625"/>
          </a:xfrm>
        </p:spPr>
        <p:txBody>
          <a:bodyPr/>
          <a:lstStyle/>
          <a:p>
            <a:pPr eaLnBrk="1" hangingPunct="1">
              <a:lnSpc>
                <a:spcPct val="90000"/>
              </a:lnSpc>
              <a:buFontTx/>
              <a:buNone/>
            </a:pPr>
            <a:r>
              <a:rPr lang="en-US" dirty="0" smtClean="0">
                <a:solidFill>
                  <a:srgbClr val="FF5050"/>
                </a:solidFill>
                <a:latin typeface="Times New Roman" pitchFamily="18" charset="0"/>
              </a:rPr>
              <a:t>User-based perspective</a:t>
            </a:r>
          </a:p>
          <a:p>
            <a:pPr eaLnBrk="1" hangingPunct="1">
              <a:lnSpc>
                <a:spcPct val="90000"/>
              </a:lnSpc>
            </a:pPr>
            <a:r>
              <a:rPr lang="en-US" dirty="0" smtClean="0">
                <a:latin typeface="Times New Roman" pitchFamily="18" charset="0"/>
              </a:rPr>
              <a:t>“fitness for intended use.”</a:t>
            </a:r>
          </a:p>
          <a:p>
            <a:pPr eaLnBrk="1" hangingPunct="1">
              <a:lnSpc>
                <a:spcPct val="90000"/>
              </a:lnSpc>
            </a:pPr>
            <a:r>
              <a:rPr lang="en-US" dirty="0" smtClean="0">
                <a:latin typeface="Times New Roman" pitchFamily="18" charset="0"/>
              </a:rPr>
              <a:t>Individuals have different needs and wants, and hence different quality standards.</a:t>
            </a:r>
          </a:p>
          <a:p>
            <a:pPr eaLnBrk="1" hangingPunct="1">
              <a:lnSpc>
                <a:spcPct val="90000"/>
              </a:lnSpc>
            </a:pPr>
            <a:r>
              <a:rPr lang="en-US" dirty="0" smtClean="0">
                <a:latin typeface="Times New Roman" pitchFamily="18" charset="0"/>
              </a:rPr>
              <a:t>Example – Nissan offering ‘dud’ models in US markets under the brand name </a:t>
            </a:r>
            <a:r>
              <a:rPr lang="en-US" dirty="0" err="1" smtClean="0">
                <a:latin typeface="Times New Roman" pitchFamily="18" charset="0"/>
              </a:rPr>
              <a:t>Datson</a:t>
            </a:r>
            <a:r>
              <a:rPr lang="en-US" dirty="0" smtClean="0">
                <a:latin typeface="Times New Roman" pitchFamily="18" charset="0"/>
              </a:rPr>
              <a:t> which the US customer didn’t prefer.</a:t>
            </a:r>
          </a:p>
          <a:p>
            <a:pPr eaLnBrk="1" hangingPunct="1">
              <a:lnSpc>
                <a:spcPct val="90000"/>
              </a:lnSpc>
              <a:buFontTx/>
              <a:buNone/>
            </a:pPr>
            <a:r>
              <a:rPr lang="en-US" dirty="0" smtClean="0">
                <a:solidFill>
                  <a:srgbClr val="FF5050"/>
                </a:solidFill>
                <a:latin typeface="Times New Roman" pitchFamily="18" charset="0"/>
              </a:rPr>
              <a:t>Value-based perspective</a:t>
            </a:r>
          </a:p>
          <a:p>
            <a:pPr eaLnBrk="1" hangingPunct="1">
              <a:lnSpc>
                <a:spcPct val="90000"/>
              </a:lnSpc>
            </a:pPr>
            <a:r>
              <a:rPr lang="en-US" dirty="0" smtClean="0">
                <a:latin typeface="Times New Roman" pitchFamily="18" charset="0"/>
              </a:rPr>
              <a:t>“quality product is the one that is as useful as competing products and is sold at a lesser price.”</a:t>
            </a:r>
          </a:p>
          <a:p>
            <a:pPr eaLnBrk="1" hangingPunct="1">
              <a:lnSpc>
                <a:spcPct val="90000"/>
              </a:lnSpc>
            </a:pPr>
            <a:r>
              <a:rPr lang="en-US" dirty="0" smtClean="0">
                <a:latin typeface="Times New Roman" pitchFamily="18" charset="0"/>
              </a:rPr>
              <a:t>US auto market – Incentives offered by the Big Three are perceived to be compensation for lower quality.</a:t>
            </a:r>
          </a:p>
        </p:txBody>
      </p:sp>
      <p:sp>
        <p:nvSpPr>
          <p:cNvPr id="1741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AAA546-84D0-4B77-8B77-BF5DA50CAA03}" type="slidenum">
              <a:rPr lang="en-US" smtClean="0">
                <a:solidFill>
                  <a:srgbClr val="FFFFFF"/>
                </a:solidFill>
              </a:rPr>
              <a:pPr eaLnBrk="1" hangingPunct="1"/>
              <a:t>24</a:t>
            </a:fld>
            <a:endParaRPr lang="en-US" smtClean="0">
              <a:solidFill>
                <a:srgbClr val="FFFFFF"/>
              </a:solidFill>
            </a:endParaRPr>
          </a:p>
        </p:txBody>
      </p:sp>
    </p:spTree>
    <p:extLst>
      <p:ext uri="{BB962C8B-B14F-4D97-AF65-F5344CB8AC3E}">
        <p14:creationId xmlns:p14="http://schemas.microsoft.com/office/powerpoint/2010/main" val="2455970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fontAlgn="auto" hangingPunct="1">
              <a:spcAft>
                <a:spcPts val="0"/>
              </a:spcAft>
              <a:defRPr/>
            </a:pPr>
            <a:r>
              <a:rPr lang="en-US" sz="3600" smtClean="0"/>
              <a:t>Quality perspectives</a:t>
            </a:r>
          </a:p>
        </p:txBody>
      </p:sp>
      <p:sp>
        <p:nvSpPr>
          <p:cNvPr id="18435" name="Rectangle 3"/>
          <p:cNvSpPr>
            <a:spLocks noGrp="1" noChangeArrowheads="1"/>
          </p:cNvSpPr>
          <p:nvPr>
            <p:ph sz="quarter" idx="1"/>
          </p:nvPr>
        </p:nvSpPr>
        <p:spPr>
          <a:xfrm>
            <a:off x="457200" y="1600200"/>
            <a:ext cx="7467600" cy="4873625"/>
          </a:xfrm>
        </p:spPr>
        <p:txBody>
          <a:bodyPr/>
          <a:lstStyle/>
          <a:p>
            <a:pPr eaLnBrk="1" hangingPunct="1">
              <a:buFontTx/>
              <a:buNone/>
            </a:pPr>
            <a:r>
              <a:rPr lang="en-US" dirty="0" smtClean="0">
                <a:solidFill>
                  <a:srgbClr val="FF5050"/>
                </a:solidFill>
                <a:latin typeface="Times New Roman" pitchFamily="18" charset="0"/>
              </a:rPr>
              <a:t>Manufacturing-based perspective</a:t>
            </a:r>
          </a:p>
          <a:p>
            <a:pPr eaLnBrk="1" hangingPunct="1"/>
            <a:r>
              <a:rPr lang="en-US" dirty="0" smtClean="0">
                <a:latin typeface="Times New Roman" pitchFamily="18" charset="0"/>
              </a:rPr>
              <a:t>“the desirable outcome of a engineering and manufacturing practice, or conformance to specification.”</a:t>
            </a:r>
          </a:p>
          <a:p>
            <a:pPr eaLnBrk="1" hangingPunct="1"/>
            <a:r>
              <a:rPr lang="en-US" dirty="0" smtClean="0">
                <a:latin typeface="Times New Roman" pitchFamily="18" charset="0"/>
              </a:rPr>
              <a:t>Engineering specifications are the key!</a:t>
            </a:r>
          </a:p>
          <a:p>
            <a:pPr eaLnBrk="1" hangingPunct="1"/>
            <a:r>
              <a:rPr lang="en-US" dirty="0" smtClean="0">
                <a:latin typeface="Times New Roman" pitchFamily="18" charset="0"/>
              </a:rPr>
              <a:t>Example: </a:t>
            </a:r>
            <a:r>
              <a:rPr lang="en-US" dirty="0" err="1" smtClean="0">
                <a:latin typeface="Times New Roman" pitchFamily="18" charset="0"/>
              </a:rPr>
              <a:t>Coca-cola</a:t>
            </a:r>
            <a:r>
              <a:rPr lang="en-US" dirty="0" smtClean="0">
                <a:latin typeface="Times New Roman" pitchFamily="18" charset="0"/>
              </a:rPr>
              <a:t> – “quality is about manufacturing a product that people can depend on every time they reach for it.”</a:t>
            </a:r>
          </a:p>
        </p:txBody>
      </p:sp>
      <p:sp>
        <p:nvSpPr>
          <p:cNvPr id="1843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DB4698-E7A3-48C9-8AAD-9698560DC2F7}" type="slidenum">
              <a:rPr lang="en-US" smtClean="0">
                <a:solidFill>
                  <a:srgbClr val="FFFFFF"/>
                </a:solidFill>
              </a:rPr>
              <a:pPr eaLnBrk="1" hangingPunct="1"/>
              <a:t>25</a:t>
            </a:fld>
            <a:endParaRPr lang="en-US" smtClean="0">
              <a:solidFill>
                <a:srgbClr val="FFFFFF"/>
              </a:solidFill>
            </a:endParaRPr>
          </a:p>
        </p:txBody>
      </p:sp>
    </p:spTree>
    <p:extLst>
      <p:ext uri="{BB962C8B-B14F-4D97-AF65-F5344CB8AC3E}">
        <p14:creationId xmlns:p14="http://schemas.microsoft.com/office/powerpoint/2010/main" val="2626391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fontAlgn="auto" hangingPunct="1">
              <a:spcAft>
                <a:spcPts val="0"/>
              </a:spcAft>
              <a:defRPr/>
            </a:pPr>
            <a:r>
              <a:rPr lang="en-US" sz="3600" smtClean="0"/>
              <a:t>Quality perspectives</a:t>
            </a:r>
          </a:p>
        </p:txBody>
      </p:sp>
      <p:sp>
        <p:nvSpPr>
          <p:cNvPr id="1945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9360DB-29A0-4159-B693-C19E77598AAC}" type="slidenum">
              <a:rPr lang="en-US" smtClean="0">
                <a:solidFill>
                  <a:srgbClr val="FFFFFF"/>
                </a:solidFill>
              </a:rPr>
              <a:pPr eaLnBrk="1" hangingPunct="1"/>
              <a:t>26</a:t>
            </a:fld>
            <a:endParaRPr lang="en-US" smtClean="0">
              <a:solidFill>
                <a:srgbClr val="FFFFFF"/>
              </a:solidFill>
            </a:endParaRPr>
          </a:p>
        </p:txBody>
      </p:sp>
      <p:pic>
        <p:nvPicPr>
          <p:cNvPr id="19460" name="Picture 3" descr="quality-persp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733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fontAlgn="auto" hangingPunct="1">
              <a:spcAft>
                <a:spcPts val="0"/>
              </a:spcAft>
              <a:defRPr/>
            </a:pPr>
            <a:r>
              <a:rPr lang="en-US" sz="3600" dirty="0" smtClean="0"/>
              <a:t>Quality levels</a:t>
            </a:r>
          </a:p>
        </p:txBody>
      </p:sp>
      <p:sp>
        <p:nvSpPr>
          <p:cNvPr id="20483" name="Rectangle 3"/>
          <p:cNvSpPr>
            <a:spLocks noGrp="1" noChangeArrowheads="1"/>
          </p:cNvSpPr>
          <p:nvPr>
            <p:ph sz="quarter" idx="1"/>
          </p:nvPr>
        </p:nvSpPr>
        <p:spPr>
          <a:xfrm>
            <a:off x="457200" y="1600200"/>
            <a:ext cx="7467600" cy="4873625"/>
          </a:xfrm>
        </p:spPr>
        <p:txBody>
          <a:bodyPr/>
          <a:lstStyle/>
          <a:p>
            <a:pPr eaLnBrk="1" hangingPunct="1">
              <a:lnSpc>
                <a:spcPct val="80000"/>
              </a:lnSpc>
              <a:buFontTx/>
              <a:buNone/>
            </a:pPr>
            <a:r>
              <a:rPr lang="en-US" dirty="0" smtClean="0">
                <a:latin typeface="Times New Roman" pitchFamily="18" charset="0"/>
              </a:rPr>
              <a:t>At </a:t>
            </a:r>
            <a:r>
              <a:rPr lang="en-US" dirty="0" smtClean="0">
                <a:solidFill>
                  <a:srgbClr val="FF5050"/>
                </a:solidFill>
                <a:latin typeface="Times New Roman" pitchFamily="18" charset="0"/>
              </a:rPr>
              <a:t>organizational level</a:t>
            </a:r>
            <a:r>
              <a:rPr lang="en-US" dirty="0" smtClean="0">
                <a:latin typeface="Times New Roman" pitchFamily="18" charset="0"/>
              </a:rPr>
              <a:t>, we need to ask following questions:</a:t>
            </a:r>
          </a:p>
          <a:p>
            <a:pPr eaLnBrk="1" hangingPunct="1">
              <a:lnSpc>
                <a:spcPct val="80000"/>
              </a:lnSpc>
            </a:pPr>
            <a:r>
              <a:rPr lang="en-US" dirty="0" smtClean="0">
                <a:latin typeface="Times New Roman" pitchFamily="18" charset="0"/>
              </a:rPr>
              <a:t>Which products and services meet your expectations?</a:t>
            </a:r>
          </a:p>
          <a:p>
            <a:pPr eaLnBrk="1" hangingPunct="1">
              <a:lnSpc>
                <a:spcPct val="80000"/>
              </a:lnSpc>
            </a:pPr>
            <a:r>
              <a:rPr lang="en-US" dirty="0" smtClean="0">
                <a:latin typeface="Times New Roman" pitchFamily="18" charset="0"/>
              </a:rPr>
              <a:t>Which products and services you need that you are not currently receiving?</a:t>
            </a:r>
          </a:p>
          <a:p>
            <a:pPr eaLnBrk="1" hangingPunct="1">
              <a:lnSpc>
                <a:spcPct val="80000"/>
              </a:lnSpc>
              <a:buFontTx/>
              <a:buNone/>
            </a:pPr>
            <a:endParaRPr lang="en-US" dirty="0" smtClean="0">
              <a:latin typeface="Times New Roman" pitchFamily="18" charset="0"/>
            </a:endParaRPr>
          </a:p>
          <a:p>
            <a:pPr eaLnBrk="1" hangingPunct="1">
              <a:lnSpc>
                <a:spcPct val="80000"/>
              </a:lnSpc>
              <a:buFontTx/>
              <a:buNone/>
            </a:pPr>
            <a:r>
              <a:rPr lang="en-US" dirty="0" smtClean="0">
                <a:latin typeface="Times New Roman" pitchFamily="18" charset="0"/>
              </a:rPr>
              <a:t>At </a:t>
            </a:r>
            <a:r>
              <a:rPr lang="en-US" dirty="0" smtClean="0">
                <a:solidFill>
                  <a:srgbClr val="FF5050"/>
                </a:solidFill>
                <a:latin typeface="Times New Roman" pitchFamily="18" charset="0"/>
              </a:rPr>
              <a:t>process level</a:t>
            </a:r>
            <a:r>
              <a:rPr lang="en-US" dirty="0" smtClean="0">
                <a:latin typeface="Times New Roman" pitchFamily="18" charset="0"/>
              </a:rPr>
              <a:t>, we need to ask:</a:t>
            </a:r>
          </a:p>
          <a:p>
            <a:pPr eaLnBrk="1" hangingPunct="1">
              <a:lnSpc>
                <a:spcPct val="80000"/>
              </a:lnSpc>
            </a:pPr>
            <a:r>
              <a:rPr lang="en-US" dirty="0" smtClean="0">
                <a:latin typeface="Times New Roman" pitchFamily="18" charset="0"/>
              </a:rPr>
              <a:t>What products and services are most important to the external customer?</a:t>
            </a:r>
          </a:p>
          <a:p>
            <a:pPr eaLnBrk="1" hangingPunct="1">
              <a:lnSpc>
                <a:spcPct val="80000"/>
              </a:lnSpc>
            </a:pPr>
            <a:r>
              <a:rPr lang="en-US" dirty="0" smtClean="0">
                <a:latin typeface="Times New Roman" pitchFamily="18" charset="0"/>
              </a:rPr>
              <a:t>What processes produce those products and services?</a:t>
            </a:r>
          </a:p>
          <a:p>
            <a:pPr eaLnBrk="1" hangingPunct="1">
              <a:lnSpc>
                <a:spcPct val="80000"/>
              </a:lnSpc>
            </a:pPr>
            <a:r>
              <a:rPr lang="en-US" dirty="0" smtClean="0">
                <a:latin typeface="Times New Roman" pitchFamily="18" charset="0"/>
              </a:rPr>
              <a:t>What are the key inputs to those processes?</a:t>
            </a:r>
          </a:p>
          <a:p>
            <a:pPr eaLnBrk="1" hangingPunct="1">
              <a:lnSpc>
                <a:spcPct val="80000"/>
              </a:lnSpc>
            </a:pPr>
            <a:r>
              <a:rPr lang="en-US" dirty="0" smtClean="0">
                <a:latin typeface="Times New Roman" pitchFamily="18" charset="0"/>
              </a:rPr>
              <a:t>Which processes have most significant effects on the organization’s performance standards?</a:t>
            </a:r>
          </a:p>
        </p:txBody>
      </p:sp>
      <p:sp>
        <p:nvSpPr>
          <p:cNvPr id="2048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985EEF-46CF-4C2D-8499-715497A5483B}" type="slidenum">
              <a:rPr lang="en-US" smtClean="0">
                <a:solidFill>
                  <a:srgbClr val="FFFFFF"/>
                </a:solidFill>
              </a:rPr>
              <a:pPr eaLnBrk="1" hangingPunct="1"/>
              <a:t>27</a:t>
            </a:fld>
            <a:endParaRPr lang="en-US" smtClean="0">
              <a:solidFill>
                <a:srgbClr val="FFFFFF"/>
              </a:solidFill>
            </a:endParaRPr>
          </a:p>
        </p:txBody>
      </p:sp>
    </p:spTree>
    <p:extLst>
      <p:ext uri="{BB962C8B-B14F-4D97-AF65-F5344CB8AC3E}">
        <p14:creationId xmlns:p14="http://schemas.microsoft.com/office/powerpoint/2010/main" val="2392865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fontAlgn="auto" hangingPunct="1">
              <a:spcAft>
                <a:spcPts val="0"/>
              </a:spcAft>
              <a:defRPr/>
            </a:pPr>
            <a:r>
              <a:rPr lang="en-US" sz="3600" smtClean="0"/>
              <a:t>Quality levels</a:t>
            </a:r>
          </a:p>
        </p:txBody>
      </p:sp>
      <p:sp>
        <p:nvSpPr>
          <p:cNvPr id="21507" name="Rectangle 3"/>
          <p:cNvSpPr>
            <a:spLocks noGrp="1" noChangeArrowheads="1"/>
          </p:cNvSpPr>
          <p:nvPr>
            <p:ph sz="quarter" idx="1"/>
          </p:nvPr>
        </p:nvSpPr>
        <p:spPr>
          <a:xfrm>
            <a:off x="457200" y="1600200"/>
            <a:ext cx="7467600" cy="4873625"/>
          </a:xfrm>
        </p:spPr>
        <p:txBody>
          <a:bodyPr/>
          <a:lstStyle/>
          <a:p>
            <a:pPr eaLnBrk="1" hangingPunct="1">
              <a:buFontTx/>
              <a:buNone/>
            </a:pPr>
            <a:r>
              <a:rPr lang="en-US" dirty="0" smtClean="0">
                <a:latin typeface="Times New Roman" pitchFamily="18" charset="0"/>
              </a:rPr>
              <a:t>At the </a:t>
            </a:r>
            <a:r>
              <a:rPr lang="en-US" dirty="0" smtClean="0">
                <a:solidFill>
                  <a:srgbClr val="FF5050"/>
                </a:solidFill>
                <a:latin typeface="Times New Roman" pitchFamily="18" charset="0"/>
              </a:rPr>
              <a:t>individual job level</a:t>
            </a:r>
            <a:r>
              <a:rPr lang="en-US" dirty="0" smtClean="0">
                <a:latin typeface="Times New Roman" pitchFamily="18" charset="0"/>
              </a:rPr>
              <a:t>, we should ask:</a:t>
            </a:r>
          </a:p>
          <a:p>
            <a:pPr eaLnBrk="1" hangingPunct="1"/>
            <a:r>
              <a:rPr lang="en-US" dirty="0" smtClean="0">
                <a:latin typeface="Times New Roman" pitchFamily="18" charset="0"/>
              </a:rPr>
              <a:t>What is required by the customer?</a:t>
            </a:r>
          </a:p>
          <a:p>
            <a:pPr eaLnBrk="1" hangingPunct="1"/>
            <a:r>
              <a:rPr lang="en-US" dirty="0" smtClean="0">
                <a:latin typeface="Times New Roman" pitchFamily="18" charset="0"/>
              </a:rPr>
              <a:t>How can the requirements be measured?</a:t>
            </a:r>
          </a:p>
          <a:p>
            <a:pPr eaLnBrk="1" hangingPunct="1"/>
            <a:r>
              <a:rPr lang="en-US" dirty="0" smtClean="0">
                <a:latin typeface="Times New Roman" pitchFamily="18" charset="0"/>
              </a:rPr>
              <a:t>What is the specific standard for each measure?</a:t>
            </a:r>
          </a:p>
        </p:txBody>
      </p:sp>
      <p:sp>
        <p:nvSpPr>
          <p:cNvPr id="2150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A489BB-0DC9-426E-BD49-D23C1357CCD1}" type="slidenum">
              <a:rPr lang="en-US" smtClean="0">
                <a:solidFill>
                  <a:srgbClr val="FFFFFF"/>
                </a:solidFill>
              </a:rPr>
              <a:pPr eaLnBrk="1" hangingPunct="1"/>
              <a:t>28</a:t>
            </a:fld>
            <a:endParaRPr lang="en-US" smtClean="0">
              <a:solidFill>
                <a:srgbClr val="FFFFFF"/>
              </a:solidFill>
            </a:endParaRPr>
          </a:p>
        </p:txBody>
      </p:sp>
    </p:spTree>
    <p:extLst>
      <p:ext uri="{BB962C8B-B14F-4D97-AF65-F5344CB8AC3E}">
        <p14:creationId xmlns:p14="http://schemas.microsoft.com/office/powerpoint/2010/main" val="2469672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D4F64E77-744B-4986-A5E8-034512FFFBCB}" type="slidenum">
              <a:rPr lang="en-US" sz="1400" b="0">
                <a:solidFill>
                  <a:srgbClr val="000000"/>
                </a:solidFill>
              </a:rPr>
              <a:pPr lvl="2"/>
              <a:t>29</a:t>
            </a:fld>
            <a:endParaRPr lang="en-US" sz="1400" b="0">
              <a:solidFill>
                <a:srgbClr val="000000"/>
              </a:solidFill>
            </a:endParaRPr>
          </a:p>
        </p:txBody>
      </p:sp>
      <p:sp>
        <p:nvSpPr>
          <p:cNvPr id="10243" name="Rectangle 2"/>
          <p:cNvSpPr>
            <a:spLocks noGrp="1" noChangeArrowheads="1"/>
          </p:cNvSpPr>
          <p:nvPr>
            <p:ph type="title"/>
          </p:nvPr>
        </p:nvSpPr>
        <p:spPr>
          <a:xfrm>
            <a:off x="0" y="38100"/>
            <a:ext cx="9144000" cy="917575"/>
          </a:xfrm>
        </p:spPr>
        <p:txBody>
          <a:bodyPr/>
          <a:lstStyle/>
          <a:p>
            <a:pPr eaLnBrk="1" hangingPunct="1"/>
            <a:r>
              <a:rPr lang="en-US" dirty="0" smtClean="0"/>
              <a:t>Service Quality</a:t>
            </a:r>
          </a:p>
        </p:txBody>
      </p:sp>
      <p:sp>
        <p:nvSpPr>
          <p:cNvPr id="308227" name="Rectangle 3"/>
          <p:cNvSpPr>
            <a:spLocks noGrp="1" noChangeArrowheads="1"/>
          </p:cNvSpPr>
          <p:nvPr>
            <p:ph type="body" idx="1"/>
          </p:nvPr>
        </p:nvSpPr>
        <p:spPr>
          <a:xfrm>
            <a:off x="685800" y="1676400"/>
            <a:ext cx="8739188" cy="4941888"/>
          </a:xfrm>
        </p:spPr>
        <p:txBody>
          <a:bodyPr/>
          <a:lstStyle/>
          <a:p>
            <a:pPr eaLnBrk="1" hangingPunct="1"/>
            <a:r>
              <a:rPr lang="en-US" dirty="0" smtClean="0"/>
              <a:t>Tangibles</a:t>
            </a:r>
          </a:p>
          <a:p>
            <a:pPr eaLnBrk="1" hangingPunct="1"/>
            <a:r>
              <a:rPr lang="en-US" dirty="0" smtClean="0"/>
              <a:t>Convenience</a:t>
            </a:r>
          </a:p>
          <a:p>
            <a:pPr eaLnBrk="1" hangingPunct="1"/>
            <a:r>
              <a:rPr lang="en-US" dirty="0" smtClean="0"/>
              <a:t>Reliability</a:t>
            </a:r>
          </a:p>
          <a:p>
            <a:pPr eaLnBrk="1" hangingPunct="1"/>
            <a:r>
              <a:rPr lang="en-US" dirty="0" smtClean="0"/>
              <a:t>Responsiveness</a:t>
            </a:r>
          </a:p>
          <a:p>
            <a:pPr eaLnBrk="1" hangingPunct="1"/>
            <a:r>
              <a:rPr lang="en-US" dirty="0" smtClean="0"/>
              <a:t>Time</a:t>
            </a:r>
          </a:p>
          <a:p>
            <a:pPr eaLnBrk="1" hangingPunct="1"/>
            <a:r>
              <a:rPr lang="en-US" dirty="0" smtClean="0"/>
              <a:t>Assurance</a:t>
            </a:r>
          </a:p>
          <a:p>
            <a:pPr eaLnBrk="1" hangingPunct="1"/>
            <a:r>
              <a:rPr lang="en-US" dirty="0" smtClean="0"/>
              <a:t>Courtesy</a:t>
            </a:r>
          </a:p>
        </p:txBody>
      </p:sp>
      <p:grpSp>
        <p:nvGrpSpPr>
          <p:cNvPr id="10245" name="Group 4"/>
          <p:cNvGrpSpPr>
            <a:grpSpLocks/>
          </p:cNvGrpSpPr>
          <p:nvPr/>
        </p:nvGrpSpPr>
        <p:grpSpPr bwMode="auto">
          <a:xfrm>
            <a:off x="5264150" y="1816100"/>
            <a:ext cx="2127250" cy="1612900"/>
            <a:chOff x="3075" y="1122"/>
            <a:chExt cx="1340" cy="1016"/>
          </a:xfrm>
        </p:grpSpPr>
        <p:sp>
          <p:nvSpPr>
            <p:cNvPr id="10251" name="Freeform 5"/>
            <p:cNvSpPr>
              <a:spLocks/>
            </p:cNvSpPr>
            <p:nvPr/>
          </p:nvSpPr>
          <p:spPr bwMode="auto">
            <a:xfrm>
              <a:off x="3629" y="1722"/>
              <a:ext cx="139" cy="416"/>
            </a:xfrm>
            <a:custGeom>
              <a:avLst/>
              <a:gdLst>
                <a:gd name="T0" fmla="*/ 139 w 139"/>
                <a:gd name="T1" fmla="*/ 185 h 416"/>
                <a:gd name="T2" fmla="*/ 0 w 139"/>
                <a:gd name="T3" fmla="*/ 416 h 416"/>
                <a:gd name="T4" fmla="*/ 0 w 139"/>
                <a:gd name="T5" fmla="*/ 0 h 416"/>
                <a:gd name="T6" fmla="*/ 139 w 139"/>
                <a:gd name="T7" fmla="*/ 185 h 4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416">
                  <a:moveTo>
                    <a:pt x="139" y="185"/>
                  </a:moveTo>
                  <a:lnTo>
                    <a:pt x="0" y="416"/>
                  </a:lnTo>
                  <a:lnTo>
                    <a:pt x="0" y="0"/>
                  </a:lnTo>
                  <a:lnTo>
                    <a:pt x="139" y="18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0252" name="Freeform 6"/>
            <p:cNvSpPr>
              <a:spLocks/>
            </p:cNvSpPr>
            <p:nvPr/>
          </p:nvSpPr>
          <p:spPr bwMode="auto">
            <a:xfrm>
              <a:off x="3537" y="1722"/>
              <a:ext cx="878" cy="416"/>
            </a:xfrm>
            <a:custGeom>
              <a:avLst/>
              <a:gdLst>
                <a:gd name="T0" fmla="*/ 878 w 878"/>
                <a:gd name="T1" fmla="*/ 0 h 416"/>
                <a:gd name="T2" fmla="*/ 0 w 878"/>
                <a:gd name="T3" fmla="*/ 0 h 416"/>
                <a:gd name="T4" fmla="*/ 0 w 878"/>
                <a:gd name="T5" fmla="*/ 185 h 416"/>
                <a:gd name="T6" fmla="*/ 231 w 878"/>
                <a:gd name="T7" fmla="*/ 185 h 416"/>
                <a:gd name="T8" fmla="*/ 92 w 878"/>
                <a:gd name="T9" fmla="*/ 416 h 416"/>
                <a:gd name="T10" fmla="*/ 509 w 878"/>
                <a:gd name="T11" fmla="*/ 416 h 416"/>
                <a:gd name="T12" fmla="*/ 878 w 878"/>
                <a:gd name="T13" fmla="*/ 0 h 4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416">
                  <a:moveTo>
                    <a:pt x="878" y="0"/>
                  </a:moveTo>
                  <a:lnTo>
                    <a:pt x="0" y="0"/>
                  </a:lnTo>
                  <a:lnTo>
                    <a:pt x="0" y="185"/>
                  </a:lnTo>
                  <a:lnTo>
                    <a:pt x="231" y="185"/>
                  </a:lnTo>
                  <a:lnTo>
                    <a:pt x="92" y="416"/>
                  </a:lnTo>
                  <a:lnTo>
                    <a:pt x="509" y="416"/>
                  </a:lnTo>
                  <a:lnTo>
                    <a:pt x="87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0253" name="Freeform 7"/>
            <p:cNvSpPr>
              <a:spLocks/>
            </p:cNvSpPr>
            <p:nvPr/>
          </p:nvSpPr>
          <p:spPr bwMode="auto">
            <a:xfrm>
              <a:off x="3167" y="1122"/>
              <a:ext cx="1248" cy="739"/>
            </a:xfrm>
            <a:custGeom>
              <a:avLst/>
              <a:gdLst>
                <a:gd name="T0" fmla="*/ 1248 w 1248"/>
                <a:gd name="T1" fmla="*/ 138 h 739"/>
                <a:gd name="T2" fmla="*/ 462 w 1248"/>
                <a:gd name="T3" fmla="*/ 138 h 739"/>
                <a:gd name="T4" fmla="*/ 462 w 1248"/>
                <a:gd name="T5" fmla="*/ 0 h 739"/>
                <a:gd name="T6" fmla="*/ 0 w 1248"/>
                <a:gd name="T7" fmla="*/ 369 h 739"/>
                <a:gd name="T8" fmla="*/ 462 w 1248"/>
                <a:gd name="T9" fmla="*/ 739 h 739"/>
                <a:gd name="T10" fmla="*/ 462 w 1248"/>
                <a:gd name="T11" fmla="*/ 600 h 739"/>
                <a:gd name="T12" fmla="*/ 1248 w 1248"/>
                <a:gd name="T13" fmla="*/ 600 h 739"/>
                <a:gd name="T14" fmla="*/ 1248 w 1248"/>
                <a:gd name="T15" fmla="*/ 138 h 7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48" h="739">
                  <a:moveTo>
                    <a:pt x="1248" y="138"/>
                  </a:moveTo>
                  <a:lnTo>
                    <a:pt x="462" y="138"/>
                  </a:lnTo>
                  <a:lnTo>
                    <a:pt x="462" y="0"/>
                  </a:lnTo>
                  <a:lnTo>
                    <a:pt x="0" y="369"/>
                  </a:lnTo>
                  <a:lnTo>
                    <a:pt x="462" y="739"/>
                  </a:lnTo>
                  <a:lnTo>
                    <a:pt x="462" y="600"/>
                  </a:lnTo>
                  <a:lnTo>
                    <a:pt x="1248" y="600"/>
                  </a:lnTo>
                  <a:lnTo>
                    <a:pt x="1248" y="138"/>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0254" name="Freeform 8"/>
            <p:cNvSpPr>
              <a:spLocks/>
            </p:cNvSpPr>
            <p:nvPr/>
          </p:nvSpPr>
          <p:spPr bwMode="auto">
            <a:xfrm>
              <a:off x="3075" y="1491"/>
              <a:ext cx="554" cy="508"/>
            </a:xfrm>
            <a:custGeom>
              <a:avLst/>
              <a:gdLst>
                <a:gd name="T0" fmla="*/ 554 w 554"/>
                <a:gd name="T1" fmla="*/ 370 h 508"/>
                <a:gd name="T2" fmla="*/ 92 w 554"/>
                <a:gd name="T3" fmla="*/ 0 h 508"/>
                <a:gd name="T4" fmla="*/ 0 w 554"/>
                <a:gd name="T5" fmla="*/ 138 h 508"/>
                <a:gd name="T6" fmla="*/ 462 w 554"/>
                <a:gd name="T7" fmla="*/ 508 h 508"/>
                <a:gd name="T8" fmla="*/ 554 w 554"/>
                <a:gd name="T9" fmla="*/ 370 h 5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4" h="508">
                  <a:moveTo>
                    <a:pt x="554" y="370"/>
                  </a:moveTo>
                  <a:lnTo>
                    <a:pt x="92" y="0"/>
                  </a:lnTo>
                  <a:lnTo>
                    <a:pt x="0" y="138"/>
                  </a:lnTo>
                  <a:lnTo>
                    <a:pt x="462" y="508"/>
                  </a:lnTo>
                  <a:lnTo>
                    <a:pt x="554" y="37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grpSp>
      <p:grpSp>
        <p:nvGrpSpPr>
          <p:cNvPr id="10246" name="Group 9"/>
          <p:cNvGrpSpPr>
            <a:grpSpLocks/>
          </p:cNvGrpSpPr>
          <p:nvPr/>
        </p:nvGrpSpPr>
        <p:grpSpPr bwMode="auto">
          <a:xfrm>
            <a:off x="5264150" y="3721100"/>
            <a:ext cx="2127250" cy="1612900"/>
            <a:chOff x="3075" y="2182"/>
            <a:chExt cx="1340" cy="1016"/>
          </a:xfrm>
        </p:grpSpPr>
        <p:sp>
          <p:nvSpPr>
            <p:cNvPr id="10247" name="Freeform 10"/>
            <p:cNvSpPr>
              <a:spLocks/>
            </p:cNvSpPr>
            <p:nvPr/>
          </p:nvSpPr>
          <p:spPr bwMode="auto">
            <a:xfrm>
              <a:off x="3629" y="2182"/>
              <a:ext cx="139" cy="416"/>
            </a:xfrm>
            <a:custGeom>
              <a:avLst/>
              <a:gdLst>
                <a:gd name="T0" fmla="*/ 139 w 139"/>
                <a:gd name="T1" fmla="*/ 231 h 416"/>
                <a:gd name="T2" fmla="*/ 0 w 139"/>
                <a:gd name="T3" fmla="*/ 0 h 416"/>
                <a:gd name="T4" fmla="*/ 0 w 139"/>
                <a:gd name="T5" fmla="*/ 416 h 416"/>
                <a:gd name="T6" fmla="*/ 139 w 139"/>
                <a:gd name="T7" fmla="*/ 231 h 4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416">
                  <a:moveTo>
                    <a:pt x="139" y="231"/>
                  </a:moveTo>
                  <a:lnTo>
                    <a:pt x="0" y="0"/>
                  </a:lnTo>
                  <a:lnTo>
                    <a:pt x="0" y="416"/>
                  </a:lnTo>
                  <a:lnTo>
                    <a:pt x="139" y="2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0248" name="Freeform 11"/>
            <p:cNvSpPr>
              <a:spLocks/>
            </p:cNvSpPr>
            <p:nvPr/>
          </p:nvSpPr>
          <p:spPr bwMode="auto">
            <a:xfrm>
              <a:off x="3537" y="2182"/>
              <a:ext cx="878" cy="416"/>
            </a:xfrm>
            <a:custGeom>
              <a:avLst/>
              <a:gdLst>
                <a:gd name="T0" fmla="*/ 878 w 878"/>
                <a:gd name="T1" fmla="*/ 416 h 416"/>
                <a:gd name="T2" fmla="*/ 0 w 878"/>
                <a:gd name="T3" fmla="*/ 416 h 416"/>
                <a:gd name="T4" fmla="*/ 0 w 878"/>
                <a:gd name="T5" fmla="*/ 231 h 416"/>
                <a:gd name="T6" fmla="*/ 231 w 878"/>
                <a:gd name="T7" fmla="*/ 231 h 416"/>
                <a:gd name="T8" fmla="*/ 92 w 878"/>
                <a:gd name="T9" fmla="*/ 0 h 416"/>
                <a:gd name="T10" fmla="*/ 509 w 878"/>
                <a:gd name="T11" fmla="*/ 0 h 416"/>
                <a:gd name="T12" fmla="*/ 878 w 878"/>
                <a:gd name="T13" fmla="*/ 416 h 4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416">
                  <a:moveTo>
                    <a:pt x="878" y="416"/>
                  </a:moveTo>
                  <a:lnTo>
                    <a:pt x="0" y="416"/>
                  </a:lnTo>
                  <a:lnTo>
                    <a:pt x="0" y="231"/>
                  </a:lnTo>
                  <a:lnTo>
                    <a:pt x="231" y="231"/>
                  </a:lnTo>
                  <a:lnTo>
                    <a:pt x="92" y="0"/>
                  </a:lnTo>
                  <a:lnTo>
                    <a:pt x="509" y="0"/>
                  </a:lnTo>
                  <a:lnTo>
                    <a:pt x="878" y="41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0249" name="Freeform 12"/>
            <p:cNvSpPr>
              <a:spLocks/>
            </p:cNvSpPr>
            <p:nvPr/>
          </p:nvSpPr>
          <p:spPr bwMode="auto">
            <a:xfrm>
              <a:off x="3167" y="2459"/>
              <a:ext cx="1248" cy="739"/>
            </a:xfrm>
            <a:custGeom>
              <a:avLst/>
              <a:gdLst>
                <a:gd name="T0" fmla="*/ 1248 w 1248"/>
                <a:gd name="T1" fmla="*/ 601 h 739"/>
                <a:gd name="T2" fmla="*/ 462 w 1248"/>
                <a:gd name="T3" fmla="*/ 601 h 739"/>
                <a:gd name="T4" fmla="*/ 462 w 1248"/>
                <a:gd name="T5" fmla="*/ 739 h 739"/>
                <a:gd name="T6" fmla="*/ 0 w 1248"/>
                <a:gd name="T7" fmla="*/ 370 h 739"/>
                <a:gd name="T8" fmla="*/ 462 w 1248"/>
                <a:gd name="T9" fmla="*/ 0 h 739"/>
                <a:gd name="T10" fmla="*/ 462 w 1248"/>
                <a:gd name="T11" fmla="*/ 139 h 739"/>
                <a:gd name="T12" fmla="*/ 1248 w 1248"/>
                <a:gd name="T13" fmla="*/ 139 h 739"/>
                <a:gd name="T14" fmla="*/ 1248 w 1248"/>
                <a:gd name="T15" fmla="*/ 601 h 7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48" h="739">
                  <a:moveTo>
                    <a:pt x="1248" y="601"/>
                  </a:moveTo>
                  <a:lnTo>
                    <a:pt x="462" y="601"/>
                  </a:lnTo>
                  <a:lnTo>
                    <a:pt x="462" y="739"/>
                  </a:lnTo>
                  <a:lnTo>
                    <a:pt x="0" y="370"/>
                  </a:lnTo>
                  <a:lnTo>
                    <a:pt x="462" y="0"/>
                  </a:lnTo>
                  <a:lnTo>
                    <a:pt x="462" y="139"/>
                  </a:lnTo>
                  <a:lnTo>
                    <a:pt x="1248" y="139"/>
                  </a:lnTo>
                  <a:lnTo>
                    <a:pt x="1248" y="601"/>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0250" name="Freeform 13"/>
            <p:cNvSpPr>
              <a:spLocks/>
            </p:cNvSpPr>
            <p:nvPr/>
          </p:nvSpPr>
          <p:spPr bwMode="auto">
            <a:xfrm>
              <a:off x="3075" y="2321"/>
              <a:ext cx="554" cy="508"/>
            </a:xfrm>
            <a:custGeom>
              <a:avLst/>
              <a:gdLst>
                <a:gd name="T0" fmla="*/ 554 w 554"/>
                <a:gd name="T1" fmla="*/ 138 h 508"/>
                <a:gd name="T2" fmla="*/ 92 w 554"/>
                <a:gd name="T3" fmla="*/ 508 h 508"/>
                <a:gd name="T4" fmla="*/ 0 w 554"/>
                <a:gd name="T5" fmla="*/ 370 h 508"/>
                <a:gd name="T6" fmla="*/ 462 w 554"/>
                <a:gd name="T7" fmla="*/ 0 h 508"/>
                <a:gd name="T8" fmla="*/ 554 w 554"/>
                <a:gd name="T9" fmla="*/ 138 h 5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4" h="508">
                  <a:moveTo>
                    <a:pt x="554" y="138"/>
                  </a:moveTo>
                  <a:lnTo>
                    <a:pt x="92" y="508"/>
                  </a:lnTo>
                  <a:lnTo>
                    <a:pt x="0" y="370"/>
                  </a:lnTo>
                  <a:lnTo>
                    <a:pt x="462" y="0"/>
                  </a:lnTo>
                  <a:lnTo>
                    <a:pt x="554" y="13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grpSp>
    </p:spTree>
    <p:extLst>
      <p:ext uri="{BB962C8B-B14F-4D97-AF65-F5344CB8AC3E}">
        <p14:creationId xmlns:p14="http://schemas.microsoft.com/office/powerpoint/2010/main" val="207158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left)">
                                      <p:cBhvr>
                                        <p:cTn id="7" dur="500"/>
                                        <p:tgtEl>
                                          <p:spTgt spid="308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227">
                                            <p:txEl>
                                              <p:pRg st="1" end="1"/>
                                            </p:txEl>
                                          </p:spTgt>
                                        </p:tgtEl>
                                        <p:attrNameLst>
                                          <p:attrName>style.visibility</p:attrName>
                                        </p:attrNameLst>
                                      </p:cBhvr>
                                      <p:to>
                                        <p:strVal val="visible"/>
                                      </p:to>
                                    </p:set>
                                    <p:animEffect transition="in" filter="wipe(left)">
                                      <p:cBhvr>
                                        <p:cTn id="12" dur="500"/>
                                        <p:tgtEl>
                                          <p:spTgt spid="308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227">
                                            <p:txEl>
                                              <p:pRg st="2" end="2"/>
                                            </p:txEl>
                                          </p:spTgt>
                                        </p:tgtEl>
                                        <p:attrNameLst>
                                          <p:attrName>style.visibility</p:attrName>
                                        </p:attrNameLst>
                                      </p:cBhvr>
                                      <p:to>
                                        <p:strVal val="visible"/>
                                      </p:to>
                                    </p:set>
                                    <p:animEffect transition="in" filter="wipe(left)">
                                      <p:cBhvr>
                                        <p:cTn id="17" dur="500"/>
                                        <p:tgtEl>
                                          <p:spTgt spid="308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8227">
                                            <p:txEl>
                                              <p:pRg st="3" end="3"/>
                                            </p:txEl>
                                          </p:spTgt>
                                        </p:tgtEl>
                                        <p:attrNameLst>
                                          <p:attrName>style.visibility</p:attrName>
                                        </p:attrNameLst>
                                      </p:cBhvr>
                                      <p:to>
                                        <p:strVal val="visible"/>
                                      </p:to>
                                    </p:set>
                                    <p:animEffect transition="in" filter="wipe(left)">
                                      <p:cBhvr>
                                        <p:cTn id="22" dur="500"/>
                                        <p:tgtEl>
                                          <p:spTgt spid="308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8227">
                                            <p:txEl>
                                              <p:pRg st="4" end="4"/>
                                            </p:txEl>
                                          </p:spTgt>
                                        </p:tgtEl>
                                        <p:attrNameLst>
                                          <p:attrName>style.visibility</p:attrName>
                                        </p:attrNameLst>
                                      </p:cBhvr>
                                      <p:to>
                                        <p:strVal val="visible"/>
                                      </p:to>
                                    </p:set>
                                    <p:animEffect transition="in" filter="wipe(left)">
                                      <p:cBhvr>
                                        <p:cTn id="27" dur="500"/>
                                        <p:tgtEl>
                                          <p:spTgt spid="3082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8227">
                                            <p:txEl>
                                              <p:pRg st="5" end="5"/>
                                            </p:txEl>
                                          </p:spTgt>
                                        </p:tgtEl>
                                        <p:attrNameLst>
                                          <p:attrName>style.visibility</p:attrName>
                                        </p:attrNameLst>
                                      </p:cBhvr>
                                      <p:to>
                                        <p:strVal val="visible"/>
                                      </p:to>
                                    </p:set>
                                    <p:animEffect transition="in" filter="wipe(left)">
                                      <p:cBhvr>
                                        <p:cTn id="32" dur="500"/>
                                        <p:tgtEl>
                                          <p:spTgt spid="3082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8227">
                                            <p:txEl>
                                              <p:pRg st="6" end="6"/>
                                            </p:txEl>
                                          </p:spTgt>
                                        </p:tgtEl>
                                        <p:attrNameLst>
                                          <p:attrName>style.visibility</p:attrName>
                                        </p:attrNameLst>
                                      </p:cBhvr>
                                      <p:to>
                                        <p:strVal val="visible"/>
                                      </p:to>
                                    </p:set>
                                    <p:animEffect transition="in" filter="wipe(left)">
                                      <p:cBhvr>
                                        <p:cTn id="37" dur="500"/>
                                        <p:tgtEl>
                                          <p:spTgt spid="308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48" name="Rectangle 24"/>
          <p:cNvSpPr>
            <a:spLocks noGrp="1" noRot="1" noChangeArrowheads="1"/>
          </p:cNvSpPr>
          <p:nvPr>
            <p:ph type="title"/>
          </p:nvPr>
        </p:nvSpPr>
        <p:spPr/>
        <p:txBody>
          <a:bodyPr rtlCol="0">
            <a:normAutofit fontScale="90000"/>
          </a:bodyPr>
          <a:lstStyle/>
          <a:p>
            <a:pPr eaLnBrk="1" fontAlgn="auto" hangingPunct="1">
              <a:spcAft>
                <a:spcPts val="0"/>
              </a:spcAft>
              <a:defRPr/>
            </a:pPr>
            <a:r>
              <a:rPr lang="en-US" sz="4000" smtClean="0"/>
              <a:t>Distribution of Internal </a:t>
            </a:r>
            <a:br>
              <a:rPr lang="en-US" sz="4000" smtClean="0"/>
            </a:br>
            <a:r>
              <a:rPr lang="en-US" sz="4000" smtClean="0"/>
              <a:t>Sessional Evaluation</a:t>
            </a:r>
          </a:p>
        </p:txBody>
      </p:sp>
      <p:graphicFrame>
        <p:nvGraphicFramePr>
          <p:cNvPr id="154652" name="Group 28"/>
          <p:cNvGraphicFramePr>
            <a:graphicFrameLocks noGrp="1"/>
          </p:cNvGraphicFramePr>
          <p:nvPr>
            <p:ph type="tbl" idx="1"/>
            <p:extLst>
              <p:ext uri="{D42A27DB-BD31-4B8C-83A1-F6EECF244321}">
                <p14:modId xmlns:p14="http://schemas.microsoft.com/office/powerpoint/2010/main" val="2113520989"/>
              </p:ext>
            </p:extLst>
          </p:nvPr>
        </p:nvGraphicFramePr>
        <p:xfrm>
          <a:off x="609600" y="1676400"/>
          <a:ext cx="7086600" cy="4572002"/>
        </p:xfrm>
        <a:graphic>
          <a:graphicData uri="http://schemas.openxmlformats.org/drawingml/2006/table">
            <a:tbl>
              <a:tblPr/>
              <a:tblGrid>
                <a:gridCol w="5176838"/>
                <a:gridCol w="1909762"/>
              </a:tblGrid>
              <a:tr h="985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Tahoma" pitchFamily="34" charset="0"/>
                        </a:rPr>
                        <a:t>Area of marks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Tahoma" pitchFamily="34" charset="0"/>
                        </a:rPr>
                        <a:t>Maximum Marks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84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Assignments/Projects (Minimum 2 Assignments)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808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Quizzes (Minimum 2 quizzes)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808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Attendance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98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outerShdw blurRad="38100" dist="38100" dir="2700000" algn="tl">
                              <a:srgbClr val="000000"/>
                            </a:outerShdw>
                          </a:effectLst>
                          <a:latin typeface="Tahoma" pitchFamily="34" charset="0"/>
                        </a:rPr>
                        <a:t>Class Participation (Punctuality and Case Studies)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9"/>
                          </a:solidFill>
                          <a:effectLst>
                            <a:outerShdw blurRad="38100" dist="38100" dir="2700000" algn="tl">
                              <a:srgbClr val="000000"/>
                            </a:outerShdw>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bl>
          </a:graphicData>
        </a:graphic>
      </p:graphicFrame>
    </p:spTree>
    <p:extLst>
      <p:ext uri="{BB962C8B-B14F-4D97-AF65-F5344CB8AC3E}">
        <p14:creationId xmlns:p14="http://schemas.microsoft.com/office/powerpoint/2010/main" val="172238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404D0301-EE18-4A82-BF28-BB68108A060D}" type="slidenum">
              <a:rPr lang="en-US" sz="1400" b="0">
                <a:solidFill>
                  <a:srgbClr val="000000"/>
                </a:solidFill>
              </a:rPr>
              <a:pPr lvl="2"/>
              <a:t>30</a:t>
            </a:fld>
            <a:endParaRPr lang="en-US" sz="1400" b="0">
              <a:solidFill>
                <a:srgbClr val="000000"/>
              </a:solidFill>
            </a:endParaRPr>
          </a:p>
        </p:txBody>
      </p:sp>
      <p:sp>
        <p:nvSpPr>
          <p:cNvPr id="11267" name="Rectangle 2"/>
          <p:cNvSpPr>
            <a:spLocks noGrp="1" noChangeArrowheads="1"/>
          </p:cNvSpPr>
          <p:nvPr>
            <p:ph type="title"/>
          </p:nvPr>
        </p:nvSpPr>
        <p:spPr/>
        <p:txBody>
          <a:bodyPr/>
          <a:lstStyle/>
          <a:p>
            <a:pPr eaLnBrk="1" hangingPunct="1"/>
            <a:r>
              <a:rPr lang="en-US" smtClean="0"/>
              <a:t>Examples of Service Quality</a:t>
            </a:r>
          </a:p>
        </p:txBody>
      </p:sp>
      <p:graphicFrame>
        <p:nvGraphicFramePr>
          <p:cNvPr id="309251" name="Group 3"/>
          <p:cNvGraphicFramePr>
            <a:graphicFrameLocks noGrp="1"/>
          </p:cNvGraphicFramePr>
          <p:nvPr>
            <p:ph type="tbl" idx="1"/>
          </p:nvPr>
        </p:nvGraphicFramePr>
        <p:xfrm>
          <a:off x="822325" y="1497013"/>
          <a:ext cx="7788275" cy="4678516"/>
        </p:xfrm>
        <a:graphic>
          <a:graphicData uri="http://schemas.openxmlformats.org/drawingml/2006/table">
            <a:tbl>
              <a:tblPr/>
              <a:tblGrid>
                <a:gridCol w="2503488"/>
                <a:gridCol w="5284787"/>
              </a:tblGrid>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E2700"/>
                          </a:solidFill>
                          <a:effectLst/>
                          <a:latin typeface="Arial" charset="0"/>
                        </a:rPr>
                        <a:t>Dimension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DC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E2700"/>
                          </a:solidFill>
                          <a:effectLst/>
                          <a:latin typeface="Arial" charset="0"/>
                        </a:rPr>
                        <a:t>Examples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DC5"/>
                    </a:solidFill>
                  </a:tcPr>
                </a:tc>
              </a:tr>
              <a:tr h="514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E2700"/>
                          </a:solidFill>
                          <a:effectLst/>
                          <a:latin typeface="Arial" charset="0"/>
                        </a:rPr>
                        <a:t>1. Tangibles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E2700"/>
                          </a:solidFill>
                          <a:effectLst/>
                          <a:latin typeface="Arial" charset="0"/>
                        </a:rPr>
                        <a:t>Were the facilities clean, personnel neat?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E2700"/>
                          </a:solidFill>
                          <a:effectLst/>
                          <a:latin typeface="Arial" charset="0"/>
                        </a:rPr>
                        <a:t>2. Convenience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E2700"/>
                          </a:solidFill>
                          <a:effectLst/>
                          <a:latin typeface="Arial" charset="0"/>
                        </a:rPr>
                        <a:t>Was the service center conveniently located?</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E2700"/>
                          </a:solidFill>
                          <a:effectLst/>
                          <a:latin typeface="Arial" charset="0"/>
                        </a:rPr>
                        <a:t>3. Reliability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E2700"/>
                          </a:solidFill>
                          <a:effectLst/>
                          <a:latin typeface="Arial" charset="0"/>
                        </a:rPr>
                        <a:t>Was the problem fixed?</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E2700"/>
                          </a:solidFill>
                          <a:effectLst/>
                          <a:latin typeface="Arial" charset="0"/>
                        </a:rPr>
                        <a:t>4. Responsiveness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E2700"/>
                          </a:solidFill>
                          <a:effectLst/>
                          <a:latin typeface="Arial" charset="0"/>
                        </a:rPr>
                        <a:t>Were customer service personnel willing and able to answer questions?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E2700"/>
                          </a:solidFill>
                          <a:effectLst/>
                          <a:latin typeface="Arial" charset="0"/>
                        </a:rPr>
                        <a:t>5. Time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E2700"/>
                          </a:solidFill>
                          <a:effectLst/>
                          <a:latin typeface="Arial" charset="0"/>
                        </a:rPr>
                        <a:t>How long did the customer wait?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E2700"/>
                          </a:solidFill>
                          <a:effectLst/>
                          <a:latin typeface="Arial" charset="0"/>
                        </a:rPr>
                        <a:t>6. Assurance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E2700"/>
                          </a:solidFill>
                          <a:effectLst/>
                          <a:latin typeface="Arial" charset="0"/>
                        </a:rPr>
                        <a:t>Did the customer service personnel seem knowledgeable about the repair?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E2700"/>
                          </a:solidFill>
                          <a:effectLst/>
                          <a:latin typeface="Arial" charset="0"/>
                        </a:rPr>
                        <a:t>7. Courtesy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E2700"/>
                          </a:solidFill>
                          <a:effectLst/>
                          <a:latin typeface="Arial" charset="0"/>
                        </a:rPr>
                        <a:t>Were customer service personnel and the cashier friendly and courteous?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43851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B6E7792F-3FC1-4632-81C5-F26909B604E8}" type="slidenum">
              <a:rPr lang="en-US" sz="1400" b="0">
                <a:solidFill>
                  <a:srgbClr val="000000"/>
                </a:solidFill>
              </a:rPr>
              <a:pPr lvl="2"/>
              <a:t>31</a:t>
            </a:fld>
            <a:endParaRPr lang="en-US" sz="1400" b="0">
              <a:solidFill>
                <a:srgbClr val="000000"/>
              </a:solidFill>
            </a:endParaRPr>
          </a:p>
        </p:txBody>
      </p:sp>
      <p:sp>
        <p:nvSpPr>
          <p:cNvPr id="12291" name="Rectangle 2"/>
          <p:cNvSpPr>
            <a:spLocks noGrp="1" noChangeArrowheads="1"/>
          </p:cNvSpPr>
          <p:nvPr>
            <p:ph type="title"/>
          </p:nvPr>
        </p:nvSpPr>
        <p:spPr>
          <a:xfrm>
            <a:off x="304800" y="547688"/>
            <a:ext cx="7772400" cy="59848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dirty="0" smtClean="0"/>
              <a:t>Determinants of Quality</a:t>
            </a:r>
          </a:p>
        </p:txBody>
      </p:sp>
      <p:grpSp>
        <p:nvGrpSpPr>
          <p:cNvPr id="310275" name="Group 3"/>
          <p:cNvGrpSpPr>
            <a:grpSpLocks/>
          </p:cNvGrpSpPr>
          <p:nvPr/>
        </p:nvGrpSpPr>
        <p:grpSpPr bwMode="auto">
          <a:xfrm>
            <a:off x="2686050" y="3048000"/>
            <a:ext cx="6005513" cy="2801938"/>
            <a:chOff x="1692" y="1920"/>
            <a:chExt cx="3783" cy="1765"/>
          </a:xfrm>
        </p:grpSpPr>
        <p:grpSp>
          <p:nvGrpSpPr>
            <p:cNvPr id="12312" name="Group 4"/>
            <p:cNvGrpSpPr>
              <a:grpSpLocks/>
            </p:cNvGrpSpPr>
            <p:nvPr/>
          </p:nvGrpSpPr>
          <p:grpSpPr bwMode="auto">
            <a:xfrm>
              <a:off x="1692" y="1920"/>
              <a:ext cx="3783" cy="1765"/>
              <a:chOff x="1156" y="2118"/>
              <a:chExt cx="3783" cy="1765"/>
            </a:xfrm>
          </p:grpSpPr>
          <p:sp>
            <p:nvSpPr>
              <p:cNvPr id="12314" name="Rectangle 5"/>
              <p:cNvSpPr>
                <a:spLocks noChangeArrowheads="1"/>
              </p:cNvSpPr>
              <p:nvPr/>
            </p:nvSpPr>
            <p:spPr bwMode="auto">
              <a:xfrm>
                <a:off x="3830" y="2809"/>
                <a:ext cx="1106" cy="1071"/>
              </a:xfrm>
              <a:prstGeom prst="rect">
                <a:avLst/>
              </a:prstGeom>
              <a:solidFill>
                <a:srgbClr val="FFA285"/>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2315" name="Freeform 6"/>
              <p:cNvSpPr>
                <a:spLocks/>
              </p:cNvSpPr>
              <p:nvPr/>
            </p:nvSpPr>
            <p:spPr bwMode="auto">
              <a:xfrm>
                <a:off x="1156" y="2118"/>
                <a:ext cx="2662" cy="1765"/>
              </a:xfrm>
              <a:custGeom>
                <a:avLst/>
                <a:gdLst>
                  <a:gd name="T0" fmla="*/ 2661 w 2662"/>
                  <a:gd name="T1" fmla="*/ 1764 h 1765"/>
                  <a:gd name="T2" fmla="*/ 0 w 2662"/>
                  <a:gd name="T3" fmla="*/ 0 h 1765"/>
                  <a:gd name="T4" fmla="*/ 2661 w 2662"/>
                  <a:gd name="T5" fmla="*/ 679 h 1765"/>
                  <a:gd name="T6" fmla="*/ 2661 w 2662"/>
                  <a:gd name="T7" fmla="*/ 1764 h 1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62" h="1765">
                    <a:moveTo>
                      <a:pt x="2661" y="1764"/>
                    </a:moveTo>
                    <a:lnTo>
                      <a:pt x="0" y="0"/>
                    </a:lnTo>
                    <a:lnTo>
                      <a:pt x="2661" y="679"/>
                    </a:lnTo>
                    <a:lnTo>
                      <a:pt x="2661" y="1764"/>
                    </a:lnTo>
                  </a:path>
                </a:pathLst>
              </a:custGeom>
              <a:solidFill>
                <a:srgbClr val="FFA285"/>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2316" name="Freeform 7"/>
              <p:cNvSpPr>
                <a:spLocks/>
              </p:cNvSpPr>
              <p:nvPr/>
            </p:nvSpPr>
            <p:spPr bwMode="auto">
              <a:xfrm>
                <a:off x="1156" y="2118"/>
                <a:ext cx="3783" cy="680"/>
              </a:xfrm>
              <a:custGeom>
                <a:avLst/>
                <a:gdLst>
                  <a:gd name="T0" fmla="*/ 3782 w 3783"/>
                  <a:gd name="T1" fmla="*/ 679 h 680"/>
                  <a:gd name="T2" fmla="*/ 2661 w 3783"/>
                  <a:gd name="T3" fmla="*/ 679 h 680"/>
                  <a:gd name="T4" fmla="*/ 0 w 3783"/>
                  <a:gd name="T5" fmla="*/ 0 h 680"/>
                  <a:gd name="T6" fmla="*/ 3782 w 3783"/>
                  <a:gd name="T7" fmla="*/ 679 h 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3" h="680">
                    <a:moveTo>
                      <a:pt x="3782" y="679"/>
                    </a:moveTo>
                    <a:lnTo>
                      <a:pt x="2661" y="679"/>
                    </a:lnTo>
                    <a:lnTo>
                      <a:pt x="0" y="0"/>
                    </a:lnTo>
                    <a:lnTo>
                      <a:pt x="3782" y="679"/>
                    </a:lnTo>
                  </a:path>
                </a:pathLst>
              </a:custGeom>
              <a:solidFill>
                <a:srgbClr val="FFA285"/>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grpSp>
        <p:sp>
          <p:nvSpPr>
            <p:cNvPr id="12313" name="Rectangle 8"/>
            <p:cNvSpPr>
              <a:spLocks noChangeArrowheads="1"/>
            </p:cNvSpPr>
            <p:nvPr/>
          </p:nvSpPr>
          <p:spPr bwMode="auto">
            <a:xfrm>
              <a:off x="4513" y="2936"/>
              <a:ext cx="91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sz="3200" b="1" smtClean="0">
                  <a:solidFill>
                    <a:srgbClr val="000000"/>
                  </a:solidFill>
                  <a:latin typeface="Times New Roman" pitchFamily="18" charset="0"/>
                </a:rPr>
                <a:t>Service</a:t>
              </a:r>
            </a:p>
          </p:txBody>
        </p:sp>
      </p:grpSp>
      <p:grpSp>
        <p:nvGrpSpPr>
          <p:cNvPr id="310281" name="Group 9"/>
          <p:cNvGrpSpPr>
            <a:grpSpLocks/>
          </p:cNvGrpSpPr>
          <p:nvPr/>
        </p:nvGrpSpPr>
        <p:grpSpPr bwMode="auto">
          <a:xfrm>
            <a:off x="914400" y="1600200"/>
            <a:ext cx="6029325" cy="2344738"/>
            <a:chOff x="576" y="720"/>
            <a:chExt cx="3798" cy="1765"/>
          </a:xfrm>
        </p:grpSpPr>
        <p:sp>
          <p:nvSpPr>
            <p:cNvPr id="12306" name="Rectangle 10"/>
            <p:cNvSpPr>
              <a:spLocks noChangeArrowheads="1"/>
            </p:cNvSpPr>
            <p:nvPr/>
          </p:nvSpPr>
          <p:spPr bwMode="auto">
            <a:xfrm>
              <a:off x="3250" y="1411"/>
              <a:ext cx="1106" cy="1071"/>
            </a:xfrm>
            <a:prstGeom prst="rect">
              <a:avLst/>
            </a:prstGeom>
            <a:solidFill>
              <a:srgbClr val="1693D8"/>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b="1" smtClean="0">
                <a:solidFill>
                  <a:srgbClr val="94D2F4"/>
                </a:solidFill>
                <a:latin typeface="Times New Roman" pitchFamily="18" charset="0"/>
              </a:endParaRPr>
            </a:p>
          </p:txBody>
        </p:sp>
        <p:grpSp>
          <p:nvGrpSpPr>
            <p:cNvPr id="12307" name="Group 11"/>
            <p:cNvGrpSpPr>
              <a:grpSpLocks/>
            </p:cNvGrpSpPr>
            <p:nvPr/>
          </p:nvGrpSpPr>
          <p:grpSpPr bwMode="auto">
            <a:xfrm>
              <a:off x="576" y="720"/>
              <a:ext cx="3798" cy="1765"/>
              <a:chOff x="576" y="720"/>
              <a:chExt cx="3798" cy="1765"/>
            </a:xfrm>
          </p:grpSpPr>
          <p:sp>
            <p:nvSpPr>
              <p:cNvPr id="12308" name="Freeform 12"/>
              <p:cNvSpPr>
                <a:spLocks/>
              </p:cNvSpPr>
              <p:nvPr/>
            </p:nvSpPr>
            <p:spPr bwMode="auto">
              <a:xfrm>
                <a:off x="576" y="720"/>
                <a:ext cx="2662" cy="1765"/>
              </a:xfrm>
              <a:custGeom>
                <a:avLst/>
                <a:gdLst>
                  <a:gd name="T0" fmla="*/ 2661 w 2662"/>
                  <a:gd name="T1" fmla="*/ 1764 h 1765"/>
                  <a:gd name="T2" fmla="*/ 0 w 2662"/>
                  <a:gd name="T3" fmla="*/ 0 h 1765"/>
                  <a:gd name="T4" fmla="*/ 2661 w 2662"/>
                  <a:gd name="T5" fmla="*/ 679 h 1765"/>
                  <a:gd name="T6" fmla="*/ 2661 w 2662"/>
                  <a:gd name="T7" fmla="*/ 1764 h 1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62" h="1765">
                    <a:moveTo>
                      <a:pt x="2661" y="1764"/>
                    </a:moveTo>
                    <a:lnTo>
                      <a:pt x="0" y="0"/>
                    </a:lnTo>
                    <a:lnTo>
                      <a:pt x="2661" y="679"/>
                    </a:lnTo>
                    <a:lnTo>
                      <a:pt x="2661" y="1764"/>
                    </a:lnTo>
                  </a:path>
                </a:pathLst>
              </a:custGeom>
              <a:solidFill>
                <a:srgbClr val="60606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grpSp>
            <p:nvGrpSpPr>
              <p:cNvPr id="12309" name="Group 13"/>
              <p:cNvGrpSpPr>
                <a:grpSpLocks/>
              </p:cNvGrpSpPr>
              <p:nvPr/>
            </p:nvGrpSpPr>
            <p:grpSpPr bwMode="auto">
              <a:xfrm>
                <a:off x="591" y="720"/>
                <a:ext cx="3783" cy="1664"/>
                <a:chOff x="591" y="720"/>
                <a:chExt cx="3783" cy="1664"/>
              </a:xfrm>
            </p:grpSpPr>
            <p:sp>
              <p:nvSpPr>
                <p:cNvPr id="12310" name="Freeform 14"/>
                <p:cNvSpPr>
                  <a:spLocks/>
                </p:cNvSpPr>
                <p:nvPr/>
              </p:nvSpPr>
              <p:spPr bwMode="auto">
                <a:xfrm>
                  <a:off x="591" y="720"/>
                  <a:ext cx="3783" cy="680"/>
                </a:xfrm>
                <a:custGeom>
                  <a:avLst/>
                  <a:gdLst>
                    <a:gd name="T0" fmla="*/ 3782 w 3783"/>
                    <a:gd name="T1" fmla="*/ 679 h 680"/>
                    <a:gd name="T2" fmla="*/ 2661 w 3783"/>
                    <a:gd name="T3" fmla="*/ 679 h 680"/>
                    <a:gd name="T4" fmla="*/ 0 w 3783"/>
                    <a:gd name="T5" fmla="*/ 0 h 680"/>
                    <a:gd name="T6" fmla="*/ 3782 w 3783"/>
                    <a:gd name="T7" fmla="*/ 679 h 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3" h="680">
                      <a:moveTo>
                        <a:pt x="3782" y="679"/>
                      </a:moveTo>
                      <a:lnTo>
                        <a:pt x="2661" y="679"/>
                      </a:lnTo>
                      <a:lnTo>
                        <a:pt x="0" y="0"/>
                      </a:lnTo>
                      <a:lnTo>
                        <a:pt x="3782" y="679"/>
                      </a:lnTo>
                    </a:path>
                  </a:pathLst>
                </a:custGeom>
                <a:solidFill>
                  <a:srgbClr val="40404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2311" name="Rectangle 15"/>
                <p:cNvSpPr>
                  <a:spLocks noChangeArrowheads="1"/>
                </p:cNvSpPr>
                <p:nvPr/>
              </p:nvSpPr>
              <p:spPr bwMode="auto">
                <a:xfrm>
                  <a:off x="3408" y="1584"/>
                  <a:ext cx="904"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sz="3200" b="1" smtClean="0">
                      <a:solidFill>
                        <a:srgbClr val="000000"/>
                      </a:solidFill>
                      <a:latin typeface="Times New Roman" pitchFamily="18" charset="0"/>
                    </a:rPr>
                    <a:t>Ease of</a:t>
                  </a:r>
                </a:p>
                <a:p>
                  <a:pPr algn="ctr" eaLnBrk="0" fontAlgn="base" hangingPunct="0">
                    <a:spcBef>
                      <a:spcPct val="0"/>
                    </a:spcBef>
                    <a:spcAft>
                      <a:spcPct val="0"/>
                    </a:spcAft>
                  </a:pPr>
                  <a:r>
                    <a:rPr lang="en-US" sz="3200" b="1" smtClean="0">
                      <a:solidFill>
                        <a:srgbClr val="000000"/>
                      </a:solidFill>
                      <a:latin typeface="Times New Roman" pitchFamily="18" charset="0"/>
                    </a:rPr>
                    <a:t>use</a:t>
                  </a:r>
                </a:p>
              </p:txBody>
            </p:sp>
          </p:grpSp>
        </p:grpSp>
      </p:grpSp>
      <p:grpSp>
        <p:nvGrpSpPr>
          <p:cNvPr id="310288" name="Group 16"/>
          <p:cNvGrpSpPr>
            <a:grpSpLocks/>
          </p:cNvGrpSpPr>
          <p:nvPr/>
        </p:nvGrpSpPr>
        <p:grpSpPr bwMode="auto">
          <a:xfrm>
            <a:off x="2686050" y="3048000"/>
            <a:ext cx="3948113" cy="2801938"/>
            <a:chOff x="1692" y="1920"/>
            <a:chExt cx="2487" cy="1765"/>
          </a:xfrm>
        </p:grpSpPr>
        <p:grpSp>
          <p:nvGrpSpPr>
            <p:cNvPr id="12301" name="Group 17"/>
            <p:cNvGrpSpPr>
              <a:grpSpLocks/>
            </p:cNvGrpSpPr>
            <p:nvPr/>
          </p:nvGrpSpPr>
          <p:grpSpPr bwMode="auto">
            <a:xfrm>
              <a:off x="1692" y="1920"/>
              <a:ext cx="2242" cy="1765"/>
              <a:chOff x="1156" y="2118"/>
              <a:chExt cx="2242" cy="1765"/>
            </a:xfrm>
          </p:grpSpPr>
          <p:sp>
            <p:nvSpPr>
              <p:cNvPr id="12303" name="Rectangle 18"/>
              <p:cNvSpPr>
                <a:spLocks noChangeArrowheads="1"/>
              </p:cNvSpPr>
              <p:nvPr/>
            </p:nvSpPr>
            <p:spPr bwMode="auto">
              <a:xfrm>
                <a:off x="2289" y="2809"/>
                <a:ext cx="1106" cy="1071"/>
              </a:xfrm>
              <a:prstGeom prst="rect">
                <a:avLst/>
              </a:prstGeom>
              <a:solidFill>
                <a:srgbClr val="A3C145"/>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2304" name="Freeform 19"/>
              <p:cNvSpPr>
                <a:spLocks/>
              </p:cNvSpPr>
              <p:nvPr/>
            </p:nvSpPr>
            <p:spPr bwMode="auto">
              <a:xfrm>
                <a:off x="1156" y="2118"/>
                <a:ext cx="1122" cy="1765"/>
              </a:xfrm>
              <a:custGeom>
                <a:avLst/>
                <a:gdLst>
                  <a:gd name="T0" fmla="*/ 1121 w 1122"/>
                  <a:gd name="T1" fmla="*/ 1764 h 1765"/>
                  <a:gd name="T2" fmla="*/ 0 w 1122"/>
                  <a:gd name="T3" fmla="*/ 0 h 1765"/>
                  <a:gd name="T4" fmla="*/ 1121 w 1122"/>
                  <a:gd name="T5" fmla="*/ 679 h 1765"/>
                  <a:gd name="T6" fmla="*/ 1121 w 1122"/>
                  <a:gd name="T7" fmla="*/ 1764 h 1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2" h="1765">
                    <a:moveTo>
                      <a:pt x="1121" y="1764"/>
                    </a:moveTo>
                    <a:lnTo>
                      <a:pt x="0" y="0"/>
                    </a:lnTo>
                    <a:lnTo>
                      <a:pt x="1121" y="679"/>
                    </a:lnTo>
                    <a:lnTo>
                      <a:pt x="1121" y="1764"/>
                    </a:lnTo>
                  </a:path>
                </a:pathLst>
              </a:custGeom>
              <a:solidFill>
                <a:srgbClr val="A3C145"/>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2305" name="Freeform 20"/>
              <p:cNvSpPr>
                <a:spLocks/>
              </p:cNvSpPr>
              <p:nvPr/>
            </p:nvSpPr>
            <p:spPr bwMode="auto">
              <a:xfrm>
                <a:off x="1156" y="2118"/>
                <a:ext cx="2242" cy="680"/>
              </a:xfrm>
              <a:custGeom>
                <a:avLst/>
                <a:gdLst>
                  <a:gd name="T0" fmla="*/ 2241 w 2242"/>
                  <a:gd name="T1" fmla="*/ 679 h 680"/>
                  <a:gd name="T2" fmla="*/ 1121 w 2242"/>
                  <a:gd name="T3" fmla="*/ 679 h 680"/>
                  <a:gd name="T4" fmla="*/ 0 w 2242"/>
                  <a:gd name="T5" fmla="*/ 0 h 680"/>
                  <a:gd name="T6" fmla="*/ 2241 w 2242"/>
                  <a:gd name="T7" fmla="*/ 679 h 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42" h="680">
                    <a:moveTo>
                      <a:pt x="2241" y="679"/>
                    </a:moveTo>
                    <a:lnTo>
                      <a:pt x="1121" y="679"/>
                    </a:lnTo>
                    <a:lnTo>
                      <a:pt x="0" y="0"/>
                    </a:lnTo>
                    <a:lnTo>
                      <a:pt x="2241" y="679"/>
                    </a:lnTo>
                  </a:path>
                </a:pathLst>
              </a:custGeom>
              <a:solidFill>
                <a:srgbClr val="A3C145"/>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grpSp>
        <p:sp>
          <p:nvSpPr>
            <p:cNvPr id="12302" name="Rectangle 21"/>
            <p:cNvSpPr>
              <a:spLocks noChangeArrowheads="1"/>
            </p:cNvSpPr>
            <p:nvPr/>
          </p:nvSpPr>
          <p:spPr bwMode="auto">
            <a:xfrm>
              <a:off x="2615" y="2684"/>
              <a:ext cx="1564" cy="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spcBef>
                  <a:spcPct val="0"/>
                </a:spcBef>
                <a:spcAft>
                  <a:spcPct val="0"/>
                </a:spcAft>
              </a:pPr>
              <a:r>
                <a:rPr lang="en-US" sz="3200" b="1" smtClean="0">
                  <a:solidFill>
                    <a:srgbClr val="000000"/>
                  </a:solidFill>
                  <a:latin typeface="Times New Roman" pitchFamily="18" charset="0"/>
                </a:rPr>
                <a:t>Conforms</a:t>
              </a:r>
              <a:br>
                <a:rPr lang="en-US" sz="3200" b="1" smtClean="0">
                  <a:solidFill>
                    <a:srgbClr val="000000"/>
                  </a:solidFill>
                  <a:latin typeface="Times New Roman" pitchFamily="18" charset="0"/>
                </a:rPr>
              </a:br>
              <a:r>
                <a:rPr lang="en-US" sz="3200" b="1" smtClean="0">
                  <a:solidFill>
                    <a:srgbClr val="000000"/>
                  </a:solidFill>
                  <a:latin typeface="Times New Roman" pitchFamily="18" charset="0"/>
                </a:rPr>
                <a:t> to design</a:t>
              </a:r>
            </a:p>
          </p:txBody>
        </p:sp>
      </p:grpSp>
      <p:grpSp>
        <p:nvGrpSpPr>
          <p:cNvPr id="310294" name="Group 22"/>
          <p:cNvGrpSpPr>
            <a:grpSpLocks/>
          </p:cNvGrpSpPr>
          <p:nvPr/>
        </p:nvGrpSpPr>
        <p:grpSpPr bwMode="auto">
          <a:xfrm>
            <a:off x="914400" y="1676400"/>
            <a:ext cx="3559175" cy="2268538"/>
            <a:chOff x="576" y="720"/>
            <a:chExt cx="2242" cy="1765"/>
          </a:xfrm>
        </p:grpSpPr>
        <p:grpSp>
          <p:nvGrpSpPr>
            <p:cNvPr id="12296" name="Group 23"/>
            <p:cNvGrpSpPr>
              <a:grpSpLocks/>
            </p:cNvGrpSpPr>
            <p:nvPr/>
          </p:nvGrpSpPr>
          <p:grpSpPr bwMode="auto">
            <a:xfrm>
              <a:off x="576" y="720"/>
              <a:ext cx="2242" cy="1765"/>
              <a:chOff x="40" y="918"/>
              <a:chExt cx="2242" cy="1765"/>
            </a:xfrm>
          </p:grpSpPr>
          <p:sp>
            <p:nvSpPr>
              <p:cNvPr id="12298" name="Rectangle 24"/>
              <p:cNvSpPr>
                <a:spLocks noChangeArrowheads="1"/>
              </p:cNvSpPr>
              <p:nvPr/>
            </p:nvSpPr>
            <p:spPr bwMode="auto">
              <a:xfrm>
                <a:off x="1173" y="1609"/>
                <a:ext cx="1106" cy="1071"/>
              </a:xfrm>
              <a:prstGeom prst="rect">
                <a:avLst/>
              </a:prstGeom>
              <a:solidFill>
                <a:srgbClr val="FBD589"/>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2299" name="Freeform 25"/>
              <p:cNvSpPr>
                <a:spLocks/>
              </p:cNvSpPr>
              <p:nvPr/>
            </p:nvSpPr>
            <p:spPr bwMode="auto">
              <a:xfrm>
                <a:off x="40" y="918"/>
                <a:ext cx="1122" cy="1765"/>
              </a:xfrm>
              <a:custGeom>
                <a:avLst/>
                <a:gdLst>
                  <a:gd name="T0" fmla="*/ 1121 w 1122"/>
                  <a:gd name="T1" fmla="*/ 1764 h 1765"/>
                  <a:gd name="T2" fmla="*/ 0 w 1122"/>
                  <a:gd name="T3" fmla="*/ 0 h 1765"/>
                  <a:gd name="T4" fmla="*/ 1121 w 1122"/>
                  <a:gd name="T5" fmla="*/ 679 h 1765"/>
                  <a:gd name="T6" fmla="*/ 1121 w 1122"/>
                  <a:gd name="T7" fmla="*/ 1764 h 1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2" h="1765">
                    <a:moveTo>
                      <a:pt x="1121" y="1764"/>
                    </a:moveTo>
                    <a:lnTo>
                      <a:pt x="0" y="0"/>
                    </a:lnTo>
                    <a:lnTo>
                      <a:pt x="1121" y="679"/>
                    </a:lnTo>
                    <a:lnTo>
                      <a:pt x="1121" y="1764"/>
                    </a:lnTo>
                  </a:path>
                </a:pathLst>
              </a:custGeom>
              <a:solidFill>
                <a:srgbClr val="FBD589"/>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sp>
            <p:nvSpPr>
              <p:cNvPr id="12300" name="Freeform 26"/>
              <p:cNvSpPr>
                <a:spLocks/>
              </p:cNvSpPr>
              <p:nvPr/>
            </p:nvSpPr>
            <p:spPr bwMode="auto">
              <a:xfrm>
                <a:off x="40" y="918"/>
                <a:ext cx="2242" cy="680"/>
              </a:xfrm>
              <a:custGeom>
                <a:avLst/>
                <a:gdLst>
                  <a:gd name="T0" fmla="*/ 2241 w 2242"/>
                  <a:gd name="T1" fmla="*/ 679 h 680"/>
                  <a:gd name="T2" fmla="*/ 1121 w 2242"/>
                  <a:gd name="T3" fmla="*/ 679 h 680"/>
                  <a:gd name="T4" fmla="*/ 0 w 2242"/>
                  <a:gd name="T5" fmla="*/ 0 h 680"/>
                  <a:gd name="T6" fmla="*/ 2241 w 2242"/>
                  <a:gd name="T7" fmla="*/ 679 h 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42" h="680">
                    <a:moveTo>
                      <a:pt x="2241" y="679"/>
                    </a:moveTo>
                    <a:lnTo>
                      <a:pt x="1121" y="679"/>
                    </a:lnTo>
                    <a:lnTo>
                      <a:pt x="0" y="0"/>
                    </a:lnTo>
                    <a:lnTo>
                      <a:pt x="2241" y="679"/>
                    </a:lnTo>
                  </a:path>
                </a:pathLst>
              </a:custGeom>
              <a:solidFill>
                <a:srgbClr val="FBD589"/>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b="1" smtClean="0">
                  <a:solidFill>
                    <a:srgbClr val="000000"/>
                  </a:solidFill>
                  <a:latin typeface="Times New Roman" pitchFamily="18" charset="0"/>
                </a:endParaRPr>
              </a:p>
            </p:txBody>
          </p:sp>
        </p:grpSp>
        <p:sp>
          <p:nvSpPr>
            <p:cNvPr id="12297" name="Rectangle 27"/>
            <p:cNvSpPr>
              <a:spLocks noChangeArrowheads="1"/>
            </p:cNvSpPr>
            <p:nvPr/>
          </p:nvSpPr>
          <p:spPr bwMode="auto">
            <a:xfrm>
              <a:off x="1855" y="1724"/>
              <a:ext cx="854"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sz="3200" b="1" smtClean="0">
                  <a:solidFill>
                    <a:srgbClr val="000000"/>
                  </a:solidFill>
                  <a:latin typeface="Times New Roman" pitchFamily="18" charset="0"/>
                </a:rPr>
                <a:t>Design</a:t>
              </a:r>
            </a:p>
          </p:txBody>
        </p:sp>
      </p:grpSp>
    </p:spTree>
    <p:extLst>
      <p:ext uri="{BB962C8B-B14F-4D97-AF65-F5344CB8AC3E}">
        <p14:creationId xmlns:p14="http://schemas.microsoft.com/office/powerpoint/2010/main" val="24303438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0294"/>
                                        </p:tgtEl>
                                        <p:attrNameLst>
                                          <p:attrName>style.visibility</p:attrName>
                                        </p:attrNameLst>
                                      </p:cBhvr>
                                      <p:to>
                                        <p:strVal val="visible"/>
                                      </p:to>
                                    </p:set>
                                    <p:anim calcmode="lin" valueType="num">
                                      <p:cBhvr additive="base">
                                        <p:cTn id="7" dur="500" fill="hold"/>
                                        <p:tgtEl>
                                          <p:spTgt spid="310294"/>
                                        </p:tgtEl>
                                        <p:attrNameLst>
                                          <p:attrName>ppt_x</p:attrName>
                                        </p:attrNameLst>
                                      </p:cBhvr>
                                      <p:tavLst>
                                        <p:tav tm="0">
                                          <p:val>
                                            <p:strVal val="0-#ppt_w/2"/>
                                          </p:val>
                                        </p:tav>
                                        <p:tav tm="100000">
                                          <p:val>
                                            <p:strVal val="#ppt_x"/>
                                          </p:val>
                                        </p:tav>
                                      </p:tavLst>
                                    </p:anim>
                                    <p:anim calcmode="lin" valueType="num">
                                      <p:cBhvr additive="base">
                                        <p:cTn id="8" dur="500" fill="hold"/>
                                        <p:tgtEl>
                                          <p:spTgt spid="3102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10288"/>
                                        </p:tgtEl>
                                        <p:attrNameLst>
                                          <p:attrName>style.visibility</p:attrName>
                                        </p:attrNameLst>
                                      </p:cBhvr>
                                      <p:to>
                                        <p:strVal val="visible"/>
                                      </p:to>
                                    </p:set>
                                    <p:anim calcmode="lin" valueType="num">
                                      <p:cBhvr additive="base">
                                        <p:cTn id="13" dur="500" fill="hold"/>
                                        <p:tgtEl>
                                          <p:spTgt spid="310288"/>
                                        </p:tgtEl>
                                        <p:attrNameLst>
                                          <p:attrName>ppt_x</p:attrName>
                                        </p:attrNameLst>
                                      </p:cBhvr>
                                      <p:tavLst>
                                        <p:tav tm="0">
                                          <p:val>
                                            <p:strVal val="0-#ppt_w/2"/>
                                          </p:val>
                                        </p:tav>
                                        <p:tav tm="100000">
                                          <p:val>
                                            <p:strVal val="#ppt_x"/>
                                          </p:val>
                                        </p:tav>
                                      </p:tavLst>
                                    </p:anim>
                                    <p:anim calcmode="lin" valueType="num">
                                      <p:cBhvr additive="base">
                                        <p:cTn id="14" dur="500" fill="hold"/>
                                        <p:tgtEl>
                                          <p:spTgt spid="3102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10275"/>
                                        </p:tgtEl>
                                        <p:attrNameLst>
                                          <p:attrName>style.visibility</p:attrName>
                                        </p:attrNameLst>
                                      </p:cBhvr>
                                      <p:to>
                                        <p:strVal val="visible"/>
                                      </p:to>
                                    </p:set>
                                    <p:anim calcmode="lin" valueType="num">
                                      <p:cBhvr additive="base">
                                        <p:cTn id="19" dur="500" fill="hold"/>
                                        <p:tgtEl>
                                          <p:spTgt spid="310275"/>
                                        </p:tgtEl>
                                        <p:attrNameLst>
                                          <p:attrName>ppt_x</p:attrName>
                                        </p:attrNameLst>
                                      </p:cBhvr>
                                      <p:tavLst>
                                        <p:tav tm="0">
                                          <p:val>
                                            <p:strVal val="0-#ppt_w/2"/>
                                          </p:val>
                                        </p:tav>
                                        <p:tav tm="100000">
                                          <p:val>
                                            <p:strVal val="#ppt_x"/>
                                          </p:val>
                                        </p:tav>
                                      </p:tavLst>
                                    </p:anim>
                                    <p:anim calcmode="lin" valueType="num">
                                      <p:cBhvr additive="base">
                                        <p:cTn id="20" dur="500" fill="hold"/>
                                        <p:tgtEl>
                                          <p:spTgt spid="3102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10281"/>
                                        </p:tgtEl>
                                        <p:attrNameLst>
                                          <p:attrName>style.visibility</p:attrName>
                                        </p:attrNameLst>
                                      </p:cBhvr>
                                      <p:to>
                                        <p:strVal val="visible"/>
                                      </p:to>
                                    </p:set>
                                    <p:anim calcmode="lin" valueType="num">
                                      <p:cBhvr additive="base">
                                        <p:cTn id="25" dur="500" fill="hold"/>
                                        <p:tgtEl>
                                          <p:spTgt spid="310281"/>
                                        </p:tgtEl>
                                        <p:attrNameLst>
                                          <p:attrName>ppt_x</p:attrName>
                                        </p:attrNameLst>
                                      </p:cBhvr>
                                      <p:tavLst>
                                        <p:tav tm="0">
                                          <p:val>
                                            <p:strVal val="0-#ppt_w/2"/>
                                          </p:val>
                                        </p:tav>
                                        <p:tav tm="100000">
                                          <p:val>
                                            <p:strVal val="#ppt_x"/>
                                          </p:val>
                                        </p:tav>
                                      </p:tavLst>
                                    </p:anim>
                                    <p:anim calcmode="lin" valueType="num">
                                      <p:cBhvr additive="base">
                                        <p:cTn id="26" dur="500" fill="hold"/>
                                        <p:tgtEl>
                                          <p:spTgt spid="3102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153E03A8-3793-438C-A910-F880A86B8BC5}" type="slidenum">
              <a:rPr lang="en-US" sz="1400" b="0">
                <a:solidFill>
                  <a:srgbClr val="000000"/>
                </a:solidFill>
              </a:rPr>
              <a:pPr lvl="2"/>
              <a:t>32</a:t>
            </a:fld>
            <a:endParaRPr lang="en-US" sz="1400" b="0">
              <a:solidFill>
                <a:srgbClr val="000000"/>
              </a:solidFill>
            </a:endParaRPr>
          </a:p>
        </p:txBody>
      </p:sp>
      <p:sp>
        <p:nvSpPr>
          <p:cNvPr id="13315" name="Rectangle 2"/>
          <p:cNvSpPr>
            <a:spLocks noGrp="1" noChangeArrowheads="1"/>
          </p:cNvSpPr>
          <p:nvPr>
            <p:ph type="title"/>
          </p:nvPr>
        </p:nvSpPr>
        <p:spPr>
          <a:xfrm>
            <a:off x="0" y="398463"/>
            <a:ext cx="9144000" cy="49688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Determinants of Quality</a:t>
            </a:r>
          </a:p>
        </p:txBody>
      </p:sp>
      <p:sp>
        <p:nvSpPr>
          <p:cNvPr id="13316" name="Text Box 3"/>
          <p:cNvSpPr txBox="1">
            <a:spLocks noChangeArrowheads="1"/>
          </p:cNvSpPr>
          <p:nvPr/>
        </p:nvSpPr>
        <p:spPr bwMode="auto">
          <a:xfrm>
            <a:off x="381000" y="1447800"/>
            <a:ext cx="8763000" cy="5395913"/>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b="1">
                <a:solidFill>
                  <a:schemeClr val="tx1"/>
                </a:solidFill>
                <a:latin typeface="Times New Roman" pitchFamily="18" charset="0"/>
              </a:defRPr>
            </a:lvl1pPr>
            <a:lvl2pPr marL="914400" indent="-45720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0" fontAlgn="base" hangingPunct="0">
              <a:spcBef>
                <a:spcPct val="0"/>
              </a:spcBef>
              <a:spcAft>
                <a:spcPct val="0"/>
              </a:spcAft>
            </a:pPr>
            <a:r>
              <a:rPr lang="en-US" sz="2800" dirty="0" smtClean="0">
                <a:solidFill>
                  <a:srgbClr val="000000"/>
                </a:solidFill>
              </a:rPr>
              <a:t>1. </a:t>
            </a:r>
            <a:r>
              <a:rPr lang="en-US" sz="2800" dirty="0" smtClean="0">
                <a:solidFill>
                  <a:srgbClr val="FF3300"/>
                </a:solidFill>
              </a:rPr>
              <a:t>Design</a:t>
            </a:r>
            <a:r>
              <a:rPr lang="en-US" sz="2800" dirty="0" smtClean="0">
                <a:solidFill>
                  <a:srgbClr val="000000"/>
                </a:solidFill>
              </a:rPr>
              <a:t>, </a:t>
            </a:r>
            <a:r>
              <a:rPr lang="en-US" sz="2800" i="1" dirty="0" smtClean="0">
                <a:solidFill>
                  <a:srgbClr val="000000"/>
                </a:solidFill>
              </a:rPr>
              <a:t>planned quality</a:t>
            </a:r>
          </a:p>
          <a:p>
            <a:pPr eaLnBrk="0" fontAlgn="base" hangingPunct="0">
              <a:spcBef>
                <a:spcPct val="0"/>
              </a:spcBef>
              <a:spcAft>
                <a:spcPct val="0"/>
              </a:spcAft>
            </a:pPr>
            <a:r>
              <a:rPr lang="en-US" b="0" dirty="0" smtClean="0">
                <a:solidFill>
                  <a:srgbClr val="2237A0"/>
                </a:solidFill>
              </a:rPr>
              <a:t>Intension of designers to include or exclude features in a product or service</a:t>
            </a:r>
          </a:p>
          <a:p>
            <a:pPr lvl="1" eaLnBrk="0" fontAlgn="base" hangingPunct="0">
              <a:spcBef>
                <a:spcPct val="0"/>
              </a:spcBef>
              <a:spcAft>
                <a:spcPct val="0"/>
              </a:spcAft>
            </a:pPr>
            <a:r>
              <a:rPr lang="en-US" sz="2800" i="1" dirty="0" smtClean="0">
                <a:solidFill>
                  <a:srgbClr val="000000"/>
                </a:solidFill>
              </a:rPr>
              <a:t>EX: Designed size, actual durability</a:t>
            </a:r>
          </a:p>
          <a:p>
            <a:pPr lvl="1" eaLnBrk="0" fontAlgn="base" hangingPunct="0">
              <a:spcBef>
                <a:spcPct val="0"/>
              </a:spcBef>
              <a:spcAft>
                <a:spcPct val="0"/>
              </a:spcAft>
            </a:pPr>
            <a:r>
              <a:rPr lang="en-US" sz="2800" dirty="0" smtClean="0">
                <a:solidFill>
                  <a:srgbClr val="000000"/>
                </a:solidFill>
              </a:rPr>
              <a:t>Customer input is accounted for</a:t>
            </a:r>
          </a:p>
          <a:p>
            <a:pPr eaLnBrk="0" fontAlgn="base" hangingPunct="0">
              <a:spcBef>
                <a:spcPct val="0"/>
              </a:spcBef>
              <a:spcAft>
                <a:spcPct val="0"/>
              </a:spcAft>
            </a:pPr>
            <a:r>
              <a:rPr lang="en-US" sz="2800" dirty="0" smtClean="0">
                <a:solidFill>
                  <a:srgbClr val="000000"/>
                </a:solidFill>
              </a:rPr>
              <a:t>2. </a:t>
            </a:r>
            <a:r>
              <a:rPr lang="en-US" sz="2800" dirty="0" smtClean="0">
                <a:solidFill>
                  <a:srgbClr val="FF3300"/>
                </a:solidFill>
              </a:rPr>
              <a:t>Conformance</a:t>
            </a:r>
            <a:r>
              <a:rPr lang="en-US" sz="2800" dirty="0" smtClean="0">
                <a:solidFill>
                  <a:srgbClr val="000000"/>
                </a:solidFill>
              </a:rPr>
              <a:t> to design (standards), </a:t>
            </a:r>
            <a:r>
              <a:rPr lang="en-US" sz="2800" i="1" dirty="0" smtClean="0">
                <a:solidFill>
                  <a:srgbClr val="000000"/>
                </a:solidFill>
              </a:rPr>
              <a:t>executed quality</a:t>
            </a:r>
          </a:p>
          <a:p>
            <a:pPr eaLnBrk="0" fontAlgn="base" hangingPunct="0">
              <a:spcBef>
                <a:spcPct val="0"/>
              </a:spcBef>
              <a:spcAft>
                <a:spcPct val="0"/>
              </a:spcAft>
            </a:pPr>
            <a:r>
              <a:rPr lang="en-US" b="0" dirty="0" smtClean="0">
                <a:solidFill>
                  <a:srgbClr val="2237A0"/>
                </a:solidFill>
              </a:rPr>
              <a:t>The degree to which goods or services conform to the intent of the designers</a:t>
            </a:r>
            <a:endParaRPr lang="en-US" sz="2800" i="1" dirty="0" smtClean="0">
              <a:solidFill>
                <a:srgbClr val="000000"/>
              </a:solidFill>
            </a:endParaRPr>
          </a:p>
          <a:p>
            <a:pPr lvl="1" eaLnBrk="0" fontAlgn="base" hangingPunct="0">
              <a:spcBef>
                <a:spcPct val="0"/>
              </a:spcBef>
              <a:spcAft>
                <a:spcPct val="0"/>
              </a:spcAft>
            </a:pPr>
            <a:r>
              <a:rPr lang="en-US" sz="2800" i="1" dirty="0" smtClean="0">
                <a:solidFill>
                  <a:srgbClr val="000000"/>
                </a:solidFill>
              </a:rPr>
              <a:t>EX: Actual size, actual durability</a:t>
            </a:r>
          </a:p>
          <a:p>
            <a:pPr lvl="1" eaLnBrk="0" fontAlgn="base" hangingPunct="0">
              <a:spcBef>
                <a:spcPct val="0"/>
              </a:spcBef>
              <a:spcAft>
                <a:spcPct val="0"/>
              </a:spcAft>
            </a:pPr>
            <a:r>
              <a:rPr lang="en-US" sz="2800" dirty="0" smtClean="0">
                <a:solidFill>
                  <a:srgbClr val="000000"/>
                </a:solidFill>
              </a:rPr>
              <a:t>Design for quality: Design with quality in mind</a:t>
            </a:r>
            <a:endParaRPr lang="en-US" sz="2800" i="1" dirty="0" smtClean="0">
              <a:solidFill>
                <a:srgbClr val="000000"/>
              </a:solidFill>
            </a:endParaRPr>
          </a:p>
          <a:p>
            <a:pPr eaLnBrk="0" fontAlgn="base" hangingPunct="0">
              <a:spcBef>
                <a:spcPct val="0"/>
              </a:spcBef>
              <a:spcAft>
                <a:spcPct val="0"/>
              </a:spcAft>
            </a:pPr>
            <a:r>
              <a:rPr lang="en-US" sz="2800" dirty="0" smtClean="0">
                <a:solidFill>
                  <a:srgbClr val="000000"/>
                </a:solidFill>
              </a:rPr>
              <a:t>3. </a:t>
            </a:r>
            <a:r>
              <a:rPr lang="en-US" sz="2800" dirty="0" smtClean="0">
                <a:solidFill>
                  <a:srgbClr val="FF3300"/>
                </a:solidFill>
              </a:rPr>
              <a:t>Ease of use</a:t>
            </a:r>
          </a:p>
          <a:p>
            <a:pPr lvl="1" eaLnBrk="0" fontAlgn="base" hangingPunct="0">
              <a:spcBef>
                <a:spcPct val="0"/>
              </a:spcBef>
              <a:spcAft>
                <a:spcPct val="0"/>
              </a:spcAft>
            </a:pPr>
            <a:r>
              <a:rPr lang="en-US" sz="2800" dirty="0" smtClean="0">
                <a:solidFill>
                  <a:srgbClr val="000000"/>
                </a:solidFill>
              </a:rPr>
              <a:t>EX: Directions, instructions, training</a:t>
            </a:r>
          </a:p>
          <a:p>
            <a:pPr eaLnBrk="0" fontAlgn="base" hangingPunct="0">
              <a:spcBef>
                <a:spcPct val="0"/>
              </a:spcBef>
              <a:spcAft>
                <a:spcPct val="0"/>
              </a:spcAft>
            </a:pPr>
            <a:r>
              <a:rPr lang="en-US" sz="2800" dirty="0" smtClean="0">
                <a:solidFill>
                  <a:srgbClr val="000000"/>
                </a:solidFill>
              </a:rPr>
              <a:t>4. </a:t>
            </a:r>
            <a:r>
              <a:rPr lang="en-US" sz="2800" dirty="0" smtClean="0">
                <a:solidFill>
                  <a:srgbClr val="FF3300"/>
                </a:solidFill>
              </a:rPr>
              <a:t>Service after delivery</a:t>
            </a:r>
          </a:p>
        </p:txBody>
      </p:sp>
    </p:spTree>
    <p:extLst>
      <p:ext uri="{BB962C8B-B14F-4D97-AF65-F5344CB8AC3E}">
        <p14:creationId xmlns:p14="http://schemas.microsoft.com/office/powerpoint/2010/main" val="1098568711"/>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3C7C316E-FF2C-46EE-9254-5B0020CE69AB}" type="slidenum">
              <a:rPr lang="en-US" sz="1400" b="0">
                <a:solidFill>
                  <a:srgbClr val="000000"/>
                </a:solidFill>
              </a:rPr>
              <a:pPr lvl="2"/>
              <a:t>33</a:t>
            </a:fld>
            <a:endParaRPr lang="en-US" sz="1400" b="0">
              <a:solidFill>
                <a:srgbClr val="000000"/>
              </a:solidFill>
            </a:endParaRPr>
          </a:p>
        </p:txBody>
      </p:sp>
      <p:sp>
        <p:nvSpPr>
          <p:cNvPr id="14339" name="Rectangle 2"/>
          <p:cNvSpPr>
            <a:spLocks noGrp="1" noChangeArrowheads="1"/>
          </p:cNvSpPr>
          <p:nvPr>
            <p:ph type="title"/>
          </p:nvPr>
        </p:nvSpPr>
        <p:spPr>
          <a:xfrm>
            <a:off x="304800" y="477838"/>
            <a:ext cx="7772400" cy="6667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The Consequences of Poor Quality</a:t>
            </a:r>
            <a:endParaRPr lang="en-US" b="1" smtClean="0"/>
          </a:p>
        </p:txBody>
      </p:sp>
      <p:sp>
        <p:nvSpPr>
          <p:cNvPr id="312323" name="Rectangle 3"/>
          <p:cNvSpPr>
            <a:spLocks noGrp="1" noChangeArrowheads="1"/>
          </p:cNvSpPr>
          <p:nvPr>
            <p:ph type="body" idx="1"/>
          </p:nvPr>
        </p:nvSpPr>
        <p:spPr>
          <a:xfrm>
            <a:off x="663575" y="1671638"/>
            <a:ext cx="7751763" cy="31337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Loss of business</a:t>
            </a:r>
            <a:endParaRPr lang="en-US" sz="3600" smtClean="0"/>
          </a:p>
          <a:p>
            <a:pPr eaLnBrk="1" hangingPunct="1"/>
            <a:r>
              <a:rPr lang="en-US" smtClean="0"/>
              <a:t>Liability</a:t>
            </a:r>
            <a:endParaRPr lang="en-US" sz="3600" smtClean="0"/>
          </a:p>
          <a:p>
            <a:pPr eaLnBrk="1" hangingPunct="1"/>
            <a:r>
              <a:rPr lang="en-US" smtClean="0"/>
              <a:t>Productivity</a:t>
            </a:r>
            <a:endParaRPr lang="en-US" sz="3600" smtClean="0"/>
          </a:p>
          <a:p>
            <a:pPr eaLnBrk="1" hangingPunct="1"/>
            <a:r>
              <a:rPr lang="en-US" smtClean="0"/>
              <a:t>Costs</a:t>
            </a:r>
          </a:p>
        </p:txBody>
      </p:sp>
      <p:pic>
        <p:nvPicPr>
          <p:cNvPr id="14341" name="Picture 4" descr="INTL_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200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wipe(left)">
                                      <p:cBhvr>
                                        <p:cTn id="7" dur="500"/>
                                        <p:tgtEl>
                                          <p:spTgt spid="312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2323">
                                            <p:txEl>
                                              <p:pRg st="1" end="1"/>
                                            </p:txEl>
                                          </p:spTgt>
                                        </p:tgtEl>
                                        <p:attrNameLst>
                                          <p:attrName>style.visibility</p:attrName>
                                        </p:attrNameLst>
                                      </p:cBhvr>
                                      <p:to>
                                        <p:strVal val="visible"/>
                                      </p:to>
                                    </p:set>
                                    <p:animEffect transition="in" filter="wipe(left)">
                                      <p:cBhvr>
                                        <p:cTn id="12" dur="500"/>
                                        <p:tgtEl>
                                          <p:spTgt spid="312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2323">
                                            <p:txEl>
                                              <p:pRg st="2" end="2"/>
                                            </p:txEl>
                                          </p:spTgt>
                                        </p:tgtEl>
                                        <p:attrNameLst>
                                          <p:attrName>style.visibility</p:attrName>
                                        </p:attrNameLst>
                                      </p:cBhvr>
                                      <p:to>
                                        <p:strVal val="visible"/>
                                      </p:to>
                                    </p:set>
                                    <p:animEffect transition="in" filter="wipe(left)">
                                      <p:cBhvr>
                                        <p:cTn id="17" dur="500"/>
                                        <p:tgtEl>
                                          <p:spTgt spid="312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2323">
                                            <p:txEl>
                                              <p:pRg st="3" end="3"/>
                                            </p:txEl>
                                          </p:spTgt>
                                        </p:tgtEl>
                                        <p:attrNameLst>
                                          <p:attrName>style.visibility</p:attrName>
                                        </p:attrNameLst>
                                      </p:cBhvr>
                                      <p:to>
                                        <p:strVal val="visible"/>
                                      </p:to>
                                    </p:set>
                                    <p:animEffect transition="in" filter="wipe(left)">
                                      <p:cBhvr>
                                        <p:cTn id="22" dur="500"/>
                                        <p:tgtEl>
                                          <p:spTgt spid="312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lvl="2"/>
            <a:fld id="{66C2C7B9-90F4-4D66-BD88-F4845717D546}" type="slidenum">
              <a:rPr lang="en-US" sz="1400" b="0">
                <a:solidFill>
                  <a:srgbClr val="000000"/>
                </a:solidFill>
              </a:rPr>
              <a:pPr lvl="2"/>
              <a:t>34</a:t>
            </a:fld>
            <a:endParaRPr lang="en-US" sz="1400" b="0">
              <a:solidFill>
                <a:srgbClr val="000000"/>
              </a:solidFill>
            </a:endParaRPr>
          </a:p>
        </p:txBody>
      </p:sp>
      <p:sp>
        <p:nvSpPr>
          <p:cNvPr id="15363" name="Rectangle 2"/>
          <p:cNvSpPr>
            <a:spLocks noGrp="1" noChangeArrowheads="1"/>
          </p:cNvSpPr>
          <p:nvPr>
            <p:ph type="title"/>
          </p:nvPr>
        </p:nvSpPr>
        <p:spPr>
          <a:xfrm>
            <a:off x="0" y="339725"/>
            <a:ext cx="9144000" cy="5540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The Consequences of Poor Quality</a:t>
            </a:r>
            <a:endParaRPr lang="en-US" b="1" smtClean="0"/>
          </a:p>
        </p:txBody>
      </p:sp>
      <p:sp>
        <p:nvSpPr>
          <p:cNvPr id="248835" name="Rectangle 3"/>
          <p:cNvSpPr>
            <a:spLocks noGrp="1" noChangeArrowheads="1"/>
          </p:cNvSpPr>
          <p:nvPr>
            <p:ph type="body" idx="1"/>
          </p:nvPr>
        </p:nvSpPr>
        <p:spPr>
          <a:xfrm>
            <a:off x="304800" y="1600200"/>
            <a:ext cx="8458200" cy="5257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en-US" sz="2800" smtClean="0"/>
              <a:t>Loss of business: Customer quietly stops buying. Customer complaints rarely reach to the upper management.</a:t>
            </a:r>
          </a:p>
          <a:p>
            <a:pPr lvl="1" eaLnBrk="1" hangingPunct="1">
              <a:lnSpc>
                <a:spcPct val="90000"/>
              </a:lnSpc>
              <a:buFontTx/>
              <a:buNone/>
            </a:pPr>
            <a:endParaRPr lang="en-US" smtClean="0"/>
          </a:p>
          <a:p>
            <a:pPr eaLnBrk="1" hangingPunct="1">
              <a:lnSpc>
                <a:spcPct val="90000"/>
              </a:lnSpc>
            </a:pPr>
            <a:r>
              <a:rPr lang="en-US" sz="2800" smtClean="0"/>
              <a:t>Liability: Due to damages or injuries resulting from poor quality (design, conformance, ease of use, service)</a:t>
            </a:r>
          </a:p>
          <a:p>
            <a:pPr lvl="1" eaLnBrk="1" hangingPunct="1">
              <a:lnSpc>
                <a:spcPct val="90000"/>
              </a:lnSpc>
              <a:buFontTx/>
              <a:buNone/>
            </a:pPr>
            <a:endParaRPr lang="en-US" smtClean="0"/>
          </a:p>
          <a:p>
            <a:pPr eaLnBrk="1" hangingPunct="1">
              <a:lnSpc>
                <a:spcPct val="90000"/>
              </a:lnSpc>
            </a:pPr>
            <a:r>
              <a:rPr lang="en-US" sz="2800" smtClean="0"/>
              <a:t>Low productivity: Rework or scrap. More input but does not increase the output. </a:t>
            </a:r>
          </a:p>
          <a:p>
            <a:pPr lvl="1" eaLnBrk="1" hangingPunct="1">
              <a:lnSpc>
                <a:spcPct val="90000"/>
              </a:lnSpc>
              <a:buFontTx/>
              <a:buNone/>
            </a:pPr>
            <a:endParaRPr lang="en-US" smtClean="0"/>
          </a:p>
          <a:p>
            <a:pPr eaLnBrk="1" hangingPunct="1">
              <a:lnSpc>
                <a:spcPct val="90000"/>
              </a:lnSpc>
            </a:pPr>
            <a:r>
              <a:rPr lang="en-US" sz="2800" smtClean="0"/>
              <a:t>High costs</a:t>
            </a:r>
          </a:p>
        </p:txBody>
      </p:sp>
    </p:spTree>
    <p:extLst>
      <p:ext uri="{BB962C8B-B14F-4D97-AF65-F5344CB8AC3E}">
        <p14:creationId xmlns:p14="http://schemas.microsoft.com/office/powerpoint/2010/main" val="3890825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wipe(left)">
                                      <p:cBhvr>
                                        <p:cTn id="7" dur="500"/>
                                        <p:tgtEl>
                                          <p:spTgt spid="248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8835">
                                            <p:txEl>
                                              <p:pRg st="2" end="2"/>
                                            </p:txEl>
                                          </p:spTgt>
                                        </p:tgtEl>
                                        <p:attrNameLst>
                                          <p:attrName>style.visibility</p:attrName>
                                        </p:attrNameLst>
                                      </p:cBhvr>
                                      <p:to>
                                        <p:strVal val="visible"/>
                                      </p:to>
                                    </p:set>
                                    <p:animEffect transition="in" filter="wipe(left)">
                                      <p:cBhvr>
                                        <p:cTn id="12" dur="500"/>
                                        <p:tgtEl>
                                          <p:spTgt spid="2488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8835">
                                            <p:txEl>
                                              <p:pRg st="4" end="4"/>
                                            </p:txEl>
                                          </p:spTgt>
                                        </p:tgtEl>
                                        <p:attrNameLst>
                                          <p:attrName>style.visibility</p:attrName>
                                        </p:attrNameLst>
                                      </p:cBhvr>
                                      <p:to>
                                        <p:strVal val="visible"/>
                                      </p:to>
                                    </p:set>
                                    <p:animEffect transition="in" filter="wipe(left)">
                                      <p:cBhvr>
                                        <p:cTn id="17" dur="500"/>
                                        <p:tgtEl>
                                          <p:spTgt spid="24883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8835">
                                            <p:txEl>
                                              <p:pRg st="6" end="6"/>
                                            </p:txEl>
                                          </p:spTgt>
                                        </p:tgtEl>
                                        <p:attrNameLst>
                                          <p:attrName>style.visibility</p:attrName>
                                        </p:attrNameLst>
                                      </p:cBhvr>
                                      <p:to>
                                        <p:strVal val="visible"/>
                                      </p:to>
                                    </p:set>
                                    <p:animEffect transition="in" filter="wipe(left)">
                                      <p:cBhvr>
                                        <p:cTn id="22" dur="500"/>
                                        <p:tgtEl>
                                          <p:spTgt spid="2488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TQM</a:t>
            </a:r>
            <a:br>
              <a:rPr lang="en-GB" dirty="0" smtClean="0"/>
            </a:br>
            <a:r>
              <a:rPr lang="en-GB" dirty="0" smtClean="0"/>
              <a:t>What is TQM?</a:t>
            </a:r>
            <a:endParaRPr lang="en-GB" dirty="0"/>
          </a:p>
        </p:txBody>
      </p:sp>
      <p:sp>
        <p:nvSpPr>
          <p:cNvPr id="3" name="Content Placeholder 2"/>
          <p:cNvSpPr>
            <a:spLocks noGrp="1"/>
          </p:cNvSpPr>
          <p:nvPr>
            <p:ph idx="1"/>
          </p:nvPr>
        </p:nvSpPr>
        <p:spPr/>
        <p:txBody>
          <a:bodyPr/>
          <a:lstStyle/>
          <a:p>
            <a:pPr marL="0" indent="0">
              <a:buNone/>
            </a:pPr>
            <a:r>
              <a:rPr lang="en-GB" dirty="0" smtClean="0"/>
              <a:t>A comprehensive, organization-wide effort to improve the quality of products and services, applicable to all organizations.</a:t>
            </a:r>
          </a:p>
          <a:p>
            <a:pPr marL="0" indent="0">
              <a:buNone/>
            </a:pPr>
            <a:r>
              <a:rPr lang="en-GB" dirty="0" smtClean="0"/>
              <a:t>Total Quality Management (TQM) is a system of principles, methods, and best practices that</a:t>
            </a:r>
          </a:p>
          <a:p>
            <a:pPr marL="0" indent="0">
              <a:buNone/>
            </a:pPr>
            <a:r>
              <a:rPr lang="en-GB" dirty="0" smtClean="0"/>
              <a:t>provide a framework for organizations to strive for excellence in everything they do.</a:t>
            </a:r>
            <a:endParaRPr lang="en-GB" dirty="0"/>
          </a:p>
        </p:txBody>
      </p:sp>
    </p:spTree>
    <p:extLst>
      <p:ext uri="{BB962C8B-B14F-4D97-AF65-F5344CB8AC3E}">
        <p14:creationId xmlns:p14="http://schemas.microsoft.com/office/powerpoint/2010/main" val="671123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goal of TQM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(Do the right things right the first time ,every time )</a:t>
            </a:r>
          </a:p>
          <a:p>
            <a:pPr marL="0" indent="0">
              <a:buNone/>
            </a:pPr>
            <a:r>
              <a:rPr lang="en-GB" dirty="0" smtClean="0">
                <a:solidFill>
                  <a:srgbClr val="FF0000"/>
                </a:solidFill>
              </a:rPr>
              <a:t>TQM</a:t>
            </a:r>
            <a:r>
              <a:rPr lang="en-GB" dirty="0" smtClean="0"/>
              <a:t> is all Managers leading and facilitating all</a:t>
            </a:r>
          </a:p>
          <a:p>
            <a:pPr marL="0" indent="0">
              <a:buNone/>
            </a:pPr>
            <a:r>
              <a:rPr lang="en-GB" dirty="0" smtClean="0"/>
              <a:t>Contributors in everyone's </a:t>
            </a:r>
            <a:r>
              <a:rPr lang="en-GB" dirty="0" smtClean="0">
                <a:solidFill>
                  <a:srgbClr val="FF0000"/>
                </a:solidFill>
              </a:rPr>
              <a:t>two main objectives </a:t>
            </a:r>
            <a:r>
              <a:rPr lang="en-GB" dirty="0" smtClean="0"/>
              <a:t>:</a:t>
            </a:r>
          </a:p>
          <a:p>
            <a:pPr marL="0" indent="0">
              <a:buNone/>
            </a:pPr>
            <a:r>
              <a:rPr lang="en-GB" dirty="0" smtClean="0"/>
              <a:t>1- </a:t>
            </a:r>
            <a:r>
              <a:rPr lang="en-GB" u="sng" dirty="0" smtClean="0"/>
              <a:t>Total client satisfaction </a:t>
            </a:r>
            <a:r>
              <a:rPr lang="en-GB" dirty="0" smtClean="0"/>
              <a:t>– through quality products and services , and </a:t>
            </a:r>
          </a:p>
          <a:p>
            <a:pPr marL="0" indent="0">
              <a:buNone/>
            </a:pPr>
            <a:r>
              <a:rPr lang="en-GB" dirty="0" smtClean="0"/>
              <a:t>2- </a:t>
            </a:r>
            <a:r>
              <a:rPr lang="en-GB" u="sng" dirty="0" smtClean="0">
                <a:solidFill>
                  <a:srgbClr val="92D050"/>
                </a:solidFill>
              </a:rPr>
              <a:t>Continuous   improvements </a:t>
            </a:r>
            <a:r>
              <a:rPr lang="en-GB" dirty="0" smtClean="0"/>
              <a:t>– to processes , systems , people, suppliers , partners , products , and services .   </a:t>
            </a:r>
            <a:endParaRPr lang="en-GB" dirty="0"/>
          </a:p>
        </p:txBody>
      </p:sp>
    </p:spTree>
    <p:extLst>
      <p:ext uri="{BB962C8B-B14F-4D97-AF65-F5344CB8AC3E}">
        <p14:creationId xmlns:p14="http://schemas.microsoft.com/office/powerpoint/2010/main" val="3688884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Beliefs of TQM ?</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1- The Customer makes the ultimate determination of quality .</a:t>
            </a:r>
          </a:p>
          <a:p>
            <a:pPr marL="0" indent="0">
              <a:buNone/>
            </a:pPr>
            <a:r>
              <a:rPr lang="en-GB" dirty="0" smtClean="0"/>
              <a:t>2- Top Management must provide Leadership and support for all quality initiatives .</a:t>
            </a:r>
          </a:p>
          <a:p>
            <a:pPr marL="0" indent="0">
              <a:buNone/>
            </a:pPr>
            <a:r>
              <a:rPr lang="en-GB" dirty="0" smtClean="0"/>
              <a:t>3- Preventing Variability is the key to producing high quality .</a:t>
            </a:r>
          </a:p>
          <a:p>
            <a:pPr marL="0" indent="0">
              <a:buNone/>
            </a:pPr>
            <a:r>
              <a:rPr lang="en-GB" dirty="0" smtClean="0"/>
              <a:t>4- Quality goals are moving target , thereby requiring a commitment toward continuous improvement .</a:t>
            </a:r>
          </a:p>
          <a:p>
            <a:pPr marL="0" indent="0">
              <a:buNone/>
            </a:pPr>
            <a:r>
              <a:rPr lang="en-GB" dirty="0" smtClean="0"/>
              <a:t>5- Improving quality requires the establishment of effective metrics . We must speak with data and facts not just opinions .</a:t>
            </a:r>
            <a:endParaRPr lang="en-GB" dirty="0"/>
          </a:p>
        </p:txBody>
      </p:sp>
    </p:spTree>
    <p:extLst>
      <p:ext uri="{BB962C8B-B14F-4D97-AF65-F5344CB8AC3E}">
        <p14:creationId xmlns:p14="http://schemas.microsoft.com/office/powerpoint/2010/main" val="4195655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Three aspects of TQM ?</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92D050"/>
                </a:solidFill>
              </a:rPr>
              <a:t>Counting : </a:t>
            </a:r>
            <a:r>
              <a:rPr lang="en-GB" dirty="0" smtClean="0"/>
              <a:t>Tools ,Techniques ,  and training in their use for analysing , understanding , and solving quality problems .</a:t>
            </a:r>
          </a:p>
          <a:p>
            <a:pPr marL="0" indent="0">
              <a:buNone/>
            </a:pPr>
            <a:r>
              <a:rPr lang="en-GB" dirty="0" smtClean="0">
                <a:solidFill>
                  <a:srgbClr val="FF0000"/>
                </a:solidFill>
              </a:rPr>
              <a:t>Customers :</a:t>
            </a:r>
            <a:r>
              <a:rPr lang="en-GB" dirty="0" smtClean="0"/>
              <a:t>Quality for the customers as a driving force and central concern .</a:t>
            </a:r>
          </a:p>
          <a:p>
            <a:pPr marL="0" indent="0">
              <a:buNone/>
            </a:pPr>
            <a:r>
              <a:rPr lang="en-GB" dirty="0" smtClean="0">
                <a:solidFill>
                  <a:srgbClr val="0070C0"/>
                </a:solidFill>
              </a:rPr>
              <a:t>Culture : </a:t>
            </a:r>
            <a:r>
              <a:rPr lang="en-GB" dirty="0" smtClean="0"/>
              <a:t>shares Values and beliefs , expressed by leaders , that define and support quality . </a:t>
            </a:r>
            <a:endParaRPr lang="en-GB" dirty="0"/>
          </a:p>
        </p:txBody>
      </p:sp>
    </p:spTree>
    <p:extLst>
      <p:ext uri="{BB962C8B-B14F-4D97-AF65-F5344CB8AC3E}">
        <p14:creationId xmlns:p14="http://schemas.microsoft.com/office/powerpoint/2010/main" val="2107173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CH:2 </a:t>
            </a:r>
            <a:endParaRPr lang="en-GB" dirty="0"/>
          </a:p>
        </p:txBody>
      </p:sp>
      <p:sp>
        <p:nvSpPr>
          <p:cNvPr id="3" name="Content Placeholder 2"/>
          <p:cNvSpPr>
            <a:spLocks noGrp="1"/>
          </p:cNvSpPr>
          <p:nvPr>
            <p:ph idx="1"/>
          </p:nvPr>
        </p:nvSpPr>
        <p:spPr/>
        <p:txBody>
          <a:bodyPr/>
          <a:lstStyle/>
          <a:p>
            <a:r>
              <a:rPr lang="en-GB" dirty="0"/>
              <a:t>Modern History of Quality Management ?</a:t>
            </a:r>
          </a:p>
        </p:txBody>
      </p:sp>
    </p:spTree>
    <p:extLst>
      <p:ext uri="{BB962C8B-B14F-4D97-AF65-F5344CB8AC3E}">
        <p14:creationId xmlns:p14="http://schemas.microsoft.com/office/powerpoint/2010/main" val="289018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Rot="1" noChangeArrowheads="1"/>
          </p:cNvSpPr>
          <p:nvPr>
            <p:ph type="title"/>
          </p:nvPr>
        </p:nvSpPr>
        <p:spPr/>
        <p:txBody>
          <a:bodyPr/>
          <a:lstStyle/>
          <a:p>
            <a:pPr eaLnBrk="1" hangingPunct="1"/>
            <a:r>
              <a:rPr lang="en-US" smtClean="0"/>
              <a:t>Total Quality Management (TQM)</a:t>
            </a:r>
          </a:p>
        </p:txBody>
      </p:sp>
      <p:sp>
        <p:nvSpPr>
          <p:cNvPr id="7171" name="Rectangle 8"/>
          <p:cNvSpPr>
            <a:spLocks noGrp="1" noRot="1" noChangeArrowheads="1"/>
          </p:cNvSpPr>
          <p:nvPr>
            <p:ph idx="1"/>
          </p:nvPr>
        </p:nvSpPr>
        <p:spPr/>
        <p:txBody>
          <a:bodyPr/>
          <a:lstStyle/>
          <a:p>
            <a:pPr algn="ctr" eaLnBrk="1" hangingPunct="1">
              <a:buFont typeface="Arial" charset="0"/>
              <a:buNone/>
            </a:pPr>
            <a:endParaRPr lang="en-US" smtClean="0"/>
          </a:p>
          <a:p>
            <a:pPr algn="ctr" eaLnBrk="1" hangingPunct="1">
              <a:buFont typeface="Arial" charset="0"/>
              <a:buNone/>
            </a:pPr>
            <a:r>
              <a:rPr lang="en-US" sz="8000" b="1" smtClean="0"/>
              <a:t>CHAPTER 1</a:t>
            </a:r>
          </a:p>
          <a:p>
            <a:pPr algn="ctr" eaLnBrk="1" hangingPunct="1">
              <a:buFont typeface="Arial" charset="0"/>
              <a:buNone/>
            </a:pPr>
            <a:endParaRPr lang="en-US" sz="4000" b="1" smtClean="0"/>
          </a:p>
          <a:p>
            <a:pPr algn="ctr" eaLnBrk="1" hangingPunct="1">
              <a:buFont typeface="Arial" charset="0"/>
              <a:buNone/>
            </a:pPr>
            <a:r>
              <a:rPr lang="en-US" sz="2800" b="1" smtClean="0"/>
              <a:t>Introduction to Total Quality Management</a:t>
            </a:r>
          </a:p>
          <a:p>
            <a:pPr eaLnBrk="1" hangingPunct="1">
              <a:buFont typeface="Arial" charset="0"/>
              <a:buNone/>
            </a:pPr>
            <a:endParaRPr lang="en-US" smtClean="0"/>
          </a:p>
        </p:txBody>
      </p:sp>
    </p:spTree>
    <p:extLst>
      <p:ext uri="{BB962C8B-B14F-4D97-AF65-F5344CB8AC3E}">
        <p14:creationId xmlns:p14="http://schemas.microsoft.com/office/powerpoint/2010/main" val="3958627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Modern History of Quality Management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Fredrick .W. Taylor wrote principles of Scientific Management in 1911 .</a:t>
            </a:r>
          </a:p>
          <a:p>
            <a:r>
              <a:rPr lang="en-GB" dirty="0" smtClean="0"/>
              <a:t>Walter A . </a:t>
            </a:r>
            <a:r>
              <a:rPr lang="en-GB" dirty="0" err="1" smtClean="0"/>
              <a:t>Shewhart</a:t>
            </a:r>
            <a:r>
              <a:rPr lang="en-GB" dirty="0" smtClean="0"/>
              <a:t> used Statistics in quality control and inspection , and showed that productivity improves when variation is reduced (1924), wrote </a:t>
            </a:r>
            <a:r>
              <a:rPr lang="en-GB" u="sng" dirty="0" smtClean="0"/>
              <a:t>Economic control of Manufactured product </a:t>
            </a:r>
            <a:r>
              <a:rPr lang="en-GB" dirty="0" smtClean="0"/>
              <a:t>in 1931 .</a:t>
            </a:r>
          </a:p>
          <a:p>
            <a:r>
              <a:rPr lang="en-GB" dirty="0" err="1" smtClean="0"/>
              <a:t>W.Edwards</a:t>
            </a:r>
            <a:r>
              <a:rPr lang="en-GB" dirty="0" smtClean="0"/>
              <a:t> Deming  and joseph M. </a:t>
            </a:r>
            <a:r>
              <a:rPr lang="en-GB" dirty="0" err="1" smtClean="0"/>
              <a:t>Juran</a:t>
            </a:r>
            <a:r>
              <a:rPr lang="en-GB" dirty="0" smtClean="0"/>
              <a:t> Students of </a:t>
            </a:r>
            <a:r>
              <a:rPr lang="en-GB" dirty="0" err="1" smtClean="0"/>
              <a:t>Shewhat</a:t>
            </a:r>
            <a:r>
              <a:rPr lang="en-GB" dirty="0" smtClean="0"/>
              <a:t> , went to Japan in 1950 , began transformation from (shoddy) to (world class) goods .</a:t>
            </a:r>
            <a:endParaRPr lang="en-GB" dirty="0"/>
          </a:p>
        </p:txBody>
      </p:sp>
    </p:spTree>
    <p:extLst>
      <p:ext uri="{BB962C8B-B14F-4D97-AF65-F5344CB8AC3E}">
        <p14:creationId xmlns:p14="http://schemas.microsoft.com/office/powerpoint/2010/main" val="3135278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 1960 </a:t>
            </a:r>
            <a:r>
              <a:rPr lang="en-GB" dirty="0" err="1" smtClean="0"/>
              <a:t>Dr.</a:t>
            </a:r>
            <a:r>
              <a:rPr lang="en-GB" dirty="0" smtClean="0"/>
              <a:t> K. Ishikawa formalized ( quality  circles) the use of small groups to eliminate Variation and improve processes .</a:t>
            </a:r>
          </a:p>
          <a:p>
            <a:r>
              <a:rPr lang="en-GB" dirty="0" smtClean="0"/>
              <a:t>In the late 70s and early 80s</a:t>
            </a:r>
          </a:p>
          <a:p>
            <a:r>
              <a:rPr lang="en-GB" dirty="0" smtClean="0"/>
              <a:t>Deming returned from japan to write out of the crisis and began his famous 4 day Seminars in the united states .</a:t>
            </a:r>
          </a:p>
          <a:p>
            <a:r>
              <a:rPr lang="en-GB" dirty="0" smtClean="0"/>
              <a:t>Phil Crosby  wrote </a:t>
            </a:r>
            <a:r>
              <a:rPr lang="en-GB" u="sng" dirty="0" smtClean="0"/>
              <a:t>Quality is Free .</a:t>
            </a:r>
          </a:p>
          <a:p>
            <a:endParaRPr lang="en-GB" dirty="0"/>
          </a:p>
        </p:txBody>
      </p:sp>
    </p:spTree>
    <p:extLst>
      <p:ext uri="{BB962C8B-B14F-4D97-AF65-F5344CB8AC3E}">
        <p14:creationId xmlns:p14="http://schemas.microsoft.com/office/powerpoint/2010/main" val="199399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NBC ran ( if japan can do it , why cant we ? </a:t>
            </a:r>
          </a:p>
          <a:p>
            <a:r>
              <a:rPr lang="en-GB" dirty="0" err="1" smtClean="0"/>
              <a:t>Motorala</a:t>
            </a:r>
            <a:r>
              <a:rPr lang="en-GB" dirty="0" smtClean="0"/>
              <a:t> began 6 Sigma .</a:t>
            </a:r>
            <a:endParaRPr lang="en-GB" dirty="0"/>
          </a:p>
        </p:txBody>
      </p:sp>
    </p:spTree>
    <p:extLst>
      <p:ext uri="{BB962C8B-B14F-4D97-AF65-F5344CB8AC3E}">
        <p14:creationId xmlns:p14="http://schemas.microsoft.com/office/powerpoint/2010/main" val="2583825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Deming's 14 Points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1- Create constancy of purpose for improvement</a:t>
            </a:r>
          </a:p>
          <a:p>
            <a:pPr marL="0" indent="0">
              <a:buNone/>
            </a:pPr>
            <a:r>
              <a:rPr lang="en-GB" dirty="0" smtClean="0"/>
              <a:t>2- Adopt anew Philosophy .</a:t>
            </a:r>
          </a:p>
          <a:p>
            <a:pPr marL="0" indent="0">
              <a:buNone/>
            </a:pPr>
            <a:r>
              <a:rPr lang="en-GB" dirty="0" smtClean="0"/>
              <a:t>3-Crease dependence on mass inspection .</a:t>
            </a:r>
          </a:p>
          <a:p>
            <a:pPr marL="0" indent="0">
              <a:buNone/>
            </a:pPr>
            <a:r>
              <a:rPr lang="en-GB" dirty="0" smtClean="0"/>
              <a:t>4- Do not award business on price alone .</a:t>
            </a:r>
          </a:p>
          <a:p>
            <a:pPr marL="0" indent="0">
              <a:buNone/>
            </a:pPr>
            <a:r>
              <a:rPr lang="en-GB" dirty="0" smtClean="0"/>
              <a:t>5- Work Continually on the system of production and services .</a:t>
            </a:r>
          </a:p>
          <a:p>
            <a:pPr marL="0" indent="0">
              <a:buNone/>
            </a:pPr>
            <a:r>
              <a:rPr lang="en-GB" dirty="0" smtClean="0"/>
              <a:t>6- Institute modern methods of training .</a:t>
            </a:r>
          </a:p>
          <a:p>
            <a:pPr marL="0" indent="0">
              <a:buNone/>
            </a:pPr>
            <a:r>
              <a:rPr lang="en-GB" smtClean="0"/>
              <a:t>7-Institute </a:t>
            </a:r>
            <a:r>
              <a:rPr lang="en-GB" dirty="0" smtClean="0"/>
              <a:t>modern methods of supervision of workers .</a:t>
            </a:r>
            <a:endParaRPr lang="en-GB" dirty="0"/>
          </a:p>
        </p:txBody>
      </p:sp>
    </p:spTree>
    <p:extLst>
      <p:ext uri="{BB962C8B-B14F-4D97-AF65-F5344CB8AC3E}">
        <p14:creationId xmlns:p14="http://schemas.microsoft.com/office/powerpoint/2010/main" val="3161718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8- Drive out fear.</a:t>
            </a:r>
          </a:p>
          <a:p>
            <a:pPr marL="0" indent="0">
              <a:buNone/>
            </a:pPr>
            <a:r>
              <a:rPr lang="en-GB" dirty="0" smtClean="0"/>
              <a:t>9-Break down barriers between departments .</a:t>
            </a:r>
          </a:p>
          <a:p>
            <a:pPr marL="0" indent="0">
              <a:buNone/>
            </a:pPr>
            <a:r>
              <a:rPr lang="en-GB" dirty="0" smtClean="0"/>
              <a:t>10- Eliminate slogans , exhortations, and targets for the workforce .</a:t>
            </a:r>
          </a:p>
          <a:p>
            <a:pPr marL="0" indent="0">
              <a:buNone/>
            </a:pPr>
            <a:r>
              <a:rPr lang="en-GB" dirty="0" smtClean="0"/>
              <a:t>11- Eliminate Numerical quotas .</a:t>
            </a:r>
          </a:p>
          <a:p>
            <a:pPr marL="0" indent="0">
              <a:buNone/>
            </a:pPr>
            <a:r>
              <a:rPr lang="en-GB" dirty="0" smtClean="0"/>
              <a:t>12- Remove barriers preventing pride of work manpower .</a:t>
            </a:r>
          </a:p>
          <a:p>
            <a:pPr marL="0" indent="0">
              <a:buNone/>
            </a:pPr>
            <a:r>
              <a:rPr lang="en-GB" dirty="0" smtClean="0"/>
              <a:t>13- Institute a vigorous program for education and retaining .</a:t>
            </a:r>
          </a:p>
          <a:p>
            <a:pPr marL="0" indent="0">
              <a:buNone/>
            </a:pPr>
            <a:r>
              <a:rPr lang="en-GB" dirty="0" smtClean="0"/>
              <a:t>14- Take action to accomplish the transformation .</a:t>
            </a:r>
            <a:endParaRPr lang="en-GB" dirty="0"/>
          </a:p>
        </p:txBody>
      </p:sp>
    </p:spTree>
    <p:extLst>
      <p:ext uri="{BB962C8B-B14F-4D97-AF65-F5344CB8AC3E}">
        <p14:creationId xmlns:p14="http://schemas.microsoft.com/office/powerpoint/2010/main" val="1285863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a:t>The Deming Cycle or PDCA Cycle </a:t>
            </a:r>
            <a:r>
              <a:rPr lang="en-GB" dirty="0" smtClean="0"/>
              <a:t/>
            </a:r>
            <a:br>
              <a:rPr lang="en-GB" dirty="0" smtClean="0"/>
            </a:br>
            <a:r>
              <a:rPr lang="en-GB" dirty="0" smtClean="0">
                <a:solidFill>
                  <a:srgbClr val="7030A0"/>
                </a:solidFill>
              </a:rPr>
              <a:t>Plan</a:t>
            </a:r>
            <a:r>
              <a:rPr lang="en-GB" dirty="0" smtClean="0"/>
              <a:t> </a:t>
            </a:r>
            <a:br>
              <a:rPr lang="en-GB" dirty="0" smtClean="0"/>
            </a:br>
            <a:r>
              <a:rPr lang="en-GB" dirty="0"/>
              <a:t> </a:t>
            </a:r>
            <a:r>
              <a:rPr lang="en-GB" dirty="0" smtClean="0"/>
              <a:t>                                 </a:t>
            </a:r>
            <a:br>
              <a:rPr lang="en-GB" dirty="0" smtClean="0"/>
            </a:br>
            <a:r>
              <a:rPr lang="en-GB" dirty="0"/>
              <a:t/>
            </a:r>
            <a:br>
              <a:rPr lang="en-GB" dirty="0"/>
            </a:br>
            <a:r>
              <a:rPr lang="en-GB" dirty="0" smtClean="0"/>
              <a:t/>
            </a:r>
            <a:br>
              <a:rPr lang="en-GB" dirty="0" smtClean="0"/>
            </a:br>
            <a:r>
              <a:rPr lang="en-GB" dirty="0"/>
              <a:t> </a:t>
            </a:r>
            <a:r>
              <a:rPr lang="en-GB" dirty="0" smtClean="0"/>
              <a:t>     </a:t>
            </a:r>
            <a:r>
              <a:rPr lang="en-GB" dirty="0" smtClean="0">
                <a:solidFill>
                  <a:srgbClr val="FF0000"/>
                </a:solidFill>
              </a:rPr>
              <a:t>ACT</a:t>
            </a:r>
            <a:r>
              <a:rPr lang="en-GB" dirty="0" smtClean="0"/>
              <a:t>                                    </a:t>
            </a:r>
            <a:r>
              <a:rPr lang="en-GB" dirty="0" smtClean="0">
                <a:solidFill>
                  <a:srgbClr val="00B0F0"/>
                </a:solidFill>
              </a:rPr>
              <a:t>DO</a:t>
            </a:r>
            <a:r>
              <a:rPr lang="en-GB" dirty="0" smtClean="0"/>
              <a:t> </a:t>
            </a:r>
            <a:br>
              <a:rPr lang="en-GB" dirty="0" smtClean="0"/>
            </a:br>
            <a:r>
              <a:rPr lang="en-GB" dirty="0"/>
              <a:t/>
            </a:r>
            <a:br>
              <a:rPr lang="en-GB" dirty="0"/>
            </a:br>
            <a:r>
              <a:rPr lang="en-GB" dirty="0" smtClean="0"/>
              <a:t/>
            </a:r>
            <a:br>
              <a:rPr lang="en-GB" dirty="0" smtClean="0"/>
            </a:br>
            <a:r>
              <a:rPr lang="en-GB" dirty="0"/>
              <a:t/>
            </a:r>
            <a:br>
              <a:rPr lang="en-GB" dirty="0"/>
            </a:br>
            <a:r>
              <a:rPr lang="en-GB" dirty="0" smtClean="0">
                <a:solidFill>
                  <a:srgbClr val="92D050"/>
                </a:solidFill>
              </a:rPr>
              <a:t>CHECK</a:t>
            </a:r>
            <a:endParaRPr lang="en-GB" dirty="0">
              <a:solidFill>
                <a:srgbClr val="92D05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9" y="2520156"/>
            <a:ext cx="2654026"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002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p:txBody>
          <a:bodyPr/>
          <a:lstStyle/>
          <a:p>
            <a:pPr lvl="2"/>
            <a:fld id="{EEA20332-C20A-40E0-9996-45FDE3EE4237}" type="slidenum">
              <a:rPr lang="en-US">
                <a:solidFill>
                  <a:srgbClr val="000000"/>
                </a:solidFill>
              </a:rPr>
              <a:pPr lvl="2"/>
              <a:t>46</a:t>
            </a:fld>
            <a:endParaRPr lang="en-US">
              <a:solidFill>
                <a:srgbClr val="000000"/>
              </a:solidFill>
            </a:endParaRPr>
          </a:p>
        </p:txBody>
      </p:sp>
      <p:sp>
        <p:nvSpPr>
          <p:cNvPr id="204802" name="Rectangle 2"/>
          <p:cNvSpPr>
            <a:spLocks noGrp="1" noChangeArrowheads="1"/>
          </p:cNvSpPr>
          <p:nvPr>
            <p:ph type="title"/>
          </p:nvPr>
        </p:nvSpPr>
        <p:spPr>
          <a:xfrm>
            <a:off x="304800" y="547688"/>
            <a:ext cx="7772400" cy="57626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The PDSA Cycle</a:t>
            </a:r>
            <a:endParaRPr lang="en-US" b="1"/>
          </a:p>
        </p:txBody>
      </p:sp>
      <p:grpSp>
        <p:nvGrpSpPr>
          <p:cNvPr id="204803" name="Group 3"/>
          <p:cNvGrpSpPr>
            <a:grpSpLocks/>
          </p:cNvGrpSpPr>
          <p:nvPr/>
        </p:nvGrpSpPr>
        <p:grpSpPr bwMode="auto">
          <a:xfrm>
            <a:off x="1371600" y="1447800"/>
            <a:ext cx="6399213" cy="4983163"/>
            <a:chOff x="1056" y="576"/>
            <a:chExt cx="4031" cy="3332"/>
          </a:xfrm>
        </p:grpSpPr>
        <p:sp useBgFill="1">
          <p:nvSpPr>
            <p:cNvPr id="204804" name="Rectangle 4"/>
            <p:cNvSpPr>
              <a:spLocks noChangeArrowheads="1"/>
            </p:cNvSpPr>
            <p:nvPr/>
          </p:nvSpPr>
          <p:spPr bwMode="auto">
            <a:xfrm>
              <a:off x="3541" y="576"/>
              <a:ext cx="587" cy="345"/>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sz="2800" b="1" smtClean="0">
                  <a:solidFill>
                    <a:srgbClr val="000000"/>
                  </a:solidFill>
                </a:rPr>
                <a:t>Plan</a:t>
              </a:r>
            </a:p>
          </p:txBody>
        </p:sp>
        <p:sp useBgFill="1">
          <p:nvSpPr>
            <p:cNvPr id="204805" name="Rectangle 5"/>
            <p:cNvSpPr>
              <a:spLocks noChangeArrowheads="1"/>
            </p:cNvSpPr>
            <p:nvPr/>
          </p:nvSpPr>
          <p:spPr bwMode="auto">
            <a:xfrm>
              <a:off x="4674" y="2699"/>
              <a:ext cx="413" cy="345"/>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sz="2800" b="1" smtClean="0">
                  <a:solidFill>
                    <a:srgbClr val="000000"/>
                  </a:solidFill>
                </a:rPr>
                <a:t>Do</a:t>
              </a:r>
              <a:endParaRPr lang="en-US" sz="2400" smtClean="0">
                <a:solidFill>
                  <a:srgbClr val="000000"/>
                </a:solidFill>
              </a:endParaRPr>
            </a:p>
          </p:txBody>
        </p:sp>
        <p:sp useBgFill="1">
          <p:nvSpPr>
            <p:cNvPr id="204806" name="Rectangle 6"/>
            <p:cNvSpPr>
              <a:spLocks noChangeArrowheads="1"/>
            </p:cNvSpPr>
            <p:nvPr/>
          </p:nvSpPr>
          <p:spPr bwMode="auto">
            <a:xfrm>
              <a:off x="1789" y="3563"/>
              <a:ext cx="737" cy="345"/>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sz="2800" b="1" smtClean="0">
                  <a:solidFill>
                    <a:srgbClr val="000000"/>
                  </a:solidFill>
                </a:rPr>
                <a:t>Study</a:t>
              </a:r>
            </a:p>
          </p:txBody>
        </p:sp>
        <p:sp useBgFill="1">
          <p:nvSpPr>
            <p:cNvPr id="204807" name="Rectangle 7"/>
            <p:cNvSpPr>
              <a:spLocks noChangeArrowheads="1"/>
            </p:cNvSpPr>
            <p:nvPr/>
          </p:nvSpPr>
          <p:spPr bwMode="auto">
            <a:xfrm>
              <a:off x="1056" y="1532"/>
              <a:ext cx="476" cy="345"/>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sz="2800" b="1" smtClean="0">
                  <a:solidFill>
                    <a:srgbClr val="000000"/>
                  </a:solidFill>
                </a:rPr>
                <a:t>Act</a:t>
              </a:r>
            </a:p>
          </p:txBody>
        </p:sp>
        <p:graphicFrame>
          <p:nvGraphicFramePr>
            <p:cNvPr id="204808" name="Object 8"/>
            <p:cNvGraphicFramePr>
              <a:graphicFrameLocks/>
            </p:cNvGraphicFramePr>
            <p:nvPr/>
          </p:nvGraphicFramePr>
          <p:xfrm>
            <a:off x="1297" y="720"/>
            <a:ext cx="3599" cy="3120"/>
          </p:xfrm>
          <a:graphic>
            <a:graphicData uri="http://schemas.openxmlformats.org/presentationml/2006/ole">
              <mc:AlternateContent xmlns:mc="http://schemas.openxmlformats.org/markup-compatibility/2006">
                <mc:Choice xmlns:v="urn:schemas-microsoft-com:vml" Requires="v">
                  <p:oleObj spid="_x0000_s7213" name="Clip" r:id="rId4" imgW="3368520" imgH="3314520" progId="MS_ClipArt_Gallery.2">
                    <p:embed/>
                  </p:oleObj>
                </mc:Choice>
                <mc:Fallback>
                  <p:oleObj name="Clip" r:id="rId4" imgW="3368520" imgH="331452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7" y="720"/>
                          <a:ext cx="3599" cy="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4809" name="Text Box 9"/>
          <p:cNvSpPr txBox="1">
            <a:spLocks noChangeArrowheads="1"/>
          </p:cNvSpPr>
          <p:nvPr/>
        </p:nvSpPr>
        <p:spPr bwMode="auto">
          <a:xfrm>
            <a:off x="228600" y="1600200"/>
            <a:ext cx="2514600" cy="914400"/>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mtClean="0">
                <a:solidFill>
                  <a:srgbClr val="000000"/>
                </a:solidFill>
                <a:ea typeface="宋体" charset="-122"/>
              </a:rPr>
              <a:t>Shewhart cycle</a:t>
            </a:r>
          </a:p>
          <a:p>
            <a:pPr fontAlgn="base">
              <a:spcBef>
                <a:spcPct val="50000"/>
              </a:spcBef>
              <a:spcAft>
                <a:spcPct val="0"/>
              </a:spcAft>
            </a:pPr>
            <a:r>
              <a:rPr lang="en-US" altLang="zh-CN" smtClean="0">
                <a:solidFill>
                  <a:srgbClr val="000000"/>
                </a:solidFill>
                <a:ea typeface="宋体" charset="-122"/>
              </a:rPr>
              <a:t>Deming wheel</a:t>
            </a:r>
            <a:r>
              <a:rPr lang="en-US" altLang="zh-CN" sz="2400" smtClean="0">
                <a:solidFill>
                  <a:srgbClr val="000000"/>
                </a:solidFill>
                <a:ea typeface="宋体" charset="-122"/>
              </a:rPr>
              <a:t>  </a:t>
            </a:r>
            <a:endParaRPr lang="en-US" sz="2400" smtClean="0">
              <a:solidFill>
                <a:srgbClr val="000000"/>
              </a:solidFill>
            </a:endParaRPr>
          </a:p>
        </p:txBody>
      </p:sp>
      <p:sp>
        <p:nvSpPr>
          <p:cNvPr id="204810" name="Text Box 10"/>
          <p:cNvSpPr txBox="1">
            <a:spLocks noChangeArrowheads="1"/>
          </p:cNvSpPr>
          <p:nvPr/>
        </p:nvSpPr>
        <p:spPr bwMode="auto">
          <a:xfrm>
            <a:off x="6172200" y="1447800"/>
            <a:ext cx="2743200" cy="1192213"/>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mtClean="0">
                <a:solidFill>
                  <a:srgbClr val="000000"/>
                </a:solidFill>
                <a:ea typeface="宋体" charset="-122"/>
              </a:rPr>
              <a:t>Document process</a:t>
            </a:r>
          </a:p>
          <a:p>
            <a:pPr fontAlgn="base">
              <a:spcBef>
                <a:spcPct val="50000"/>
              </a:spcBef>
              <a:spcAft>
                <a:spcPct val="0"/>
              </a:spcAft>
            </a:pPr>
            <a:r>
              <a:rPr lang="en-US" altLang="zh-CN" smtClean="0">
                <a:solidFill>
                  <a:srgbClr val="000000"/>
                </a:solidFill>
                <a:ea typeface="宋体" charset="-122"/>
              </a:rPr>
              <a:t>Collect and analyze data   </a:t>
            </a:r>
          </a:p>
          <a:p>
            <a:pPr fontAlgn="base">
              <a:spcBef>
                <a:spcPct val="50000"/>
              </a:spcBef>
              <a:spcAft>
                <a:spcPct val="0"/>
              </a:spcAft>
            </a:pPr>
            <a:r>
              <a:rPr lang="en-US" altLang="zh-CN" smtClean="0">
                <a:solidFill>
                  <a:srgbClr val="000000"/>
                </a:solidFill>
                <a:ea typeface="宋体" charset="-122"/>
              </a:rPr>
              <a:t>         Develop a plan</a:t>
            </a:r>
            <a:endParaRPr lang="en-US" smtClean="0">
              <a:solidFill>
                <a:srgbClr val="000000"/>
              </a:solidFill>
            </a:endParaRPr>
          </a:p>
        </p:txBody>
      </p:sp>
      <p:sp>
        <p:nvSpPr>
          <p:cNvPr id="204811" name="Text Box 11"/>
          <p:cNvSpPr txBox="1">
            <a:spLocks noChangeArrowheads="1"/>
          </p:cNvSpPr>
          <p:nvPr/>
        </p:nvSpPr>
        <p:spPr bwMode="auto">
          <a:xfrm>
            <a:off x="6858000" y="5181600"/>
            <a:ext cx="1981200" cy="1054100"/>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dirty="0" smtClean="0">
                <a:solidFill>
                  <a:srgbClr val="000000"/>
                </a:solidFill>
                <a:ea typeface="宋体" charset="-122"/>
              </a:rPr>
              <a:t>Implement plan</a:t>
            </a:r>
          </a:p>
          <a:p>
            <a:pPr fontAlgn="base">
              <a:spcBef>
                <a:spcPct val="50000"/>
              </a:spcBef>
              <a:spcAft>
                <a:spcPct val="0"/>
              </a:spcAft>
            </a:pPr>
            <a:r>
              <a:rPr lang="en-US" altLang="zh-CN" dirty="0" smtClean="0">
                <a:solidFill>
                  <a:srgbClr val="000000"/>
                </a:solidFill>
                <a:ea typeface="宋体" charset="-122"/>
              </a:rPr>
              <a:t>Collect data for evaluation</a:t>
            </a:r>
            <a:endParaRPr lang="en-US" dirty="0" smtClean="0">
              <a:solidFill>
                <a:srgbClr val="000000"/>
              </a:solidFill>
              <a:ea typeface="宋体" charset="-122"/>
            </a:endParaRPr>
          </a:p>
        </p:txBody>
      </p:sp>
      <p:sp>
        <p:nvSpPr>
          <p:cNvPr id="204812" name="Text Box 12"/>
          <p:cNvSpPr txBox="1">
            <a:spLocks noChangeArrowheads="1"/>
          </p:cNvSpPr>
          <p:nvPr/>
        </p:nvSpPr>
        <p:spPr bwMode="auto">
          <a:xfrm>
            <a:off x="381000" y="5562600"/>
            <a:ext cx="2133600" cy="915988"/>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mtClean="0">
                <a:solidFill>
                  <a:srgbClr val="000000"/>
                </a:solidFill>
                <a:ea typeface="宋体" charset="-122"/>
              </a:rPr>
              <a:t>Using data to check: results match the goal? </a:t>
            </a:r>
            <a:endParaRPr lang="zh-CN" altLang="en-US" smtClean="0">
              <a:solidFill>
                <a:srgbClr val="000000"/>
              </a:solidFill>
              <a:ea typeface="宋体" charset="-122"/>
            </a:endParaRPr>
          </a:p>
        </p:txBody>
      </p:sp>
      <p:sp>
        <p:nvSpPr>
          <p:cNvPr id="204813" name="Text Box 13"/>
          <p:cNvSpPr txBox="1">
            <a:spLocks noChangeArrowheads="1"/>
          </p:cNvSpPr>
          <p:nvPr/>
        </p:nvSpPr>
        <p:spPr bwMode="auto">
          <a:xfrm>
            <a:off x="152400" y="3276600"/>
            <a:ext cx="1828800" cy="1465263"/>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dirty="0" smtClean="0">
                <a:solidFill>
                  <a:srgbClr val="000000"/>
                </a:solidFill>
                <a:ea typeface="宋体" charset="-122"/>
              </a:rPr>
              <a:t>Standardize successful method, revise unsuccessful plan</a:t>
            </a:r>
            <a:endParaRPr lang="en-US" dirty="0" smtClean="0">
              <a:solidFill>
                <a:srgbClr val="000000"/>
              </a:solidFill>
            </a:endParaRPr>
          </a:p>
        </p:txBody>
      </p:sp>
    </p:spTree>
    <p:extLst>
      <p:ext uri="{BB962C8B-B14F-4D97-AF65-F5344CB8AC3E}">
        <p14:creationId xmlns:p14="http://schemas.microsoft.com/office/powerpoint/2010/main" val="3087260491"/>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PLAN: Plan a change to the process.</a:t>
            </a:r>
          </a:p>
          <a:p>
            <a:pPr marL="0" indent="0">
              <a:buNone/>
            </a:pPr>
            <a:r>
              <a:rPr lang="en-GB" dirty="0" smtClean="0"/>
              <a:t>Predict the effect this change will have and plan how the effects will be measured .</a:t>
            </a:r>
          </a:p>
          <a:p>
            <a:r>
              <a:rPr lang="en-GB" dirty="0" smtClean="0"/>
              <a:t>DO : Implement the change on a small scale and measure the effects .</a:t>
            </a:r>
          </a:p>
          <a:p>
            <a:r>
              <a:rPr lang="en-GB" dirty="0" smtClean="0"/>
              <a:t>CHECK : Study the results to learn what effect the change had , if any .</a:t>
            </a:r>
          </a:p>
          <a:p>
            <a:r>
              <a:rPr lang="en-GB" dirty="0" smtClean="0"/>
              <a:t>ACT : Adept the change as a permanent modification to the process, or abandon it .</a:t>
            </a:r>
          </a:p>
          <a:p>
            <a:endParaRPr lang="en-GB" dirty="0"/>
          </a:p>
        </p:txBody>
      </p:sp>
    </p:spTree>
    <p:extLst>
      <p:ext uri="{BB962C8B-B14F-4D97-AF65-F5344CB8AC3E}">
        <p14:creationId xmlns:p14="http://schemas.microsoft.com/office/powerpoint/2010/main" val="2292917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Elements for Success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Management Support</a:t>
            </a:r>
          </a:p>
          <a:p>
            <a:r>
              <a:rPr lang="en-GB" dirty="0" smtClean="0"/>
              <a:t>Mission Statement </a:t>
            </a:r>
          </a:p>
          <a:p>
            <a:r>
              <a:rPr lang="en-GB" dirty="0" smtClean="0"/>
              <a:t>Proper Planning </a:t>
            </a:r>
          </a:p>
          <a:p>
            <a:r>
              <a:rPr lang="en-GB" dirty="0" smtClean="0"/>
              <a:t>Customer and Bottom Line Focus </a:t>
            </a:r>
          </a:p>
          <a:p>
            <a:r>
              <a:rPr lang="en-GB" dirty="0" smtClean="0"/>
              <a:t>Measurement </a:t>
            </a:r>
          </a:p>
          <a:p>
            <a:r>
              <a:rPr lang="en-GB" dirty="0" smtClean="0"/>
              <a:t>Empowerment </a:t>
            </a:r>
          </a:p>
          <a:p>
            <a:r>
              <a:rPr lang="en-GB" dirty="0" smtClean="0"/>
              <a:t>Team Work / Effective Meeting </a:t>
            </a:r>
          </a:p>
          <a:p>
            <a:r>
              <a:rPr lang="en-GB" dirty="0" smtClean="0"/>
              <a:t>Continuous Process Improvement </a:t>
            </a:r>
          </a:p>
          <a:p>
            <a:r>
              <a:rPr lang="en-GB" dirty="0" smtClean="0"/>
              <a:t>Dedicated Resources</a:t>
            </a:r>
          </a:p>
          <a:p>
            <a:endParaRPr lang="en-GB" dirty="0"/>
          </a:p>
        </p:txBody>
      </p:sp>
    </p:spTree>
    <p:extLst>
      <p:ext uri="{BB962C8B-B14F-4D97-AF65-F5344CB8AC3E}">
        <p14:creationId xmlns:p14="http://schemas.microsoft.com/office/powerpoint/2010/main" val="24494877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Total Quality Management and Continuous Improvement </a:t>
            </a:r>
            <a:endParaRPr lang="en-GB" dirty="0"/>
          </a:p>
        </p:txBody>
      </p:sp>
      <p:sp>
        <p:nvSpPr>
          <p:cNvPr id="3" name="Content Placeholder 2"/>
          <p:cNvSpPr>
            <a:spLocks noGrp="1"/>
          </p:cNvSpPr>
          <p:nvPr>
            <p:ph idx="1"/>
          </p:nvPr>
        </p:nvSpPr>
        <p:spPr/>
        <p:txBody>
          <a:bodyPr>
            <a:normAutofit lnSpcReduction="10000"/>
          </a:bodyPr>
          <a:lstStyle/>
          <a:p>
            <a:r>
              <a:rPr lang="en-GB" dirty="0" smtClean="0"/>
              <a:t>TQM is the Management Process used to make Continuous improvement to all functions .</a:t>
            </a:r>
          </a:p>
          <a:p>
            <a:r>
              <a:rPr lang="en-GB" dirty="0" smtClean="0"/>
              <a:t>TQM represents an on going, continuous commitment to improvement .</a:t>
            </a:r>
          </a:p>
          <a:p>
            <a:r>
              <a:rPr lang="en-GB" dirty="0" smtClean="0"/>
              <a:t>The foundation of total quality is a management philosophy that supports meeting customer requirements through continuous improvement .</a:t>
            </a:r>
            <a:endParaRPr lang="en-GB" dirty="0"/>
          </a:p>
        </p:txBody>
      </p:sp>
    </p:spTree>
    <p:extLst>
      <p:ext uri="{BB962C8B-B14F-4D97-AF65-F5344CB8AC3E}">
        <p14:creationId xmlns:p14="http://schemas.microsoft.com/office/powerpoint/2010/main" val="3429205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Quality?</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Reasons for quality becoming a cardinal priority for most organizations:</a:t>
            </a:r>
          </a:p>
          <a:p>
            <a:pPr marL="0" indent="0">
              <a:buNone/>
            </a:pPr>
            <a:r>
              <a:rPr lang="en-GB" dirty="0" smtClean="0"/>
              <a:t>Competition – Today’s market demand high quality products at low cost. Having `high quality’ reputation is not enough! Internal cost of maintaining the reputation should be less.</a:t>
            </a:r>
          </a:p>
          <a:p>
            <a:pPr marL="0" indent="0">
              <a:buNone/>
            </a:pPr>
            <a:r>
              <a:rPr lang="en-GB" dirty="0" smtClean="0"/>
              <a:t>Changing customer – The new customer is not only commanding priority based on volume but is more demanding about the “quality system.”</a:t>
            </a:r>
          </a:p>
          <a:p>
            <a:pPr marL="0" indent="0">
              <a:buNone/>
            </a:pPr>
            <a:r>
              <a:rPr lang="en-GB" dirty="0" smtClean="0"/>
              <a:t>Changing product mix – The shift from low volume, high price to high volume, low price have resulted in a need to reduce the internal cost of poor quality.</a:t>
            </a:r>
            <a:endParaRPr lang="en-GB" dirty="0"/>
          </a:p>
        </p:txBody>
      </p:sp>
    </p:spTree>
    <p:extLst>
      <p:ext uri="{BB962C8B-B14F-4D97-AF65-F5344CB8AC3E}">
        <p14:creationId xmlns:p14="http://schemas.microsoft.com/office/powerpoint/2010/main" val="3002279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Continuous Improvement Versus Traditional Approach </a:t>
            </a:r>
            <a:endParaRPr lang="en-GB" dirty="0"/>
          </a:p>
        </p:txBody>
      </p:sp>
      <p:sp>
        <p:nvSpPr>
          <p:cNvPr id="3" name="Content Placeholder 2"/>
          <p:cNvSpPr>
            <a:spLocks noGrp="1"/>
          </p:cNvSpPr>
          <p:nvPr>
            <p:ph idx="1"/>
          </p:nvPr>
        </p:nvSpPr>
        <p:spPr/>
        <p:txBody>
          <a:bodyPr>
            <a:normAutofit/>
          </a:bodyPr>
          <a:lstStyle/>
          <a:p>
            <a:r>
              <a:rPr lang="en-GB" sz="2400" u="sng" dirty="0" smtClean="0"/>
              <a:t>Traditional Approach</a:t>
            </a:r>
            <a:r>
              <a:rPr lang="en-GB" sz="2400" dirty="0" smtClean="0"/>
              <a:t>                </a:t>
            </a:r>
            <a:r>
              <a:rPr lang="en-GB" sz="2400" u="sng" dirty="0" smtClean="0"/>
              <a:t>Continuous Improvement </a:t>
            </a:r>
          </a:p>
          <a:p>
            <a:r>
              <a:rPr lang="en-GB" sz="2400" dirty="0" smtClean="0"/>
              <a:t>Market – share focus                     Customer Focus</a:t>
            </a:r>
          </a:p>
          <a:p>
            <a:r>
              <a:rPr lang="en-GB" sz="2400" dirty="0" smtClean="0"/>
              <a:t>Individuals                                        Cross- Functional Team </a:t>
            </a:r>
          </a:p>
          <a:p>
            <a:r>
              <a:rPr lang="en-GB" sz="2400" dirty="0" smtClean="0"/>
              <a:t>Focus on (who) and (why)             Focus on (what ) and (how)</a:t>
            </a:r>
          </a:p>
          <a:p>
            <a:r>
              <a:rPr lang="en-GB" sz="2400" dirty="0" smtClean="0"/>
              <a:t>Short- term Focus                           Long – Term Focus</a:t>
            </a:r>
          </a:p>
          <a:p>
            <a:r>
              <a:rPr lang="en-GB" sz="2400" dirty="0" smtClean="0"/>
              <a:t>Status quo Focus                             Continuous  Improvement </a:t>
            </a:r>
          </a:p>
          <a:p>
            <a:r>
              <a:rPr lang="en-GB" sz="2400" dirty="0" smtClean="0"/>
              <a:t>Product Focus                                  Process Improvement Focus </a:t>
            </a:r>
          </a:p>
          <a:p>
            <a:r>
              <a:rPr lang="en-GB" sz="2400" dirty="0" smtClean="0"/>
              <a:t>Innovation                                        Incremental Improvement </a:t>
            </a:r>
          </a:p>
          <a:p>
            <a:r>
              <a:rPr lang="en-GB" sz="2400" dirty="0" smtClean="0"/>
              <a:t>Fire Fighting                                     Problem Solving      </a:t>
            </a:r>
            <a:endParaRPr lang="en-GB" sz="2400" dirty="0"/>
          </a:p>
        </p:txBody>
      </p:sp>
    </p:spTree>
    <p:extLst>
      <p:ext uri="{BB962C8B-B14F-4D97-AF65-F5344CB8AC3E}">
        <p14:creationId xmlns:p14="http://schemas.microsoft.com/office/powerpoint/2010/main" val="2008242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based Approach</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Manufacturing Dimensions     Service Dimensions</a:t>
            </a:r>
          </a:p>
          <a:p>
            <a:pPr>
              <a:buFontTx/>
              <a:buChar char="-"/>
            </a:pPr>
            <a:r>
              <a:rPr lang="en-GB" dirty="0" smtClean="0"/>
              <a:t>Performance                                Reliability</a:t>
            </a:r>
          </a:p>
          <a:p>
            <a:pPr>
              <a:buFontTx/>
              <a:buChar char="-"/>
            </a:pPr>
            <a:r>
              <a:rPr lang="en-GB" dirty="0" smtClean="0"/>
              <a:t>Features                                        Responsiveness</a:t>
            </a:r>
          </a:p>
          <a:p>
            <a:pPr>
              <a:buFontTx/>
              <a:buChar char="-"/>
            </a:pPr>
            <a:r>
              <a:rPr lang="en-GB" dirty="0" smtClean="0"/>
              <a:t>Reliability                                      Assurance</a:t>
            </a:r>
          </a:p>
          <a:p>
            <a:pPr>
              <a:buFontTx/>
              <a:buChar char="-"/>
            </a:pPr>
            <a:r>
              <a:rPr lang="en-GB" dirty="0" smtClean="0"/>
              <a:t>Conformance                                Empathy</a:t>
            </a:r>
          </a:p>
          <a:p>
            <a:pPr>
              <a:buFontTx/>
              <a:buChar char="-"/>
            </a:pPr>
            <a:r>
              <a:rPr lang="en-GB" dirty="0" smtClean="0"/>
              <a:t>Durability                                       Tangibles </a:t>
            </a:r>
          </a:p>
          <a:p>
            <a:pPr>
              <a:buFontTx/>
              <a:buChar char="-"/>
            </a:pPr>
            <a:r>
              <a:rPr lang="en-GB" dirty="0" smtClean="0"/>
              <a:t>Serviceability</a:t>
            </a:r>
          </a:p>
          <a:p>
            <a:pPr>
              <a:buFontTx/>
              <a:buChar char="-"/>
            </a:pPr>
            <a:r>
              <a:rPr lang="en-GB" dirty="0" smtClean="0"/>
              <a:t>Aesthetics</a:t>
            </a:r>
          </a:p>
          <a:p>
            <a:pPr>
              <a:buFontTx/>
              <a:buChar char="-"/>
            </a:pPr>
            <a:r>
              <a:rPr lang="en-GB" dirty="0" smtClean="0"/>
              <a:t>Perceived Quality</a:t>
            </a:r>
            <a:endParaRPr lang="en-GB" dirty="0"/>
          </a:p>
        </p:txBody>
      </p:sp>
    </p:spTree>
    <p:extLst>
      <p:ext uri="{BB962C8B-B14F-4D97-AF65-F5344CB8AC3E}">
        <p14:creationId xmlns:p14="http://schemas.microsoft.com/office/powerpoint/2010/main" val="41884466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TQM six basic Concepts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1-Management commitment to TQM principles and methods &amp; long term Quality plans for the Organization</a:t>
            </a:r>
          </a:p>
          <a:p>
            <a:pPr marL="0" indent="0">
              <a:buNone/>
            </a:pPr>
            <a:r>
              <a:rPr lang="en-GB" dirty="0" smtClean="0"/>
              <a:t>2-Focus on customers – internal &amp; external</a:t>
            </a:r>
          </a:p>
          <a:p>
            <a:pPr marL="0" indent="0">
              <a:buNone/>
            </a:pPr>
            <a:r>
              <a:rPr lang="en-GB" dirty="0" smtClean="0"/>
              <a:t>3-Quality at all levels of the work force.</a:t>
            </a:r>
          </a:p>
          <a:p>
            <a:pPr marL="0" indent="0">
              <a:buNone/>
            </a:pPr>
            <a:r>
              <a:rPr lang="en-GB" dirty="0" smtClean="0"/>
              <a:t>4-Continuous improvement of the production/business process.</a:t>
            </a:r>
          </a:p>
          <a:p>
            <a:pPr marL="0" indent="0">
              <a:buNone/>
            </a:pPr>
            <a:r>
              <a:rPr lang="en-GB" dirty="0" smtClean="0"/>
              <a:t>5-Treating suppliers as partners</a:t>
            </a:r>
          </a:p>
          <a:p>
            <a:pPr marL="0" indent="0">
              <a:buNone/>
            </a:pPr>
            <a:r>
              <a:rPr lang="en-GB" dirty="0" smtClean="0"/>
              <a:t>6-Establish performance measures for the processes.</a:t>
            </a:r>
            <a:endParaRPr lang="en-GB" dirty="0"/>
          </a:p>
        </p:txBody>
      </p:sp>
    </p:spTree>
    <p:extLst>
      <p:ext uri="{BB962C8B-B14F-4D97-AF65-F5344CB8AC3E}">
        <p14:creationId xmlns:p14="http://schemas.microsoft.com/office/powerpoint/2010/main" val="27776006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Effects of poor Quality</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Low customer satisfaction</a:t>
            </a:r>
          </a:p>
          <a:p>
            <a:pPr marL="0" indent="0">
              <a:buNone/>
            </a:pPr>
            <a:r>
              <a:rPr lang="en-GB" dirty="0" smtClean="0"/>
              <a:t>Low productivity, sales &amp; profit</a:t>
            </a:r>
          </a:p>
          <a:p>
            <a:pPr marL="0" indent="0">
              <a:buNone/>
            </a:pPr>
            <a:r>
              <a:rPr lang="en-GB" dirty="0" smtClean="0"/>
              <a:t>Low morale of workforce</a:t>
            </a:r>
          </a:p>
          <a:p>
            <a:pPr marL="0" indent="0">
              <a:buNone/>
            </a:pPr>
            <a:r>
              <a:rPr lang="en-GB" dirty="0" smtClean="0"/>
              <a:t>More re-work, material &amp; labour costs</a:t>
            </a:r>
          </a:p>
          <a:p>
            <a:pPr marL="0" indent="0">
              <a:buNone/>
            </a:pPr>
            <a:r>
              <a:rPr lang="en-GB" dirty="0" smtClean="0"/>
              <a:t>High inspection costs</a:t>
            </a:r>
          </a:p>
          <a:p>
            <a:pPr marL="0" indent="0">
              <a:buNone/>
            </a:pPr>
            <a:r>
              <a:rPr lang="en-GB" dirty="0" smtClean="0"/>
              <a:t>Delay in shipping</a:t>
            </a:r>
          </a:p>
          <a:p>
            <a:pPr marL="0" indent="0">
              <a:buNone/>
            </a:pPr>
            <a:r>
              <a:rPr lang="en-GB" dirty="0" smtClean="0"/>
              <a:t>High repair costs</a:t>
            </a:r>
          </a:p>
          <a:p>
            <a:pPr marL="0" indent="0">
              <a:buNone/>
            </a:pPr>
            <a:r>
              <a:rPr lang="en-GB" dirty="0" smtClean="0"/>
              <a:t>Higher inventory costs</a:t>
            </a:r>
          </a:p>
          <a:p>
            <a:pPr marL="0" indent="0">
              <a:buNone/>
            </a:pPr>
            <a:r>
              <a:rPr lang="en-GB" dirty="0" smtClean="0"/>
              <a:t>Greater waste of material</a:t>
            </a:r>
            <a:endParaRPr lang="en-GB" dirty="0"/>
          </a:p>
        </p:txBody>
      </p:sp>
    </p:spTree>
    <p:extLst>
      <p:ext uri="{BB962C8B-B14F-4D97-AF65-F5344CB8AC3E}">
        <p14:creationId xmlns:p14="http://schemas.microsoft.com/office/powerpoint/2010/main" val="2223385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Benefits of Quality Higher customer satisfaction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Reliable products/services</a:t>
            </a:r>
          </a:p>
          <a:p>
            <a:pPr marL="0" indent="0">
              <a:buNone/>
            </a:pPr>
            <a:r>
              <a:rPr lang="en-GB" dirty="0" smtClean="0"/>
              <a:t>Better efficiency of operations</a:t>
            </a:r>
          </a:p>
          <a:p>
            <a:pPr marL="0" indent="0">
              <a:buNone/>
            </a:pPr>
            <a:r>
              <a:rPr lang="en-GB" dirty="0" smtClean="0"/>
              <a:t>More productivity &amp; profit</a:t>
            </a:r>
          </a:p>
          <a:p>
            <a:pPr marL="0" indent="0">
              <a:buNone/>
            </a:pPr>
            <a:r>
              <a:rPr lang="en-GB" dirty="0" smtClean="0"/>
              <a:t>Better morale of work force</a:t>
            </a:r>
          </a:p>
          <a:p>
            <a:pPr marL="0" indent="0">
              <a:buNone/>
            </a:pPr>
            <a:r>
              <a:rPr lang="en-GB" dirty="0" smtClean="0"/>
              <a:t>Less wastage costs</a:t>
            </a:r>
          </a:p>
          <a:p>
            <a:pPr marL="0" indent="0">
              <a:buNone/>
            </a:pPr>
            <a:r>
              <a:rPr lang="en-GB" dirty="0" smtClean="0"/>
              <a:t>Less Inspection costs</a:t>
            </a:r>
          </a:p>
          <a:p>
            <a:pPr marL="0" indent="0">
              <a:buNone/>
            </a:pPr>
            <a:r>
              <a:rPr lang="en-GB" dirty="0" smtClean="0"/>
              <a:t>Improved process</a:t>
            </a:r>
          </a:p>
          <a:p>
            <a:pPr marL="0" indent="0">
              <a:buNone/>
            </a:pPr>
            <a:r>
              <a:rPr lang="en-GB" dirty="0" smtClean="0"/>
              <a:t>More market share</a:t>
            </a:r>
          </a:p>
          <a:p>
            <a:pPr marL="0" indent="0">
              <a:buNone/>
            </a:pPr>
            <a:r>
              <a:rPr lang="en-GB" dirty="0" smtClean="0"/>
              <a:t>Spread of happiness &amp; prosperity</a:t>
            </a:r>
          </a:p>
          <a:p>
            <a:pPr marL="0" indent="0">
              <a:buNone/>
            </a:pPr>
            <a:r>
              <a:rPr lang="en-GB" dirty="0" smtClean="0"/>
              <a:t>Better quality of life for all.</a:t>
            </a:r>
            <a:endParaRPr lang="en-GB" dirty="0"/>
          </a:p>
        </p:txBody>
      </p:sp>
    </p:spTree>
    <p:extLst>
      <p:ext uri="{BB962C8B-B14F-4D97-AF65-F5344CB8AC3E}">
        <p14:creationId xmlns:p14="http://schemas.microsoft.com/office/powerpoint/2010/main" val="3892614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dirty="0" smtClean="0"/>
              <a:t>Evolution of TQM philosophies</a:t>
            </a:r>
          </a:p>
        </p:txBody>
      </p:sp>
      <p:sp>
        <p:nvSpPr>
          <p:cNvPr id="26627" name="Rectangle 3"/>
          <p:cNvSpPr>
            <a:spLocks noGrp="1" noChangeArrowheads="1"/>
          </p:cNvSpPr>
          <p:nvPr>
            <p:ph sz="quarter" idx="1"/>
          </p:nvPr>
        </p:nvSpPr>
        <p:spPr>
          <a:xfrm>
            <a:off x="457200" y="1600200"/>
            <a:ext cx="7467600" cy="4873625"/>
          </a:xfrm>
        </p:spPr>
        <p:txBody>
          <a:bodyPr/>
          <a:lstStyle/>
          <a:p>
            <a:pPr eaLnBrk="1" hangingPunct="1"/>
            <a:r>
              <a:rPr lang="en-US" dirty="0" smtClean="0">
                <a:latin typeface="Times New Roman" pitchFamily="18" charset="0"/>
              </a:rPr>
              <a:t>The Deming Philosophy</a:t>
            </a:r>
          </a:p>
          <a:p>
            <a:pPr eaLnBrk="1" hangingPunct="1">
              <a:buFontTx/>
              <a:buNone/>
            </a:pPr>
            <a:r>
              <a:rPr lang="en-US" dirty="0" smtClean="0">
                <a:latin typeface="Times New Roman" pitchFamily="18" charset="0"/>
              </a:rPr>
              <a:t>Definition of quality, “A product or a service possesses quality if it helps somebody and enjoys a good and sustainable market.”</a:t>
            </a:r>
          </a:p>
          <a:p>
            <a:pPr eaLnBrk="1" hangingPunct="1">
              <a:buFontTx/>
              <a:buNone/>
            </a:pPr>
            <a:endParaRPr lang="en-US" dirty="0" smtClean="0">
              <a:latin typeface="Times New Roman" pitchFamily="18" charset="0"/>
            </a:endParaRPr>
          </a:p>
        </p:txBody>
      </p:sp>
      <p:sp>
        <p:nvSpPr>
          <p:cNvPr id="2662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DB1F7B-805E-4AA6-95EF-9BA5776C0A11}" type="slidenum">
              <a:rPr lang="en-US" smtClean="0">
                <a:solidFill>
                  <a:srgbClr val="FFFFFF"/>
                </a:solidFill>
              </a:rPr>
              <a:pPr eaLnBrk="1" hangingPunct="1"/>
              <a:t>55</a:t>
            </a:fld>
            <a:endParaRPr lang="en-US" smtClean="0">
              <a:solidFill>
                <a:srgbClr val="FFFFFF"/>
              </a:solidFill>
            </a:endParaRPr>
          </a:p>
        </p:txBody>
      </p:sp>
      <p:sp>
        <p:nvSpPr>
          <p:cNvPr id="26629" name="Text Box 4"/>
          <p:cNvSpPr txBox="1">
            <a:spLocks noChangeArrowheads="1"/>
          </p:cNvSpPr>
          <p:nvPr/>
        </p:nvSpPr>
        <p:spPr bwMode="auto">
          <a:xfrm>
            <a:off x="609600" y="3429000"/>
            <a:ext cx="1746250" cy="379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mtClean="0">
                <a:solidFill>
                  <a:prstClr val="black"/>
                </a:solidFill>
              </a:rPr>
              <a:t>Improve quality</a:t>
            </a:r>
          </a:p>
        </p:txBody>
      </p:sp>
      <p:sp>
        <p:nvSpPr>
          <p:cNvPr id="26630" name="Text Box 5"/>
          <p:cNvSpPr txBox="1">
            <a:spLocks noChangeArrowheads="1"/>
          </p:cNvSpPr>
          <p:nvPr/>
        </p:nvSpPr>
        <p:spPr bwMode="auto">
          <a:xfrm>
            <a:off x="2895600" y="3429000"/>
            <a:ext cx="2584450" cy="1066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mtClean="0">
                <a:solidFill>
                  <a:prstClr val="black"/>
                </a:solidFill>
              </a:rPr>
              <a:t>Decrease cost because of less rework, fewer mistakes.</a:t>
            </a:r>
          </a:p>
        </p:txBody>
      </p:sp>
      <p:sp>
        <p:nvSpPr>
          <p:cNvPr id="26631" name="Text Box 6"/>
          <p:cNvSpPr txBox="1">
            <a:spLocks noChangeArrowheads="1"/>
          </p:cNvSpPr>
          <p:nvPr/>
        </p:nvSpPr>
        <p:spPr bwMode="auto">
          <a:xfrm>
            <a:off x="5943600" y="3505200"/>
            <a:ext cx="2438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mtClean="0">
                <a:solidFill>
                  <a:prstClr val="black"/>
                </a:solidFill>
              </a:rPr>
              <a:t>Productivity improves</a:t>
            </a:r>
          </a:p>
        </p:txBody>
      </p:sp>
      <p:sp>
        <p:nvSpPr>
          <p:cNvPr id="26632" name="Text Box 7"/>
          <p:cNvSpPr txBox="1">
            <a:spLocks noChangeArrowheads="1"/>
          </p:cNvSpPr>
          <p:nvPr/>
        </p:nvSpPr>
        <p:spPr bwMode="auto">
          <a:xfrm>
            <a:off x="5943600" y="4953000"/>
            <a:ext cx="23622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dirty="0" smtClean="0">
                <a:solidFill>
                  <a:prstClr val="black"/>
                </a:solidFill>
              </a:rPr>
              <a:t>Capture the market with better quality and reduced cost. </a:t>
            </a:r>
          </a:p>
        </p:txBody>
      </p:sp>
      <p:sp>
        <p:nvSpPr>
          <p:cNvPr id="26633" name="Text Box 8"/>
          <p:cNvSpPr txBox="1">
            <a:spLocks noChangeArrowheads="1"/>
          </p:cNvSpPr>
          <p:nvPr/>
        </p:nvSpPr>
        <p:spPr bwMode="auto">
          <a:xfrm>
            <a:off x="3200400" y="5029200"/>
            <a:ext cx="18288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mtClean="0">
                <a:solidFill>
                  <a:prstClr val="black"/>
                </a:solidFill>
              </a:rPr>
              <a:t>Stay in business</a:t>
            </a:r>
          </a:p>
        </p:txBody>
      </p:sp>
      <p:sp>
        <p:nvSpPr>
          <p:cNvPr id="26634" name="Text Box 9"/>
          <p:cNvSpPr txBox="1">
            <a:spLocks noChangeArrowheads="1"/>
          </p:cNvSpPr>
          <p:nvPr/>
        </p:nvSpPr>
        <p:spPr bwMode="auto">
          <a:xfrm>
            <a:off x="685800" y="5029200"/>
            <a:ext cx="15240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mtClean="0">
                <a:solidFill>
                  <a:prstClr val="black"/>
                </a:solidFill>
              </a:rPr>
              <a:t>Long-term competitive strength</a:t>
            </a:r>
          </a:p>
        </p:txBody>
      </p:sp>
      <p:sp>
        <p:nvSpPr>
          <p:cNvPr id="26635" name="Line 10"/>
          <p:cNvSpPr>
            <a:spLocks noChangeShapeType="1"/>
          </p:cNvSpPr>
          <p:nvPr/>
        </p:nvSpPr>
        <p:spPr bwMode="auto">
          <a:xfrm>
            <a:off x="2362200" y="3657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26636" name="Line 11"/>
          <p:cNvSpPr>
            <a:spLocks noChangeShapeType="1"/>
          </p:cNvSpPr>
          <p:nvPr/>
        </p:nvSpPr>
        <p:spPr bwMode="auto">
          <a:xfrm>
            <a:off x="5486400" y="37338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26637" name="Line 12"/>
          <p:cNvSpPr>
            <a:spLocks noChangeShapeType="1"/>
          </p:cNvSpPr>
          <p:nvPr/>
        </p:nvSpPr>
        <p:spPr bwMode="auto">
          <a:xfrm>
            <a:off x="6781800" y="38862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26638" name="Line 13"/>
          <p:cNvSpPr>
            <a:spLocks noChangeShapeType="1"/>
          </p:cNvSpPr>
          <p:nvPr/>
        </p:nvSpPr>
        <p:spPr bwMode="auto">
          <a:xfrm flipH="1">
            <a:off x="5029200" y="54102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
        <p:nvSpPr>
          <p:cNvPr id="26639" name="Line 14"/>
          <p:cNvSpPr>
            <a:spLocks noChangeShapeType="1"/>
          </p:cNvSpPr>
          <p:nvPr/>
        </p:nvSpPr>
        <p:spPr bwMode="auto">
          <a:xfrm flipH="1">
            <a:off x="2209800" y="5410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black"/>
              </a:solidFill>
              <a:latin typeface="Arial" charset="0"/>
            </a:endParaRPr>
          </a:p>
        </p:txBody>
      </p:sp>
    </p:spTree>
    <p:extLst>
      <p:ext uri="{BB962C8B-B14F-4D97-AF65-F5344CB8AC3E}">
        <p14:creationId xmlns:p14="http://schemas.microsoft.com/office/powerpoint/2010/main" val="2433390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617857-6805-4EBF-A315-A58C5DC92A31}" type="slidenum">
              <a:rPr lang="en-US" smtClean="0">
                <a:solidFill>
                  <a:srgbClr val="FFFFFF"/>
                </a:solidFill>
              </a:rPr>
              <a:pPr eaLnBrk="1" hangingPunct="1"/>
              <a:t>56</a:t>
            </a:fld>
            <a:endParaRPr lang="en-US" smtClean="0">
              <a:solidFill>
                <a:srgbClr val="FFFFFF"/>
              </a:solidFill>
            </a:endParaRPr>
          </a:p>
        </p:txBody>
      </p:sp>
      <p:pic>
        <p:nvPicPr>
          <p:cNvPr id="27651" name="Picture 9" descr="w0035-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504" y="0"/>
            <a:ext cx="9036496" cy="6858000"/>
          </a:xfrm>
          <a:noFill/>
        </p:spPr>
      </p:pic>
    </p:spTree>
    <p:extLst>
      <p:ext uri="{BB962C8B-B14F-4D97-AF65-F5344CB8AC3E}">
        <p14:creationId xmlns:p14="http://schemas.microsoft.com/office/powerpoint/2010/main" val="503780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CH:3</a:t>
            </a:r>
            <a:endParaRPr lang="en-GB" dirty="0"/>
          </a:p>
        </p:txBody>
      </p:sp>
      <p:sp>
        <p:nvSpPr>
          <p:cNvPr id="3" name="Content Placeholder 2"/>
          <p:cNvSpPr>
            <a:spLocks noGrp="1"/>
          </p:cNvSpPr>
          <p:nvPr>
            <p:ph sz="quarter" idx="1"/>
          </p:nvPr>
        </p:nvSpPr>
        <p:spPr/>
        <p:txBody>
          <a:bodyPr/>
          <a:lstStyle/>
          <a:p>
            <a:r>
              <a:rPr lang="en-GB" sz="3600" dirty="0" smtClean="0"/>
              <a:t>Process improvement tools</a:t>
            </a:r>
            <a:endParaRPr lang="en-GB" sz="3600" dirty="0"/>
          </a:p>
        </p:txBody>
      </p:sp>
      <p:sp>
        <p:nvSpPr>
          <p:cNvPr id="4" name="Slide Number Placeholder 3"/>
          <p:cNvSpPr>
            <a:spLocks noGrp="1"/>
          </p:cNvSpPr>
          <p:nvPr>
            <p:ph type="sldNum" sz="quarter" idx="11"/>
          </p:nvPr>
        </p:nvSpPr>
        <p:spPr/>
        <p:txBody>
          <a:bodyPr/>
          <a:lstStyle/>
          <a:p>
            <a:pPr>
              <a:defRPr/>
            </a:pPr>
            <a:fld id="{59245E00-8EA7-4E04-B4DE-B43CF4ACC073}" type="slidenum">
              <a:rPr lang="en-US" smtClean="0"/>
              <a:pPr>
                <a:defRPr/>
              </a:pPr>
              <a:t>57</a:t>
            </a:fld>
            <a:endParaRPr lang="en-US"/>
          </a:p>
        </p:txBody>
      </p:sp>
    </p:spTree>
    <p:extLst>
      <p:ext uri="{BB962C8B-B14F-4D97-AF65-F5344CB8AC3E}">
        <p14:creationId xmlns:p14="http://schemas.microsoft.com/office/powerpoint/2010/main" val="237897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fontAlgn="auto" hangingPunct="1">
              <a:spcAft>
                <a:spcPts val="0"/>
              </a:spcAft>
              <a:defRPr/>
            </a:pPr>
            <a:r>
              <a:rPr lang="en-US" sz="3600" dirty="0" smtClean="0"/>
              <a:t>Process improvement tools</a:t>
            </a:r>
          </a:p>
        </p:txBody>
      </p:sp>
      <p:sp>
        <p:nvSpPr>
          <p:cNvPr id="51203" name="Rectangle 3"/>
          <p:cNvSpPr>
            <a:spLocks noGrp="1" noChangeArrowheads="1"/>
          </p:cNvSpPr>
          <p:nvPr>
            <p:ph sz="quarter" idx="1"/>
          </p:nvPr>
        </p:nvSpPr>
        <p:spPr>
          <a:xfrm>
            <a:off x="457200" y="1600200"/>
            <a:ext cx="7467600" cy="4873625"/>
          </a:xfrm>
        </p:spPr>
        <p:txBody>
          <a:bodyPr/>
          <a:lstStyle/>
          <a:p>
            <a:pPr marL="609600" indent="-609600" algn="ctr" eaLnBrk="1" hangingPunct="1">
              <a:lnSpc>
                <a:spcPct val="90000"/>
              </a:lnSpc>
              <a:buFontTx/>
              <a:buNone/>
            </a:pPr>
            <a:r>
              <a:rPr lang="en-US" dirty="0" smtClean="0">
                <a:solidFill>
                  <a:srgbClr val="FF3300"/>
                </a:solidFill>
                <a:latin typeface="Times New Roman" pitchFamily="18" charset="0"/>
              </a:rPr>
              <a:t>Seven QC Tools</a:t>
            </a:r>
            <a:r>
              <a:rPr lang="en-US" dirty="0" smtClean="0">
                <a:latin typeface="Times New Roman" pitchFamily="18" charset="0"/>
              </a:rPr>
              <a:t> </a:t>
            </a:r>
          </a:p>
          <a:p>
            <a:pPr marL="609600" indent="-609600" eaLnBrk="1" hangingPunct="1">
              <a:lnSpc>
                <a:spcPct val="90000"/>
              </a:lnSpc>
              <a:buFontTx/>
              <a:buNone/>
            </a:pPr>
            <a:endParaRPr lang="en-US" dirty="0" smtClean="0">
              <a:latin typeface="Times New Roman" pitchFamily="18" charset="0"/>
            </a:endParaRPr>
          </a:p>
          <a:p>
            <a:pPr marL="609600" indent="-609600" eaLnBrk="1" hangingPunct="1">
              <a:lnSpc>
                <a:spcPct val="90000"/>
              </a:lnSpc>
              <a:buClr>
                <a:schemeClr val="tx1"/>
              </a:buClr>
              <a:buFontTx/>
              <a:buAutoNum type="arabicPeriod"/>
            </a:pPr>
            <a:r>
              <a:rPr lang="en-US" dirty="0" smtClean="0">
                <a:latin typeface="Times New Roman" pitchFamily="18" charset="0"/>
              </a:rPr>
              <a:t>Flow charts</a:t>
            </a:r>
          </a:p>
          <a:p>
            <a:pPr marL="609600" indent="-609600" eaLnBrk="1" hangingPunct="1">
              <a:lnSpc>
                <a:spcPct val="90000"/>
              </a:lnSpc>
              <a:buClr>
                <a:schemeClr val="tx1"/>
              </a:buClr>
              <a:buFontTx/>
              <a:buAutoNum type="arabicPeriod"/>
            </a:pPr>
            <a:r>
              <a:rPr lang="en-US" dirty="0" smtClean="0">
                <a:latin typeface="Times New Roman" pitchFamily="18" charset="0"/>
              </a:rPr>
              <a:t>Check sheets</a:t>
            </a:r>
          </a:p>
          <a:p>
            <a:pPr marL="609600" indent="-609600" eaLnBrk="1" hangingPunct="1">
              <a:lnSpc>
                <a:spcPct val="90000"/>
              </a:lnSpc>
              <a:buClr>
                <a:schemeClr val="tx1"/>
              </a:buClr>
              <a:buFontTx/>
              <a:buAutoNum type="arabicPeriod"/>
            </a:pPr>
            <a:r>
              <a:rPr lang="en-US" dirty="0" smtClean="0">
                <a:latin typeface="Times New Roman" pitchFamily="18" charset="0"/>
              </a:rPr>
              <a:t>Histograms</a:t>
            </a:r>
          </a:p>
          <a:p>
            <a:pPr marL="609600" indent="-609600" eaLnBrk="1" hangingPunct="1">
              <a:lnSpc>
                <a:spcPct val="90000"/>
              </a:lnSpc>
              <a:buClr>
                <a:schemeClr val="tx1"/>
              </a:buClr>
              <a:buFontTx/>
              <a:buAutoNum type="arabicPeriod"/>
            </a:pPr>
            <a:r>
              <a:rPr lang="en-US" dirty="0" smtClean="0">
                <a:latin typeface="Times New Roman" pitchFamily="18" charset="0"/>
              </a:rPr>
              <a:t>Pareto diagrams</a:t>
            </a:r>
          </a:p>
          <a:p>
            <a:pPr marL="609600" indent="-609600" eaLnBrk="1" hangingPunct="1">
              <a:lnSpc>
                <a:spcPct val="90000"/>
              </a:lnSpc>
              <a:buClr>
                <a:schemeClr val="tx1"/>
              </a:buClr>
              <a:buFontTx/>
              <a:buAutoNum type="arabicPeriod"/>
            </a:pPr>
            <a:r>
              <a:rPr lang="en-US" dirty="0" smtClean="0">
                <a:latin typeface="Times New Roman" pitchFamily="18" charset="0"/>
              </a:rPr>
              <a:t>Cause-and-effect diagrams</a:t>
            </a:r>
          </a:p>
          <a:p>
            <a:pPr marL="609600" indent="-609600" eaLnBrk="1" hangingPunct="1">
              <a:lnSpc>
                <a:spcPct val="90000"/>
              </a:lnSpc>
              <a:buClr>
                <a:schemeClr val="tx1"/>
              </a:buClr>
              <a:buFontTx/>
              <a:buAutoNum type="arabicPeriod"/>
            </a:pPr>
            <a:r>
              <a:rPr lang="en-US" dirty="0" smtClean="0">
                <a:latin typeface="Times New Roman" pitchFamily="18" charset="0"/>
              </a:rPr>
              <a:t>Scatter diagrams</a:t>
            </a:r>
          </a:p>
          <a:p>
            <a:pPr marL="609600" indent="-609600" eaLnBrk="1" hangingPunct="1">
              <a:lnSpc>
                <a:spcPct val="90000"/>
              </a:lnSpc>
              <a:buClr>
                <a:schemeClr val="tx1"/>
              </a:buClr>
              <a:buFontTx/>
              <a:buAutoNum type="arabicPeriod"/>
            </a:pPr>
            <a:r>
              <a:rPr lang="en-US" dirty="0" smtClean="0">
                <a:latin typeface="Times New Roman" pitchFamily="18" charset="0"/>
              </a:rPr>
              <a:t>Control charts</a:t>
            </a:r>
          </a:p>
        </p:txBody>
      </p:sp>
      <p:sp>
        <p:nvSpPr>
          <p:cNvPr id="5120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ADD014-DBD7-417A-8BF4-3EFCC216BE1B}" type="slidenum">
              <a:rPr lang="en-US" smtClean="0">
                <a:solidFill>
                  <a:srgbClr val="FFFFFF"/>
                </a:solidFill>
              </a:rPr>
              <a:pPr eaLnBrk="1" hangingPunct="1"/>
              <a:t>58</a:t>
            </a:fld>
            <a:endParaRPr lang="en-US" smtClean="0">
              <a:solidFill>
                <a:srgbClr val="FFFFFF"/>
              </a:solidFill>
            </a:endParaRPr>
          </a:p>
        </p:txBody>
      </p:sp>
    </p:spTree>
    <p:extLst>
      <p:ext uri="{BB962C8B-B14F-4D97-AF65-F5344CB8AC3E}">
        <p14:creationId xmlns:p14="http://schemas.microsoft.com/office/powerpoint/2010/main" val="1386298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fontAlgn="auto" hangingPunct="1">
              <a:spcAft>
                <a:spcPts val="0"/>
              </a:spcAft>
              <a:defRPr/>
            </a:pPr>
            <a:r>
              <a:rPr lang="en-US" sz="3600" dirty="0" smtClean="0"/>
              <a:t>Flow charts</a:t>
            </a:r>
          </a:p>
        </p:txBody>
      </p:sp>
      <p:sp>
        <p:nvSpPr>
          <p:cNvPr id="52227"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dirty="0" smtClean="0">
                <a:latin typeface="Times New Roman" pitchFamily="18" charset="0"/>
              </a:rPr>
              <a:t>Process map identifies the </a:t>
            </a:r>
            <a:r>
              <a:rPr lang="en-US" i="1" dirty="0" smtClean="0">
                <a:solidFill>
                  <a:schemeClr val="accent2"/>
                </a:solidFill>
                <a:latin typeface="Times New Roman" pitchFamily="18" charset="0"/>
              </a:rPr>
              <a:t>sequence of activities</a:t>
            </a:r>
            <a:r>
              <a:rPr lang="en-US" dirty="0" smtClean="0">
                <a:latin typeface="Times New Roman" pitchFamily="18" charset="0"/>
              </a:rPr>
              <a:t> or the flow in a process. </a:t>
            </a:r>
          </a:p>
          <a:p>
            <a:pPr eaLnBrk="1" hangingPunct="1">
              <a:lnSpc>
                <a:spcPct val="90000"/>
              </a:lnSpc>
            </a:pPr>
            <a:r>
              <a:rPr lang="en-US" dirty="0" smtClean="0">
                <a:latin typeface="Times New Roman" pitchFamily="18" charset="0"/>
              </a:rPr>
              <a:t>Objectively provides a </a:t>
            </a:r>
            <a:r>
              <a:rPr lang="en-US" i="1" dirty="0" smtClean="0">
                <a:solidFill>
                  <a:schemeClr val="accent2"/>
                </a:solidFill>
                <a:latin typeface="Times New Roman" pitchFamily="18" charset="0"/>
              </a:rPr>
              <a:t>picture of the steps</a:t>
            </a:r>
            <a:r>
              <a:rPr lang="en-US" dirty="0" smtClean="0">
                <a:latin typeface="Times New Roman" pitchFamily="18" charset="0"/>
              </a:rPr>
              <a:t> needed to accomplish a task.</a:t>
            </a:r>
          </a:p>
          <a:p>
            <a:pPr eaLnBrk="1" hangingPunct="1">
              <a:lnSpc>
                <a:spcPct val="90000"/>
              </a:lnSpc>
            </a:pPr>
            <a:r>
              <a:rPr lang="en-US" dirty="0" smtClean="0">
                <a:latin typeface="Times New Roman" pitchFamily="18" charset="0"/>
              </a:rPr>
              <a:t>Helps all employees understand </a:t>
            </a:r>
            <a:r>
              <a:rPr lang="en-US" i="1" dirty="0" smtClean="0">
                <a:solidFill>
                  <a:schemeClr val="accent2"/>
                </a:solidFill>
                <a:latin typeface="Times New Roman" pitchFamily="18" charset="0"/>
              </a:rPr>
              <a:t>how they fit into the process</a:t>
            </a:r>
            <a:r>
              <a:rPr lang="en-US" dirty="0" smtClean="0">
                <a:latin typeface="Times New Roman" pitchFamily="18" charset="0"/>
              </a:rPr>
              <a:t> and who are their suppliers and customers. </a:t>
            </a:r>
          </a:p>
          <a:p>
            <a:pPr eaLnBrk="1" hangingPunct="1">
              <a:lnSpc>
                <a:spcPct val="90000"/>
              </a:lnSpc>
            </a:pPr>
            <a:r>
              <a:rPr lang="en-US" dirty="0" smtClean="0">
                <a:latin typeface="Times New Roman" pitchFamily="18" charset="0"/>
              </a:rPr>
              <a:t>Can also pinpoint places where quality-related measurements should be taken. </a:t>
            </a:r>
          </a:p>
          <a:p>
            <a:pPr eaLnBrk="1" hangingPunct="1">
              <a:lnSpc>
                <a:spcPct val="90000"/>
              </a:lnSpc>
            </a:pPr>
            <a:r>
              <a:rPr lang="en-US" dirty="0" smtClean="0">
                <a:latin typeface="Times New Roman" pitchFamily="18" charset="0"/>
              </a:rPr>
              <a:t>Also called process mapping and analysis.</a:t>
            </a:r>
          </a:p>
          <a:p>
            <a:pPr eaLnBrk="1" hangingPunct="1">
              <a:lnSpc>
                <a:spcPct val="90000"/>
              </a:lnSpc>
            </a:pPr>
            <a:r>
              <a:rPr lang="en-US" dirty="0" smtClean="0">
                <a:latin typeface="Times New Roman" pitchFamily="18" charset="0"/>
              </a:rPr>
              <a:t>Very successfully implemented in various organizations. e.g. Motorola reduced manufacturing time for pagers using flow charts. </a:t>
            </a:r>
          </a:p>
        </p:txBody>
      </p:sp>
      <p:sp>
        <p:nvSpPr>
          <p:cNvPr id="5222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BBF2F2-D39B-4965-8498-E1D2DD9A391C}" type="slidenum">
              <a:rPr lang="en-US" smtClean="0">
                <a:solidFill>
                  <a:srgbClr val="FFFFFF"/>
                </a:solidFill>
              </a:rPr>
              <a:pPr eaLnBrk="1" hangingPunct="1"/>
              <a:t>59</a:t>
            </a:fld>
            <a:endParaRPr lang="en-US" smtClean="0">
              <a:solidFill>
                <a:srgbClr val="FFFFFF"/>
              </a:solidFill>
            </a:endParaRPr>
          </a:p>
        </p:txBody>
      </p:sp>
    </p:spTree>
    <p:extLst>
      <p:ext uri="{BB962C8B-B14F-4D97-AF65-F5344CB8AC3E}">
        <p14:creationId xmlns:p14="http://schemas.microsoft.com/office/powerpoint/2010/main" val="297611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Quality?</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Product complexity – As systems have become more complex, the reliability requirements for suppliers of components have become more stringent.</a:t>
            </a:r>
          </a:p>
          <a:p>
            <a:pPr marL="0" indent="0">
              <a:buNone/>
            </a:pPr>
            <a:r>
              <a:rPr lang="en-GB" dirty="0" smtClean="0"/>
              <a:t>Higher levels of customer satisfaction – Higher customers expectations are getting spawned by increasing competition.</a:t>
            </a:r>
          </a:p>
          <a:p>
            <a:pPr marL="0" indent="0">
              <a:buNone/>
            </a:pPr>
            <a:r>
              <a:rPr lang="en-GB" dirty="0" smtClean="0"/>
              <a:t>Relatively simpler approaches to quality viz. product inspection for quality control and incorporation of internal cost of poor quality into the selling price, might not work for today’s complex market environment.</a:t>
            </a:r>
            <a:endParaRPr lang="en-GB" dirty="0"/>
          </a:p>
        </p:txBody>
      </p:sp>
    </p:spTree>
    <p:extLst>
      <p:ext uri="{BB962C8B-B14F-4D97-AF65-F5344CB8AC3E}">
        <p14:creationId xmlns:p14="http://schemas.microsoft.com/office/powerpoint/2010/main" val="2509808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1219200" y="838200"/>
          <a:ext cx="6705600" cy="2667000"/>
        </p:xfrm>
        <a:graphic>
          <a:graphicData uri="http://schemas.openxmlformats.org/presentationml/2006/ole">
            <mc:AlternateContent xmlns:mc="http://schemas.openxmlformats.org/markup-compatibility/2006">
              <mc:Choice xmlns:v="urn:schemas-microsoft-com:vml" Requires="v">
                <p:oleObj spid="_x0000_s10256" name="Photo Editor Photo" r:id="rId3" imgW="4734586" imgH="2371429" progId="MSPhotoEd.3">
                  <p:embed/>
                </p:oleObj>
              </mc:Choice>
              <mc:Fallback>
                <p:oleObj name="Photo Editor Photo" r:id="rId3" imgW="4734586" imgH="23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838200"/>
                        <a:ext cx="6705600" cy="2667000"/>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01582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533400" y="-304800"/>
            <a:ext cx="7467600" cy="1143000"/>
          </a:xfrm>
        </p:spPr>
        <p:txBody>
          <a:bodyPr/>
          <a:lstStyle/>
          <a:p>
            <a:pPr eaLnBrk="1" fontAlgn="auto" hangingPunct="1">
              <a:spcAft>
                <a:spcPts val="0"/>
              </a:spcAft>
              <a:defRPr/>
            </a:pPr>
            <a:r>
              <a:rPr lang="en-US" sz="3600" dirty="0" smtClean="0"/>
              <a:t>Check sheets</a:t>
            </a:r>
          </a:p>
        </p:txBody>
      </p:sp>
      <p:sp>
        <p:nvSpPr>
          <p:cNvPr id="54275" name="Rectangle 3"/>
          <p:cNvSpPr>
            <a:spLocks noGrp="1" noChangeArrowheads="1"/>
          </p:cNvSpPr>
          <p:nvPr>
            <p:ph sz="quarter" idx="1"/>
          </p:nvPr>
        </p:nvSpPr>
        <p:spPr>
          <a:xfrm>
            <a:off x="457200" y="1066800"/>
            <a:ext cx="7467600" cy="4873625"/>
          </a:xfrm>
        </p:spPr>
        <p:txBody>
          <a:bodyPr/>
          <a:lstStyle/>
          <a:p>
            <a:pPr eaLnBrk="1" hangingPunct="1">
              <a:lnSpc>
                <a:spcPct val="80000"/>
              </a:lnSpc>
            </a:pPr>
            <a:r>
              <a:rPr lang="en-US" dirty="0" smtClean="0">
                <a:latin typeface="Times New Roman" pitchFamily="18" charset="0"/>
              </a:rPr>
              <a:t>Special types of data collection forms in which the results may be interpreted on the form directly without additional processing.</a:t>
            </a:r>
          </a:p>
          <a:p>
            <a:pPr eaLnBrk="1" hangingPunct="1">
              <a:lnSpc>
                <a:spcPct val="80000"/>
              </a:lnSpc>
            </a:pPr>
            <a:r>
              <a:rPr lang="en-US" dirty="0" smtClean="0">
                <a:latin typeface="Times New Roman" pitchFamily="18" charset="0"/>
              </a:rPr>
              <a:t>Data sheets use simple columnar or tabular forms to record data. However, to generate useful information from raw data, further processing generally is necessary.</a:t>
            </a:r>
          </a:p>
          <a:p>
            <a:pPr eaLnBrk="1" hangingPunct="1">
              <a:lnSpc>
                <a:spcPct val="80000"/>
              </a:lnSpc>
            </a:pPr>
            <a:r>
              <a:rPr lang="en-US" dirty="0" smtClean="0">
                <a:latin typeface="Times New Roman" pitchFamily="18" charset="0"/>
              </a:rPr>
              <a:t>Additionally, including information such as specification limits makes the number of nonconforming items easily observable and provides an immediate indication of the quality of the process.</a:t>
            </a:r>
          </a:p>
        </p:txBody>
      </p:sp>
      <p:sp>
        <p:nvSpPr>
          <p:cNvPr id="5427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1AB076-74DD-4D6A-9DF8-BE9733A8EB77}" type="slidenum">
              <a:rPr lang="en-US" smtClean="0">
                <a:solidFill>
                  <a:srgbClr val="FFFFFF"/>
                </a:solidFill>
              </a:rPr>
              <a:pPr eaLnBrk="1" hangingPunct="1"/>
              <a:t>61</a:t>
            </a:fld>
            <a:endParaRPr lang="en-US" smtClean="0">
              <a:solidFill>
                <a:srgbClr val="FFFFFF"/>
              </a:solidFill>
            </a:endParaRPr>
          </a:p>
        </p:txBody>
      </p:sp>
      <p:graphicFrame>
        <p:nvGraphicFramePr>
          <p:cNvPr id="54277" name="Object 5"/>
          <p:cNvGraphicFramePr>
            <a:graphicFrameLocks noChangeAspect="1"/>
          </p:cNvGraphicFramePr>
          <p:nvPr/>
        </p:nvGraphicFramePr>
        <p:xfrm>
          <a:off x="1295400" y="4543425"/>
          <a:ext cx="6019800" cy="2314575"/>
        </p:xfrm>
        <a:graphic>
          <a:graphicData uri="http://schemas.openxmlformats.org/presentationml/2006/ole">
            <mc:AlternateContent xmlns:mc="http://schemas.openxmlformats.org/markup-compatibility/2006">
              <mc:Choice xmlns:v="urn:schemas-microsoft-com:vml" Requires="v">
                <p:oleObj spid="_x0000_s11280" name="Photo Editor Photo" r:id="rId4" imgW="4734586" imgH="1457143" progId="MSPhotoEd.3">
                  <p:embed/>
                </p:oleObj>
              </mc:Choice>
              <mc:Fallback>
                <p:oleObj name="Photo Editor Photo" r:id="rId4" imgW="4734586" imgH="145714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543425"/>
                        <a:ext cx="6019800" cy="2314575"/>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7961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fontAlgn="auto" hangingPunct="1">
              <a:spcAft>
                <a:spcPts val="0"/>
              </a:spcAft>
              <a:defRPr/>
            </a:pPr>
            <a:r>
              <a:rPr lang="en-US" sz="3600" dirty="0" smtClean="0"/>
              <a:t>Pareto diagrams</a:t>
            </a:r>
          </a:p>
        </p:txBody>
      </p:sp>
      <p:sp>
        <p:nvSpPr>
          <p:cNvPr id="55299" name="Rectangle 3"/>
          <p:cNvSpPr>
            <a:spLocks noGrp="1" noChangeArrowheads="1"/>
          </p:cNvSpPr>
          <p:nvPr>
            <p:ph sz="quarter" idx="1"/>
          </p:nvPr>
        </p:nvSpPr>
        <p:spPr>
          <a:xfrm>
            <a:off x="457200" y="1600200"/>
            <a:ext cx="3429000" cy="4525963"/>
          </a:xfrm>
        </p:spPr>
        <p:txBody>
          <a:bodyPr/>
          <a:lstStyle/>
          <a:p>
            <a:pPr eaLnBrk="1" hangingPunct="1">
              <a:lnSpc>
                <a:spcPct val="80000"/>
              </a:lnSpc>
            </a:pPr>
            <a:r>
              <a:rPr lang="en-US" dirty="0" smtClean="0">
                <a:latin typeface="Times New Roman" pitchFamily="18" charset="0"/>
              </a:rPr>
              <a:t>Based on the </a:t>
            </a:r>
            <a:r>
              <a:rPr lang="en-US" i="1" dirty="0" smtClean="0">
                <a:solidFill>
                  <a:schemeClr val="accent2"/>
                </a:solidFill>
                <a:latin typeface="Times New Roman" pitchFamily="18" charset="0"/>
              </a:rPr>
              <a:t>85-15 Pareto distribution</a:t>
            </a:r>
            <a:r>
              <a:rPr lang="en-US" dirty="0" smtClean="0">
                <a:latin typeface="Times New Roman" pitchFamily="18" charset="0"/>
              </a:rPr>
              <a:t>.</a:t>
            </a:r>
          </a:p>
          <a:p>
            <a:pPr eaLnBrk="1" hangingPunct="1">
              <a:lnSpc>
                <a:spcPct val="80000"/>
              </a:lnSpc>
            </a:pPr>
            <a:r>
              <a:rPr lang="en-US" dirty="0" smtClean="0">
                <a:latin typeface="Times New Roman" pitchFamily="18" charset="0"/>
              </a:rPr>
              <a:t>Helpful in identifying the quality focus areas.</a:t>
            </a:r>
          </a:p>
          <a:p>
            <a:pPr eaLnBrk="1" hangingPunct="1">
              <a:lnSpc>
                <a:spcPct val="80000"/>
              </a:lnSpc>
            </a:pPr>
            <a:r>
              <a:rPr lang="en-US" dirty="0" smtClean="0">
                <a:latin typeface="Times New Roman" pitchFamily="18" charset="0"/>
              </a:rPr>
              <a:t>Popularized by </a:t>
            </a:r>
            <a:r>
              <a:rPr lang="en-US" dirty="0" err="1" smtClean="0">
                <a:latin typeface="Times New Roman" pitchFamily="18" charset="0"/>
              </a:rPr>
              <a:t>Juran</a:t>
            </a:r>
            <a:r>
              <a:rPr lang="en-US" dirty="0" smtClean="0">
                <a:latin typeface="Times New Roman" pitchFamily="18" charset="0"/>
              </a:rPr>
              <a:t>.</a:t>
            </a:r>
          </a:p>
          <a:p>
            <a:pPr eaLnBrk="1" hangingPunct="1">
              <a:lnSpc>
                <a:spcPct val="80000"/>
              </a:lnSpc>
            </a:pPr>
            <a:r>
              <a:rPr lang="en-US" dirty="0" smtClean="0">
                <a:latin typeface="Times New Roman" pitchFamily="18" charset="0"/>
              </a:rPr>
              <a:t>It is a histogram of the data from the largest frequency to the smallest.</a:t>
            </a:r>
          </a:p>
        </p:txBody>
      </p:sp>
      <p:sp>
        <p:nvSpPr>
          <p:cNvPr id="5530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CF66E8-A1C5-4D40-A9AB-C76A01C536A0}" type="slidenum">
              <a:rPr lang="en-US" smtClean="0">
                <a:solidFill>
                  <a:srgbClr val="FFFFFF"/>
                </a:solidFill>
              </a:rPr>
              <a:pPr eaLnBrk="1" hangingPunct="1"/>
              <a:t>62</a:t>
            </a:fld>
            <a:endParaRPr lang="en-US" smtClean="0">
              <a:solidFill>
                <a:srgbClr val="FFFFFF"/>
              </a:solidFill>
            </a:endParaRPr>
          </a:p>
        </p:txBody>
      </p:sp>
      <p:pic>
        <p:nvPicPr>
          <p:cNvPr id="55301" name="Picture 4" descr="pareto-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51816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127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a:t>Develop a list of problems to be compared.</a:t>
            </a:r>
          </a:p>
          <a:p>
            <a:r>
              <a:rPr lang="en-GB" dirty="0"/>
              <a:t>Develop a standard measure for comparing the items. For example, how often it occurs: frequency (e.g., utilization, complications, errors); how long it takes (time); how many resources it uses (cost).</a:t>
            </a:r>
          </a:p>
          <a:p>
            <a:r>
              <a:rPr lang="en-GB" dirty="0"/>
              <a:t>Choose a timeframe for collecting the data.</a:t>
            </a:r>
          </a:p>
          <a:p>
            <a:r>
              <a:rPr lang="en-GB" dirty="0"/>
              <a:t>For each item, tally how often it occurred (or cost or total time). Then, add these amounts to determine the grand total for all items.</a:t>
            </a:r>
          </a:p>
          <a:p>
            <a:r>
              <a:rPr lang="en-GB" dirty="0"/>
              <a:t>Find the </a:t>
            </a:r>
            <a:r>
              <a:rPr lang="en-GB" dirty="0" err="1"/>
              <a:t>percent</a:t>
            </a:r>
            <a:r>
              <a:rPr lang="en-GB" dirty="0"/>
              <a:t> of each item in the grand total by taking the sum of the item, dividing it by the grand total, and multiplying by 100</a:t>
            </a:r>
            <a:r>
              <a:rPr lang="en-GB" dirty="0" smtClean="0"/>
              <a:t>.</a:t>
            </a:r>
            <a:endParaRPr lang="en-GB" dirty="0"/>
          </a:p>
        </p:txBody>
      </p:sp>
      <p:sp>
        <p:nvSpPr>
          <p:cNvPr id="4" name="Slide Number Placeholder 3"/>
          <p:cNvSpPr>
            <a:spLocks noGrp="1"/>
          </p:cNvSpPr>
          <p:nvPr>
            <p:ph type="sldNum" sz="quarter" idx="11"/>
          </p:nvPr>
        </p:nvSpPr>
        <p:spPr/>
        <p:txBody>
          <a:bodyPr/>
          <a:lstStyle/>
          <a:p>
            <a:pPr>
              <a:defRPr/>
            </a:pPr>
            <a:fld id="{59245E00-8EA7-4E04-B4DE-B43CF4ACC073}" type="slidenum">
              <a:rPr lang="en-US" smtClean="0"/>
              <a:pPr>
                <a:defRPr/>
              </a:pPr>
              <a:t>63</a:t>
            </a:fld>
            <a:endParaRPr lang="en-US"/>
          </a:p>
        </p:txBody>
      </p:sp>
    </p:spTree>
    <p:extLst>
      <p:ext uri="{BB962C8B-B14F-4D97-AF65-F5344CB8AC3E}">
        <p14:creationId xmlns:p14="http://schemas.microsoft.com/office/powerpoint/2010/main" val="3482860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a:t>List the items being compared in decreasing order of the measure of comparison: e.g., the most frequent to the least frequent. The cumulative </a:t>
            </a:r>
            <a:r>
              <a:rPr lang="en-GB" dirty="0" err="1"/>
              <a:t>percent</a:t>
            </a:r>
            <a:r>
              <a:rPr lang="en-GB" dirty="0"/>
              <a:t> for an item is the sum of that item’s </a:t>
            </a:r>
            <a:r>
              <a:rPr lang="en-GB" dirty="0" err="1"/>
              <a:t>percent</a:t>
            </a:r>
            <a:r>
              <a:rPr lang="en-GB" dirty="0"/>
              <a:t> of the total and that of all the other items that come before it in the ordering by rank.</a:t>
            </a:r>
          </a:p>
          <a:p>
            <a:r>
              <a:rPr lang="en-GB" dirty="0"/>
              <a:t>List the items on the horizontal axis of a graph from highest to lowest. Label the left vertical axis with the numbers (frequency, time, or cost).</a:t>
            </a:r>
          </a:p>
          <a:p>
            <a:r>
              <a:rPr lang="en-GB" dirty="0"/>
              <a:t>Label the right vertical axis with the cumulative percentages (the cumulative total should equal 100%).</a:t>
            </a:r>
          </a:p>
          <a:p>
            <a:endParaRPr lang="en-GB" dirty="0"/>
          </a:p>
        </p:txBody>
      </p:sp>
      <p:sp>
        <p:nvSpPr>
          <p:cNvPr id="4" name="Slide Number Placeholder 3"/>
          <p:cNvSpPr>
            <a:spLocks noGrp="1"/>
          </p:cNvSpPr>
          <p:nvPr>
            <p:ph type="sldNum" sz="quarter" idx="11"/>
          </p:nvPr>
        </p:nvSpPr>
        <p:spPr/>
        <p:txBody>
          <a:bodyPr/>
          <a:lstStyle/>
          <a:p>
            <a:pPr>
              <a:defRPr/>
            </a:pPr>
            <a:fld id="{59245E00-8EA7-4E04-B4DE-B43CF4ACC073}" type="slidenum">
              <a:rPr lang="en-US" smtClean="0"/>
              <a:pPr>
                <a:defRPr/>
              </a:pPr>
              <a:t>64</a:t>
            </a:fld>
            <a:endParaRPr lang="en-US"/>
          </a:p>
        </p:txBody>
      </p:sp>
    </p:spTree>
    <p:extLst>
      <p:ext uri="{BB962C8B-B14F-4D97-AF65-F5344CB8AC3E}">
        <p14:creationId xmlns:p14="http://schemas.microsoft.com/office/powerpoint/2010/main" val="109876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a:t>Draw in the bars for each item.</a:t>
            </a:r>
          </a:p>
          <a:p>
            <a:r>
              <a:rPr lang="en-GB" dirty="0"/>
              <a:t>Draw a line graph of the cumulative percentages. The first point on the line graph should line up with the top of the first bar.</a:t>
            </a:r>
          </a:p>
          <a:p>
            <a:endParaRPr lang="en-GB" dirty="0"/>
          </a:p>
        </p:txBody>
      </p:sp>
      <p:sp>
        <p:nvSpPr>
          <p:cNvPr id="4" name="Slide Number Placeholder 3"/>
          <p:cNvSpPr>
            <a:spLocks noGrp="1"/>
          </p:cNvSpPr>
          <p:nvPr>
            <p:ph type="sldNum" sz="quarter" idx="11"/>
          </p:nvPr>
        </p:nvSpPr>
        <p:spPr/>
        <p:txBody>
          <a:bodyPr/>
          <a:lstStyle/>
          <a:p>
            <a:pPr>
              <a:defRPr/>
            </a:pPr>
            <a:fld id="{59245E00-8EA7-4E04-B4DE-B43CF4ACC073}" type="slidenum">
              <a:rPr lang="en-US" smtClean="0"/>
              <a:pPr>
                <a:defRPr/>
              </a:pPr>
              <a:t>65</a:t>
            </a:fld>
            <a:endParaRPr lang="en-US"/>
          </a:p>
        </p:txBody>
      </p:sp>
    </p:spTree>
    <p:extLst>
      <p:ext uri="{BB962C8B-B14F-4D97-AF65-F5344CB8AC3E}">
        <p14:creationId xmlns:p14="http://schemas.microsoft.com/office/powerpoint/2010/main" val="2988378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sp>
        <p:nvSpPr>
          <p:cNvPr id="4" name="Slide Number Placeholder 3"/>
          <p:cNvSpPr>
            <a:spLocks noGrp="1"/>
          </p:cNvSpPr>
          <p:nvPr>
            <p:ph type="sldNum" sz="quarter" idx="11"/>
          </p:nvPr>
        </p:nvSpPr>
        <p:spPr/>
        <p:txBody>
          <a:bodyPr/>
          <a:lstStyle/>
          <a:p>
            <a:pPr>
              <a:defRPr/>
            </a:pPr>
            <a:fld id="{59245E00-8EA7-4E04-B4DE-B43CF4ACC073}" type="slidenum">
              <a:rPr lang="en-US" smtClean="0"/>
              <a:pPr>
                <a:defRPr/>
              </a:pPr>
              <a:t>66</a:t>
            </a:fld>
            <a:endParaRPr lang="en-US"/>
          </a:p>
        </p:txBody>
      </p:sp>
      <p:sp>
        <p:nvSpPr>
          <p:cNvPr id="5" name="AutoShape 2" descr="Pareto Exam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042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fontAlgn="auto" hangingPunct="1">
              <a:spcAft>
                <a:spcPts val="0"/>
              </a:spcAft>
              <a:defRPr/>
            </a:pPr>
            <a:r>
              <a:rPr lang="en-US" sz="3600" dirty="0" smtClean="0"/>
              <a:t>Cause-effect diagrams</a:t>
            </a:r>
          </a:p>
        </p:txBody>
      </p:sp>
      <p:sp>
        <p:nvSpPr>
          <p:cNvPr id="56323" name="Rectangle 3"/>
          <p:cNvSpPr>
            <a:spLocks noGrp="1" noChangeArrowheads="1"/>
          </p:cNvSpPr>
          <p:nvPr>
            <p:ph sz="quarter" idx="1"/>
          </p:nvPr>
        </p:nvSpPr>
        <p:spPr>
          <a:xfrm>
            <a:off x="457200" y="1600200"/>
            <a:ext cx="7467600" cy="4873625"/>
          </a:xfrm>
        </p:spPr>
        <p:txBody>
          <a:bodyPr/>
          <a:lstStyle/>
          <a:p>
            <a:pPr eaLnBrk="1" hangingPunct="1"/>
            <a:r>
              <a:rPr lang="en-US" dirty="0" smtClean="0">
                <a:latin typeface="Times New Roman" pitchFamily="18" charset="0"/>
              </a:rPr>
              <a:t>Also called </a:t>
            </a:r>
            <a:r>
              <a:rPr lang="en-US" i="1" dirty="0" smtClean="0">
                <a:solidFill>
                  <a:schemeClr val="accent2"/>
                </a:solidFill>
                <a:latin typeface="Times New Roman" pitchFamily="18" charset="0"/>
              </a:rPr>
              <a:t>fishbone diagrams</a:t>
            </a:r>
            <a:r>
              <a:rPr lang="en-US" dirty="0" smtClean="0">
                <a:latin typeface="Times New Roman" pitchFamily="18" charset="0"/>
              </a:rPr>
              <a:t> (because of their shape) or Ishikawa diagrams.</a:t>
            </a:r>
          </a:p>
          <a:p>
            <a:pPr eaLnBrk="1" hangingPunct="1"/>
            <a:r>
              <a:rPr lang="en-US" dirty="0" smtClean="0">
                <a:latin typeface="Times New Roman" pitchFamily="18" charset="0"/>
              </a:rPr>
              <a:t>Helps in identifying root causes of the quality failure. (Helps in the </a:t>
            </a:r>
            <a:r>
              <a:rPr lang="en-US" i="1" dirty="0" smtClean="0">
                <a:solidFill>
                  <a:schemeClr val="accent2"/>
                </a:solidFill>
                <a:latin typeface="Times New Roman" pitchFamily="18" charset="0"/>
              </a:rPr>
              <a:t>diagnostic journey</a:t>
            </a:r>
            <a:r>
              <a:rPr lang="en-US" dirty="0" smtClean="0">
                <a:latin typeface="Times New Roman" pitchFamily="18" charset="0"/>
              </a:rPr>
              <a:t>.)</a:t>
            </a:r>
          </a:p>
        </p:txBody>
      </p:sp>
      <p:sp>
        <p:nvSpPr>
          <p:cNvPr id="5632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F6E2A-F7DF-4135-B22F-8FE47D8554AC}" type="slidenum">
              <a:rPr lang="en-US" smtClean="0">
                <a:solidFill>
                  <a:srgbClr val="FFFFFF"/>
                </a:solidFill>
              </a:rPr>
              <a:pPr eaLnBrk="1" hangingPunct="1"/>
              <a:t>67</a:t>
            </a:fld>
            <a:endParaRPr lang="en-US" smtClean="0">
              <a:solidFill>
                <a:srgbClr val="FFFFFF"/>
              </a:solidFill>
            </a:endParaRPr>
          </a:p>
        </p:txBody>
      </p:sp>
      <p:graphicFrame>
        <p:nvGraphicFramePr>
          <p:cNvPr id="56325" name="Object 6"/>
          <p:cNvGraphicFramePr>
            <a:graphicFrameLocks noChangeAspect="1"/>
          </p:cNvGraphicFramePr>
          <p:nvPr/>
        </p:nvGraphicFramePr>
        <p:xfrm>
          <a:off x="990600" y="3429000"/>
          <a:ext cx="6705600" cy="3008313"/>
        </p:xfrm>
        <a:graphic>
          <a:graphicData uri="http://schemas.openxmlformats.org/presentationml/2006/ole">
            <mc:AlternateContent xmlns:mc="http://schemas.openxmlformats.org/markup-compatibility/2006">
              <mc:Choice xmlns:v="urn:schemas-microsoft-com:vml" Requires="v">
                <p:oleObj spid="_x0000_s12304" name="Photo Editor Photo" r:id="rId4" imgW="4734586" imgH="2419048" progId="MSPhotoEd.3">
                  <p:embed/>
                </p:oleObj>
              </mc:Choice>
              <mc:Fallback>
                <p:oleObj name="Photo Editor Photo" r:id="rId4" imgW="4734586" imgH="241904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29000"/>
                        <a:ext cx="6705600" cy="3008313"/>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38226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fontAlgn="auto" hangingPunct="1">
              <a:spcAft>
                <a:spcPts val="0"/>
              </a:spcAft>
              <a:defRPr/>
            </a:pPr>
            <a:r>
              <a:rPr lang="en-US" sz="3600" dirty="0" smtClean="0"/>
              <a:t>Scatter diagrams</a:t>
            </a:r>
          </a:p>
        </p:txBody>
      </p:sp>
      <p:sp>
        <p:nvSpPr>
          <p:cNvPr id="57347" name="Rectangle 3"/>
          <p:cNvSpPr>
            <a:spLocks noGrp="1" noChangeArrowheads="1"/>
          </p:cNvSpPr>
          <p:nvPr>
            <p:ph sz="quarter" idx="1"/>
          </p:nvPr>
        </p:nvSpPr>
        <p:spPr>
          <a:xfrm>
            <a:off x="457200" y="1600200"/>
            <a:ext cx="7467600" cy="4873625"/>
          </a:xfrm>
        </p:spPr>
        <p:txBody>
          <a:bodyPr/>
          <a:lstStyle/>
          <a:p>
            <a:pPr eaLnBrk="1" hangingPunct="1"/>
            <a:r>
              <a:rPr lang="en-US" dirty="0" smtClean="0">
                <a:latin typeface="Times New Roman" pitchFamily="18" charset="0"/>
              </a:rPr>
              <a:t>Graphical components of the regression analysis.</a:t>
            </a:r>
          </a:p>
          <a:p>
            <a:pPr eaLnBrk="1" hangingPunct="1"/>
            <a:r>
              <a:rPr lang="en-US" dirty="0" smtClean="0">
                <a:latin typeface="Times New Roman" pitchFamily="18" charset="0"/>
              </a:rPr>
              <a:t>Often used to point out </a:t>
            </a:r>
            <a:r>
              <a:rPr lang="en-US" i="1" dirty="0" smtClean="0">
                <a:solidFill>
                  <a:schemeClr val="accent2"/>
                </a:solidFill>
                <a:latin typeface="Times New Roman" pitchFamily="18" charset="0"/>
              </a:rPr>
              <a:t>relationship between variables</a:t>
            </a:r>
            <a:r>
              <a:rPr lang="en-US" dirty="0" smtClean="0">
                <a:latin typeface="Times New Roman" pitchFamily="18" charset="0"/>
              </a:rPr>
              <a:t>. Statistical correlation analysis used to interpret scatter diagrams.</a:t>
            </a:r>
          </a:p>
        </p:txBody>
      </p:sp>
      <p:sp>
        <p:nvSpPr>
          <p:cNvPr id="5734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B238E9-A655-44D9-BEA9-C2A485531794}" type="slidenum">
              <a:rPr lang="en-US" smtClean="0">
                <a:solidFill>
                  <a:srgbClr val="FFFFFF"/>
                </a:solidFill>
              </a:rPr>
              <a:pPr eaLnBrk="1" hangingPunct="1"/>
              <a:t>68</a:t>
            </a:fld>
            <a:endParaRPr lang="en-US" smtClean="0">
              <a:solidFill>
                <a:srgbClr val="FFFFFF"/>
              </a:solidFill>
            </a:endParaRPr>
          </a:p>
        </p:txBody>
      </p:sp>
      <p:graphicFrame>
        <p:nvGraphicFramePr>
          <p:cNvPr id="57349" name="Object 5"/>
          <p:cNvGraphicFramePr>
            <a:graphicFrameLocks noChangeAspect="1"/>
          </p:cNvGraphicFramePr>
          <p:nvPr/>
        </p:nvGraphicFramePr>
        <p:xfrm>
          <a:off x="381000" y="3581400"/>
          <a:ext cx="8001000" cy="2895600"/>
        </p:xfrm>
        <a:graphic>
          <a:graphicData uri="http://schemas.openxmlformats.org/presentationml/2006/ole">
            <mc:AlternateContent xmlns:mc="http://schemas.openxmlformats.org/markup-compatibility/2006">
              <mc:Choice xmlns:v="urn:schemas-microsoft-com:vml" Requires="v">
                <p:oleObj spid="_x0000_s13328" name="Photo Editor Photo" r:id="rId4" imgW="4828571" imgH="1724266" progId="MSPhotoEd.3">
                  <p:embed/>
                </p:oleObj>
              </mc:Choice>
              <mc:Fallback>
                <p:oleObj name="Photo Editor Photo" r:id="rId4" imgW="4828571" imgH="172426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81400"/>
                        <a:ext cx="8001000" cy="2895600"/>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10511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dirty="0" smtClean="0"/>
              <a:t>Run charts and Control charts</a:t>
            </a:r>
          </a:p>
        </p:txBody>
      </p:sp>
      <p:sp>
        <p:nvSpPr>
          <p:cNvPr id="58371" name="Rectangle 3"/>
          <p:cNvSpPr>
            <a:spLocks noGrp="1" noChangeArrowheads="1"/>
          </p:cNvSpPr>
          <p:nvPr>
            <p:ph sz="quarter" idx="1"/>
          </p:nvPr>
        </p:nvSpPr>
        <p:spPr>
          <a:xfrm>
            <a:off x="457200" y="1600200"/>
            <a:ext cx="7467600" cy="4873625"/>
          </a:xfrm>
        </p:spPr>
        <p:txBody>
          <a:bodyPr/>
          <a:lstStyle/>
          <a:p>
            <a:pPr eaLnBrk="1" hangingPunct="1"/>
            <a:r>
              <a:rPr lang="en-US" dirty="0" smtClean="0">
                <a:latin typeface="Times New Roman" pitchFamily="18" charset="0"/>
              </a:rPr>
              <a:t>Run chart: Measurement against progression of time.</a:t>
            </a:r>
          </a:p>
          <a:p>
            <a:pPr eaLnBrk="1" hangingPunct="1"/>
            <a:r>
              <a:rPr lang="en-US" dirty="0" smtClean="0">
                <a:latin typeface="Times New Roman" pitchFamily="18" charset="0"/>
              </a:rPr>
              <a:t>Control chart: Add Upper Control Limit and Lower Control Limit to the run chart.</a:t>
            </a:r>
          </a:p>
        </p:txBody>
      </p:sp>
      <p:sp>
        <p:nvSpPr>
          <p:cNvPr id="5837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9D674A-DADF-4223-BA7C-E12A3657A93C}" type="slidenum">
              <a:rPr lang="en-US" smtClean="0">
                <a:solidFill>
                  <a:srgbClr val="FFFFFF"/>
                </a:solidFill>
              </a:rPr>
              <a:pPr eaLnBrk="1" hangingPunct="1"/>
              <a:t>69</a:t>
            </a:fld>
            <a:endParaRPr lang="en-US" smtClean="0">
              <a:solidFill>
                <a:srgbClr val="FFFFFF"/>
              </a:solidFill>
            </a:endParaRPr>
          </a:p>
        </p:txBody>
      </p:sp>
      <p:pic>
        <p:nvPicPr>
          <p:cNvPr id="58373" name="Picture 4" descr="control-ch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19463"/>
            <a:ext cx="60960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78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customer?</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Anyone who is impacted by the product or process delivered by an organization.</a:t>
            </a:r>
          </a:p>
          <a:p>
            <a:pPr marL="0" indent="0">
              <a:buNone/>
            </a:pPr>
            <a:r>
              <a:rPr lang="en-GB" dirty="0" smtClean="0"/>
              <a:t>External customer: The end user as well as intermediate processors. Other external customers may not be purchasers but may have some connection with the product.</a:t>
            </a:r>
          </a:p>
          <a:p>
            <a:pPr marL="0" indent="0">
              <a:buNone/>
            </a:pPr>
            <a:r>
              <a:rPr lang="en-GB" dirty="0" smtClean="0"/>
              <a:t>Internal customer: Other divisions of the company that receive the processed product.</a:t>
            </a:r>
          </a:p>
          <a:p>
            <a:pPr marL="0" indent="0">
              <a:buNone/>
            </a:pPr>
            <a:r>
              <a:rPr lang="en-GB" dirty="0" smtClean="0"/>
              <a:t>What is a product?</a:t>
            </a:r>
          </a:p>
          <a:p>
            <a:pPr marL="0" indent="0">
              <a:buNone/>
            </a:pPr>
            <a:r>
              <a:rPr lang="en-GB" dirty="0" smtClean="0"/>
              <a:t>The output of the process carried out by the organization. It may be goods (e.g. automobiles, missile), software (e.g. a computer code, a report) or service (e.g. banking, insurance)</a:t>
            </a:r>
            <a:endParaRPr lang="en-GB" dirty="0"/>
          </a:p>
        </p:txBody>
      </p:sp>
    </p:spTree>
    <p:extLst>
      <p:ext uri="{BB962C8B-B14F-4D97-AF65-F5344CB8AC3E}">
        <p14:creationId xmlns:p14="http://schemas.microsoft.com/office/powerpoint/2010/main" val="15758805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fontAlgn="auto" hangingPunct="1">
              <a:spcAft>
                <a:spcPts val="0"/>
              </a:spcAft>
              <a:defRPr/>
            </a:pPr>
            <a:r>
              <a:rPr lang="en-US" sz="3600" smtClean="0"/>
              <a:t>Quality circles</a:t>
            </a:r>
          </a:p>
        </p:txBody>
      </p:sp>
      <p:sp>
        <p:nvSpPr>
          <p:cNvPr id="60419" name="Rectangle 3"/>
          <p:cNvSpPr>
            <a:spLocks noGrp="1" noChangeArrowheads="1"/>
          </p:cNvSpPr>
          <p:nvPr>
            <p:ph sz="quarter" idx="1"/>
          </p:nvPr>
        </p:nvSpPr>
        <p:spPr>
          <a:xfrm>
            <a:off x="457200" y="1600200"/>
            <a:ext cx="7467600" cy="4873625"/>
          </a:xfrm>
        </p:spPr>
        <p:txBody>
          <a:bodyPr/>
          <a:lstStyle/>
          <a:p>
            <a:pPr eaLnBrk="1" hangingPunct="1"/>
            <a:r>
              <a:rPr lang="en-US" i="1" smtClean="0">
                <a:solidFill>
                  <a:schemeClr val="accent2"/>
                </a:solidFill>
                <a:latin typeface="Times New Roman" pitchFamily="18" charset="0"/>
              </a:rPr>
              <a:t>Teams of workers and supervisors</a:t>
            </a:r>
            <a:r>
              <a:rPr lang="en-US" smtClean="0">
                <a:latin typeface="Times New Roman" pitchFamily="18" charset="0"/>
              </a:rPr>
              <a:t> that meet regularly to address work-related problems involving quality and productivity.</a:t>
            </a:r>
          </a:p>
          <a:p>
            <a:pPr eaLnBrk="1" hangingPunct="1"/>
            <a:r>
              <a:rPr lang="en-US" smtClean="0">
                <a:latin typeface="Times New Roman" pitchFamily="18" charset="0"/>
              </a:rPr>
              <a:t>Developed by </a:t>
            </a:r>
            <a:r>
              <a:rPr lang="en-US" i="1" smtClean="0">
                <a:solidFill>
                  <a:schemeClr val="accent2"/>
                </a:solidFill>
                <a:latin typeface="Times New Roman" pitchFamily="18" charset="0"/>
              </a:rPr>
              <a:t>Kaoru Ishikawa</a:t>
            </a:r>
            <a:r>
              <a:rPr lang="en-US" smtClean="0">
                <a:latin typeface="Times New Roman" pitchFamily="18" charset="0"/>
              </a:rPr>
              <a:t> at University of Tokyo.</a:t>
            </a:r>
          </a:p>
          <a:p>
            <a:pPr eaLnBrk="1" hangingPunct="1"/>
            <a:r>
              <a:rPr lang="en-US" smtClean="0">
                <a:latin typeface="Times New Roman" pitchFamily="18" charset="0"/>
              </a:rPr>
              <a:t>Became immediately popular in Japan as well as USA.</a:t>
            </a:r>
          </a:p>
          <a:p>
            <a:pPr eaLnBrk="1" hangingPunct="1"/>
            <a:r>
              <a:rPr lang="en-US" i="1" smtClean="0">
                <a:solidFill>
                  <a:schemeClr val="accent2"/>
                </a:solidFill>
                <a:latin typeface="Times New Roman" pitchFamily="18" charset="0"/>
              </a:rPr>
              <a:t>Lockheed Missiles and Space Division</a:t>
            </a:r>
            <a:r>
              <a:rPr lang="en-US" smtClean="0">
                <a:latin typeface="Times New Roman" pitchFamily="18" charset="0"/>
              </a:rPr>
              <a:t> was the leader in implementing Quality circles in USA in 1973 (after their visit to Japan to study the same).</a:t>
            </a:r>
          </a:p>
          <a:p>
            <a:pPr eaLnBrk="1" hangingPunct="1"/>
            <a:r>
              <a:rPr lang="en-US" smtClean="0">
                <a:latin typeface="Times New Roman" pitchFamily="18" charset="0"/>
              </a:rPr>
              <a:t>Typically </a:t>
            </a:r>
            <a:r>
              <a:rPr lang="en-US" i="1" smtClean="0">
                <a:solidFill>
                  <a:schemeClr val="accent2"/>
                </a:solidFill>
                <a:latin typeface="Times New Roman" pitchFamily="18" charset="0"/>
              </a:rPr>
              <a:t>small day-to-day problems</a:t>
            </a:r>
            <a:r>
              <a:rPr lang="en-US" smtClean="0">
                <a:latin typeface="Times New Roman" pitchFamily="18" charset="0"/>
              </a:rPr>
              <a:t> are given to quality circles. Since workers are most familiar with the routine tasks, they are asked to identify, analyze and solve quality problems in the routine processes.</a:t>
            </a:r>
          </a:p>
        </p:txBody>
      </p:sp>
      <p:sp>
        <p:nvSpPr>
          <p:cNvPr id="6042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C4B026-0C74-4709-B295-65DFC5D55FC1}" type="slidenum">
              <a:rPr lang="en-US" smtClean="0">
                <a:solidFill>
                  <a:srgbClr val="FFFFFF"/>
                </a:solidFill>
              </a:rPr>
              <a:pPr eaLnBrk="1" hangingPunct="1"/>
              <a:t>70</a:t>
            </a:fld>
            <a:endParaRPr lang="en-US" smtClean="0">
              <a:solidFill>
                <a:srgbClr val="FFFFFF"/>
              </a:solidFill>
            </a:endParaRPr>
          </a:p>
        </p:txBody>
      </p:sp>
    </p:spTree>
    <p:extLst>
      <p:ext uri="{BB962C8B-B14F-4D97-AF65-F5344CB8AC3E}">
        <p14:creationId xmlns:p14="http://schemas.microsoft.com/office/powerpoint/2010/main" val="3414001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smtClean="0"/>
              <a:t>Additional process improvement tools</a:t>
            </a:r>
          </a:p>
        </p:txBody>
      </p:sp>
      <p:sp>
        <p:nvSpPr>
          <p:cNvPr id="61443" name="Rectangle 3"/>
          <p:cNvSpPr>
            <a:spLocks noGrp="1" noChangeArrowheads="1"/>
          </p:cNvSpPr>
          <p:nvPr>
            <p:ph sz="quarter" idx="1"/>
          </p:nvPr>
        </p:nvSpPr>
        <p:spPr>
          <a:xfrm>
            <a:off x="457200" y="1600200"/>
            <a:ext cx="7467600" cy="4873625"/>
          </a:xfrm>
        </p:spPr>
        <p:txBody>
          <a:bodyPr/>
          <a:lstStyle/>
          <a:p>
            <a:pPr eaLnBrk="1" hangingPunct="1">
              <a:buFontTx/>
              <a:buNone/>
            </a:pPr>
            <a:r>
              <a:rPr lang="en-US" smtClean="0">
                <a:solidFill>
                  <a:srgbClr val="FF3300"/>
                </a:solidFill>
                <a:latin typeface="Times New Roman" pitchFamily="18" charset="0"/>
              </a:rPr>
              <a:t>Kaizen blitz</a:t>
            </a:r>
          </a:p>
          <a:p>
            <a:pPr eaLnBrk="1" hangingPunct="1"/>
            <a:r>
              <a:rPr lang="en-US" smtClean="0">
                <a:latin typeface="Times New Roman" pitchFamily="18" charset="0"/>
              </a:rPr>
              <a:t>An intense and rapid improvement process in which a team or a department throws all its resources into an improvement project over a short period of time.</a:t>
            </a:r>
          </a:p>
          <a:p>
            <a:pPr eaLnBrk="1" hangingPunct="1"/>
            <a:r>
              <a:rPr lang="en-US" smtClean="0">
                <a:latin typeface="Times New Roman" pitchFamily="18" charset="0"/>
              </a:rPr>
              <a:t>Short time “burst” rather than long range simmer- hence the name.</a:t>
            </a:r>
          </a:p>
          <a:p>
            <a:pPr eaLnBrk="1" hangingPunct="1"/>
            <a:r>
              <a:rPr lang="en-US" smtClean="0">
                <a:latin typeface="Times New Roman" pitchFamily="18" charset="0"/>
              </a:rPr>
              <a:t>Blitz teams usually comprise of employees from all areas involved in the process who </a:t>
            </a:r>
            <a:r>
              <a:rPr lang="en-US" i="1" smtClean="0">
                <a:solidFill>
                  <a:schemeClr val="accent2"/>
                </a:solidFill>
                <a:latin typeface="Times New Roman" pitchFamily="18" charset="0"/>
              </a:rPr>
              <a:t>understand</a:t>
            </a:r>
            <a:r>
              <a:rPr lang="en-US" smtClean="0">
                <a:latin typeface="Times New Roman" pitchFamily="18" charset="0"/>
              </a:rPr>
              <a:t> it and can </a:t>
            </a:r>
            <a:r>
              <a:rPr lang="en-US" i="1" smtClean="0">
                <a:solidFill>
                  <a:schemeClr val="accent2"/>
                </a:solidFill>
                <a:latin typeface="Times New Roman" pitchFamily="18" charset="0"/>
              </a:rPr>
              <a:t>implement the changes on the spot</a:t>
            </a:r>
            <a:r>
              <a:rPr lang="en-US" smtClean="0">
                <a:latin typeface="Times New Roman" pitchFamily="18" charset="0"/>
              </a:rPr>
              <a:t>.</a:t>
            </a:r>
          </a:p>
        </p:txBody>
      </p:sp>
      <p:sp>
        <p:nvSpPr>
          <p:cNvPr id="6144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1B232F-27F2-4784-AE13-594E831B88A9}" type="slidenum">
              <a:rPr lang="en-US" smtClean="0">
                <a:solidFill>
                  <a:srgbClr val="FFFFFF"/>
                </a:solidFill>
              </a:rPr>
              <a:pPr eaLnBrk="1" hangingPunct="1"/>
              <a:t>71</a:t>
            </a:fld>
            <a:endParaRPr lang="en-US" smtClean="0">
              <a:solidFill>
                <a:srgbClr val="FFFFFF"/>
              </a:solidFill>
            </a:endParaRPr>
          </a:p>
        </p:txBody>
      </p:sp>
    </p:spTree>
    <p:extLst>
      <p:ext uri="{BB962C8B-B14F-4D97-AF65-F5344CB8AC3E}">
        <p14:creationId xmlns:p14="http://schemas.microsoft.com/office/powerpoint/2010/main" val="36120825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smtClean="0"/>
              <a:t>Additional process improvement tools</a:t>
            </a:r>
          </a:p>
        </p:txBody>
      </p:sp>
      <p:sp>
        <p:nvSpPr>
          <p:cNvPr id="62467" name="Rectangle 3"/>
          <p:cNvSpPr>
            <a:spLocks noGrp="1" noChangeArrowheads="1"/>
          </p:cNvSpPr>
          <p:nvPr>
            <p:ph sz="quarter" idx="1"/>
          </p:nvPr>
        </p:nvSpPr>
        <p:spPr>
          <a:xfrm>
            <a:off x="457200" y="1600200"/>
            <a:ext cx="7467600" cy="4873625"/>
          </a:xfrm>
        </p:spPr>
        <p:txBody>
          <a:bodyPr/>
          <a:lstStyle/>
          <a:p>
            <a:pPr marL="609600" indent="-609600" eaLnBrk="1" hangingPunct="1">
              <a:buFontTx/>
              <a:buNone/>
            </a:pPr>
            <a:r>
              <a:rPr lang="en-US" smtClean="0">
                <a:solidFill>
                  <a:srgbClr val="FF3300"/>
                </a:solidFill>
                <a:latin typeface="Times New Roman" pitchFamily="18" charset="0"/>
              </a:rPr>
              <a:t>Poka-Yoke (Mistake proofing)</a:t>
            </a:r>
          </a:p>
          <a:p>
            <a:pPr marL="609600" indent="-609600" eaLnBrk="1" hangingPunct="1"/>
            <a:r>
              <a:rPr lang="en-US" smtClean="0">
                <a:latin typeface="Times New Roman" pitchFamily="18" charset="0"/>
              </a:rPr>
              <a:t>Approach for mistake-proofing processes using automatic devises or methods to avoid simple human error.</a:t>
            </a:r>
          </a:p>
          <a:p>
            <a:pPr marL="609600" indent="-609600" eaLnBrk="1" hangingPunct="1"/>
            <a:r>
              <a:rPr lang="en-US" smtClean="0">
                <a:latin typeface="Times New Roman" pitchFamily="18" charset="0"/>
              </a:rPr>
              <a:t>Developed and refined in the 1960s by the late Shigeo Shingo, a Japanese manufacturing engineer who developed the Toyota production system. </a:t>
            </a:r>
          </a:p>
          <a:p>
            <a:pPr marL="609600" indent="-609600" eaLnBrk="1" hangingPunct="1"/>
            <a:r>
              <a:rPr lang="en-US" smtClean="0">
                <a:latin typeface="Times New Roman" pitchFamily="18" charset="0"/>
              </a:rPr>
              <a:t>Focused on two aspects: </a:t>
            </a:r>
          </a:p>
          <a:p>
            <a:pPr marL="609600" indent="-609600" eaLnBrk="1" hangingPunct="1">
              <a:buClr>
                <a:schemeClr val="tx1"/>
              </a:buClr>
              <a:buFontTx/>
              <a:buAutoNum type="arabicPeriod"/>
            </a:pPr>
            <a:r>
              <a:rPr lang="en-US" smtClean="0">
                <a:latin typeface="Times New Roman" pitchFamily="18" charset="0"/>
              </a:rPr>
              <a:t>Prediction – Recognizing that a defect is about to occur and provide a warning.</a:t>
            </a:r>
          </a:p>
          <a:p>
            <a:pPr marL="609600" indent="-609600" eaLnBrk="1" hangingPunct="1">
              <a:buClr>
                <a:schemeClr val="tx1"/>
              </a:buClr>
              <a:buFontTx/>
              <a:buAutoNum type="arabicPeriod"/>
            </a:pPr>
            <a:r>
              <a:rPr lang="en-US" smtClean="0">
                <a:latin typeface="Times New Roman" pitchFamily="18" charset="0"/>
              </a:rPr>
              <a:t>Detection – Recognizing that a defect has occurred and stop the process.</a:t>
            </a:r>
          </a:p>
        </p:txBody>
      </p:sp>
      <p:sp>
        <p:nvSpPr>
          <p:cNvPr id="6246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991D52-62A0-48D8-85C3-64CEAE76CDF6}" type="slidenum">
              <a:rPr lang="en-US" smtClean="0">
                <a:solidFill>
                  <a:srgbClr val="FFFFFF"/>
                </a:solidFill>
              </a:rPr>
              <a:pPr eaLnBrk="1" hangingPunct="1"/>
              <a:t>72</a:t>
            </a:fld>
            <a:endParaRPr lang="en-US" smtClean="0">
              <a:solidFill>
                <a:srgbClr val="FFFFFF"/>
              </a:solidFill>
            </a:endParaRPr>
          </a:p>
        </p:txBody>
      </p:sp>
    </p:spTree>
    <p:extLst>
      <p:ext uri="{BB962C8B-B14F-4D97-AF65-F5344CB8AC3E}">
        <p14:creationId xmlns:p14="http://schemas.microsoft.com/office/powerpoint/2010/main" val="16415121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ctrTitle"/>
          </p:nvPr>
        </p:nvSpPr>
        <p:spPr>
          <a:xfrm>
            <a:off x="2286000" y="3124200"/>
            <a:ext cx="6172200" cy="1893888"/>
          </a:xfrm>
        </p:spPr>
        <p:txBody>
          <a:bodyPr/>
          <a:lstStyle/>
          <a:p>
            <a:pPr eaLnBrk="1" fontAlgn="auto" hangingPunct="1">
              <a:spcAft>
                <a:spcPts val="0"/>
              </a:spcAft>
              <a:defRPr/>
            </a:pPr>
            <a:r>
              <a:rPr lang="en-US" sz="3600" smtClean="0"/>
              <a:t>Quality Management Awards and Framework</a:t>
            </a:r>
          </a:p>
        </p:txBody>
      </p:sp>
      <p:sp>
        <p:nvSpPr>
          <p:cNvPr id="52227" name="Rectangle 5"/>
          <p:cNvSpPr>
            <a:spLocks noGrp="1" noChangeArrowheads="1"/>
          </p:cNvSpPr>
          <p:nvPr>
            <p:ph type="subTitle" idx="1"/>
          </p:nvPr>
        </p:nvSpPr>
        <p:spPr>
          <a:xfrm>
            <a:off x="2286000" y="5003800"/>
            <a:ext cx="6172200" cy="1371600"/>
          </a:xfrm>
        </p:spPr>
        <p:txBody>
          <a:bodyPr>
            <a:normAutofit fontScale="85000" lnSpcReduction="20000"/>
          </a:bodyPr>
          <a:lstStyle/>
          <a:p>
            <a:pPr eaLnBrk="1" fontAlgn="auto" hangingPunct="1">
              <a:spcAft>
                <a:spcPts val="0"/>
              </a:spcAft>
              <a:buFont typeface="Wingdings"/>
              <a:buNone/>
              <a:defRPr/>
            </a:pPr>
            <a:r>
              <a:rPr lang="en-US" sz="2400" smtClean="0"/>
              <a:t>ISO 9000: 2000</a:t>
            </a:r>
          </a:p>
          <a:p>
            <a:pPr eaLnBrk="1" fontAlgn="auto" hangingPunct="1">
              <a:spcAft>
                <a:spcPts val="0"/>
              </a:spcAft>
              <a:buFont typeface="Wingdings"/>
              <a:buNone/>
              <a:defRPr/>
            </a:pPr>
            <a:r>
              <a:rPr lang="en-US" sz="2400" smtClean="0"/>
              <a:t>Malcolm Baldrige National Quality Award</a:t>
            </a:r>
          </a:p>
          <a:p>
            <a:pPr eaLnBrk="1" fontAlgn="auto" hangingPunct="1">
              <a:spcAft>
                <a:spcPts val="0"/>
              </a:spcAft>
              <a:buFont typeface="Wingdings"/>
              <a:buNone/>
              <a:defRPr/>
            </a:pPr>
            <a:r>
              <a:rPr lang="en-US" sz="2400" smtClean="0"/>
              <a:t>Deming Prize</a:t>
            </a:r>
          </a:p>
          <a:p>
            <a:pPr eaLnBrk="1" fontAlgn="auto" hangingPunct="1">
              <a:spcAft>
                <a:spcPts val="0"/>
              </a:spcAft>
              <a:buFont typeface="Wingdings"/>
              <a:buNone/>
              <a:defRPr/>
            </a:pPr>
            <a:r>
              <a:rPr lang="en-US" sz="2400" smtClean="0"/>
              <a:t>Six Sigma</a:t>
            </a:r>
          </a:p>
        </p:txBody>
      </p:sp>
    </p:spTree>
    <p:extLst>
      <p:ext uri="{BB962C8B-B14F-4D97-AF65-F5344CB8AC3E}">
        <p14:creationId xmlns:p14="http://schemas.microsoft.com/office/powerpoint/2010/main" val="4300753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fontAlgn="auto" hangingPunct="1">
              <a:spcAft>
                <a:spcPts val="0"/>
              </a:spcAft>
              <a:defRPr/>
            </a:pPr>
            <a:r>
              <a:rPr lang="en-US" sz="3600" smtClean="0"/>
              <a:t>ISO 9000: 2000</a:t>
            </a:r>
          </a:p>
        </p:txBody>
      </p:sp>
      <p:sp>
        <p:nvSpPr>
          <p:cNvPr id="64515"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smtClean="0">
                <a:latin typeface="Times New Roman" pitchFamily="18" charset="0"/>
              </a:rPr>
              <a:t>Created by </a:t>
            </a:r>
            <a:r>
              <a:rPr lang="en-US" i="1" smtClean="0">
                <a:solidFill>
                  <a:srgbClr val="5B6BFF"/>
                </a:solidFill>
                <a:latin typeface="Times New Roman" pitchFamily="18" charset="0"/>
              </a:rPr>
              <a:t>International Organization for Standardization</a:t>
            </a:r>
            <a:r>
              <a:rPr lang="en-US" smtClean="0">
                <a:latin typeface="Times New Roman" pitchFamily="18" charset="0"/>
              </a:rPr>
              <a:t> (IOS) which was created in 1946 to standardize quality requirement within the European market.</a:t>
            </a:r>
          </a:p>
          <a:p>
            <a:pPr eaLnBrk="1" hangingPunct="1">
              <a:lnSpc>
                <a:spcPct val="90000"/>
              </a:lnSpc>
            </a:pPr>
            <a:r>
              <a:rPr lang="en-US" smtClean="0">
                <a:latin typeface="Times New Roman" pitchFamily="18" charset="0"/>
              </a:rPr>
              <a:t>IOS initially composed of representatives from 91 countries: probably most wide base for quality standards.</a:t>
            </a:r>
          </a:p>
          <a:p>
            <a:pPr eaLnBrk="1" hangingPunct="1">
              <a:lnSpc>
                <a:spcPct val="90000"/>
              </a:lnSpc>
            </a:pPr>
            <a:r>
              <a:rPr lang="en-US" i="1" smtClean="0">
                <a:solidFill>
                  <a:srgbClr val="5B6BFF"/>
                </a:solidFill>
                <a:latin typeface="Times New Roman" pitchFamily="18" charset="0"/>
              </a:rPr>
              <a:t>Adopted a series of written quality standards</a:t>
            </a:r>
            <a:r>
              <a:rPr lang="en-US" smtClean="0">
                <a:latin typeface="Times New Roman" pitchFamily="18" charset="0"/>
              </a:rPr>
              <a:t> in 1987 (first revised in 1994, and </a:t>
            </a:r>
            <a:r>
              <a:rPr lang="en-US" i="1" smtClean="0">
                <a:solidFill>
                  <a:srgbClr val="5B6BFF"/>
                </a:solidFill>
                <a:latin typeface="Times New Roman" pitchFamily="18" charset="0"/>
              </a:rPr>
              <a:t>more recently (and significantly) in 2000</a:t>
            </a:r>
            <a:r>
              <a:rPr lang="en-US" smtClean="0">
                <a:latin typeface="Times New Roman" pitchFamily="18" charset="0"/>
              </a:rPr>
              <a:t>).</a:t>
            </a:r>
          </a:p>
          <a:p>
            <a:pPr eaLnBrk="1" hangingPunct="1">
              <a:lnSpc>
                <a:spcPct val="90000"/>
              </a:lnSpc>
            </a:pPr>
            <a:r>
              <a:rPr lang="en-US" smtClean="0">
                <a:latin typeface="Times New Roman" pitchFamily="18" charset="0"/>
              </a:rPr>
              <a:t>Prefix “ISO” in the name refers to the scientific term </a:t>
            </a:r>
            <a:r>
              <a:rPr lang="en-US" i="1" smtClean="0">
                <a:solidFill>
                  <a:srgbClr val="5B6BFF"/>
                </a:solidFill>
                <a:latin typeface="Times New Roman" pitchFamily="18" charset="0"/>
              </a:rPr>
              <a:t>“iso” for equal</a:t>
            </a:r>
            <a:r>
              <a:rPr lang="en-US" smtClean="0">
                <a:latin typeface="Times New Roman" pitchFamily="18" charset="0"/>
              </a:rPr>
              <a:t>. Thus, certified organizations are assured to have quality equal to their peers. </a:t>
            </a:r>
          </a:p>
        </p:txBody>
      </p:sp>
      <p:sp>
        <p:nvSpPr>
          <p:cNvPr id="6451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F8A3AC-CA0B-482F-97A1-94790601C6AF}" type="slidenum">
              <a:rPr lang="en-US" smtClean="0">
                <a:solidFill>
                  <a:srgbClr val="FFFFFF"/>
                </a:solidFill>
              </a:rPr>
              <a:pPr eaLnBrk="1" hangingPunct="1"/>
              <a:t>74</a:t>
            </a:fld>
            <a:endParaRPr lang="en-US" smtClean="0">
              <a:solidFill>
                <a:srgbClr val="FFFFFF"/>
              </a:solidFill>
            </a:endParaRPr>
          </a:p>
        </p:txBody>
      </p:sp>
    </p:spTree>
    <p:extLst>
      <p:ext uri="{BB962C8B-B14F-4D97-AF65-F5344CB8AC3E}">
        <p14:creationId xmlns:p14="http://schemas.microsoft.com/office/powerpoint/2010/main" val="2148455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fontAlgn="auto" hangingPunct="1">
              <a:spcAft>
                <a:spcPts val="0"/>
              </a:spcAft>
              <a:defRPr/>
            </a:pPr>
            <a:r>
              <a:rPr lang="en-US" sz="3600" smtClean="0"/>
              <a:t>ISO 9000: 2000</a:t>
            </a:r>
          </a:p>
        </p:txBody>
      </p:sp>
      <p:sp>
        <p:nvSpPr>
          <p:cNvPr id="65539" name="Rectangle 3"/>
          <p:cNvSpPr>
            <a:spLocks noGrp="1" noChangeArrowheads="1"/>
          </p:cNvSpPr>
          <p:nvPr>
            <p:ph sz="quarter" idx="1"/>
          </p:nvPr>
        </p:nvSpPr>
        <p:spPr>
          <a:xfrm>
            <a:off x="457200" y="1600200"/>
            <a:ext cx="7467600" cy="4873625"/>
          </a:xfrm>
        </p:spPr>
        <p:txBody>
          <a:bodyPr/>
          <a:lstStyle/>
          <a:p>
            <a:pPr eaLnBrk="1" hangingPunct="1">
              <a:lnSpc>
                <a:spcPct val="80000"/>
              </a:lnSpc>
            </a:pPr>
            <a:r>
              <a:rPr lang="en-US" smtClean="0">
                <a:latin typeface="Times New Roman" pitchFamily="18" charset="0"/>
              </a:rPr>
              <a:t>Defines quality systems standards based on the premise that certain </a:t>
            </a:r>
            <a:r>
              <a:rPr lang="en-US" i="1" smtClean="0">
                <a:solidFill>
                  <a:srgbClr val="5B6BFF"/>
                </a:solidFill>
                <a:latin typeface="Times New Roman" pitchFamily="18" charset="0"/>
              </a:rPr>
              <a:t>generic characteristics of management principles can be standardized</a:t>
            </a:r>
            <a:r>
              <a:rPr lang="en-US" smtClean="0">
                <a:latin typeface="Times New Roman" pitchFamily="18" charset="0"/>
              </a:rPr>
              <a:t>. </a:t>
            </a:r>
          </a:p>
          <a:p>
            <a:pPr eaLnBrk="1" hangingPunct="1">
              <a:lnSpc>
                <a:spcPct val="80000"/>
              </a:lnSpc>
            </a:pPr>
            <a:r>
              <a:rPr lang="en-US" smtClean="0">
                <a:latin typeface="Times New Roman" pitchFamily="18" charset="0"/>
              </a:rPr>
              <a:t>And that a well-designed, well-implemented and well managed quality system </a:t>
            </a:r>
            <a:r>
              <a:rPr lang="en-US" i="1" smtClean="0">
                <a:solidFill>
                  <a:srgbClr val="5B6BFF"/>
                </a:solidFill>
                <a:latin typeface="Times New Roman" pitchFamily="18" charset="0"/>
              </a:rPr>
              <a:t>provides confidence that outputs will meet customer expectations and requirements</a:t>
            </a:r>
            <a:r>
              <a:rPr lang="en-US" smtClean="0">
                <a:latin typeface="Times New Roman" pitchFamily="18" charset="0"/>
              </a:rPr>
              <a:t>.</a:t>
            </a:r>
          </a:p>
          <a:p>
            <a:pPr eaLnBrk="1" hangingPunct="1">
              <a:lnSpc>
                <a:spcPct val="80000"/>
              </a:lnSpc>
            </a:pPr>
            <a:r>
              <a:rPr lang="en-US" smtClean="0">
                <a:latin typeface="Times New Roman" pitchFamily="18" charset="0"/>
              </a:rPr>
              <a:t>Standards are recognized by 100 countries including Japan and USA.</a:t>
            </a:r>
          </a:p>
          <a:p>
            <a:pPr eaLnBrk="1" hangingPunct="1">
              <a:lnSpc>
                <a:spcPct val="80000"/>
              </a:lnSpc>
            </a:pPr>
            <a:r>
              <a:rPr lang="en-US" smtClean="0">
                <a:latin typeface="Times New Roman" pitchFamily="18" charset="0"/>
              </a:rPr>
              <a:t>Intended to apply to all types of businesses. (Recently, B2B firm </a:t>
            </a:r>
            <a:r>
              <a:rPr lang="en-US" i="1" smtClean="0">
                <a:solidFill>
                  <a:srgbClr val="5B6BFF"/>
                </a:solidFill>
                <a:latin typeface="Times New Roman" pitchFamily="18" charset="0"/>
              </a:rPr>
              <a:t>bestroute.com became the first e-commerce company to get ISO certification</a:t>
            </a:r>
            <a:r>
              <a:rPr lang="en-US" smtClean="0">
                <a:latin typeface="Times New Roman" pitchFamily="18" charset="0"/>
              </a:rPr>
              <a:t>.)</a:t>
            </a:r>
          </a:p>
        </p:txBody>
      </p:sp>
      <p:sp>
        <p:nvSpPr>
          <p:cNvPr id="6554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0421FC-06E6-4C89-B430-5058855DDA3D}" type="slidenum">
              <a:rPr lang="en-US" smtClean="0">
                <a:solidFill>
                  <a:srgbClr val="FFFFFF"/>
                </a:solidFill>
              </a:rPr>
              <a:pPr eaLnBrk="1" hangingPunct="1"/>
              <a:t>75</a:t>
            </a:fld>
            <a:endParaRPr lang="en-US" smtClean="0">
              <a:solidFill>
                <a:srgbClr val="FFFFFF"/>
              </a:solidFill>
            </a:endParaRPr>
          </a:p>
        </p:txBody>
      </p:sp>
    </p:spTree>
    <p:extLst>
      <p:ext uri="{BB962C8B-B14F-4D97-AF65-F5344CB8AC3E}">
        <p14:creationId xmlns:p14="http://schemas.microsoft.com/office/powerpoint/2010/main" val="6828071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fontAlgn="auto" hangingPunct="1">
              <a:spcAft>
                <a:spcPts val="0"/>
              </a:spcAft>
              <a:defRPr/>
            </a:pPr>
            <a:r>
              <a:rPr lang="en-US" sz="3600" smtClean="0"/>
              <a:t>ISO 9000: 2000</a:t>
            </a:r>
          </a:p>
        </p:txBody>
      </p:sp>
      <p:sp>
        <p:nvSpPr>
          <p:cNvPr id="66563" name="Rectangle 3"/>
          <p:cNvSpPr>
            <a:spLocks noGrp="1" noChangeArrowheads="1"/>
          </p:cNvSpPr>
          <p:nvPr>
            <p:ph sz="quarter" idx="1"/>
          </p:nvPr>
        </p:nvSpPr>
        <p:spPr>
          <a:xfrm>
            <a:off x="457200" y="1600200"/>
            <a:ext cx="7467600" cy="4873625"/>
          </a:xfrm>
        </p:spPr>
        <p:txBody>
          <a:bodyPr/>
          <a:lstStyle/>
          <a:p>
            <a:pPr marL="609600" indent="-609600" eaLnBrk="1" hangingPunct="1">
              <a:lnSpc>
                <a:spcPct val="90000"/>
              </a:lnSpc>
              <a:buFontTx/>
              <a:buNone/>
            </a:pPr>
            <a:r>
              <a:rPr lang="en-US" smtClean="0">
                <a:latin typeface="Times New Roman" pitchFamily="18" charset="0"/>
              </a:rPr>
              <a:t>Created to meet five objectives:</a:t>
            </a:r>
          </a:p>
          <a:p>
            <a:pPr marL="609600" indent="-609600" eaLnBrk="1" hangingPunct="1">
              <a:lnSpc>
                <a:spcPct val="90000"/>
              </a:lnSpc>
              <a:buFont typeface="Wingdings" pitchFamily="2" charset="2"/>
              <a:buAutoNum type="arabicPeriod"/>
            </a:pPr>
            <a:r>
              <a:rPr lang="en-US" smtClean="0">
                <a:latin typeface="Times New Roman" pitchFamily="18" charset="0"/>
              </a:rPr>
              <a:t>Achieve, maintain, and seek to continuously improve product quality in relation to the requirements.</a:t>
            </a:r>
          </a:p>
          <a:p>
            <a:pPr marL="609600" indent="-609600" eaLnBrk="1" hangingPunct="1">
              <a:lnSpc>
                <a:spcPct val="90000"/>
              </a:lnSpc>
              <a:buFont typeface="Wingdings" pitchFamily="2" charset="2"/>
              <a:buAutoNum type="arabicPeriod"/>
            </a:pPr>
            <a:r>
              <a:rPr lang="en-US" smtClean="0">
                <a:latin typeface="Times New Roman" pitchFamily="18" charset="0"/>
              </a:rPr>
              <a:t>Improve the quality of operations to continually meet customers’ and stakeholders’ needs.</a:t>
            </a:r>
          </a:p>
          <a:p>
            <a:pPr marL="609600" indent="-609600" eaLnBrk="1" hangingPunct="1">
              <a:lnSpc>
                <a:spcPct val="90000"/>
              </a:lnSpc>
              <a:buFont typeface="Wingdings" pitchFamily="2" charset="2"/>
              <a:buAutoNum type="arabicPeriod"/>
            </a:pPr>
            <a:r>
              <a:rPr lang="en-US" smtClean="0">
                <a:latin typeface="Times New Roman" pitchFamily="18" charset="0"/>
              </a:rPr>
              <a:t>Provide confidence to internal management that quality requirements are being met.</a:t>
            </a:r>
          </a:p>
          <a:p>
            <a:pPr marL="609600" indent="-609600" eaLnBrk="1" hangingPunct="1">
              <a:lnSpc>
                <a:spcPct val="90000"/>
              </a:lnSpc>
              <a:buFont typeface="Wingdings" pitchFamily="2" charset="2"/>
              <a:buAutoNum type="arabicPeriod"/>
            </a:pPr>
            <a:r>
              <a:rPr lang="en-US" smtClean="0">
                <a:latin typeface="Times New Roman" pitchFamily="18" charset="0"/>
              </a:rPr>
              <a:t>Provide confidence to the customers that quality requirements are being met.</a:t>
            </a:r>
          </a:p>
          <a:p>
            <a:pPr marL="609600" indent="-609600" eaLnBrk="1" hangingPunct="1">
              <a:lnSpc>
                <a:spcPct val="90000"/>
              </a:lnSpc>
              <a:buFont typeface="Wingdings" pitchFamily="2" charset="2"/>
              <a:buAutoNum type="arabicPeriod"/>
            </a:pPr>
            <a:r>
              <a:rPr lang="en-US" smtClean="0">
                <a:latin typeface="Times New Roman" pitchFamily="18" charset="0"/>
              </a:rPr>
              <a:t>Provide confidence that quality system requirements are fulfilled.</a:t>
            </a:r>
          </a:p>
        </p:txBody>
      </p:sp>
      <p:sp>
        <p:nvSpPr>
          <p:cNvPr id="6656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016B64-46AC-4E80-BDF6-FC49DD471C3C}" type="slidenum">
              <a:rPr lang="en-US" smtClean="0">
                <a:solidFill>
                  <a:srgbClr val="FFFFFF"/>
                </a:solidFill>
              </a:rPr>
              <a:pPr eaLnBrk="1" hangingPunct="1"/>
              <a:t>76</a:t>
            </a:fld>
            <a:endParaRPr lang="en-US" smtClean="0">
              <a:solidFill>
                <a:srgbClr val="FFFFFF"/>
              </a:solidFill>
            </a:endParaRPr>
          </a:p>
        </p:txBody>
      </p:sp>
    </p:spTree>
    <p:extLst>
      <p:ext uri="{BB962C8B-B14F-4D97-AF65-F5344CB8AC3E}">
        <p14:creationId xmlns:p14="http://schemas.microsoft.com/office/powerpoint/2010/main" val="251837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fontAlgn="auto" hangingPunct="1">
              <a:spcAft>
                <a:spcPts val="0"/>
              </a:spcAft>
              <a:defRPr/>
            </a:pPr>
            <a:r>
              <a:rPr lang="en-US" sz="3600" smtClean="0"/>
              <a:t>ISO 9000: 2000 structure</a:t>
            </a:r>
          </a:p>
        </p:txBody>
      </p:sp>
      <p:sp>
        <p:nvSpPr>
          <p:cNvPr id="67587" name="Rectangle 3"/>
          <p:cNvSpPr>
            <a:spLocks noGrp="1" noChangeArrowheads="1"/>
          </p:cNvSpPr>
          <p:nvPr>
            <p:ph sz="quarter" idx="1"/>
          </p:nvPr>
        </p:nvSpPr>
        <p:spPr>
          <a:xfrm>
            <a:off x="457200" y="1600200"/>
            <a:ext cx="7467600" cy="4873625"/>
          </a:xfrm>
        </p:spPr>
        <p:txBody>
          <a:bodyPr/>
          <a:lstStyle/>
          <a:p>
            <a:pPr marL="533400" indent="-533400" eaLnBrk="1" hangingPunct="1">
              <a:lnSpc>
                <a:spcPct val="90000"/>
              </a:lnSpc>
            </a:pPr>
            <a:r>
              <a:rPr lang="en-US" smtClean="0">
                <a:latin typeface="Times New Roman" pitchFamily="18" charset="0"/>
              </a:rPr>
              <a:t>Consists of three documents</a:t>
            </a:r>
          </a:p>
          <a:p>
            <a:pPr marL="533400" indent="-533400" eaLnBrk="1" hangingPunct="1">
              <a:lnSpc>
                <a:spcPct val="90000"/>
              </a:lnSpc>
              <a:buFont typeface="Wingdings" pitchFamily="2" charset="2"/>
              <a:buAutoNum type="arabicPeriod"/>
            </a:pPr>
            <a:r>
              <a:rPr lang="en-US" smtClean="0">
                <a:latin typeface="Times New Roman" pitchFamily="18" charset="0"/>
              </a:rPr>
              <a:t>ISO 9000 – Fundamentals and vocabulary.</a:t>
            </a:r>
          </a:p>
          <a:p>
            <a:pPr marL="533400" indent="-533400" eaLnBrk="1" hangingPunct="1">
              <a:lnSpc>
                <a:spcPct val="90000"/>
              </a:lnSpc>
              <a:buFont typeface="Wingdings" pitchFamily="2" charset="2"/>
              <a:buAutoNum type="arabicPeriod"/>
            </a:pPr>
            <a:endParaRPr lang="en-US" smtClean="0">
              <a:latin typeface="Times New Roman" pitchFamily="18" charset="0"/>
            </a:endParaRPr>
          </a:p>
          <a:p>
            <a:pPr marL="533400" indent="-533400" eaLnBrk="1" hangingPunct="1">
              <a:lnSpc>
                <a:spcPct val="90000"/>
              </a:lnSpc>
              <a:buFont typeface="Wingdings" pitchFamily="2" charset="2"/>
              <a:buAutoNum type="arabicPeriod"/>
            </a:pPr>
            <a:r>
              <a:rPr lang="en-US" smtClean="0">
                <a:latin typeface="Times New Roman" pitchFamily="18" charset="0"/>
              </a:rPr>
              <a:t>ISO 9001 – Requirements. </a:t>
            </a:r>
          </a:p>
          <a:p>
            <a:pPr marL="533400" indent="-533400" eaLnBrk="1" hangingPunct="1">
              <a:lnSpc>
                <a:spcPct val="90000"/>
              </a:lnSpc>
              <a:buFont typeface="Wingdings" pitchFamily="2" charset="2"/>
              <a:buNone/>
            </a:pPr>
            <a:r>
              <a:rPr lang="en-US" smtClean="0">
                <a:latin typeface="Times New Roman" pitchFamily="18" charset="0"/>
              </a:rPr>
              <a:t>       Organized in four sections: Management Responsibility; Resource Management; Product Realization; and Measurement, Analysis and Improvement.</a:t>
            </a:r>
          </a:p>
          <a:p>
            <a:pPr marL="533400" indent="-533400" eaLnBrk="1" hangingPunct="1">
              <a:lnSpc>
                <a:spcPct val="90000"/>
              </a:lnSpc>
              <a:buFont typeface="Wingdings" pitchFamily="2" charset="2"/>
              <a:buNone/>
            </a:pPr>
            <a:endParaRPr lang="en-US" smtClean="0">
              <a:latin typeface="Times New Roman" pitchFamily="18" charset="0"/>
            </a:endParaRPr>
          </a:p>
          <a:p>
            <a:pPr marL="533400" indent="-533400" eaLnBrk="1" hangingPunct="1">
              <a:lnSpc>
                <a:spcPct val="90000"/>
              </a:lnSpc>
              <a:buFont typeface="Wingdings" pitchFamily="2" charset="2"/>
              <a:buAutoNum type="arabicPeriod" startAt="3"/>
            </a:pPr>
            <a:r>
              <a:rPr lang="en-US" smtClean="0">
                <a:latin typeface="Times New Roman" pitchFamily="18" charset="0"/>
              </a:rPr>
              <a:t>ISO 9004 – Guidelines for performance improvements. </a:t>
            </a:r>
          </a:p>
        </p:txBody>
      </p:sp>
      <p:sp>
        <p:nvSpPr>
          <p:cNvPr id="6758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07CBC7-166B-4E6F-BC63-DEFA59512A4E}" type="slidenum">
              <a:rPr lang="en-US" smtClean="0">
                <a:solidFill>
                  <a:srgbClr val="FFFFFF"/>
                </a:solidFill>
              </a:rPr>
              <a:pPr eaLnBrk="1" hangingPunct="1"/>
              <a:t>77</a:t>
            </a:fld>
            <a:endParaRPr lang="en-US" smtClean="0">
              <a:solidFill>
                <a:srgbClr val="FFFFFF"/>
              </a:solidFill>
            </a:endParaRPr>
          </a:p>
        </p:txBody>
      </p:sp>
    </p:spTree>
    <p:extLst>
      <p:ext uri="{BB962C8B-B14F-4D97-AF65-F5344CB8AC3E}">
        <p14:creationId xmlns:p14="http://schemas.microsoft.com/office/powerpoint/2010/main" val="22911602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smtClean="0"/>
              <a:t>ISO 9000: 2000 Quality Management Principles</a:t>
            </a:r>
          </a:p>
        </p:txBody>
      </p:sp>
      <p:sp>
        <p:nvSpPr>
          <p:cNvPr id="68611"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smtClean="0">
                <a:latin typeface="Times New Roman" pitchFamily="18" charset="0"/>
              </a:rPr>
              <a:t>Principle 1: Customer Focus</a:t>
            </a:r>
          </a:p>
          <a:p>
            <a:pPr eaLnBrk="1" hangingPunct="1">
              <a:lnSpc>
                <a:spcPct val="90000"/>
              </a:lnSpc>
            </a:pPr>
            <a:r>
              <a:rPr lang="en-US" smtClean="0">
                <a:latin typeface="Times New Roman" pitchFamily="18" charset="0"/>
              </a:rPr>
              <a:t>Principle 2: Leadership</a:t>
            </a:r>
          </a:p>
          <a:p>
            <a:pPr eaLnBrk="1" hangingPunct="1">
              <a:lnSpc>
                <a:spcPct val="90000"/>
              </a:lnSpc>
            </a:pPr>
            <a:r>
              <a:rPr lang="en-US" smtClean="0">
                <a:latin typeface="Times New Roman" pitchFamily="18" charset="0"/>
              </a:rPr>
              <a:t>Principle 3: Involvement of people</a:t>
            </a:r>
          </a:p>
          <a:p>
            <a:pPr eaLnBrk="1" hangingPunct="1">
              <a:lnSpc>
                <a:spcPct val="90000"/>
              </a:lnSpc>
            </a:pPr>
            <a:r>
              <a:rPr lang="en-US" smtClean="0">
                <a:latin typeface="Times New Roman" pitchFamily="18" charset="0"/>
              </a:rPr>
              <a:t>Principle 4: Process approach</a:t>
            </a:r>
          </a:p>
          <a:p>
            <a:pPr eaLnBrk="1" hangingPunct="1">
              <a:lnSpc>
                <a:spcPct val="90000"/>
              </a:lnSpc>
            </a:pPr>
            <a:r>
              <a:rPr lang="en-US" smtClean="0">
                <a:latin typeface="Times New Roman" pitchFamily="18" charset="0"/>
              </a:rPr>
              <a:t>Principle 5: Systems approach for management</a:t>
            </a:r>
          </a:p>
          <a:p>
            <a:pPr eaLnBrk="1" hangingPunct="1">
              <a:lnSpc>
                <a:spcPct val="90000"/>
              </a:lnSpc>
            </a:pPr>
            <a:r>
              <a:rPr lang="en-US" smtClean="0">
                <a:latin typeface="Times New Roman" pitchFamily="18" charset="0"/>
              </a:rPr>
              <a:t>Principle 6: Continual improvement</a:t>
            </a:r>
          </a:p>
          <a:p>
            <a:pPr eaLnBrk="1" hangingPunct="1">
              <a:lnSpc>
                <a:spcPct val="90000"/>
              </a:lnSpc>
            </a:pPr>
            <a:r>
              <a:rPr lang="en-US" smtClean="0">
                <a:latin typeface="Times New Roman" pitchFamily="18" charset="0"/>
              </a:rPr>
              <a:t>Principle 7: Factual approach to decision making</a:t>
            </a:r>
          </a:p>
          <a:p>
            <a:pPr eaLnBrk="1" hangingPunct="1">
              <a:lnSpc>
                <a:spcPct val="90000"/>
              </a:lnSpc>
            </a:pPr>
            <a:r>
              <a:rPr lang="en-US" smtClean="0">
                <a:latin typeface="Times New Roman" pitchFamily="18" charset="0"/>
              </a:rPr>
              <a:t>Principle 8: Mutually beneficial supplier relationships.</a:t>
            </a:r>
          </a:p>
        </p:txBody>
      </p:sp>
      <p:sp>
        <p:nvSpPr>
          <p:cNvPr id="6861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46C864-F6F2-4D12-A933-BAA0438B060C}" type="slidenum">
              <a:rPr lang="en-US" smtClean="0">
                <a:solidFill>
                  <a:srgbClr val="FFFFFF"/>
                </a:solidFill>
              </a:rPr>
              <a:pPr eaLnBrk="1" hangingPunct="1"/>
              <a:t>78</a:t>
            </a:fld>
            <a:endParaRPr lang="en-US" smtClean="0">
              <a:solidFill>
                <a:srgbClr val="FFFFFF"/>
              </a:solidFill>
            </a:endParaRPr>
          </a:p>
        </p:txBody>
      </p:sp>
    </p:spTree>
    <p:extLst>
      <p:ext uri="{BB962C8B-B14F-4D97-AF65-F5344CB8AC3E}">
        <p14:creationId xmlns:p14="http://schemas.microsoft.com/office/powerpoint/2010/main" val="163594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fontAlgn="auto" hangingPunct="1">
              <a:spcAft>
                <a:spcPts val="0"/>
              </a:spcAft>
              <a:defRPr/>
            </a:pPr>
            <a:r>
              <a:rPr lang="en-US" sz="3600" smtClean="0"/>
              <a:t>ISO 9000: 2000 registration</a:t>
            </a:r>
          </a:p>
        </p:txBody>
      </p:sp>
      <p:sp>
        <p:nvSpPr>
          <p:cNvPr id="69635" name="Rectangle 3"/>
          <p:cNvSpPr>
            <a:spLocks noGrp="1" noChangeArrowheads="1"/>
          </p:cNvSpPr>
          <p:nvPr>
            <p:ph sz="quarter" idx="1"/>
          </p:nvPr>
        </p:nvSpPr>
        <p:spPr>
          <a:xfrm>
            <a:off x="457200" y="1600200"/>
            <a:ext cx="7467600" cy="4873625"/>
          </a:xfrm>
        </p:spPr>
        <p:txBody>
          <a:bodyPr/>
          <a:lstStyle/>
          <a:p>
            <a:pPr eaLnBrk="1" hangingPunct="1">
              <a:lnSpc>
                <a:spcPct val="80000"/>
              </a:lnSpc>
            </a:pPr>
            <a:r>
              <a:rPr lang="en-US" smtClean="0">
                <a:latin typeface="Times New Roman" pitchFamily="18" charset="0"/>
              </a:rPr>
              <a:t>Originally intended to be a two-party process where the supplier is audited by its customers, the ISO 9000 process became a </a:t>
            </a:r>
            <a:r>
              <a:rPr lang="en-US" i="1" smtClean="0">
                <a:solidFill>
                  <a:srgbClr val="5B6BFF"/>
                </a:solidFill>
                <a:latin typeface="Times New Roman" pitchFamily="18" charset="0"/>
              </a:rPr>
              <a:t>third-party accreditation process</a:t>
            </a:r>
            <a:r>
              <a:rPr lang="en-US" smtClean="0">
                <a:latin typeface="Times New Roman" pitchFamily="18" charset="0"/>
              </a:rPr>
              <a:t>.</a:t>
            </a:r>
          </a:p>
          <a:p>
            <a:pPr eaLnBrk="1" hangingPunct="1">
              <a:lnSpc>
                <a:spcPct val="80000"/>
              </a:lnSpc>
            </a:pPr>
            <a:r>
              <a:rPr lang="en-US" smtClean="0">
                <a:latin typeface="Times New Roman" pitchFamily="18" charset="0"/>
              </a:rPr>
              <a:t>Independent laboratory or a certification agency conducts the audit.</a:t>
            </a:r>
          </a:p>
          <a:p>
            <a:pPr eaLnBrk="1" hangingPunct="1">
              <a:lnSpc>
                <a:spcPct val="80000"/>
              </a:lnSpc>
            </a:pPr>
            <a:r>
              <a:rPr lang="en-US" smtClean="0">
                <a:latin typeface="Times New Roman" pitchFamily="18" charset="0"/>
              </a:rPr>
              <a:t>Recertification is required </a:t>
            </a:r>
            <a:r>
              <a:rPr lang="en-US" i="1" smtClean="0">
                <a:solidFill>
                  <a:srgbClr val="5B6BFF"/>
                </a:solidFill>
                <a:latin typeface="Times New Roman" pitchFamily="18" charset="0"/>
              </a:rPr>
              <a:t>every three years</a:t>
            </a:r>
            <a:r>
              <a:rPr lang="en-US" smtClean="0">
                <a:latin typeface="Times New Roman" pitchFamily="18" charset="0"/>
              </a:rPr>
              <a:t>.</a:t>
            </a:r>
          </a:p>
          <a:p>
            <a:pPr eaLnBrk="1" hangingPunct="1">
              <a:lnSpc>
                <a:spcPct val="80000"/>
              </a:lnSpc>
            </a:pPr>
            <a:r>
              <a:rPr lang="en-US" i="1" smtClean="0">
                <a:solidFill>
                  <a:srgbClr val="5B6BFF"/>
                </a:solidFill>
                <a:latin typeface="Times New Roman" pitchFamily="18" charset="0"/>
              </a:rPr>
              <a:t>Individual sites</a:t>
            </a:r>
            <a:r>
              <a:rPr lang="en-US" smtClean="0">
                <a:latin typeface="Times New Roman" pitchFamily="18" charset="0"/>
              </a:rPr>
              <a:t> – not entire company – must achieve registration individually. </a:t>
            </a:r>
          </a:p>
          <a:p>
            <a:pPr eaLnBrk="1" hangingPunct="1">
              <a:lnSpc>
                <a:spcPct val="80000"/>
              </a:lnSpc>
            </a:pPr>
            <a:r>
              <a:rPr lang="en-US" smtClean="0">
                <a:latin typeface="Times New Roman" pitchFamily="18" charset="0"/>
              </a:rPr>
              <a:t>All costs are to be borne by the applicant.</a:t>
            </a:r>
          </a:p>
          <a:p>
            <a:pPr eaLnBrk="1" hangingPunct="1">
              <a:lnSpc>
                <a:spcPct val="80000"/>
              </a:lnSpc>
            </a:pPr>
            <a:r>
              <a:rPr lang="en-US" smtClean="0">
                <a:latin typeface="Times New Roman" pitchFamily="18" charset="0"/>
              </a:rPr>
              <a:t>A registration audit may cost anywhere from $10,000 to $40,000.</a:t>
            </a:r>
          </a:p>
          <a:p>
            <a:pPr algn="r" eaLnBrk="1" hangingPunct="1">
              <a:lnSpc>
                <a:spcPct val="80000"/>
              </a:lnSpc>
              <a:buFontTx/>
              <a:buNone/>
            </a:pPr>
            <a:r>
              <a:rPr lang="en-US" sz="1800" i="1" smtClean="0">
                <a:solidFill>
                  <a:srgbClr val="FF3300"/>
                </a:solidFill>
                <a:latin typeface="Times New Roman" pitchFamily="18" charset="0"/>
              </a:rPr>
              <a:t>(more information at http://www.iso.ch)</a:t>
            </a:r>
          </a:p>
        </p:txBody>
      </p:sp>
      <p:sp>
        <p:nvSpPr>
          <p:cNvPr id="6963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02F136-401D-4478-8958-193997BF5BF9}" type="slidenum">
              <a:rPr lang="en-US" smtClean="0">
                <a:solidFill>
                  <a:srgbClr val="FFFFFF"/>
                </a:solidFill>
              </a:rPr>
              <a:pPr eaLnBrk="1" hangingPunct="1"/>
              <a:t>79</a:t>
            </a:fld>
            <a:endParaRPr lang="en-US" smtClean="0">
              <a:solidFill>
                <a:srgbClr val="FFFFFF"/>
              </a:solidFill>
            </a:endParaRPr>
          </a:p>
        </p:txBody>
      </p:sp>
    </p:spTree>
    <p:extLst>
      <p:ext uri="{BB962C8B-B14F-4D97-AF65-F5344CB8AC3E}">
        <p14:creationId xmlns:p14="http://schemas.microsoft.com/office/powerpoint/2010/main" val="110908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is customer satisfaction achieved?</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Two dimensions: Product features and Freedom from deficiencies.</a:t>
            </a:r>
          </a:p>
          <a:p>
            <a:pPr marL="0" indent="0">
              <a:buNone/>
            </a:pPr>
            <a:r>
              <a:rPr lang="en-GB" dirty="0" smtClean="0"/>
              <a:t>Product features – Refers to quality of design.</a:t>
            </a:r>
          </a:p>
          <a:p>
            <a:pPr marL="0" indent="0">
              <a:buNone/>
            </a:pPr>
            <a:r>
              <a:rPr lang="en-GB" dirty="0" smtClean="0"/>
              <a:t>Examples in manufacturing industry: Performance, Reliability, Durability, Ease of use, </a:t>
            </a:r>
            <a:r>
              <a:rPr lang="en-GB" dirty="0" err="1" smtClean="0"/>
              <a:t>Esthetics</a:t>
            </a:r>
            <a:r>
              <a:rPr lang="en-GB" dirty="0" smtClean="0"/>
              <a:t> etc.</a:t>
            </a:r>
          </a:p>
          <a:p>
            <a:pPr marL="0" indent="0">
              <a:buNone/>
            </a:pPr>
            <a:r>
              <a:rPr lang="en-GB" dirty="0" smtClean="0"/>
              <a:t>Examples in service industry: Accuracy, Timeliness, Friendliness and courtesy, Knowledge of server etc.</a:t>
            </a:r>
          </a:p>
          <a:p>
            <a:pPr marL="0" indent="0">
              <a:buNone/>
            </a:pPr>
            <a:r>
              <a:rPr lang="en-GB" dirty="0" smtClean="0"/>
              <a:t>Freedom from deficiencies – Refers to quality of conformance.</a:t>
            </a:r>
          </a:p>
          <a:p>
            <a:pPr marL="0" indent="0">
              <a:buNone/>
            </a:pPr>
            <a:r>
              <a:rPr lang="en-GB" dirty="0" smtClean="0"/>
              <a:t>Higher conformance means fewer complaints and increased customer satisfaction.</a:t>
            </a:r>
            <a:endParaRPr lang="en-GB" dirty="0"/>
          </a:p>
        </p:txBody>
      </p:sp>
    </p:spTree>
    <p:extLst>
      <p:ext uri="{BB962C8B-B14F-4D97-AF65-F5344CB8AC3E}">
        <p14:creationId xmlns:p14="http://schemas.microsoft.com/office/powerpoint/2010/main" val="249974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fontAlgn="auto" hangingPunct="1">
              <a:spcAft>
                <a:spcPts val="0"/>
              </a:spcAft>
              <a:defRPr/>
            </a:pPr>
            <a:r>
              <a:rPr lang="en-US" sz="3600" smtClean="0"/>
              <a:t>Six Sigma</a:t>
            </a:r>
          </a:p>
        </p:txBody>
      </p:sp>
      <p:sp>
        <p:nvSpPr>
          <p:cNvPr id="70659" name="Rectangle 3"/>
          <p:cNvSpPr>
            <a:spLocks noGrp="1" noChangeArrowheads="1"/>
          </p:cNvSpPr>
          <p:nvPr>
            <p:ph sz="quarter" idx="1"/>
          </p:nvPr>
        </p:nvSpPr>
        <p:spPr>
          <a:xfrm>
            <a:off x="457200" y="1600200"/>
            <a:ext cx="7467600" cy="4873625"/>
          </a:xfrm>
        </p:spPr>
        <p:txBody>
          <a:bodyPr/>
          <a:lstStyle/>
          <a:p>
            <a:pPr eaLnBrk="1" hangingPunct="1"/>
            <a:r>
              <a:rPr lang="en-US" smtClean="0">
                <a:latin typeface="Times New Roman" pitchFamily="18" charset="0"/>
              </a:rPr>
              <a:t>Business improvement approach that seeks to </a:t>
            </a:r>
            <a:r>
              <a:rPr lang="en-US" i="1" smtClean="0">
                <a:solidFill>
                  <a:srgbClr val="5B6BFF"/>
                </a:solidFill>
                <a:latin typeface="Times New Roman" pitchFamily="18" charset="0"/>
              </a:rPr>
              <a:t>find and eliminate causes of defects and errors in processes</a:t>
            </a:r>
            <a:r>
              <a:rPr lang="en-US" smtClean="0">
                <a:latin typeface="Times New Roman" pitchFamily="18" charset="0"/>
              </a:rPr>
              <a:t> by focusing on outputs that are critical to customers.</a:t>
            </a:r>
          </a:p>
          <a:p>
            <a:pPr eaLnBrk="1" hangingPunct="1"/>
            <a:r>
              <a:rPr lang="en-US" smtClean="0">
                <a:latin typeface="Times New Roman" pitchFamily="18" charset="0"/>
              </a:rPr>
              <a:t>The term Six Sigma is based on a statistical measure that equates </a:t>
            </a:r>
            <a:r>
              <a:rPr lang="en-US" i="1" smtClean="0">
                <a:solidFill>
                  <a:srgbClr val="5B6BFF"/>
                </a:solidFill>
                <a:latin typeface="Times New Roman" pitchFamily="18" charset="0"/>
              </a:rPr>
              <a:t>3.4 or fewer errors or defects per million opportunities</a:t>
            </a:r>
            <a:r>
              <a:rPr lang="en-US" smtClean="0">
                <a:latin typeface="Times New Roman" pitchFamily="18" charset="0"/>
              </a:rPr>
              <a:t>.</a:t>
            </a:r>
          </a:p>
          <a:p>
            <a:pPr eaLnBrk="1" hangingPunct="1"/>
            <a:r>
              <a:rPr lang="en-US" smtClean="0">
                <a:latin typeface="Times New Roman" pitchFamily="18" charset="0"/>
              </a:rPr>
              <a:t>Motorola pioneered the concept of Six Sigma.</a:t>
            </a:r>
          </a:p>
          <a:p>
            <a:pPr eaLnBrk="1" hangingPunct="1"/>
            <a:r>
              <a:rPr lang="en-US" smtClean="0">
                <a:latin typeface="Times New Roman" pitchFamily="18" charset="0"/>
              </a:rPr>
              <a:t>The late Bill Smith, a reliability engineer is credited with conceiving the idea of Six Sigma.</a:t>
            </a:r>
          </a:p>
          <a:p>
            <a:pPr eaLnBrk="1" hangingPunct="1"/>
            <a:r>
              <a:rPr lang="en-US" smtClean="0">
                <a:latin typeface="Times New Roman" pitchFamily="18" charset="0"/>
              </a:rPr>
              <a:t>GE (specifically CEO Jack Welch) extensively promoted it.</a:t>
            </a:r>
          </a:p>
        </p:txBody>
      </p:sp>
      <p:sp>
        <p:nvSpPr>
          <p:cNvPr id="7066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268082-0307-45ED-8683-E4D4DD6C48E2}" type="slidenum">
              <a:rPr lang="en-US" smtClean="0">
                <a:solidFill>
                  <a:srgbClr val="FFFFFF"/>
                </a:solidFill>
              </a:rPr>
              <a:pPr eaLnBrk="1" hangingPunct="1"/>
              <a:t>80</a:t>
            </a:fld>
            <a:endParaRPr lang="en-US" smtClean="0">
              <a:solidFill>
                <a:srgbClr val="FFFFFF"/>
              </a:solidFill>
            </a:endParaRPr>
          </a:p>
        </p:txBody>
      </p:sp>
    </p:spTree>
    <p:extLst>
      <p:ext uri="{BB962C8B-B14F-4D97-AF65-F5344CB8AC3E}">
        <p14:creationId xmlns:p14="http://schemas.microsoft.com/office/powerpoint/2010/main" val="4093010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fontAlgn="auto" hangingPunct="1">
              <a:spcAft>
                <a:spcPts val="0"/>
              </a:spcAft>
              <a:defRPr/>
            </a:pPr>
            <a:r>
              <a:rPr lang="en-US" sz="3600" smtClean="0"/>
              <a:t>Six Sigma</a:t>
            </a:r>
          </a:p>
        </p:txBody>
      </p:sp>
      <p:sp>
        <p:nvSpPr>
          <p:cNvPr id="71683" name="Rectangle 3"/>
          <p:cNvSpPr>
            <a:spLocks noGrp="1" noChangeArrowheads="1"/>
          </p:cNvSpPr>
          <p:nvPr>
            <p:ph sz="quarter" idx="1"/>
          </p:nvPr>
        </p:nvSpPr>
        <p:spPr>
          <a:xfrm>
            <a:off x="457200" y="1600200"/>
            <a:ext cx="7467600" cy="4873625"/>
          </a:xfrm>
        </p:spPr>
        <p:txBody>
          <a:bodyPr/>
          <a:lstStyle/>
          <a:p>
            <a:pPr eaLnBrk="1" hangingPunct="1">
              <a:lnSpc>
                <a:spcPct val="80000"/>
              </a:lnSpc>
              <a:buFontTx/>
              <a:buNone/>
            </a:pPr>
            <a:r>
              <a:rPr lang="en-US" smtClean="0">
                <a:latin typeface="Times New Roman" pitchFamily="18" charset="0"/>
              </a:rPr>
              <a:t>Core philosophy based on key concepts:</a:t>
            </a:r>
          </a:p>
          <a:p>
            <a:pPr eaLnBrk="1" hangingPunct="1">
              <a:lnSpc>
                <a:spcPct val="80000"/>
              </a:lnSpc>
            </a:pPr>
            <a:r>
              <a:rPr lang="en-US" smtClean="0">
                <a:latin typeface="Times New Roman" pitchFamily="18" charset="0"/>
              </a:rPr>
              <a:t>Think in terms of key business processes and customer requirements with focus on strategic objectives.</a:t>
            </a:r>
          </a:p>
          <a:p>
            <a:pPr eaLnBrk="1" hangingPunct="1">
              <a:lnSpc>
                <a:spcPct val="80000"/>
              </a:lnSpc>
            </a:pPr>
            <a:r>
              <a:rPr lang="en-US" smtClean="0">
                <a:latin typeface="Times New Roman" pitchFamily="18" charset="0"/>
              </a:rPr>
              <a:t>Focus on corporate sponsors responsible for championing projects.</a:t>
            </a:r>
          </a:p>
          <a:p>
            <a:pPr eaLnBrk="1" hangingPunct="1">
              <a:lnSpc>
                <a:spcPct val="80000"/>
              </a:lnSpc>
            </a:pPr>
            <a:r>
              <a:rPr lang="en-US" smtClean="0">
                <a:latin typeface="Times New Roman" pitchFamily="18" charset="0"/>
              </a:rPr>
              <a:t>Emphasize quantifiable measures such as defects per million opportunities (</a:t>
            </a:r>
            <a:r>
              <a:rPr lang="en-US" i="1" smtClean="0">
                <a:latin typeface="Times New Roman" pitchFamily="18" charset="0"/>
              </a:rPr>
              <a:t>dpmo</a:t>
            </a:r>
            <a:r>
              <a:rPr lang="en-US" smtClean="0">
                <a:latin typeface="Times New Roman" pitchFamily="18" charset="0"/>
              </a:rPr>
              <a:t>).</a:t>
            </a:r>
          </a:p>
          <a:p>
            <a:pPr eaLnBrk="1" hangingPunct="1">
              <a:lnSpc>
                <a:spcPct val="80000"/>
              </a:lnSpc>
            </a:pPr>
            <a:r>
              <a:rPr lang="en-US" smtClean="0">
                <a:latin typeface="Times New Roman" pitchFamily="18" charset="0"/>
              </a:rPr>
              <a:t>Ensure appropriate metrics is identified to maintain accountability.</a:t>
            </a:r>
          </a:p>
          <a:p>
            <a:pPr eaLnBrk="1" hangingPunct="1">
              <a:lnSpc>
                <a:spcPct val="80000"/>
              </a:lnSpc>
            </a:pPr>
            <a:r>
              <a:rPr lang="en-US" smtClean="0">
                <a:latin typeface="Times New Roman" pitchFamily="18" charset="0"/>
              </a:rPr>
              <a:t>Provide extensive training.</a:t>
            </a:r>
          </a:p>
          <a:p>
            <a:pPr eaLnBrk="1" hangingPunct="1">
              <a:lnSpc>
                <a:spcPct val="80000"/>
              </a:lnSpc>
            </a:pPr>
            <a:r>
              <a:rPr lang="en-US" smtClean="0">
                <a:latin typeface="Times New Roman" pitchFamily="18" charset="0"/>
              </a:rPr>
              <a:t>Create highly qualified process improvement experts -“belts”.</a:t>
            </a:r>
          </a:p>
          <a:p>
            <a:pPr eaLnBrk="1" hangingPunct="1">
              <a:lnSpc>
                <a:spcPct val="80000"/>
              </a:lnSpc>
            </a:pPr>
            <a:r>
              <a:rPr lang="en-US" smtClean="0">
                <a:latin typeface="Times New Roman" pitchFamily="18" charset="0"/>
              </a:rPr>
              <a:t>Set stretch objectives for improvement.</a:t>
            </a:r>
          </a:p>
        </p:txBody>
      </p:sp>
      <p:sp>
        <p:nvSpPr>
          <p:cNvPr id="7168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AA17A3-C319-401A-AADD-A13BBB04F731}" type="slidenum">
              <a:rPr lang="en-US" smtClean="0">
                <a:solidFill>
                  <a:srgbClr val="FFFFFF"/>
                </a:solidFill>
              </a:rPr>
              <a:pPr eaLnBrk="1" hangingPunct="1"/>
              <a:t>81</a:t>
            </a:fld>
            <a:endParaRPr lang="en-US" smtClean="0">
              <a:solidFill>
                <a:srgbClr val="FFFFFF"/>
              </a:solidFill>
            </a:endParaRPr>
          </a:p>
        </p:txBody>
      </p:sp>
    </p:spTree>
    <p:extLst>
      <p:ext uri="{BB962C8B-B14F-4D97-AF65-F5344CB8AC3E}">
        <p14:creationId xmlns:p14="http://schemas.microsoft.com/office/powerpoint/2010/main" val="29857136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fontAlgn="auto" hangingPunct="1">
              <a:spcAft>
                <a:spcPts val="0"/>
              </a:spcAft>
              <a:defRPr/>
            </a:pPr>
            <a:r>
              <a:rPr lang="en-US" sz="3600" smtClean="0"/>
              <a:t>Six Sigma</a:t>
            </a:r>
          </a:p>
        </p:txBody>
      </p:sp>
      <p:sp>
        <p:nvSpPr>
          <p:cNvPr id="72707" name="Rectangle 3"/>
          <p:cNvSpPr>
            <a:spLocks noGrp="1" noChangeArrowheads="1"/>
          </p:cNvSpPr>
          <p:nvPr>
            <p:ph sz="quarter" idx="1"/>
          </p:nvPr>
        </p:nvSpPr>
        <p:spPr>
          <a:xfrm>
            <a:off x="457200" y="1600200"/>
            <a:ext cx="7467600" cy="4873625"/>
          </a:xfrm>
        </p:spPr>
        <p:txBody>
          <a:bodyPr/>
          <a:lstStyle/>
          <a:p>
            <a:pPr eaLnBrk="1" hangingPunct="1">
              <a:lnSpc>
                <a:spcPct val="90000"/>
              </a:lnSpc>
              <a:buFontTx/>
              <a:buNone/>
            </a:pPr>
            <a:r>
              <a:rPr lang="en-US" dirty="0" smtClean="0">
                <a:latin typeface="Times New Roman" pitchFamily="18" charset="0"/>
              </a:rPr>
              <a:t>Contrasts between traditional TQM and Six Sigma (SS) - </a:t>
            </a:r>
          </a:p>
          <a:p>
            <a:pPr eaLnBrk="1" hangingPunct="1">
              <a:lnSpc>
                <a:spcPct val="90000"/>
              </a:lnSpc>
            </a:pPr>
            <a:r>
              <a:rPr lang="en-US" dirty="0" smtClean="0">
                <a:latin typeface="Times New Roman" pitchFamily="18" charset="0"/>
              </a:rPr>
              <a:t>TQM is based largely on worker empowerment and teams; SS is owned by business leader champions.</a:t>
            </a:r>
          </a:p>
          <a:p>
            <a:pPr eaLnBrk="1" hangingPunct="1">
              <a:lnSpc>
                <a:spcPct val="90000"/>
              </a:lnSpc>
            </a:pPr>
            <a:r>
              <a:rPr lang="en-US" dirty="0" smtClean="0">
                <a:latin typeface="Times New Roman" pitchFamily="18" charset="0"/>
              </a:rPr>
              <a:t>TQM is process based; SS projects are truly cross-functional.</a:t>
            </a:r>
          </a:p>
          <a:p>
            <a:pPr eaLnBrk="1" hangingPunct="1">
              <a:lnSpc>
                <a:spcPct val="90000"/>
              </a:lnSpc>
            </a:pPr>
            <a:r>
              <a:rPr lang="en-US" dirty="0" smtClean="0">
                <a:latin typeface="Times New Roman" pitchFamily="18" charset="0"/>
              </a:rPr>
              <a:t>TQM training is generally limited to simple improvements tools and concepts; SS is more rigorous with advanced statistical methods.</a:t>
            </a:r>
          </a:p>
          <a:p>
            <a:pPr eaLnBrk="1" hangingPunct="1">
              <a:lnSpc>
                <a:spcPct val="90000"/>
              </a:lnSpc>
            </a:pPr>
            <a:r>
              <a:rPr lang="en-US" dirty="0" smtClean="0">
                <a:latin typeface="Times New Roman" pitchFamily="18" charset="0"/>
              </a:rPr>
              <a:t>TQM has little emphasis on financial accountability; SS requires verifiable return on investment and focus on bottom line.</a:t>
            </a:r>
          </a:p>
        </p:txBody>
      </p:sp>
      <p:sp>
        <p:nvSpPr>
          <p:cNvPr id="7270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CA5D09-B243-483A-B41B-FD016F12036A}" type="slidenum">
              <a:rPr lang="en-US" smtClean="0">
                <a:solidFill>
                  <a:srgbClr val="FFFFFF"/>
                </a:solidFill>
              </a:rPr>
              <a:pPr eaLnBrk="1" hangingPunct="1"/>
              <a:t>82</a:t>
            </a:fld>
            <a:endParaRPr lang="en-US" smtClean="0">
              <a:solidFill>
                <a:srgbClr val="FFFFFF"/>
              </a:solidFill>
            </a:endParaRPr>
          </a:p>
        </p:txBody>
      </p:sp>
    </p:spTree>
    <p:extLst>
      <p:ext uri="{BB962C8B-B14F-4D97-AF65-F5344CB8AC3E}">
        <p14:creationId xmlns:p14="http://schemas.microsoft.com/office/powerpoint/2010/main" val="2295974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286000" y="3124200"/>
            <a:ext cx="6172200" cy="1893888"/>
          </a:xfrm>
        </p:spPr>
        <p:txBody>
          <a:bodyPr/>
          <a:lstStyle/>
          <a:p>
            <a:pPr eaLnBrk="1" fontAlgn="auto" hangingPunct="1">
              <a:spcAft>
                <a:spcPts val="0"/>
              </a:spcAft>
              <a:defRPr/>
            </a:pPr>
            <a:r>
              <a:rPr lang="en-US" sz="3600" smtClean="0"/>
              <a:t>TQM for Top Management</a:t>
            </a:r>
          </a:p>
        </p:txBody>
      </p:sp>
      <p:sp>
        <p:nvSpPr>
          <p:cNvPr id="62467" name="Rectangle 3"/>
          <p:cNvSpPr>
            <a:spLocks noGrp="1" noChangeArrowheads="1"/>
          </p:cNvSpPr>
          <p:nvPr>
            <p:ph type="subTitle" idx="1"/>
          </p:nvPr>
        </p:nvSpPr>
        <p:spPr>
          <a:xfrm>
            <a:off x="2286000" y="5003800"/>
            <a:ext cx="6172200" cy="1371600"/>
          </a:xfrm>
        </p:spPr>
        <p:txBody>
          <a:bodyPr>
            <a:normAutofit lnSpcReduction="10000"/>
          </a:bodyPr>
          <a:lstStyle/>
          <a:p>
            <a:pPr eaLnBrk="1" fontAlgn="auto" hangingPunct="1">
              <a:spcAft>
                <a:spcPts val="0"/>
              </a:spcAft>
              <a:buFont typeface="Wingdings"/>
              <a:buNone/>
              <a:defRPr/>
            </a:pPr>
            <a:r>
              <a:rPr lang="en-US" sz="2800" smtClean="0"/>
              <a:t>Strategic Quality Management (SQM)</a:t>
            </a:r>
          </a:p>
          <a:p>
            <a:pPr eaLnBrk="1" fontAlgn="auto" hangingPunct="1">
              <a:spcAft>
                <a:spcPts val="0"/>
              </a:spcAft>
              <a:buFont typeface="Wingdings"/>
              <a:buNone/>
              <a:defRPr/>
            </a:pPr>
            <a:r>
              <a:rPr lang="en-US" sz="2800" smtClean="0"/>
              <a:t>Competitive Advantage</a:t>
            </a:r>
          </a:p>
        </p:txBody>
      </p:sp>
    </p:spTree>
    <p:extLst>
      <p:ext uri="{BB962C8B-B14F-4D97-AF65-F5344CB8AC3E}">
        <p14:creationId xmlns:p14="http://schemas.microsoft.com/office/powerpoint/2010/main" val="1323659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fontAlgn="auto" hangingPunct="1">
              <a:spcAft>
                <a:spcPts val="0"/>
              </a:spcAft>
              <a:defRPr/>
            </a:pPr>
            <a:r>
              <a:rPr lang="en-US" sz="3600" smtClean="0"/>
              <a:t>SQM: Hoshin planning</a:t>
            </a:r>
          </a:p>
        </p:txBody>
      </p:sp>
      <p:sp>
        <p:nvSpPr>
          <p:cNvPr id="74755"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smtClean="0">
                <a:solidFill>
                  <a:srgbClr val="FF3300"/>
                </a:solidFill>
                <a:latin typeface="Times New Roman" pitchFamily="18" charset="0"/>
              </a:rPr>
              <a:t>Hoshin kanri</a:t>
            </a:r>
            <a:r>
              <a:rPr lang="en-US" smtClean="0">
                <a:latin typeface="Times New Roman" pitchFamily="18" charset="0"/>
              </a:rPr>
              <a:t>: Japanese for management cycle build around Plan, Do, Check, Act. Elements of this cycle include – </a:t>
            </a:r>
          </a:p>
          <a:p>
            <a:pPr eaLnBrk="1" hangingPunct="1">
              <a:lnSpc>
                <a:spcPct val="90000"/>
              </a:lnSpc>
              <a:buClr>
                <a:schemeClr val="tx1"/>
              </a:buClr>
              <a:buSzPct val="55000"/>
              <a:buFont typeface="Wingdings" pitchFamily="2" charset="2"/>
              <a:buChar char="ü"/>
            </a:pPr>
            <a:r>
              <a:rPr lang="en-US" smtClean="0">
                <a:latin typeface="Times New Roman" pitchFamily="18" charset="0"/>
              </a:rPr>
              <a:t>Quality policies</a:t>
            </a:r>
          </a:p>
          <a:p>
            <a:pPr eaLnBrk="1" hangingPunct="1">
              <a:lnSpc>
                <a:spcPct val="90000"/>
              </a:lnSpc>
              <a:buClr>
                <a:schemeClr val="tx1"/>
              </a:buClr>
              <a:buSzPct val="55000"/>
              <a:buFont typeface="Wingdings" pitchFamily="2" charset="2"/>
              <a:buChar char="ü"/>
            </a:pPr>
            <a:r>
              <a:rPr lang="en-US" smtClean="0">
                <a:latin typeface="Times New Roman" pitchFamily="18" charset="0"/>
              </a:rPr>
              <a:t>Quality goals</a:t>
            </a:r>
          </a:p>
          <a:p>
            <a:pPr eaLnBrk="1" hangingPunct="1">
              <a:lnSpc>
                <a:spcPct val="90000"/>
              </a:lnSpc>
              <a:buClr>
                <a:schemeClr val="tx1"/>
              </a:buClr>
              <a:buSzPct val="55000"/>
              <a:buFont typeface="Wingdings" pitchFamily="2" charset="2"/>
              <a:buChar char="ü"/>
            </a:pPr>
            <a:r>
              <a:rPr lang="en-US" smtClean="0">
                <a:latin typeface="Times New Roman" pitchFamily="18" charset="0"/>
              </a:rPr>
              <a:t>Deployment of goals</a:t>
            </a:r>
          </a:p>
          <a:p>
            <a:pPr eaLnBrk="1" hangingPunct="1">
              <a:lnSpc>
                <a:spcPct val="90000"/>
              </a:lnSpc>
              <a:buClr>
                <a:schemeClr val="tx1"/>
              </a:buClr>
              <a:buSzPct val="55000"/>
              <a:buFont typeface="Wingdings" pitchFamily="2" charset="2"/>
              <a:buChar char="ü"/>
            </a:pPr>
            <a:r>
              <a:rPr lang="en-US" smtClean="0">
                <a:latin typeface="Times New Roman" pitchFamily="18" charset="0"/>
              </a:rPr>
              <a:t>Plans to meet goals</a:t>
            </a:r>
          </a:p>
          <a:p>
            <a:pPr eaLnBrk="1" hangingPunct="1">
              <a:lnSpc>
                <a:spcPct val="90000"/>
              </a:lnSpc>
              <a:buClr>
                <a:schemeClr val="tx1"/>
              </a:buClr>
              <a:buSzPct val="55000"/>
              <a:buFont typeface="Wingdings" pitchFamily="2" charset="2"/>
              <a:buChar char="ü"/>
            </a:pPr>
            <a:r>
              <a:rPr lang="en-US" smtClean="0">
                <a:latin typeface="Times New Roman" pitchFamily="18" charset="0"/>
              </a:rPr>
              <a:t>Organizational structure</a:t>
            </a:r>
          </a:p>
          <a:p>
            <a:pPr eaLnBrk="1" hangingPunct="1">
              <a:lnSpc>
                <a:spcPct val="90000"/>
              </a:lnSpc>
              <a:buClr>
                <a:schemeClr val="tx1"/>
              </a:buClr>
              <a:buSzPct val="55000"/>
              <a:buFont typeface="Wingdings" pitchFamily="2" charset="2"/>
              <a:buChar char="ü"/>
            </a:pPr>
            <a:r>
              <a:rPr lang="en-US" smtClean="0">
                <a:latin typeface="Times New Roman" pitchFamily="18" charset="0"/>
              </a:rPr>
              <a:t>Resources</a:t>
            </a:r>
          </a:p>
          <a:p>
            <a:pPr eaLnBrk="1" hangingPunct="1">
              <a:lnSpc>
                <a:spcPct val="90000"/>
              </a:lnSpc>
              <a:buClr>
                <a:schemeClr val="tx1"/>
              </a:buClr>
              <a:buSzPct val="55000"/>
              <a:buFont typeface="Wingdings" pitchFamily="2" charset="2"/>
              <a:buChar char="ü"/>
            </a:pPr>
            <a:r>
              <a:rPr lang="en-US" smtClean="0">
                <a:latin typeface="Times New Roman" pitchFamily="18" charset="0"/>
              </a:rPr>
              <a:t>Measurement feedback</a:t>
            </a:r>
          </a:p>
          <a:p>
            <a:pPr eaLnBrk="1" hangingPunct="1">
              <a:lnSpc>
                <a:spcPct val="90000"/>
              </a:lnSpc>
              <a:buClr>
                <a:schemeClr val="tx1"/>
              </a:buClr>
              <a:buSzPct val="55000"/>
              <a:buFont typeface="Wingdings" pitchFamily="2" charset="2"/>
              <a:buChar char="ü"/>
            </a:pPr>
            <a:r>
              <a:rPr lang="en-US" smtClean="0">
                <a:latin typeface="Times New Roman" pitchFamily="18" charset="0"/>
              </a:rPr>
              <a:t>Review of progress</a:t>
            </a:r>
          </a:p>
          <a:p>
            <a:pPr eaLnBrk="1" hangingPunct="1">
              <a:lnSpc>
                <a:spcPct val="90000"/>
              </a:lnSpc>
              <a:buClr>
                <a:schemeClr val="tx1"/>
              </a:buClr>
              <a:buSzPct val="55000"/>
              <a:buFont typeface="Wingdings" pitchFamily="2" charset="2"/>
              <a:buChar char="ü"/>
            </a:pPr>
            <a:r>
              <a:rPr lang="en-US" smtClean="0">
                <a:latin typeface="Times New Roman" pitchFamily="18" charset="0"/>
              </a:rPr>
              <a:t>Training</a:t>
            </a:r>
          </a:p>
        </p:txBody>
      </p:sp>
      <p:sp>
        <p:nvSpPr>
          <p:cNvPr id="7475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635514-E5C1-45D8-BEFC-2DC65B5A3123}" type="slidenum">
              <a:rPr lang="en-US" smtClean="0">
                <a:solidFill>
                  <a:srgbClr val="FFFFFF"/>
                </a:solidFill>
              </a:rPr>
              <a:pPr eaLnBrk="1" hangingPunct="1"/>
              <a:t>84</a:t>
            </a:fld>
            <a:endParaRPr lang="en-US" smtClean="0">
              <a:solidFill>
                <a:srgbClr val="FFFFFF"/>
              </a:solidFill>
            </a:endParaRPr>
          </a:p>
        </p:txBody>
      </p:sp>
    </p:spTree>
    <p:extLst>
      <p:ext uri="{BB962C8B-B14F-4D97-AF65-F5344CB8AC3E}">
        <p14:creationId xmlns:p14="http://schemas.microsoft.com/office/powerpoint/2010/main" val="3224835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fontAlgn="auto" hangingPunct="1">
              <a:spcAft>
                <a:spcPts val="0"/>
              </a:spcAft>
              <a:defRPr/>
            </a:pPr>
            <a:r>
              <a:rPr lang="en-US" sz="3600" smtClean="0"/>
              <a:t>SQM: Vision/Mission statement</a:t>
            </a:r>
          </a:p>
        </p:txBody>
      </p:sp>
      <p:sp>
        <p:nvSpPr>
          <p:cNvPr id="64516" name="Rectangle 3"/>
          <p:cNvSpPr>
            <a:spLocks noGrp="1" noChangeArrowheads="1"/>
          </p:cNvSpPr>
          <p:nvPr>
            <p:ph sz="quarter" idx="1"/>
          </p:nvPr>
        </p:nvSpPr>
        <p:spPr>
          <a:xfrm>
            <a:off x="457200" y="1600200"/>
            <a:ext cx="7467600" cy="4873625"/>
          </a:xfrm>
        </p:spPr>
        <p:txBody>
          <a:bodyPr>
            <a:normAutofit lnSpcReduction="10000"/>
          </a:bodyPr>
          <a:lstStyle/>
          <a:p>
            <a:pPr marL="274320" indent="-274320" eaLnBrk="1" fontAlgn="auto" hangingPunct="1">
              <a:spcAft>
                <a:spcPts val="0"/>
              </a:spcAft>
              <a:buFont typeface="Wingdings"/>
              <a:buChar char=""/>
              <a:defRPr/>
            </a:pPr>
            <a:r>
              <a:rPr lang="en-US" smtClean="0">
                <a:latin typeface="Times New Roman" pitchFamily="18" charset="0"/>
              </a:rPr>
              <a:t>Developed by taking everyone in confidence. </a:t>
            </a:r>
            <a:r>
              <a:rPr lang="en-US" i="1" smtClean="0">
                <a:solidFill>
                  <a:schemeClr val="accent2"/>
                </a:solidFill>
                <a:latin typeface="Times New Roman" pitchFamily="18" charset="0"/>
              </a:rPr>
              <a:t>Guide for the Quality journey</a:t>
            </a:r>
            <a:r>
              <a:rPr lang="en-US" smtClean="0">
                <a:latin typeface="Times New Roman" pitchFamily="18" charset="0"/>
              </a:rPr>
              <a:t>. Ties quality to overall business goals.</a:t>
            </a:r>
          </a:p>
          <a:p>
            <a:pPr marL="274320" indent="-274320" eaLnBrk="1" fontAlgn="auto" hangingPunct="1">
              <a:spcAft>
                <a:spcPts val="0"/>
              </a:spcAft>
              <a:buFont typeface="Wingdings"/>
              <a:buChar char=""/>
              <a:defRPr/>
            </a:pPr>
            <a:r>
              <a:rPr lang="en-US" smtClean="0">
                <a:solidFill>
                  <a:srgbClr val="FF3300"/>
                </a:solidFill>
                <a:latin typeface="Times New Roman" pitchFamily="18" charset="0"/>
              </a:rPr>
              <a:t>Vision Statement</a:t>
            </a:r>
            <a:r>
              <a:rPr lang="en-US" smtClean="0">
                <a:latin typeface="Times New Roman" pitchFamily="18" charset="0"/>
              </a:rPr>
              <a:t>: Collection of quality policies. A vision statement outlines what a company wants to be. It focuses on tomorrow; it is </a:t>
            </a:r>
            <a:r>
              <a:rPr lang="en-US" i="1" smtClean="0">
                <a:solidFill>
                  <a:schemeClr val="accent2"/>
                </a:solidFill>
                <a:latin typeface="Times New Roman" pitchFamily="18" charset="0"/>
              </a:rPr>
              <a:t>inspirational</a:t>
            </a:r>
            <a:r>
              <a:rPr lang="en-US" smtClean="0">
                <a:latin typeface="Times New Roman" pitchFamily="18" charset="0"/>
              </a:rPr>
              <a:t>; it provides clear </a:t>
            </a:r>
            <a:r>
              <a:rPr lang="en-US" i="1" smtClean="0">
                <a:solidFill>
                  <a:schemeClr val="accent2"/>
                </a:solidFill>
                <a:latin typeface="Times New Roman" pitchFamily="18" charset="0"/>
              </a:rPr>
              <a:t>decision-making criteria</a:t>
            </a:r>
            <a:r>
              <a:rPr lang="en-US" smtClean="0">
                <a:latin typeface="Times New Roman" pitchFamily="18" charset="0"/>
              </a:rPr>
              <a:t>; and it is</a:t>
            </a:r>
            <a:r>
              <a:rPr lang="en-US" smtClean="0">
                <a:solidFill>
                  <a:schemeClr val="accent2"/>
                </a:solidFill>
                <a:latin typeface="Times New Roman" pitchFamily="18" charset="0"/>
              </a:rPr>
              <a:t> </a:t>
            </a:r>
            <a:r>
              <a:rPr lang="en-US" i="1" smtClean="0">
                <a:solidFill>
                  <a:schemeClr val="accent2"/>
                </a:solidFill>
                <a:latin typeface="Times New Roman" pitchFamily="18" charset="0"/>
              </a:rPr>
              <a:t>timeless</a:t>
            </a:r>
            <a:r>
              <a:rPr lang="en-US" smtClean="0">
                <a:latin typeface="Times New Roman" pitchFamily="18" charset="0"/>
              </a:rPr>
              <a:t>. A vision needs to address three areas: </a:t>
            </a:r>
            <a:r>
              <a:rPr lang="en-US" i="1" smtClean="0">
                <a:solidFill>
                  <a:schemeClr val="accent2"/>
                </a:solidFill>
                <a:latin typeface="Times New Roman" pitchFamily="18" charset="0"/>
              </a:rPr>
              <a:t>people, culture (or values) and product or service</a:t>
            </a:r>
            <a:r>
              <a:rPr lang="en-US" smtClean="0">
                <a:latin typeface="Times New Roman" pitchFamily="18" charset="0"/>
              </a:rPr>
              <a:t>. </a:t>
            </a:r>
          </a:p>
          <a:p>
            <a:pPr marL="274320" indent="-274320" eaLnBrk="1" fontAlgn="auto" hangingPunct="1">
              <a:spcAft>
                <a:spcPts val="0"/>
              </a:spcAft>
              <a:buFont typeface="Wingdings"/>
              <a:buChar char=""/>
              <a:defRPr/>
            </a:pPr>
            <a:r>
              <a:rPr lang="en-US" smtClean="0">
                <a:solidFill>
                  <a:srgbClr val="FF3300"/>
                </a:solidFill>
                <a:latin typeface="Times New Roman" pitchFamily="18" charset="0"/>
              </a:rPr>
              <a:t>Mission statement</a:t>
            </a:r>
            <a:r>
              <a:rPr lang="en-US" smtClean="0">
                <a:latin typeface="Times New Roman" pitchFamily="18" charset="0"/>
              </a:rPr>
              <a:t>: A mission statement outlines what the company is now. It </a:t>
            </a:r>
            <a:r>
              <a:rPr lang="en-US" i="1" smtClean="0">
                <a:solidFill>
                  <a:schemeClr val="accent2"/>
                </a:solidFill>
                <a:latin typeface="Times New Roman" pitchFamily="18" charset="0"/>
              </a:rPr>
              <a:t>focuses on today</a:t>
            </a:r>
            <a:r>
              <a:rPr lang="en-US" smtClean="0">
                <a:latin typeface="Times New Roman" pitchFamily="18" charset="0"/>
              </a:rPr>
              <a:t>; it identifies the customers; it identifies the critical processes; and it states the </a:t>
            </a:r>
            <a:r>
              <a:rPr lang="en-US" i="1" smtClean="0">
                <a:solidFill>
                  <a:schemeClr val="accent2"/>
                </a:solidFill>
                <a:latin typeface="Times New Roman" pitchFamily="18" charset="0"/>
              </a:rPr>
              <a:t>level of performance</a:t>
            </a:r>
            <a:r>
              <a:rPr lang="en-US" smtClean="0">
                <a:latin typeface="Times New Roman" pitchFamily="18" charset="0"/>
              </a:rPr>
              <a:t>. </a:t>
            </a:r>
          </a:p>
        </p:txBody>
      </p:sp>
      <p:sp>
        <p:nvSpPr>
          <p:cNvPr id="7578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FB4EF1-2C19-49E7-B889-E6A32849DAF4}" type="slidenum">
              <a:rPr lang="en-US" smtClean="0">
                <a:solidFill>
                  <a:srgbClr val="FFFFFF"/>
                </a:solidFill>
              </a:rPr>
              <a:pPr eaLnBrk="1" hangingPunct="1"/>
              <a:t>85</a:t>
            </a:fld>
            <a:endParaRPr lang="en-US" smtClean="0">
              <a:solidFill>
                <a:srgbClr val="FFFFFF"/>
              </a:solidFill>
            </a:endParaRPr>
          </a:p>
        </p:txBody>
      </p:sp>
    </p:spTree>
    <p:extLst>
      <p:ext uri="{BB962C8B-B14F-4D97-AF65-F5344CB8AC3E}">
        <p14:creationId xmlns:p14="http://schemas.microsoft.com/office/powerpoint/2010/main" val="6423938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fontAlgn="auto" hangingPunct="1">
              <a:spcAft>
                <a:spcPts val="0"/>
              </a:spcAft>
              <a:defRPr/>
            </a:pPr>
            <a:r>
              <a:rPr lang="en-US" sz="3600" smtClean="0"/>
              <a:t>SQM: Vision/Mission statement</a:t>
            </a:r>
          </a:p>
        </p:txBody>
      </p:sp>
      <p:sp>
        <p:nvSpPr>
          <p:cNvPr id="76803"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smtClean="0">
                <a:latin typeface="Times New Roman" pitchFamily="18" charset="0"/>
              </a:rPr>
              <a:t>It has been said that a </a:t>
            </a:r>
            <a:r>
              <a:rPr lang="en-US" smtClean="0">
                <a:solidFill>
                  <a:srgbClr val="FF3300"/>
                </a:solidFill>
                <a:latin typeface="Times New Roman" pitchFamily="18" charset="0"/>
              </a:rPr>
              <a:t>vision is something to be pursued</a:t>
            </a:r>
            <a:r>
              <a:rPr lang="en-US" smtClean="0">
                <a:latin typeface="Times New Roman" pitchFamily="18" charset="0"/>
              </a:rPr>
              <a:t>, while a </a:t>
            </a:r>
            <a:r>
              <a:rPr lang="en-US" smtClean="0">
                <a:solidFill>
                  <a:srgbClr val="FF3300"/>
                </a:solidFill>
                <a:latin typeface="Times New Roman" pitchFamily="18" charset="0"/>
              </a:rPr>
              <a:t>mission is something to be accomplished</a:t>
            </a:r>
            <a:r>
              <a:rPr lang="en-US" smtClean="0">
                <a:latin typeface="Times New Roman" pitchFamily="18" charset="0"/>
              </a:rPr>
              <a:t>. </a:t>
            </a:r>
          </a:p>
          <a:p>
            <a:pPr eaLnBrk="1" hangingPunct="1">
              <a:lnSpc>
                <a:spcPct val="90000"/>
              </a:lnSpc>
            </a:pPr>
            <a:r>
              <a:rPr lang="en-US" smtClean="0">
                <a:latin typeface="Times New Roman" pitchFamily="18" charset="0"/>
              </a:rPr>
              <a:t>Mission is what you do best every day, and vision is what the future looks like because you do that mission so exceedingly well. </a:t>
            </a:r>
          </a:p>
          <a:p>
            <a:pPr eaLnBrk="1" hangingPunct="1">
              <a:lnSpc>
                <a:spcPct val="90000"/>
              </a:lnSpc>
            </a:pPr>
            <a:r>
              <a:rPr lang="en-US" smtClean="0">
                <a:latin typeface="Times New Roman" pitchFamily="18" charset="0"/>
              </a:rPr>
              <a:t>For vision – Think </a:t>
            </a:r>
            <a:r>
              <a:rPr lang="en-US" b="1" smtClean="0">
                <a:latin typeface="Times New Roman" pitchFamily="18" charset="0"/>
              </a:rPr>
              <a:t>leading</a:t>
            </a:r>
            <a:r>
              <a:rPr lang="en-US" smtClean="0">
                <a:latin typeface="Times New Roman" pitchFamily="18" charset="0"/>
              </a:rPr>
              <a:t> with inspiration and courage, obsessed with future possibility.</a:t>
            </a:r>
          </a:p>
          <a:p>
            <a:pPr eaLnBrk="1" hangingPunct="1">
              <a:lnSpc>
                <a:spcPct val="90000"/>
              </a:lnSpc>
            </a:pPr>
            <a:r>
              <a:rPr lang="en-US" smtClean="0">
                <a:latin typeface="Times New Roman" pitchFamily="18" charset="0"/>
              </a:rPr>
              <a:t>For mission – Think </a:t>
            </a:r>
            <a:r>
              <a:rPr lang="en-US" b="1" smtClean="0">
                <a:latin typeface="Times New Roman" pitchFamily="18" charset="0"/>
              </a:rPr>
              <a:t>managing</a:t>
            </a:r>
            <a:r>
              <a:rPr lang="en-US" smtClean="0">
                <a:latin typeface="Times New Roman" pitchFamily="18" charset="0"/>
              </a:rPr>
              <a:t> with greatness and untamed strength, improving everything daily.</a:t>
            </a:r>
          </a:p>
          <a:p>
            <a:pPr eaLnBrk="1" hangingPunct="1">
              <a:lnSpc>
                <a:spcPct val="90000"/>
              </a:lnSpc>
            </a:pPr>
            <a:r>
              <a:rPr lang="en-US" smtClean="0">
                <a:latin typeface="Times New Roman" pitchFamily="18" charset="0"/>
              </a:rPr>
              <a:t>Famous vision statement – “</a:t>
            </a:r>
            <a:r>
              <a:rPr lang="en-US" i="1" smtClean="0">
                <a:latin typeface="Times New Roman" pitchFamily="18" charset="0"/>
              </a:rPr>
              <a:t>By the end of the decade, we will put a man on the moon.</a:t>
            </a:r>
            <a:r>
              <a:rPr lang="en-US" smtClean="0">
                <a:latin typeface="Times New Roman" pitchFamily="18" charset="0"/>
              </a:rPr>
              <a:t>” JFK.</a:t>
            </a:r>
          </a:p>
          <a:p>
            <a:pPr eaLnBrk="1" hangingPunct="1">
              <a:lnSpc>
                <a:spcPct val="90000"/>
              </a:lnSpc>
            </a:pPr>
            <a:r>
              <a:rPr lang="en-US" smtClean="0">
                <a:latin typeface="Times New Roman" pitchFamily="18" charset="0"/>
              </a:rPr>
              <a:t>Famous mission statement – “</a:t>
            </a:r>
            <a:r>
              <a:rPr lang="en-US" i="1" smtClean="0">
                <a:latin typeface="Times New Roman" pitchFamily="18" charset="0"/>
              </a:rPr>
              <a:t>CRUSH REEBOK.</a:t>
            </a:r>
            <a:r>
              <a:rPr lang="en-US" smtClean="0">
                <a:latin typeface="Times New Roman" pitchFamily="18" charset="0"/>
              </a:rPr>
              <a:t>” Nike</a:t>
            </a:r>
          </a:p>
        </p:txBody>
      </p:sp>
      <p:sp>
        <p:nvSpPr>
          <p:cNvPr id="7680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042A43-2248-4752-808E-FDA05C3156FC}" type="slidenum">
              <a:rPr lang="en-US" smtClean="0">
                <a:solidFill>
                  <a:srgbClr val="FFFFFF"/>
                </a:solidFill>
              </a:rPr>
              <a:pPr eaLnBrk="1" hangingPunct="1"/>
              <a:t>86</a:t>
            </a:fld>
            <a:endParaRPr lang="en-US" smtClean="0">
              <a:solidFill>
                <a:srgbClr val="FFFFFF"/>
              </a:solidFill>
            </a:endParaRPr>
          </a:p>
        </p:txBody>
      </p:sp>
    </p:spTree>
    <p:extLst>
      <p:ext uri="{BB962C8B-B14F-4D97-AF65-F5344CB8AC3E}">
        <p14:creationId xmlns:p14="http://schemas.microsoft.com/office/powerpoint/2010/main" val="14065329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fontAlgn="auto" hangingPunct="1">
              <a:spcAft>
                <a:spcPts val="0"/>
              </a:spcAft>
              <a:defRPr/>
            </a:pPr>
            <a:r>
              <a:rPr lang="en-US" sz="3600" smtClean="0"/>
              <a:t>SQM: Quality policies</a:t>
            </a:r>
          </a:p>
        </p:txBody>
      </p:sp>
      <p:sp>
        <p:nvSpPr>
          <p:cNvPr id="77827" name="Rectangle 3"/>
          <p:cNvSpPr>
            <a:spLocks noGrp="1" noChangeArrowheads="1"/>
          </p:cNvSpPr>
          <p:nvPr>
            <p:ph sz="quarter" idx="1"/>
          </p:nvPr>
        </p:nvSpPr>
        <p:spPr>
          <a:xfrm>
            <a:off x="457200" y="1600200"/>
            <a:ext cx="7467600" cy="4873625"/>
          </a:xfrm>
        </p:spPr>
        <p:txBody>
          <a:bodyPr/>
          <a:lstStyle/>
          <a:p>
            <a:pPr eaLnBrk="1" hangingPunct="1"/>
            <a:r>
              <a:rPr lang="en-US" smtClean="0">
                <a:latin typeface="Times New Roman" pitchFamily="18" charset="0"/>
              </a:rPr>
              <a:t>Prepared to </a:t>
            </a:r>
            <a:r>
              <a:rPr lang="en-US" i="1" smtClean="0">
                <a:solidFill>
                  <a:schemeClr val="accent2"/>
                </a:solidFill>
                <a:latin typeface="Times New Roman" pitchFamily="18" charset="0"/>
              </a:rPr>
              <a:t>provide guidelines</a:t>
            </a:r>
            <a:r>
              <a:rPr lang="en-US" smtClean="0">
                <a:latin typeface="Times New Roman" pitchFamily="18" charset="0"/>
              </a:rPr>
              <a:t> for planning the overall quality program; and defining the action to be taken in situation for which personnel had requested guidelines.</a:t>
            </a:r>
          </a:p>
          <a:p>
            <a:pPr eaLnBrk="1" hangingPunct="1"/>
            <a:r>
              <a:rPr lang="en-US" i="1" smtClean="0">
                <a:solidFill>
                  <a:schemeClr val="accent2"/>
                </a:solidFill>
                <a:latin typeface="Times New Roman" pitchFamily="18" charset="0"/>
              </a:rPr>
              <a:t>Policies state: a) a principle to be followed; b) what is to be done</a:t>
            </a:r>
            <a:r>
              <a:rPr lang="en-US" smtClean="0">
                <a:latin typeface="Times New Roman" pitchFamily="18" charset="0"/>
              </a:rPr>
              <a:t>.</a:t>
            </a:r>
          </a:p>
          <a:p>
            <a:pPr eaLnBrk="1" hangingPunct="1"/>
            <a:r>
              <a:rPr lang="en-US" smtClean="0">
                <a:latin typeface="Times New Roman" pitchFamily="18" charset="0"/>
              </a:rPr>
              <a:t>Examples of quality policy – For a computer manufacturer: “In selecting suppliers, decision makers are responsible for choosing the best source even if this means internal sources are not selected.”</a:t>
            </a:r>
          </a:p>
        </p:txBody>
      </p:sp>
      <p:sp>
        <p:nvSpPr>
          <p:cNvPr id="7782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DD7577-0E65-4D04-A079-AF225923D51D}" type="slidenum">
              <a:rPr lang="en-US" smtClean="0">
                <a:solidFill>
                  <a:srgbClr val="FFFFFF"/>
                </a:solidFill>
              </a:rPr>
              <a:pPr eaLnBrk="1" hangingPunct="1"/>
              <a:t>87</a:t>
            </a:fld>
            <a:endParaRPr lang="en-US" smtClean="0">
              <a:solidFill>
                <a:srgbClr val="FFFFFF"/>
              </a:solidFill>
            </a:endParaRPr>
          </a:p>
        </p:txBody>
      </p:sp>
    </p:spTree>
    <p:extLst>
      <p:ext uri="{BB962C8B-B14F-4D97-AF65-F5344CB8AC3E}">
        <p14:creationId xmlns:p14="http://schemas.microsoft.com/office/powerpoint/2010/main" val="23105909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fontAlgn="auto" hangingPunct="1">
              <a:spcAft>
                <a:spcPts val="0"/>
              </a:spcAft>
              <a:defRPr/>
            </a:pPr>
            <a:r>
              <a:rPr lang="en-US" sz="3600" smtClean="0"/>
              <a:t>SQM: Quality goals</a:t>
            </a:r>
          </a:p>
        </p:txBody>
      </p:sp>
      <p:sp>
        <p:nvSpPr>
          <p:cNvPr id="78851" name="Rectangle 3"/>
          <p:cNvSpPr>
            <a:spLocks noGrp="1" noChangeArrowheads="1"/>
          </p:cNvSpPr>
          <p:nvPr>
            <p:ph sz="quarter" idx="1"/>
          </p:nvPr>
        </p:nvSpPr>
        <p:spPr>
          <a:xfrm>
            <a:off x="457200" y="1447800"/>
            <a:ext cx="8229600" cy="4525963"/>
          </a:xfrm>
        </p:spPr>
        <p:txBody>
          <a:bodyPr/>
          <a:lstStyle/>
          <a:p>
            <a:pPr eaLnBrk="1" hangingPunct="1"/>
            <a:r>
              <a:rPr lang="en-US" smtClean="0">
                <a:latin typeface="Times New Roman" pitchFamily="18" charset="0"/>
              </a:rPr>
              <a:t>A goal (or objective) is a statement of the desired result to be achieved within a specified period – </a:t>
            </a:r>
            <a:r>
              <a:rPr lang="en-US" i="1" smtClean="0">
                <a:solidFill>
                  <a:schemeClr val="accent2"/>
                </a:solidFill>
                <a:latin typeface="Times New Roman" pitchFamily="18" charset="0"/>
              </a:rPr>
              <a:t>an aimed-at target</a:t>
            </a:r>
            <a:r>
              <a:rPr lang="en-US" smtClean="0">
                <a:latin typeface="Times New Roman" pitchFamily="18" charset="0"/>
              </a:rPr>
              <a:t>.</a:t>
            </a:r>
          </a:p>
          <a:p>
            <a:pPr eaLnBrk="1" hangingPunct="1"/>
            <a:r>
              <a:rPr lang="en-US" smtClean="0">
                <a:latin typeface="Times New Roman" pitchFamily="18" charset="0"/>
              </a:rPr>
              <a:t>These goals then become basis for detailed planning of activities.</a:t>
            </a:r>
          </a:p>
          <a:p>
            <a:pPr eaLnBrk="1" hangingPunct="1"/>
            <a:r>
              <a:rPr lang="en-US" smtClean="0">
                <a:latin typeface="Times New Roman" pitchFamily="18" charset="0"/>
              </a:rPr>
              <a:t>Tactical goals are short range (up to 1 year), whereas strategic goals are long range (say, 5 years).</a:t>
            </a:r>
          </a:p>
          <a:p>
            <a:pPr eaLnBrk="1" hangingPunct="1"/>
            <a:r>
              <a:rPr lang="en-US" smtClean="0">
                <a:latin typeface="Times New Roman" pitchFamily="18" charset="0"/>
              </a:rPr>
              <a:t>Examples of corporate quality goals – For a health product company, the quality goals over the next year could be: “The average leakage rate for …. product shall be reduced to …”</a:t>
            </a:r>
          </a:p>
          <a:p>
            <a:pPr eaLnBrk="1" hangingPunct="1"/>
            <a:r>
              <a:rPr lang="en-US" smtClean="0">
                <a:latin typeface="Times New Roman" pitchFamily="18" charset="0"/>
              </a:rPr>
              <a:t>Note that quality goal statements </a:t>
            </a:r>
            <a:r>
              <a:rPr lang="en-US" i="1" smtClean="0">
                <a:solidFill>
                  <a:schemeClr val="accent2"/>
                </a:solidFill>
                <a:latin typeface="Times New Roman" pitchFamily="18" charset="0"/>
              </a:rPr>
              <a:t>include quantified data</a:t>
            </a:r>
            <a:r>
              <a:rPr lang="en-US" smtClean="0">
                <a:latin typeface="Times New Roman" pitchFamily="18" charset="0"/>
              </a:rPr>
              <a:t>. </a:t>
            </a:r>
          </a:p>
          <a:p>
            <a:pPr eaLnBrk="1" hangingPunct="1"/>
            <a:r>
              <a:rPr lang="en-US" smtClean="0">
                <a:latin typeface="Times New Roman" pitchFamily="18" charset="0"/>
              </a:rPr>
              <a:t>Typically </a:t>
            </a:r>
            <a:r>
              <a:rPr lang="en-US" i="1" smtClean="0">
                <a:solidFill>
                  <a:schemeClr val="accent2"/>
                </a:solidFill>
                <a:latin typeface="Times New Roman" pitchFamily="18" charset="0"/>
              </a:rPr>
              <a:t>Pareto analysis</a:t>
            </a:r>
            <a:r>
              <a:rPr lang="en-US" smtClean="0">
                <a:latin typeface="Times New Roman" pitchFamily="18" charset="0"/>
              </a:rPr>
              <a:t> is used to develop the quality goals.</a:t>
            </a:r>
          </a:p>
        </p:txBody>
      </p:sp>
      <p:sp>
        <p:nvSpPr>
          <p:cNvPr id="7885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F02E29-6CA4-4393-A40D-19D6BC801877}" type="slidenum">
              <a:rPr lang="en-US" smtClean="0">
                <a:solidFill>
                  <a:srgbClr val="FFFFFF"/>
                </a:solidFill>
              </a:rPr>
              <a:pPr eaLnBrk="1" hangingPunct="1"/>
              <a:t>88</a:t>
            </a:fld>
            <a:endParaRPr lang="en-US" smtClean="0">
              <a:solidFill>
                <a:srgbClr val="FFFFFF"/>
              </a:solidFill>
            </a:endParaRPr>
          </a:p>
        </p:txBody>
      </p:sp>
    </p:spTree>
    <p:extLst>
      <p:ext uri="{BB962C8B-B14F-4D97-AF65-F5344CB8AC3E}">
        <p14:creationId xmlns:p14="http://schemas.microsoft.com/office/powerpoint/2010/main" val="21102072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794244-75A6-46DC-AAFD-263BC90DF7B6}" type="slidenum">
              <a:rPr lang="en-US" smtClean="0">
                <a:solidFill>
                  <a:srgbClr val="FFFFFF"/>
                </a:solidFill>
              </a:rPr>
              <a:pPr eaLnBrk="1" hangingPunct="1"/>
              <a:t>89</a:t>
            </a:fld>
            <a:endParaRPr lang="en-US" smtClean="0">
              <a:solidFill>
                <a:srgbClr val="FFFFFF"/>
              </a:solidFill>
            </a:endParaRPr>
          </a:p>
        </p:txBody>
      </p:sp>
      <p:pic>
        <p:nvPicPr>
          <p:cNvPr id="79875" name="Picture 2" descr="go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
            <a:ext cx="64119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183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introduction to Total Quality Management"</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Total Quality Management</a:t>
            </a:r>
          </a:p>
          <a:p>
            <a:pPr marL="0" indent="0">
              <a:buNone/>
            </a:pPr>
            <a:r>
              <a:rPr lang="en-GB" dirty="0" smtClean="0"/>
              <a:t>TQM</a:t>
            </a:r>
          </a:p>
          <a:p>
            <a:pPr marL="0" indent="0">
              <a:buNone/>
            </a:pPr>
            <a:r>
              <a:rPr lang="en-GB" dirty="0" smtClean="0"/>
              <a:t>Total – Made up of the whole(or) Complete.</a:t>
            </a:r>
          </a:p>
          <a:p>
            <a:pPr marL="0" indent="0">
              <a:buNone/>
            </a:pPr>
            <a:r>
              <a:rPr lang="en-GB" dirty="0" smtClean="0"/>
              <a:t>Quality – Degree of Excellence a product or service provides to the customer in present and future.</a:t>
            </a:r>
          </a:p>
          <a:p>
            <a:pPr marL="0" indent="0">
              <a:buNone/>
            </a:pPr>
            <a:r>
              <a:rPr lang="en-GB" dirty="0" smtClean="0"/>
              <a:t>Management – Act , art, or manner of handling , controlling, directing, etc.</a:t>
            </a:r>
          </a:p>
          <a:p>
            <a:pPr marL="0" indent="0">
              <a:buNone/>
            </a:pPr>
            <a:r>
              <a:rPr lang="en-GB" dirty="0" smtClean="0"/>
              <a:t>TQM is the art of managing the whole to achieve excellence.</a:t>
            </a:r>
          </a:p>
          <a:p>
            <a:pPr marL="0" indent="0">
              <a:buNone/>
            </a:pPr>
            <a:r>
              <a:rPr lang="en-GB" dirty="0" smtClean="0"/>
              <a:t>Total Quality Management</a:t>
            </a:r>
            <a:endParaRPr lang="en-GB" dirty="0"/>
          </a:p>
        </p:txBody>
      </p:sp>
    </p:spTree>
    <p:extLst>
      <p:ext uri="{BB962C8B-B14F-4D97-AF65-F5344CB8AC3E}">
        <p14:creationId xmlns:p14="http://schemas.microsoft.com/office/powerpoint/2010/main" val="29278428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fontAlgn="auto" hangingPunct="1">
              <a:spcAft>
                <a:spcPts val="0"/>
              </a:spcAft>
              <a:defRPr/>
            </a:pPr>
            <a:r>
              <a:rPr lang="en-US" sz="3600" smtClean="0"/>
              <a:t>SQM: Deploying quality goals</a:t>
            </a:r>
          </a:p>
        </p:txBody>
      </p:sp>
      <p:sp>
        <p:nvSpPr>
          <p:cNvPr id="80899" name="Rectangle 3"/>
          <p:cNvSpPr>
            <a:spLocks noGrp="1" noChangeArrowheads="1"/>
          </p:cNvSpPr>
          <p:nvPr>
            <p:ph sz="quarter" idx="1"/>
          </p:nvPr>
        </p:nvSpPr>
        <p:spPr>
          <a:xfrm>
            <a:off x="457200" y="1600200"/>
            <a:ext cx="7467600" cy="4873625"/>
          </a:xfrm>
        </p:spPr>
        <p:txBody>
          <a:bodyPr/>
          <a:lstStyle/>
          <a:p>
            <a:pPr eaLnBrk="1" hangingPunct="1">
              <a:buFontTx/>
              <a:buNone/>
            </a:pPr>
            <a:r>
              <a:rPr lang="en-US" smtClean="0">
                <a:latin typeface="Times New Roman" pitchFamily="18" charset="0"/>
              </a:rPr>
              <a:t>Broad goals don’t lead to results. First they have to be deployed as follows:</a:t>
            </a:r>
          </a:p>
          <a:p>
            <a:pPr eaLnBrk="1" hangingPunct="1"/>
            <a:r>
              <a:rPr lang="en-US" smtClean="0">
                <a:latin typeface="Times New Roman" pitchFamily="18" charset="0"/>
              </a:rPr>
              <a:t>Division and subdivision of the goal until specific deeds to be done are identified. </a:t>
            </a:r>
          </a:p>
          <a:p>
            <a:pPr eaLnBrk="1" hangingPunct="1"/>
            <a:r>
              <a:rPr lang="en-US" smtClean="0">
                <a:latin typeface="Times New Roman" pitchFamily="18" charset="0"/>
              </a:rPr>
              <a:t>Allocation of responsibility of doing these deeds.</a:t>
            </a:r>
          </a:p>
          <a:p>
            <a:pPr eaLnBrk="1" hangingPunct="1"/>
            <a:r>
              <a:rPr lang="en-US" smtClean="0">
                <a:latin typeface="Times New Roman" pitchFamily="18" charset="0"/>
              </a:rPr>
              <a:t>Provision for the needed resource.</a:t>
            </a:r>
          </a:p>
          <a:p>
            <a:pPr eaLnBrk="1" hangingPunct="1"/>
            <a:endParaRPr lang="en-US" smtClean="0">
              <a:latin typeface="Times New Roman" pitchFamily="18" charset="0"/>
            </a:endParaRPr>
          </a:p>
        </p:txBody>
      </p:sp>
      <p:sp>
        <p:nvSpPr>
          <p:cNvPr id="8090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DA13DE-9DCD-4500-98E5-E0A1339DBCAD}" type="slidenum">
              <a:rPr lang="en-US" smtClean="0">
                <a:solidFill>
                  <a:srgbClr val="FFFFFF"/>
                </a:solidFill>
              </a:rPr>
              <a:pPr eaLnBrk="1" hangingPunct="1"/>
              <a:t>90</a:t>
            </a:fld>
            <a:endParaRPr lang="en-US" smtClean="0">
              <a:solidFill>
                <a:srgbClr val="FFFFFF"/>
              </a:solidFill>
            </a:endParaRPr>
          </a:p>
        </p:txBody>
      </p:sp>
    </p:spTree>
    <p:extLst>
      <p:ext uri="{BB962C8B-B14F-4D97-AF65-F5344CB8AC3E}">
        <p14:creationId xmlns:p14="http://schemas.microsoft.com/office/powerpoint/2010/main" val="16979000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fontAlgn="auto" hangingPunct="1">
              <a:spcAft>
                <a:spcPts val="0"/>
              </a:spcAft>
              <a:defRPr/>
            </a:pPr>
            <a:r>
              <a:rPr lang="en-US" sz="3600" smtClean="0"/>
              <a:t>SQM: Caveats</a:t>
            </a:r>
          </a:p>
        </p:txBody>
      </p:sp>
      <p:sp>
        <p:nvSpPr>
          <p:cNvPr id="81923" name="Rectangle 3"/>
          <p:cNvSpPr>
            <a:spLocks noGrp="1" noChangeArrowheads="1"/>
          </p:cNvSpPr>
          <p:nvPr>
            <p:ph sz="quarter" idx="1"/>
          </p:nvPr>
        </p:nvSpPr>
        <p:spPr>
          <a:xfrm>
            <a:off x="457200" y="1600200"/>
            <a:ext cx="7467600" cy="4873625"/>
          </a:xfrm>
        </p:spPr>
        <p:txBody>
          <a:bodyPr/>
          <a:lstStyle/>
          <a:p>
            <a:pPr eaLnBrk="1" hangingPunct="1">
              <a:lnSpc>
                <a:spcPct val="80000"/>
              </a:lnSpc>
              <a:buFontTx/>
              <a:buNone/>
            </a:pPr>
            <a:r>
              <a:rPr lang="en-US" smtClean="0">
                <a:latin typeface="Times New Roman" pitchFamily="18" charset="0"/>
              </a:rPr>
              <a:t>Reasons of failure of SQM could be</a:t>
            </a:r>
          </a:p>
          <a:p>
            <a:pPr eaLnBrk="1" hangingPunct="1">
              <a:lnSpc>
                <a:spcPct val="80000"/>
              </a:lnSpc>
            </a:pPr>
            <a:r>
              <a:rPr lang="en-US" smtClean="0">
                <a:latin typeface="Times New Roman" pitchFamily="18" charset="0"/>
              </a:rPr>
              <a:t>Lack of leadership by upper management.</a:t>
            </a:r>
          </a:p>
          <a:p>
            <a:pPr eaLnBrk="1" hangingPunct="1">
              <a:lnSpc>
                <a:spcPct val="80000"/>
              </a:lnSpc>
            </a:pPr>
            <a:r>
              <a:rPr lang="en-US" smtClean="0">
                <a:latin typeface="Times New Roman" pitchFamily="18" charset="0"/>
              </a:rPr>
              <a:t>Lack of infrastructure for quality.</a:t>
            </a:r>
          </a:p>
          <a:p>
            <a:pPr eaLnBrk="1" hangingPunct="1">
              <a:lnSpc>
                <a:spcPct val="80000"/>
              </a:lnSpc>
            </a:pPr>
            <a:r>
              <a:rPr lang="en-US" smtClean="0">
                <a:latin typeface="Times New Roman" pitchFamily="18" charset="0"/>
              </a:rPr>
              <a:t>Failure to understand the skepticism about the “new quality program.”</a:t>
            </a:r>
          </a:p>
          <a:p>
            <a:pPr eaLnBrk="1" hangingPunct="1">
              <a:lnSpc>
                <a:spcPct val="80000"/>
              </a:lnSpc>
            </a:pPr>
            <a:r>
              <a:rPr lang="en-US" smtClean="0">
                <a:latin typeface="Times New Roman" pitchFamily="18" charset="0"/>
              </a:rPr>
              <a:t>Management assumption that the exhortation approach will work.</a:t>
            </a:r>
          </a:p>
          <a:p>
            <a:pPr eaLnBrk="1" hangingPunct="1">
              <a:lnSpc>
                <a:spcPct val="80000"/>
              </a:lnSpc>
            </a:pPr>
            <a:r>
              <a:rPr lang="en-US" smtClean="0">
                <a:latin typeface="Times New Roman" pitchFamily="18" charset="0"/>
              </a:rPr>
              <a:t>Failure to start small and learn from pilot programs.</a:t>
            </a:r>
          </a:p>
          <a:p>
            <a:pPr eaLnBrk="1" hangingPunct="1">
              <a:lnSpc>
                <a:spcPct val="80000"/>
              </a:lnSpc>
            </a:pPr>
            <a:r>
              <a:rPr lang="en-US" smtClean="0">
                <a:latin typeface="Times New Roman" pitchFamily="18" charset="0"/>
              </a:rPr>
              <a:t>Reliance on specific techniques as the primary means.</a:t>
            </a:r>
          </a:p>
          <a:p>
            <a:pPr eaLnBrk="1" hangingPunct="1">
              <a:lnSpc>
                <a:spcPct val="80000"/>
              </a:lnSpc>
            </a:pPr>
            <a:r>
              <a:rPr lang="en-US" smtClean="0">
                <a:latin typeface="Times New Roman" pitchFamily="18" charset="0"/>
              </a:rPr>
              <a:t>Underestimating the time and resource required.</a:t>
            </a:r>
          </a:p>
        </p:txBody>
      </p:sp>
      <p:sp>
        <p:nvSpPr>
          <p:cNvPr id="8192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DFDA0E-737A-4967-8A84-90BE7E322272}" type="slidenum">
              <a:rPr lang="en-US" smtClean="0">
                <a:solidFill>
                  <a:srgbClr val="FFFFFF"/>
                </a:solidFill>
              </a:rPr>
              <a:pPr eaLnBrk="1" hangingPunct="1"/>
              <a:t>91</a:t>
            </a:fld>
            <a:endParaRPr lang="en-US" smtClean="0">
              <a:solidFill>
                <a:srgbClr val="FFFFFF"/>
              </a:solidFill>
            </a:endParaRPr>
          </a:p>
        </p:txBody>
      </p:sp>
    </p:spTree>
    <p:extLst>
      <p:ext uri="{BB962C8B-B14F-4D97-AF65-F5344CB8AC3E}">
        <p14:creationId xmlns:p14="http://schemas.microsoft.com/office/powerpoint/2010/main" val="1284236102"/>
      </p:ext>
    </p:extLst>
  </p:cSld>
  <p:clrMapOvr>
    <a:masterClrMapping/>
  </p:clrMapOvr>
  <p:timing>
    <p:tnLst>
      <p:par>
        <p:cTn id="1" dur="indefinite" restart="never" nodeType="tmRoot"/>
      </p:par>
    </p:tnLst>
  </p:timing>
</p:sld>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7.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tevenson">
  <a:themeElements>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even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evens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evens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evens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evens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evens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evens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evens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1303</TotalTime>
  <Words>4648</Words>
  <Application>Microsoft Office PowerPoint</Application>
  <PresentationFormat>On-screen Show (4:3)</PresentationFormat>
  <Paragraphs>625</Paragraphs>
  <Slides>91</Slides>
  <Notes>52</Notes>
  <HiddenSlides>0</HiddenSlides>
  <MMClips>0</MMClips>
  <ScaleCrop>false</ScaleCrop>
  <HeadingPairs>
    <vt:vector size="6" baseType="variant">
      <vt:variant>
        <vt:lpstr>Theme</vt:lpstr>
      </vt:variant>
      <vt:variant>
        <vt:i4>17</vt:i4>
      </vt:variant>
      <vt:variant>
        <vt:lpstr>Embedded OLE Servers</vt:lpstr>
      </vt:variant>
      <vt:variant>
        <vt:i4>3</vt:i4>
      </vt:variant>
      <vt:variant>
        <vt:lpstr>Slide Titles</vt:lpstr>
      </vt:variant>
      <vt:variant>
        <vt:i4>91</vt:i4>
      </vt:variant>
    </vt:vector>
  </HeadingPairs>
  <TitlesOfParts>
    <vt:vector size="111" baseType="lpstr">
      <vt:lpstr>Office Theme</vt:lpstr>
      <vt:lpstr>Stevenson</vt:lpstr>
      <vt:lpstr>1_Office Theme</vt:lpstr>
      <vt:lpstr>2_Office Theme</vt:lpstr>
      <vt:lpstr>3_Office Theme</vt:lpstr>
      <vt:lpstr>1_Stevenson</vt:lpstr>
      <vt:lpstr>2_Stevenson</vt:lpstr>
      <vt:lpstr>3_Stevenson</vt:lpstr>
      <vt:lpstr>4_Stevenson</vt:lpstr>
      <vt:lpstr>5_Stevenson</vt:lpstr>
      <vt:lpstr>6_Stevenson</vt:lpstr>
      <vt:lpstr>7_Stevenson</vt:lpstr>
      <vt:lpstr>8_Stevenson</vt:lpstr>
      <vt:lpstr>9_Stevenson</vt:lpstr>
      <vt:lpstr>10_Stevenson</vt:lpstr>
      <vt:lpstr>Oriel</vt:lpstr>
      <vt:lpstr>1_Oriel</vt:lpstr>
      <vt:lpstr>Document</vt:lpstr>
      <vt:lpstr>Clip</vt:lpstr>
      <vt:lpstr>Photo Editor Photo</vt:lpstr>
      <vt:lpstr>Total Quality Management</vt:lpstr>
      <vt:lpstr>Total Quality Management (TQM)</vt:lpstr>
      <vt:lpstr>Distribution of Internal  Sessional Evaluation</vt:lpstr>
      <vt:lpstr>Total Quality Management (TQM)</vt:lpstr>
      <vt:lpstr>Why Quality?</vt:lpstr>
      <vt:lpstr>Why Quality?</vt:lpstr>
      <vt:lpstr>What is a customer?</vt:lpstr>
      <vt:lpstr>How is customer satisfaction achieved?</vt:lpstr>
      <vt:lpstr>introduction to Total Quality Management"</vt:lpstr>
      <vt:lpstr>PowerPoint Presentation</vt:lpstr>
      <vt:lpstr>What Does TQM mean ?</vt:lpstr>
      <vt:lpstr> quality What is quality?</vt:lpstr>
      <vt:lpstr>PowerPoint Presentation</vt:lpstr>
      <vt:lpstr>PowerPoint Presentation</vt:lpstr>
      <vt:lpstr>PowerPoint Presentation</vt:lpstr>
      <vt:lpstr>The 9 Dimensions of Quality</vt:lpstr>
      <vt:lpstr>PowerPoint Presentation</vt:lpstr>
      <vt:lpstr>Dimensions of Quality</vt:lpstr>
      <vt:lpstr>Dimensions of Quality (Cont’d)</vt:lpstr>
      <vt:lpstr>Examples of Quality Dimensions</vt:lpstr>
      <vt:lpstr>Examples of Quality Dimensions (Cont’d)</vt:lpstr>
      <vt:lpstr>Quality perspectives</vt:lpstr>
      <vt:lpstr>Quality perspectives</vt:lpstr>
      <vt:lpstr>Quality perspectives</vt:lpstr>
      <vt:lpstr>Quality perspectives</vt:lpstr>
      <vt:lpstr>Quality perspectives</vt:lpstr>
      <vt:lpstr>Quality levels</vt:lpstr>
      <vt:lpstr>Quality levels</vt:lpstr>
      <vt:lpstr>Service Quality</vt:lpstr>
      <vt:lpstr>Examples of Service Quality</vt:lpstr>
      <vt:lpstr>Determinants of Quality</vt:lpstr>
      <vt:lpstr>Determinants of Quality</vt:lpstr>
      <vt:lpstr>The Consequences of Poor Quality</vt:lpstr>
      <vt:lpstr>The Consequences of Poor Quality</vt:lpstr>
      <vt:lpstr>TQM What is TQM?</vt:lpstr>
      <vt:lpstr>What's the goal of TQM ?</vt:lpstr>
      <vt:lpstr>Basic Beliefs of TQM ?</vt:lpstr>
      <vt:lpstr>The Three aspects of TQM ?</vt:lpstr>
      <vt:lpstr>CH:2 </vt:lpstr>
      <vt:lpstr>Modern History of Quality Management ?</vt:lpstr>
      <vt:lpstr>PowerPoint Presentation</vt:lpstr>
      <vt:lpstr>PowerPoint Presentation</vt:lpstr>
      <vt:lpstr>Deming's 14 Points ?</vt:lpstr>
      <vt:lpstr>PowerPoint Presentation</vt:lpstr>
      <vt:lpstr>         The Deming Cycle or PDCA Cycle  Plan                                             ACT                                    DO     CHECK</vt:lpstr>
      <vt:lpstr>The PDSA Cycle</vt:lpstr>
      <vt:lpstr>PowerPoint Presentation</vt:lpstr>
      <vt:lpstr>Elements for Success</vt:lpstr>
      <vt:lpstr>Total Quality Management and Continuous Improvement </vt:lpstr>
      <vt:lpstr>Continuous Improvement Versus Traditional Approach </vt:lpstr>
      <vt:lpstr>Value- based Approach</vt:lpstr>
      <vt:lpstr> TQM six basic Concepts</vt:lpstr>
      <vt:lpstr>Effects of poor Quality</vt:lpstr>
      <vt:lpstr>Benefits of Quality Higher customer satisfaction</vt:lpstr>
      <vt:lpstr>Evolution of TQM philosophies</vt:lpstr>
      <vt:lpstr>PowerPoint Presentation</vt:lpstr>
      <vt:lpstr>CH:3</vt:lpstr>
      <vt:lpstr>Process improvement tools</vt:lpstr>
      <vt:lpstr>Flow charts</vt:lpstr>
      <vt:lpstr>PowerPoint Presentation</vt:lpstr>
      <vt:lpstr>Check sheets</vt:lpstr>
      <vt:lpstr>Pareto diagrams</vt:lpstr>
      <vt:lpstr>PowerPoint Presentation</vt:lpstr>
      <vt:lpstr>PowerPoint Presentation</vt:lpstr>
      <vt:lpstr>PowerPoint Presentation</vt:lpstr>
      <vt:lpstr>PowerPoint Presentation</vt:lpstr>
      <vt:lpstr>Cause-effect diagrams</vt:lpstr>
      <vt:lpstr>Scatter diagrams</vt:lpstr>
      <vt:lpstr>Run charts and Control charts</vt:lpstr>
      <vt:lpstr>Quality circles</vt:lpstr>
      <vt:lpstr>Additional process improvement tools</vt:lpstr>
      <vt:lpstr>Additional process improvement tools</vt:lpstr>
      <vt:lpstr>Quality Management Awards and Framework</vt:lpstr>
      <vt:lpstr>ISO 9000: 2000</vt:lpstr>
      <vt:lpstr>ISO 9000: 2000</vt:lpstr>
      <vt:lpstr>ISO 9000: 2000</vt:lpstr>
      <vt:lpstr>ISO 9000: 2000 structure</vt:lpstr>
      <vt:lpstr>ISO 9000: 2000 Quality Management Principles</vt:lpstr>
      <vt:lpstr>ISO 9000: 2000 registration</vt:lpstr>
      <vt:lpstr>Six Sigma</vt:lpstr>
      <vt:lpstr>Six Sigma</vt:lpstr>
      <vt:lpstr>Six Sigma</vt:lpstr>
      <vt:lpstr>TQM for Top Management</vt:lpstr>
      <vt:lpstr>SQM: Hoshin planning</vt:lpstr>
      <vt:lpstr>SQM: Vision/Mission statement</vt:lpstr>
      <vt:lpstr>SQM: Vision/Mission statement</vt:lpstr>
      <vt:lpstr>SQM: Quality policies</vt:lpstr>
      <vt:lpstr>SQM: Quality goals</vt:lpstr>
      <vt:lpstr>PowerPoint Presentation</vt:lpstr>
      <vt:lpstr>SQM: Deploying quality goals</vt:lpstr>
      <vt:lpstr>SQM: Caveats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Quality Management</dc:title>
  <dc:creator>hp</dc:creator>
  <cp:lastModifiedBy>hp</cp:lastModifiedBy>
  <cp:revision>88</cp:revision>
  <cp:lastPrinted>2023-04-10T07:21:30Z</cp:lastPrinted>
  <dcterms:created xsi:type="dcterms:W3CDTF">2023-01-02T09:53:23Z</dcterms:created>
  <dcterms:modified xsi:type="dcterms:W3CDTF">2023-04-25T04:05:12Z</dcterms:modified>
</cp:coreProperties>
</file>