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theme/theme3.xml" ContentType="application/vnd.openxmlformats-officedocument.theme+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4.xml" ContentType="application/vnd.openxmlformats-officedocument.theme+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theme/theme5.xml" ContentType="application/vnd.openxmlformats-officedocument.theme+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6" r:id="rId3"/>
    <p:sldMasterId id="2147483692" r:id="rId4"/>
    <p:sldMasterId id="2147483724" r:id="rId5"/>
    <p:sldMasterId id="2147483756" r:id="rId6"/>
  </p:sldMasterIdLst>
  <p:notesMasterIdLst>
    <p:notesMasterId r:id="rId167"/>
  </p:notesMasterIdLst>
  <p:handoutMasterIdLst>
    <p:handoutMasterId r:id="rId168"/>
  </p:handoutMasterIdLst>
  <p:sldIdLst>
    <p:sldId id="256" r:id="rId7"/>
    <p:sldId id="257" r:id="rId8"/>
    <p:sldId id="258" r:id="rId9"/>
    <p:sldId id="259" r:id="rId10"/>
    <p:sldId id="260" r:id="rId11"/>
    <p:sldId id="261" r:id="rId12"/>
    <p:sldId id="281" r:id="rId13"/>
    <p:sldId id="282" r:id="rId14"/>
    <p:sldId id="283" r:id="rId15"/>
    <p:sldId id="284" r:id="rId16"/>
    <p:sldId id="285" r:id="rId17"/>
    <p:sldId id="286" r:id="rId18"/>
    <p:sldId id="287" r:id="rId19"/>
    <p:sldId id="288" r:id="rId20"/>
    <p:sldId id="289" r:id="rId21"/>
    <p:sldId id="290" r:id="rId22"/>
    <p:sldId id="291" r:id="rId23"/>
    <p:sldId id="292" r:id="rId24"/>
    <p:sldId id="293" r:id="rId25"/>
    <p:sldId id="294" r:id="rId26"/>
    <p:sldId id="295" r:id="rId27"/>
    <p:sldId id="296" r:id="rId28"/>
    <p:sldId id="297" r:id="rId29"/>
    <p:sldId id="298" r:id="rId30"/>
    <p:sldId id="299" r:id="rId31"/>
    <p:sldId id="300" r:id="rId32"/>
    <p:sldId id="301" r:id="rId33"/>
    <p:sldId id="302" r:id="rId34"/>
    <p:sldId id="303" r:id="rId35"/>
    <p:sldId id="304" r:id="rId36"/>
    <p:sldId id="305" r:id="rId37"/>
    <p:sldId id="306" r:id="rId38"/>
    <p:sldId id="307" r:id="rId39"/>
    <p:sldId id="308" r:id="rId40"/>
    <p:sldId id="309" r:id="rId41"/>
    <p:sldId id="310" r:id="rId42"/>
    <p:sldId id="311" r:id="rId43"/>
    <p:sldId id="262" r:id="rId44"/>
    <p:sldId id="276" r:id="rId45"/>
    <p:sldId id="274" r:id="rId46"/>
    <p:sldId id="275" r:id="rId47"/>
    <p:sldId id="277" r:id="rId48"/>
    <p:sldId id="278" r:id="rId49"/>
    <p:sldId id="279" r:id="rId50"/>
    <p:sldId id="280" r:id="rId51"/>
    <p:sldId id="263" r:id="rId52"/>
    <p:sldId id="264" r:id="rId53"/>
    <p:sldId id="265" r:id="rId54"/>
    <p:sldId id="266" r:id="rId55"/>
    <p:sldId id="267" r:id="rId56"/>
    <p:sldId id="268" r:id="rId57"/>
    <p:sldId id="269" r:id="rId58"/>
    <p:sldId id="270" r:id="rId59"/>
    <p:sldId id="271" r:id="rId60"/>
    <p:sldId id="272" r:id="rId61"/>
    <p:sldId id="273" r:id="rId62"/>
    <p:sldId id="312" r:id="rId63"/>
    <p:sldId id="313" r:id="rId64"/>
    <p:sldId id="314" r:id="rId65"/>
    <p:sldId id="315" r:id="rId66"/>
    <p:sldId id="316" r:id="rId67"/>
    <p:sldId id="317" r:id="rId68"/>
    <p:sldId id="318" r:id="rId69"/>
    <p:sldId id="319" r:id="rId70"/>
    <p:sldId id="320" r:id="rId71"/>
    <p:sldId id="321" r:id="rId72"/>
    <p:sldId id="322" r:id="rId73"/>
    <p:sldId id="323" r:id="rId74"/>
    <p:sldId id="324" r:id="rId75"/>
    <p:sldId id="325" r:id="rId76"/>
    <p:sldId id="326" r:id="rId77"/>
    <p:sldId id="327" r:id="rId78"/>
    <p:sldId id="328" r:id="rId79"/>
    <p:sldId id="329" r:id="rId80"/>
    <p:sldId id="330" r:id="rId81"/>
    <p:sldId id="331" r:id="rId82"/>
    <p:sldId id="332" r:id="rId83"/>
    <p:sldId id="333" r:id="rId84"/>
    <p:sldId id="334" r:id="rId85"/>
    <p:sldId id="335" r:id="rId86"/>
    <p:sldId id="336" r:id="rId87"/>
    <p:sldId id="337" r:id="rId88"/>
    <p:sldId id="338" r:id="rId89"/>
    <p:sldId id="339" r:id="rId90"/>
    <p:sldId id="340" r:id="rId91"/>
    <p:sldId id="341" r:id="rId92"/>
    <p:sldId id="342" r:id="rId93"/>
    <p:sldId id="347" r:id="rId94"/>
    <p:sldId id="348" r:id="rId95"/>
    <p:sldId id="343" r:id="rId96"/>
    <p:sldId id="344" r:id="rId97"/>
    <p:sldId id="345" r:id="rId98"/>
    <p:sldId id="346" r:id="rId99"/>
    <p:sldId id="349" r:id="rId100"/>
    <p:sldId id="350" r:id="rId101"/>
    <p:sldId id="351" r:id="rId102"/>
    <p:sldId id="352" r:id="rId103"/>
    <p:sldId id="353" r:id="rId104"/>
    <p:sldId id="354" r:id="rId105"/>
    <p:sldId id="355" r:id="rId106"/>
    <p:sldId id="356" r:id="rId107"/>
    <p:sldId id="357" r:id="rId108"/>
    <p:sldId id="358" r:id="rId109"/>
    <p:sldId id="359" r:id="rId110"/>
    <p:sldId id="370" r:id="rId111"/>
    <p:sldId id="371" r:id="rId112"/>
    <p:sldId id="372" r:id="rId113"/>
    <p:sldId id="360" r:id="rId114"/>
    <p:sldId id="361" r:id="rId115"/>
    <p:sldId id="393" r:id="rId116"/>
    <p:sldId id="397" r:id="rId117"/>
    <p:sldId id="395" r:id="rId118"/>
    <p:sldId id="362" r:id="rId119"/>
    <p:sldId id="363" r:id="rId120"/>
    <p:sldId id="364" r:id="rId121"/>
    <p:sldId id="365" r:id="rId122"/>
    <p:sldId id="366" r:id="rId123"/>
    <p:sldId id="367" r:id="rId124"/>
    <p:sldId id="368" r:id="rId125"/>
    <p:sldId id="391" r:id="rId126"/>
    <p:sldId id="369" r:id="rId127"/>
    <p:sldId id="374" r:id="rId128"/>
    <p:sldId id="376" r:id="rId129"/>
    <p:sldId id="378" r:id="rId130"/>
    <p:sldId id="379" r:id="rId131"/>
    <p:sldId id="380" r:id="rId132"/>
    <p:sldId id="381" r:id="rId133"/>
    <p:sldId id="382" r:id="rId134"/>
    <p:sldId id="383" r:id="rId135"/>
    <p:sldId id="398" r:id="rId136"/>
    <p:sldId id="399" r:id="rId137"/>
    <p:sldId id="400" r:id="rId138"/>
    <p:sldId id="401" r:id="rId139"/>
    <p:sldId id="410" r:id="rId140"/>
    <p:sldId id="403" r:id="rId141"/>
    <p:sldId id="404" r:id="rId142"/>
    <p:sldId id="407" r:id="rId143"/>
    <p:sldId id="411" r:id="rId144"/>
    <p:sldId id="412" r:id="rId145"/>
    <p:sldId id="413" r:id="rId146"/>
    <p:sldId id="414" r:id="rId147"/>
    <p:sldId id="415" r:id="rId148"/>
    <p:sldId id="416" r:id="rId149"/>
    <p:sldId id="417" r:id="rId150"/>
    <p:sldId id="418" r:id="rId151"/>
    <p:sldId id="419" r:id="rId152"/>
    <p:sldId id="420" r:id="rId153"/>
    <p:sldId id="421" r:id="rId154"/>
    <p:sldId id="422" r:id="rId155"/>
    <p:sldId id="423" r:id="rId156"/>
    <p:sldId id="424" r:id="rId157"/>
    <p:sldId id="425" r:id="rId158"/>
    <p:sldId id="426" r:id="rId159"/>
    <p:sldId id="427" r:id="rId160"/>
    <p:sldId id="429" r:id="rId161"/>
    <p:sldId id="430" r:id="rId162"/>
    <p:sldId id="431" r:id="rId163"/>
    <p:sldId id="432" r:id="rId164"/>
    <p:sldId id="433" r:id="rId165"/>
    <p:sldId id="434" r:id="rId16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71" d="100"/>
          <a:sy n="71" d="100"/>
        </p:scale>
        <p:origin x="-135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1.xml"/><Relationship Id="rId21" Type="http://schemas.openxmlformats.org/officeDocument/2006/relationships/slide" Target="slides/slide15.xml"/><Relationship Id="rId42" Type="http://schemas.openxmlformats.org/officeDocument/2006/relationships/slide" Target="slides/slide36.xml"/><Relationship Id="rId63" Type="http://schemas.openxmlformats.org/officeDocument/2006/relationships/slide" Target="slides/slide57.xml"/><Relationship Id="rId84" Type="http://schemas.openxmlformats.org/officeDocument/2006/relationships/slide" Target="slides/slide78.xml"/><Relationship Id="rId138" Type="http://schemas.openxmlformats.org/officeDocument/2006/relationships/slide" Target="slides/slide132.xml"/><Relationship Id="rId159" Type="http://schemas.openxmlformats.org/officeDocument/2006/relationships/slide" Target="slides/slide153.xml"/><Relationship Id="rId170" Type="http://schemas.openxmlformats.org/officeDocument/2006/relationships/viewProps" Target="viewProps.xml"/><Relationship Id="rId107" Type="http://schemas.openxmlformats.org/officeDocument/2006/relationships/slide" Target="slides/slide101.xml"/><Relationship Id="rId11" Type="http://schemas.openxmlformats.org/officeDocument/2006/relationships/slide" Target="slides/slide5.xml"/><Relationship Id="rId32" Type="http://schemas.openxmlformats.org/officeDocument/2006/relationships/slide" Target="slides/slide26.xml"/><Relationship Id="rId53" Type="http://schemas.openxmlformats.org/officeDocument/2006/relationships/slide" Target="slides/slide47.xml"/><Relationship Id="rId74" Type="http://schemas.openxmlformats.org/officeDocument/2006/relationships/slide" Target="slides/slide68.xml"/><Relationship Id="rId128" Type="http://schemas.openxmlformats.org/officeDocument/2006/relationships/slide" Target="slides/slide122.xml"/><Relationship Id="rId149" Type="http://schemas.openxmlformats.org/officeDocument/2006/relationships/slide" Target="slides/slide143.xml"/><Relationship Id="rId5" Type="http://schemas.openxmlformats.org/officeDocument/2006/relationships/slideMaster" Target="slideMasters/slideMaster5.xml"/><Relationship Id="rId95" Type="http://schemas.openxmlformats.org/officeDocument/2006/relationships/slide" Target="slides/slide89.xml"/><Relationship Id="rId160" Type="http://schemas.openxmlformats.org/officeDocument/2006/relationships/slide" Target="slides/slide154.xml"/><Relationship Id="rId22" Type="http://schemas.openxmlformats.org/officeDocument/2006/relationships/slide" Target="slides/slide16.xml"/><Relationship Id="rId43" Type="http://schemas.openxmlformats.org/officeDocument/2006/relationships/slide" Target="slides/slide37.xml"/><Relationship Id="rId64" Type="http://schemas.openxmlformats.org/officeDocument/2006/relationships/slide" Target="slides/slide58.xml"/><Relationship Id="rId118" Type="http://schemas.openxmlformats.org/officeDocument/2006/relationships/slide" Target="slides/slide112.xml"/><Relationship Id="rId139" Type="http://schemas.openxmlformats.org/officeDocument/2006/relationships/slide" Target="slides/slide133.xml"/><Relationship Id="rId85" Type="http://schemas.openxmlformats.org/officeDocument/2006/relationships/slide" Target="slides/slide79.xml"/><Relationship Id="rId150" Type="http://schemas.openxmlformats.org/officeDocument/2006/relationships/slide" Target="slides/slide144.xml"/><Relationship Id="rId171" Type="http://schemas.openxmlformats.org/officeDocument/2006/relationships/theme" Target="theme/theme1.xml"/><Relationship Id="rId12" Type="http://schemas.openxmlformats.org/officeDocument/2006/relationships/slide" Target="slides/slide6.xml"/><Relationship Id="rId33" Type="http://schemas.openxmlformats.org/officeDocument/2006/relationships/slide" Target="slides/slide27.xml"/><Relationship Id="rId108" Type="http://schemas.openxmlformats.org/officeDocument/2006/relationships/slide" Target="slides/slide102.xml"/><Relationship Id="rId129" Type="http://schemas.openxmlformats.org/officeDocument/2006/relationships/slide" Target="slides/slide123.xml"/><Relationship Id="rId54" Type="http://schemas.openxmlformats.org/officeDocument/2006/relationships/slide" Target="slides/slide48.xml"/><Relationship Id="rId70" Type="http://schemas.openxmlformats.org/officeDocument/2006/relationships/slide" Target="slides/slide64.xml"/><Relationship Id="rId75" Type="http://schemas.openxmlformats.org/officeDocument/2006/relationships/slide" Target="slides/slide69.xml"/><Relationship Id="rId91" Type="http://schemas.openxmlformats.org/officeDocument/2006/relationships/slide" Target="slides/slide85.xml"/><Relationship Id="rId96" Type="http://schemas.openxmlformats.org/officeDocument/2006/relationships/slide" Target="slides/slide90.xml"/><Relationship Id="rId140" Type="http://schemas.openxmlformats.org/officeDocument/2006/relationships/slide" Target="slides/slide134.xml"/><Relationship Id="rId145" Type="http://schemas.openxmlformats.org/officeDocument/2006/relationships/slide" Target="slides/slide139.xml"/><Relationship Id="rId161" Type="http://schemas.openxmlformats.org/officeDocument/2006/relationships/slide" Target="slides/slide155.xml"/><Relationship Id="rId166" Type="http://schemas.openxmlformats.org/officeDocument/2006/relationships/slide" Target="slides/slide160.xml"/><Relationship Id="rId1" Type="http://schemas.openxmlformats.org/officeDocument/2006/relationships/slideMaster" Target="slideMasters/slideMaster1.xml"/><Relationship Id="rId6" Type="http://schemas.openxmlformats.org/officeDocument/2006/relationships/slideMaster" Target="slideMasters/slideMaster6.xml"/><Relationship Id="rId23" Type="http://schemas.openxmlformats.org/officeDocument/2006/relationships/slide" Target="slides/slide17.xml"/><Relationship Id="rId28" Type="http://schemas.openxmlformats.org/officeDocument/2006/relationships/slide" Target="slides/slide22.xml"/><Relationship Id="rId49" Type="http://schemas.openxmlformats.org/officeDocument/2006/relationships/slide" Target="slides/slide43.xml"/><Relationship Id="rId114" Type="http://schemas.openxmlformats.org/officeDocument/2006/relationships/slide" Target="slides/slide108.xml"/><Relationship Id="rId119" Type="http://schemas.openxmlformats.org/officeDocument/2006/relationships/slide" Target="slides/slide113.xml"/><Relationship Id="rId44" Type="http://schemas.openxmlformats.org/officeDocument/2006/relationships/slide" Target="slides/slide38.xml"/><Relationship Id="rId60" Type="http://schemas.openxmlformats.org/officeDocument/2006/relationships/slide" Target="slides/slide54.xml"/><Relationship Id="rId65" Type="http://schemas.openxmlformats.org/officeDocument/2006/relationships/slide" Target="slides/slide59.xml"/><Relationship Id="rId81" Type="http://schemas.openxmlformats.org/officeDocument/2006/relationships/slide" Target="slides/slide75.xml"/><Relationship Id="rId86" Type="http://schemas.openxmlformats.org/officeDocument/2006/relationships/slide" Target="slides/slide80.xml"/><Relationship Id="rId130" Type="http://schemas.openxmlformats.org/officeDocument/2006/relationships/slide" Target="slides/slide124.xml"/><Relationship Id="rId135" Type="http://schemas.openxmlformats.org/officeDocument/2006/relationships/slide" Target="slides/slide129.xml"/><Relationship Id="rId151" Type="http://schemas.openxmlformats.org/officeDocument/2006/relationships/slide" Target="slides/slide145.xml"/><Relationship Id="rId156" Type="http://schemas.openxmlformats.org/officeDocument/2006/relationships/slide" Target="slides/slide150.xml"/><Relationship Id="rId172" Type="http://schemas.openxmlformats.org/officeDocument/2006/relationships/tableStyles" Target="tableStyles.xml"/><Relationship Id="rId13" Type="http://schemas.openxmlformats.org/officeDocument/2006/relationships/slide" Target="slides/slide7.xml"/><Relationship Id="rId18" Type="http://schemas.openxmlformats.org/officeDocument/2006/relationships/slide" Target="slides/slide12.xml"/><Relationship Id="rId39" Type="http://schemas.openxmlformats.org/officeDocument/2006/relationships/slide" Target="slides/slide33.xml"/><Relationship Id="rId109" Type="http://schemas.openxmlformats.org/officeDocument/2006/relationships/slide" Target="slides/slide103.xml"/><Relationship Id="rId34" Type="http://schemas.openxmlformats.org/officeDocument/2006/relationships/slide" Target="slides/slide28.xml"/><Relationship Id="rId50" Type="http://schemas.openxmlformats.org/officeDocument/2006/relationships/slide" Target="slides/slide44.xml"/><Relationship Id="rId55" Type="http://schemas.openxmlformats.org/officeDocument/2006/relationships/slide" Target="slides/slide49.xml"/><Relationship Id="rId76" Type="http://schemas.openxmlformats.org/officeDocument/2006/relationships/slide" Target="slides/slide70.xml"/><Relationship Id="rId97" Type="http://schemas.openxmlformats.org/officeDocument/2006/relationships/slide" Target="slides/slide91.xml"/><Relationship Id="rId104" Type="http://schemas.openxmlformats.org/officeDocument/2006/relationships/slide" Target="slides/slide98.xml"/><Relationship Id="rId120" Type="http://schemas.openxmlformats.org/officeDocument/2006/relationships/slide" Target="slides/slide114.xml"/><Relationship Id="rId125" Type="http://schemas.openxmlformats.org/officeDocument/2006/relationships/slide" Target="slides/slide119.xml"/><Relationship Id="rId141" Type="http://schemas.openxmlformats.org/officeDocument/2006/relationships/slide" Target="slides/slide135.xml"/><Relationship Id="rId146" Type="http://schemas.openxmlformats.org/officeDocument/2006/relationships/slide" Target="slides/slide140.xml"/><Relationship Id="rId167" Type="http://schemas.openxmlformats.org/officeDocument/2006/relationships/notesMaster" Target="notesMasters/notesMaster1.xml"/><Relationship Id="rId7" Type="http://schemas.openxmlformats.org/officeDocument/2006/relationships/slide" Target="slides/slide1.xml"/><Relationship Id="rId71" Type="http://schemas.openxmlformats.org/officeDocument/2006/relationships/slide" Target="slides/slide65.xml"/><Relationship Id="rId92" Type="http://schemas.openxmlformats.org/officeDocument/2006/relationships/slide" Target="slides/slide86.xml"/><Relationship Id="rId162" Type="http://schemas.openxmlformats.org/officeDocument/2006/relationships/slide" Target="slides/slide156.xml"/><Relationship Id="rId2" Type="http://schemas.openxmlformats.org/officeDocument/2006/relationships/slideMaster" Target="slideMasters/slideMaster2.xml"/><Relationship Id="rId29" Type="http://schemas.openxmlformats.org/officeDocument/2006/relationships/slide" Target="slides/slide23.xml"/><Relationship Id="rId24" Type="http://schemas.openxmlformats.org/officeDocument/2006/relationships/slide" Target="slides/slide18.xml"/><Relationship Id="rId40" Type="http://schemas.openxmlformats.org/officeDocument/2006/relationships/slide" Target="slides/slide34.xml"/><Relationship Id="rId45" Type="http://schemas.openxmlformats.org/officeDocument/2006/relationships/slide" Target="slides/slide39.xml"/><Relationship Id="rId66" Type="http://schemas.openxmlformats.org/officeDocument/2006/relationships/slide" Target="slides/slide60.xml"/><Relationship Id="rId87" Type="http://schemas.openxmlformats.org/officeDocument/2006/relationships/slide" Target="slides/slide81.xml"/><Relationship Id="rId110" Type="http://schemas.openxmlformats.org/officeDocument/2006/relationships/slide" Target="slides/slide104.xml"/><Relationship Id="rId115" Type="http://schemas.openxmlformats.org/officeDocument/2006/relationships/slide" Target="slides/slide109.xml"/><Relationship Id="rId131" Type="http://schemas.openxmlformats.org/officeDocument/2006/relationships/slide" Target="slides/slide125.xml"/><Relationship Id="rId136" Type="http://schemas.openxmlformats.org/officeDocument/2006/relationships/slide" Target="slides/slide130.xml"/><Relationship Id="rId157" Type="http://schemas.openxmlformats.org/officeDocument/2006/relationships/slide" Target="slides/slide151.xml"/><Relationship Id="rId61" Type="http://schemas.openxmlformats.org/officeDocument/2006/relationships/slide" Target="slides/slide55.xml"/><Relationship Id="rId82" Type="http://schemas.openxmlformats.org/officeDocument/2006/relationships/slide" Target="slides/slide76.xml"/><Relationship Id="rId152" Type="http://schemas.openxmlformats.org/officeDocument/2006/relationships/slide" Target="slides/slide146.xml"/><Relationship Id="rId19" Type="http://schemas.openxmlformats.org/officeDocument/2006/relationships/slide" Target="slides/slide13.xml"/><Relationship Id="rId14" Type="http://schemas.openxmlformats.org/officeDocument/2006/relationships/slide" Target="slides/slide8.xml"/><Relationship Id="rId30" Type="http://schemas.openxmlformats.org/officeDocument/2006/relationships/slide" Target="slides/slide24.xml"/><Relationship Id="rId35" Type="http://schemas.openxmlformats.org/officeDocument/2006/relationships/slide" Target="slides/slide29.xml"/><Relationship Id="rId56" Type="http://schemas.openxmlformats.org/officeDocument/2006/relationships/slide" Target="slides/slide50.xml"/><Relationship Id="rId77" Type="http://schemas.openxmlformats.org/officeDocument/2006/relationships/slide" Target="slides/slide71.xml"/><Relationship Id="rId100" Type="http://schemas.openxmlformats.org/officeDocument/2006/relationships/slide" Target="slides/slide94.xml"/><Relationship Id="rId105" Type="http://schemas.openxmlformats.org/officeDocument/2006/relationships/slide" Target="slides/slide99.xml"/><Relationship Id="rId126" Type="http://schemas.openxmlformats.org/officeDocument/2006/relationships/slide" Target="slides/slide120.xml"/><Relationship Id="rId147" Type="http://schemas.openxmlformats.org/officeDocument/2006/relationships/slide" Target="slides/slide141.xml"/><Relationship Id="rId168" Type="http://schemas.openxmlformats.org/officeDocument/2006/relationships/handoutMaster" Target="handoutMasters/handoutMaster1.xml"/><Relationship Id="rId8" Type="http://schemas.openxmlformats.org/officeDocument/2006/relationships/slide" Target="slides/slide2.xml"/><Relationship Id="rId51" Type="http://schemas.openxmlformats.org/officeDocument/2006/relationships/slide" Target="slides/slide45.xml"/><Relationship Id="rId72" Type="http://schemas.openxmlformats.org/officeDocument/2006/relationships/slide" Target="slides/slide66.xml"/><Relationship Id="rId93" Type="http://schemas.openxmlformats.org/officeDocument/2006/relationships/slide" Target="slides/slide87.xml"/><Relationship Id="rId98" Type="http://schemas.openxmlformats.org/officeDocument/2006/relationships/slide" Target="slides/slide92.xml"/><Relationship Id="rId121" Type="http://schemas.openxmlformats.org/officeDocument/2006/relationships/slide" Target="slides/slide115.xml"/><Relationship Id="rId142" Type="http://schemas.openxmlformats.org/officeDocument/2006/relationships/slide" Target="slides/slide136.xml"/><Relationship Id="rId163" Type="http://schemas.openxmlformats.org/officeDocument/2006/relationships/slide" Target="slides/slide157.xml"/><Relationship Id="rId3" Type="http://schemas.openxmlformats.org/officeDocument/2006/relationships/slideMaster" Target="slideMasters/slideMaster3.xml"/><Relationship Id="rId25" Type="http://schemas.openxmlformats.org/officeDocument/2006/relationships/slide" Target="slides/slide19.xml"/><Relationship Id="rId46" Type="http://schemas.openxmlformats.org/officeDocument/2006/relationships/slide" Target="slides/slide40.xml"/><Relationship Id="rId67" Type="http://schemas.openxmlformats.org/officeDocument/2006/relationships/slide" Target="slides/slide61.xml"/><Relationship Id="rId116" Type="http://schemas.openxmlformats.org/officeDocument/2006/relationships/slide" Target="slides/slide110.xml"/><Relationship Id="rId137" Type="http://schemas.openxmlformats.org/officeDocument/2006/relationships/slide" Target="slides/slide131.xml"/><Relationship Id="rId158" Type="http://schemas.openxmlformats.org/officeDocument/2006/relationships/slide" Target="slides/slide152.xml"/><Relationship Id="rId20" Type="http://schemas.openxmlformats.org/officeDocument/2006/relationships/slide" Target="slides/slide14.xml"/><Relationship Id="rId41" Type="http://schemas.openxmlformats.org/officeDocument/2006/relationships/slide" Target="slides/slide35.xml"/><Relationship Id="rId62" Type="http://schemas.openxmlformats.org/officeDocument/2006/relationships/slide" Target="slides/slide56.xml"/><Relationship Id="rId83" Type="http://schemas.openxmlformats.org/officeDocument/2006/relationships/slide" Target="slides/slide77.xml"/><Relationship Id="rId88" Type="http://schemas.openxmlformats.org/officeDocument/2006/relationships/slide" Target="slides/slide82.xml"/><Relationship Id="rId111" Type="http://schemas.openxmlformats.org/officeDocument/2006/relationships/slide" Target="slides/slide105.xml"/><Relationship Id="rId132" Type="http://schemas.openxmlformats.org/officeDocument/2006/relationships/slide" Target="slides/slide126.xml"/><Relationship Id="rId153" Type="http://schemas.openxmlformats.org/officeDocument/2006/relationships/slide" Target="slides/slide147.xml"/><Relationship Id="rId15" Type="http://schemas.openxmlformats.org/officeDocument/2006/relationships/slide" Target="slides/slide9.xml"/><Relationship Id="rId36" Type="http://schemas.openxmlformats.org/officeDocument/2006/relationships/slide" Target="slides/slide30.xml"/><Relationship Id="rId57" Type="http://schemas.openxmlformats.org/officeDocument/2006/relationships/slide" Target="slides/slide51.xml"/><Relationship Id="rId106" Type="http://schemas.openxmlformats.org/officeDocument/2006/relationships/slide" Target="slides/slide100.xml"/><Relationship Id="rId127" Type="http://schemas.openxmlformats.org/officeDocument/2006/relationships/slide" Target="slides/slide121.xml"/><Relationship Id="rId10" Type="http://schemas.openxmlformats.org/officeDocument/2006/relationships/slide" Target="slides/slide4.xml"/><Relationship Id="rId31" Type="http://schemas.openxmlformats.org/officeDocument/2006/relationships/slide" Target="slides/slide25.xml"/><Relationship Id="rId52" Type="http://schemas.openxmlformats.org/officeDocument/2006/relationships/slide" Target="slides/slide46.xml"/><Relationship Id="rId73" Type="http://schemas.openxmlformats.org/officeDocument/2006/relationships/slide" Target="slides/slide67.xml"/><Relationship Id="rId78" Type="http://schemas.openxmlformats.org/officeDocument/2006/relationships/slide" Target="slides/slide72.xml"/><Relationship Id="rId94" Type="http://schemas.openxmlformats.org/officeDocument/2006/relationships/slide" Target="slides/slide88.xml"/><Relationship Id="rId99" Type="http://schemas.openxmlformats.org/officeDocument/2006/relationships/slide" Target="slides/slide93.xml"/><Relationship Id="rId101" Type="http://schemas.openxmlformats.org/officeDocument/2006/relationships/slide" Target="slides/slide95.xml"/><Relationship Id="rId122" Type="http://schemas.openxmlformats.org/officeDocument/2006/relationships/slide" Target="slides/slide116.xml"/><Relationship Id="rId143" Type="http://schemas.openxmlformats.org/officeDocument/2006/relationships/slide" Target="slides/slide137.xml"/><Relationship Id="rId148" Type="http://schemas.openxmlformats.org/officeDocument/2006/relationships/slide" Target="slides/slide142.xml"/><Relationship Id="rId164" Type="http://schemas.openxmlformats.org/officeDocument/2006/relationships/slide" Target="slides/slide158.xml"/><Relationship Id="rId169"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3.xml"/><Relationship Id="rId26" Type="http://schemas.openxmlformats.org/officeDocument/2006/relationships/slide" Target="slides/slide20.xml"/><Relationship Id="rId47" Type="http://schemas.openxmlformats.org/officeDocument/2006/relationships/slide" Target="slides/slide41.xml"/><Relationship Id="rId68" Type="http://schemas.openxmlformats.org/officeDocument/2006/relationships/slide" Target="slides/slide62.xml"/><Relationship Id="rId89" Type="http://schemas.openxmlformats.org/officeDocument/2006/relationships/slide" Target="slides/slide83.xml"/><Relationship Id="rId112" Type="http://schemas.openxmlformats.org/officeDocument/2006/relationships/slide" Target="slides/slide106.xml"/><Relationship Id="rId133" Type="http://schemas.openxmlformats.org/officeDocument/2006/relationships/slide" Target="slides/slide127.xml"/><Relationship Id="rId154" Type="http://schemas.openxmlformats.org/officeDocument/2006/relationships/slide" Target="slides/slide148.xml"/><Relationship Id="rId16" Type="http://schemas.openxmlformats.org/officeDocument/2006/relationships/slide" Target="slides/slide10.xml"/><Relationship Id="rId37" Type="http://schemas.openxmlformats.org/officeDocument/2006/relationships/slide" Target="slides/slide31.xml"/><Relationship Id="rId58" Type="http://schemas.openxmlformats.org/officeDocument/2006/relationships/slide" Target="slides/slide52.xml"/><Relationship Id="rId79" Type="http://schemas.openxmlformats.org/officeDocument/2006/relationships/slide" Target="slides/slide73.xml"/><Relationship Id="rId102" Type="http://schemas.openxmlformats.org/officeDocument/2006/relationships/slide" Target="slides/slide96.xml"/><Relationship Id="rId123" Type="http://schemas.openxmlformats.org/officeDocument/2006/relationships/slide" Target="slides/slide117.xml"/><Relationship Id="rId144" Type="http://schemas.openxmlformats.org/officeDocument/2006/relationships/slide" Target="slides/slide138.xml"/><Relationship Id="rId90" Type="http://schemas.openxmlformats.org/officeDocument/2006/relationships/slide" Target="slides/slide84.xml"/><Relationship Id="rId165" Type="http://schemas.openxmlformats.org/officeDocument/2006/relationships/slide" Target="slides/slide159.xml"/><Relationship Id="rId27" Type="http://schemas.openxmlformats.org/officeDocument/2006/relationships/slide" Target="slides/slide21.xml"/><Relationship Id="rId48" Type="http://schemas.openxmlformats.org/officeDocument/2006/relationships/slide" Target="slides/slide42.xml"/><Relationship Id="rId69" Type="http://schemas.openxmlformats.org/officeDocument/2006/relationships/slide" Target="slides/slide63.xml"/><Relationship Id="rId113" Type="http://schemas.openxmlformats.org/officeDocument/2006/relationships/slide" Target="slides/slide107.xml"/><Relationship Id="rId134" Type="http://schemas.openxmlformats.org/officeDocument/2006/relationships/slide" Target="slides/slide128.xml"/><Relationship Id="rId80" Type="http://schemas.openxmlformats.org/officeDocument/2006/relationships/slide" Target="slides/slide74.xml"/><Relationship Id="rId155" Type="http://schemas.openxmlformats.org/officeDocument/2006/relationships/slide" Target="slides/slide149.xml"/><Relationship Id="rId17" Type="http://schemas.openxmlformats.org/officeDocument/2006/relationships/slide" Target="slides/slide11.xml"/><Relationship Id="rId38" Type="http://schemas.openxmlformats.org/officeDocument/2006/relationships/slide" Target="slides/slide32.xml"/><Relationship Id="rId59" Type="http://schemas.openxmlformats.org/officeDocument/2006/relationships/slide" Target="slides/slide53.xml"/><Relationship Id="rId103" Type="http://schemas.openxmlformats.org/officeDocument/2006/relationships/slide" Target="slides/slide97.xml"/><Relationship Id="rId124" Type="http://schemas.openxmlformats.org/officeDocument/2006/relationships/slide" Target="slides/slide118.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image" Target="../media/image1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8CE99B2-B6D0-4C44-A41F-9773390926A8}" type="datetimeFigureOut">
              <a:rPr lang="en-GB" smtClean="0"/>
              <a:t>29/10/2023</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EEE2D4E-3CF5-46EB-83D1-B8BED8734F0F}" type="slidenum">
              <a:rPr lang="en-GB" smtClean="0"/>
              <a:t>‹#›</a:t>
            </a:fld>
            <a:endParaRPr lang="en-GB"/>
          </a:p>
        </p:txBody>
      </p:sp>
    </p:spTree>
    <p:extLst>
      <p:ext uri="{BB962C8B-B14F-4D97-AF65-F5344CB8AC3E}">
        <p14:creationId xmlns:p14="http://schemas.microsoft.com/office/powerpoint/2010/main" val="8856598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92B3814-0198-42B1-AC28-C5B9D5AFBDB5}" type="datetimeFigureOut">
              <a:rPr lang="en-GB" smtClean="0"/>
              <a:t>29/10/2023</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13B56F9-7FDE-4946-9300-1CA6CA7354BA}" type="slidenum">
              <a:rPr lang="en-GB" smtClean="0"/>
              <a:t>‹#›</a:t>
            </a:fld>
            <a:endParaRPr lang="en-GB"/>
          </a:p>
        </p:txBody>
      </p:sp>
    </p:spTree>
    <p:extLst>
      <p:ext uri="{BB962C8B-B14F-4D97-AF65-F5344CB8AC3E}">
        <p14:creationId xmlns:p14="http://schemas.microsoft.com/office/powerpoint/2010/main" val="15112071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13B56F9-7FDE-4946-9300-1CA6CA7354BA}" type="slidenum">
              <a:rPr lang="en-GB" smtClean="0"/>
              <a:t>15</a:t>
            </a:fld>
            <a:endParaRPr lang="en-GB"/>
          </a:p>
        </p:txBody>
      </p:sp>
    </p:spTree>
    <p:extLst>
      <p:ext uri="{BB962C8B-B14F-4D97-AF65-F5344CB8AC3E}">
        <p14:creationId xmlns:p14="http://schemas.microsoft.com/office/powerpoint/2010/main" val="41549478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p:spPr>
        <p:txBody>
          <a:bodyPr/>
          <a:lstStyle>
            <a:lvl1pPr>
              <a:defRPr sz="2400" b="1">
                <a:solidFill>
                  <a:schemeClr val="tx1"/>
                </a:solidFill>
                <a:latin typeface="Arial Narrow" pitchFamily="34" charset="0"/>
              </a:defRPr>
            </a:lvl1pPr>
            <a:lvl2pPr marL="742950" indent="-285750">
              <a:defRPr sz="2400" b="1">
                <a:solidFill>
                  <a:schemeClr val="tx1"/>
                </a:solidFill>
                <a:latin typeface="Arial Narrow" pitchFamily="34" charset="0"/>
              </a:defRPr>
            </a:lvl2pPr>
            <a:lvl3pPr marL="1143000" indent="-228600">
              <a:defRPr sz="2400" b="1">
                <a:solidFill>
                  <a:schemeClr val="tx1"/>
                </a:solidFill>
                <a:latin typeface="Arial Narrow" pitchFamily="34" charset="0"/>
              </a:defRPr>
            </a:lvl3pPr>
            <a:lvl4pPr marL="1600200" indent="-228600">
              <a:defRPr sz="2400" b="1">
                <a:solidFill>
                  <a:schemeClr val="tx1"/>
                </a:solidFill>
                <a:latin typeface="Arial Narrow" pitchFamily="34" charset="0"/>
              </a:defRPr>
            </a:lvl4pPr>
            <a:lvl5pPr marL="2057400" indent="-228600">
              <a:defRPr sz="2400" b="1">
                <a:solidFill>
                  <a:schemeClr val="tx1"/>
                </a:solidFill>
                <a:latin typeface="Arial Narrow" pitchFamily="34" charset="0"/>
              </a:defRPr>
            </a:lvl5pPr>
            <a:lvl6pPr marL="2514600" indent="-228600" eaLnBrk="0" fontAlgn="base" hangingPunct="0">
              <a:spcBef>
                <a:spcPct val="0"/>
              </a:spcBef>
              <a:spcAft>
                <a:spcPct val="0"/>
              </a:spcAft>
              <a:defRPr sz="2400" b="1">
                <a:solidFill>
                  <a:schemeClr val="tx1"/>
                </a:solidFill>
                <a:latin typeface="Arial Narrow" pitchFamily="34" charset="0"/>
              </a:defRPr>
            </a:lvl6pPr>
            <a:lvl7pPr marL="2971800" indent="-228600" eaLnBrk="0" fontAlgn="base" hangingPunct="0">
              <a:spcBef>
                <a:spcPct val="0"/>
              </a:spcBef>
              <a:spcAft>
                <a:spcPct val="0"/>
              </a:spcAft>
              <a:defRPr sz="2400" b="1">
                <a:solidFill>
                  <a:schemeClr val="tx1"/>
                </a:solidFill>
                <a:latin typeface="Arial Narrow" pitchFamily="34" charset="0"/>
              </a:defRPr>
            </a:lvl7pPr>
            <a:lvl8pPr marL="3429000" indent="-228600" eaLnBrk="0" fontAlgn="base" hangingPunct="0">
              <a:spcBef>
                <a:spcPct val="0"/>
              </a:spcBef>
              <a:spcAft>
                <a:spcPct val="0"/>
              </a:spcAft>
              <a:defRPr sz="2400" b="1">
                <a:solidFill>
                  <a:schemeClr val="tx1"/>
                </a:solidFill>
                <a:latin typeface="Arial Narrow" pitchFamily="34" charset="0"/>
              </a:defRPr>
            </a:lvl8pPr>
            <a:lvl9pPr marL="3886200" indent="-228600" eaLnBrk="0" fontAlgn="base" hangingPunct="0">
              <a:spcBef>
                <a:spcPct val="0"/>
              </a:spcBef>
              <a:spcAft>
                <a:spcPct val="0"/>
              </a:spcAft>
              <a:defRPr sz="2400" b="1">
                <a:solidFill>
                  <a:schemeClr val="tx1"/>
                </a:solidFill>
                <a:latin typeface="Arial Narrow" pitchFamily="34" charset="0"/>
              </a:defRPr>
            </a:lvl9pPr>
          </a:lstStyle>
          <a:p>
            <a:fld id="{184CEFF9-3925-4C7D-925C-84026E4C45AF}" type="slidenum">
              <a:rPr lang="en-US" sz="1200">
                <a:solidFill>
                  <a:prstClr val="black"/>
                </a:solidFill>
              </a:rPr>
              <a:pPr/>
              <a:t>111</a:t>
            </a:fld>
            <a:endParaRPr lang="en-US" sz="1200">
              <a:solidFill>
                <a:prstClr val="black"/>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lvl1pPr>
              <a:defRPr sz="2400" b="1">
                <a:solidFill>
                  <a:schemeClr val="tx1"/>
                </a:solidFill>
                <a:latin typeface="Arial Narrow" pitchFamily="34" charset="0"/>
              </a:defRPr>
            </a:lvl1pPr>
            <a:lvl2pPr marL="742950" indent="-285750">
              <a:defRPr sz="2400" b="1">
                <a:solidFill>
                  <a:schemeClr val="tx1"/>
                </a:solidFill>
                <a:latin typeface="Arial Narrow" pitchFamily="34" charset="0"/>
              </a:defRPr>
            </a:lvl2pPr>
            <a:lvl3pPr marL="1143000" indent="-228600">
              <a:defRPr sz="2400" b="1">
                <a:solidFill>
                  <a:schemeClr val="tx1"/>
                </a:solidFill>
                <a:latin typeface="Arial Narrow" pitchFamily="34" charset="0"/>
              </a:defRPr>
            </a:lvl3pPr>
            <a:lvl4pPr marL="1600200" indent="-228600">
              <a:defRPr sz="2400" b="1">
                <a:solidFill>
                  <a:schemeClr val="tx1"/>
                </a:solidFill>
                <a:latin typeface="Arial Narrow" pitchFamily="34" charset="0"/>
              </a:defRPr>
            </a:lvl4pPr>
            <a:lvl5pPr marL="2057400" indent="-228600">
              <a:defRPr sz="2400" b="1">
                <a:solidFill>
                  <a:schemeClr val="tx1"/>
                </a:solidFill>
                <a:latin typeface="Arial Narrow" pitchFamily="34" charset="0"/>
              </a:defRPr>
            </a:lvl5pPr>
            <a:lvl6pPr marL="2514600" indent="-228600" eaLnBrk="0" fontAlgn="base" hangingPunct="0">
              <a:spcBef>
                <a:spcPct val="0"/>
              </a:spcBef>
              <a:spcAft>
                <a:spcPct val="0"/>
              </a:spcAft>
              <a:defRPr sz="2400" b="1">
                <a:solidFill>
                  <a:schemeClr val="tx1"/>
                </a:solidFill>
                <a:latin typeface="Arial Narrow" pitchFamily="34" charset="0"/>
              </a:defRPr>
            </a:lvl6pPr>
            <a:lvl7pPr marL="2971800" indent="-228600" eaLnBrk="0" fontAlgn="base" hangingPunct="0">
              <a:spcBef>
                <a:spcPct val="0"/>
              </a:spcBef>
              <a:spcAft>
                <a:spcPct val="0"/>
              </a:spcAft>
              <a:defRPr sz="2400" b="1">
                <a:solidFill>
                  <a:schemeClr val="tx1"/>
                </a:solidFill>
                <a:latin typeface="Arial Narrow" pitchFamily="34" charset="0"/>
              </a:defRPr>
            </a:lvl7pPr>
            <a:lvl8pPr marL="3429000" indent="-228600" eaLnBrk="0" fontAlgn="base" hangingPunct="0">
              <a:spcBef>
                <a:spcPct val="0"/>
              </a:spcBef>
              <a:spcAft>
                <a:spcPct val="0"/>
              </a:spcAft>
              <a:defRPr sz="2400" b="1">
                <a:solidFill>
                  <a:schemeClr val="tx1"/>
                </a:solidFill>
                <a:latin typeface="Arial Narrow" pitchFamily="34" charset="0"/>
              </a:defRPr>
            </a:lvl8pPr>
            <a:lvl9pPr marL="3886200" indent="-228600" eaLnBrk="0" fontAlgn="base" hangingPunct="0">
              <a:spcBef>
                <a:spcPct val="0"/>
              </a:spcBef>
              <a:spcAft>
                <a:spcPct val="0"/>
              </a:spcAft>
              <a:defRPr sz="2400" b="1">
                <a:solidFill>
                  <a:schemeClr val="tx1"/>
                </a:solidFill>
                <a:latin typeface="Arial Narrow" pitchFamily="34" charset="0"/>
              </a:defRPr>
            </a:lvl9pPr>
          </a:lstStyle>
          <a:p>
            <a:fld id="{EEF0896D-1050-434C-A5CA-545646BA2570}" type="slidenum">
              <a:rPr lang="en-US" sz="1200">
                <a:solidFill>
                  <a:prstClr val="black"/>
                </a:solidFill>
              </a:rPr>
              <a:pPr/>
              <a:t>112</a:t>
            </a:fld>
            <a:endParaRPr lang="en-US" sz="1200">
              <a:solidFill>
                <a:prstClr val="black"/>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p:spPr>
        <p:txBody>
          <a:bodyPr/>
          <a:lstStyle>
            <a:lvl1pPr>
              <a:defRPr sz="2400" b="1">
                <a:solidFill>
                  <a:schemeClr val="tx1"/>
                </a:solidFill>
                <a:latin typeface="Arial Narrow" pitchFamily="34" charset="0"/>
              </a:defRPr>
            </a:lvl1pPr>
            <a:lvl2pPr marL="742950" indent="-285750">
              <a:defRPr sz="2400" b="1">
                <a:solidFill>
                  <a:schemeClr val="tx1"/>
                </a:solidFill>
                <a:latin typeface="Arial Narrow" pitchFamily="34" charset="0"/>
              </a:defRPr>
            </a:lvl2pPr>
            <a:lvl3pPr marL="1143000" indent="-228600">
              <a:defRPr sz="2400" b="1">
                <a:solidFill>
                  <a:schemeClr val="tx1"/>
                </a:solidFill>
                <a:latin typeface="Arial Narrow" pitchFamily="34" charset="0"/>
              </a:defRPr>
            </a:lvl3pPr>
            <a:lvl4pPr marL="1600200" indent="-228600">
              <a:defRPr sz="2400" b="1">
                <a:solidFill>
                  <a:schemeClr val="tx1"/>
                </a:solidFill>
                <a:latin typeface="Arial Narrow" pitchFamily="34" charset="0"/>
              </a:defRPr>
            </a:lvl4pPr>
            <a:lvl5pPr marL="2057400" indent="-228600">
              <a:defRPr sz="2400" b="1">
                <a:solidFill>
                  <a:schemeClr val="tx1"/>
                </a:solidFill>
                <a:latin typeface="Arial Narrow" pitchFamily="34" charset="0"/>
              </a:defRPr>
            </a:lvl5pPr>
            <a:lvl6pPr marL="2514600" indent="-228600" eaLnBrk="0" fontAlgn="base" hangingPunct="0">
              <a:spcBef>
                <a:spcPct val="0"/>
              </a:spcBef>
              <a:spcAft>
                <a:spcPct val="0"/>
              </a:spcAft>
              <a:defRPr sz="2400" b="1">
                <a:solidFill>
                  <a:schemeClr val="tx1"/>
                </a:solidFill>
                <a:latin typeface="Arial Narrow" pitchFamily="34" charset="0"/>
              </a:defRPr>
            </a:lvl6pPr>
            <a:lvl7pPr marL="2971800" indent="-228600" eaLnBrk="0" fontAlgn="base" hangingPunct="0">
              <a:spcBef>
                <a:spcPct val="0"/>
              </a:spcBef>
              <a:spcAft>
                <a:spcPct val="0"/>
              </a:spcAft>
              <a:defRPr sz="2400" b="1">
                <a:solidFill>
                  <a:schemeClr val="tx1"/>
                </a:solidFill>
                <a:latin typeface="Arial Narrow" pitchFamily="34" charset="0"/>
              </a:defRPr>
            </a:lvl7pPr>
            <a:lvl8pPr marL="3429000" indent="-228600" eaLnBrk="0" fontAlgn="base" hangingPunct="0">
              <a:spcBef>
                <a:spcPct val="0"/>
              </a:spcBef>
              <a:spcAft>
                <a:spcPct val="0"/>
              </a:spcAft>
              <a:defRPr sz="2400" b="1">
                <a:solidFill>
                  <a:schemeClr val="tx1"/>
                </a:solidFill>
                <a:latin typeface="Arial Narrow" pitchFamily="34" charset="0"/>
              </a:defRPr>
            </a:lvl8pPr>
            <a:lvl9pPr marL="3886200" indent="-228600" eaLnBrk="0" fontAlgn="base" hangingPunct="0">
              <a:spcBef>
                <a:spcPct val="0"/>
              </a:spcBef>
              <a:spcAft>
                <a:spcPct val="0"/>
              </a:spcAft>
              <a:defRPr sz="2400" b="1">
                <a:solidFill>
                  <a:schemeClr val="tx1"/>
                </a:solidFill>
                <a:latin typeface="Arial Narrow" pitchFamily="34" charset="0"/>
              </a:defRPr>
            </a:lvl9pPr>
          </a:lstStyle>
          <a:p>
            <a:fld id="{D791BDE5-9658-46E9-A4C6-67C65981B943}" type="slidenum">
              <a:rPr lang="en-US" sz="1200">
                <a:solidFill>
                  <a:prstClr val="black"/>
                </a:solidFill>
              </a:rPr>
              <a:pPr/>
              <a:t>120</a:t>
            </a:fld>
            <a:endParaRPr lang="en-US" sz="1200">
              <a:solidFill>
                <a:prstClr val="black"/>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p:cNvSpPr>
            <a:spLocks noGrp="1" noChangeArrowheads="1"/>
          </p:cNvSpPr>
          <p:nvPr>
            <p:ph type="sldNum" sz="quarter" idx="5"/>
          </p:nvPr>
        </p:nvSpPr>
        <p:spPr>
          <a:ln/>
        </p:spPr>
        <p:txBody>
          <a:bodyPr/>
          <a:lstStyle/>
          <a:p>
            <a:fld id="{7F1CC008-FE4B-4EC6-A3D8-BFE08CD7996B}" type="slidenum">
              <a:rPr lang="en-US">
                <a:solidFill>
                  <a:prstClr val="black"/>
                </a:solidFill>
              </a:rPr>
              <a:pPr/>
              <a:t>123</a:t>
            </a:fld>
            <a:endParaRPr lang="en-US">
              <a:solidFill>
                <a:prstClr val="black"/>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13B56F9-7FDE-4946-9300-1CA6CA7354BA}" type="slidenum">
              <a:rPr lang="en-GB" smtClean="0"/>
              <a:t>125</a:t>
            </a:fld>
            <a:endParaRPr lang="en-GB"/>
          </a:p>
        </p:txBody>
      </p:sp>
    </p:spTree>
    <p:extLst>
      <p:ext uri="{BB962C8B-B14F-4D97-AF65-F5344CB8AC3E}">
        <p14:creationId xmlns:p14="http://schemas.microsoft.com/office/powerpoint/2010/main" val="2953642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82BB3F97-85F5-4542-B723-42E556501A38}" type="datetimeFigureOut">
              <a:rPr lang="en-GB" smtClean="0"/>
              <a:t>29/10/2023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0E51F40-C637-424B-AF94-F143250D46F9}" type="slidenum">
              <a:rPr lang="en-GB" smtClean="0"/>
              <a:t>‹#›</a:t>
            </a:fld>
            <a:endParaRPr lang="en-GB" dirty="0"/>
          </a:p>
        </p:txBody>
      </p:sp>
    </p:spTree>
    <p:extLst>
      <p:ext uri="{BB962C8B-B14F-4D97-AF65-F5344CB8AC3E}">
        <p14:creationId xmlns:p14="http://schemas.microsoft.com/office/powerpoint/2010/main" val="16302998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2BB3F97-85F5-4542-B723-42E556501A38}" type="datetimeFigureOut">
              <a:rPr lang="en-GB" smtClean="0"/>
              <a:t>29/10/2023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0E51F40-C637-424B-AF94-F143250D46F9}" type="slidenum">
              <a:rPr lang="en-GB" smtClean="0"/>
              <a:t>‹#›</a:t>
            </a:fld>
            <a:endParaRPr lang="en-GB" dirty="0"/>
          </a:p>
        </p:txBody>
      </p:sp>
    </p:spTree>
    <p:extLst>
      <p:ext uri="{BB962C8B-B14F-4D97-AF65-F5344CB8AC3E}">
        <p14:creationId xmlns:p14="http://schemas.microsoft.com/office/powerpoint/2010/main" val="8800036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2BB3F97-85F5-4542-B723-42E556501A38}" type="datetimeFigureOut">
              <a:rPr lang="en-GB" smtClean="0"/>
              <a:t>29/10/2023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0E51F40-C637-424B-AF94-F143250D46F9}" type="slidenum">
              <a:rPr lang="en-GB" smtClean="0"/>
              <a:t>‹#›</a:t>
            </a:fld>
            <a:endParaRPr lang="en-GB" dirty="0"/>
          </a:p>
        </p:txBody>
      </p:sp>
    </p:spTree>
    <p:extLst>
      <p:ext uri="{BB962C8B-B14F-4D97-AF65-F5344CB8AC3E}">
        <p14:creationId xmlns:p14="http://schemas.microsoft.com/office/powerpoint/2010/main" val="15488367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Slide Number Placeholder 3"/>
          <p:cNvSpPr>
            <a:spLocks noGrp="1"/>
          </p:cNvSpPr>
          <p:nvPr>
            <p:ph type="sldNum" sz="quarter" idx="10"/>
          </p:nvPr>
        </p:nvSpPr>
        <p:spPr/>
        <p:txBody>
          <a:bodyPr/>
          <a:lstStyle>
            <a:lvl3pPr lvl="2">
              <a:defRPr/>
            </a:lvl3pPr>
          </a:lstStyle>
          <a:p>
            <a:pPr lvl="2"/>
            <a:fld id="{F61DD16A-8F4F-4E5F-A6C5-451208EF40CF}" type="slidenum">
              <a:rPr lang="en-US">
                <a:solidFill>
                  <a:srgbClr val="000000"/>
                </a:solidFill>
              </a:rPr>
              <a:pPr lvl="2"/>
              <a:t>‹#›</a:t>
            </a:fld>
            <a:endParaRPr lang="en-US">
              <a:solidFill>
                <a:srgbClr val="000000"/>
              </a:solidFill>
            </a:endParaRPr>
          </a:p>
        </p:txBody>
      </p:sp>
    </p:spTree>
    <p:extLst>
      <p:ext uri="{BB962C8B-B14F-4D97-AF65-F5344CB8AC3E}">
        <p14:creationId xmlns:p14="http://schemas.microsoft.com/office/powerpoint/2010/main" val="10546054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Slide Number Placeholder 3"/>
          <p:cNvSpPr>
            <a:spLocks noGrp="1"/>
          </p:cNvSpPr>
          <p:nvPr>
            <p:ph type="sldNum" sz="quarter" idx="10"/>
          </p:nvPr>
        </p:nvSpPr>
        <p:spPr/>
        <p:txBody>
          <a:bodyPr/>
          <a:lstStyle>
            <a:lvl3pPr lvl="2">
              <a:defRPr/>
            </a:lvl3pPr>
          </a:lstStyle>
          <a:p>
            <a:pPr lvl="2"/>
            <a:fld id="{454642FE-B1BE-4B66-BCE4-45CCD8B46F0E}" type="slidenum">
              <a:rPr lang="en-US">
                <a:solidFill>
                  <a:srgbClr val="000000"/>
                </a:solidFill>
              </a:rPr>
              <a:pPr lvl="2"/>
              <a:t>‹#›</a:t>
            </a:fld>
            <a:endParaRPr lang="en-US">
              <a:solidFill>
                <a:srgbClr val="000000"/>
              </a:solidFill>
            </a:endParaRPr>
          </a:p>
        </p:txBody>
      </p:sp>
    </p:spTree>
    <p:extLst>
      <p:ext uri="{BB962C8B-B14F-4D97-AF65-F5344CB8AC3E}">
        <p14:creationId xmlns:p14="http://schemas.microsoft.com/office/powerpoint/2010/main" val="35233309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Slide Number Placeholder 3"/>
          <p:cNvSpPr>
            <a:spLocks noGrp="1"/>
          </p:cNvSpPr>
          <p:nvPr>
            <p:ph type="sldNum" sz="quarter" idx="10"/>
          </p:nvPr>
        </p:nvSpPr>
        <p:spPr/>
        <p:txBody>
          <a:bodyPr/>
          <a:lstStyle>
            <a:lvl3pPr lvl="2">
              <a:defRPr/>
            </a:lvl3pPr>
          </a:lstStyle>
          <a:p>
            <a:pPr lvl="2"/>
            <a:fld id="{50DA3655-BD0A-4220-9AB2-421F3819F387}" type="slidenum">
              <a:rPr lang="en-US">
                <a:solidFill>
                  <a:srgbClr val="000000"/>
                </a:solidFill>
              </a:rPr>
              <a:pPr lvl="2"/>
              <a:t>‹#›</a:t>
            </a:fld>
            <a:endParaRPr lang="en-US">
              <a:solidFill>
                <a:srgbClr val="000000"/>
              </a:solidFill>
            </a:endParaRPr>
          </a:p>
        </p:txBody>
      </p:sp>
    </p:spTree>
    <p:extLst>
      <p:ext uri="{BB962C8B-B14F-4D97-AF65-F5344CB8AC3E}">
        <p14:creationId xmlns:p14="http://schemas.microsoft.com/office/powerpoint/2010/main" val="17961960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304800" y="1524000"/>
            <a:ext cx="40767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533900" y="1524000"/>
            <a:ext cx="40767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Slide Number Placeholder 4"/>
          <p:cNvSpPr>
            <a:spLocks noGrp="1"/>
          </p:cNvSpPr>
          <p:nvPr>
            <p:ph type="sldNum" sz="quarter" idx="10"/>
          </p:nvPr>
        </p:nvSpPr>
        <p:spPr/>
        <p:txBody>
          <a:bodyPr/>
          <a:lstStyle>
            <a:lvl3pPr lvl="2">
              <a:defRPr/>
            </a:lvl3pPr>
          </a:lstStyle>
          <a:p>
            <a:pPr lvl="2"/>
            <a:fld id="{F240DB0E-D700-4BC5-B65E-D3D7D3172CED}" type="slidenum">
              <a:rPr lang="en-US">
                <a:solidFill>
                  <a:srgbClr val="000000"/>
                </a:solidFill>
              </a:rPr>
              <a:pPr lvl="2"/>
              <a:t>‹#›</a:t>
            </a:fld>
            <a:endParaRPr lang="en-US">
              <a:solidFill>
                <a:srgbClr val="000000"/>
              </a:solidFill>
            </a:endParaRPr>
          </a:p>
        </p:txBody>
      </p:sp>
    </p:spTree>
    <p:extLst>
      <p:ext uri="{BB962C8B-B14F-4D97-AF65-F5344CB8AC3E}">
        <p14:creationId xmlns:p14="http://schemas.microsoft.com/office/powerpoint/2010/main" val="39615645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sz="quarter" idx="10"/>
          </p:nvPr>
        </p:nvSpPr>
        <p:spPr/>
        <p:txBody>
          <a:bodyPr/>
          <a:lstStyle>
            <a:lvl3pPr lvl="2">
              <a:defRPr/>
            </a:lvl3pPr>
          </a:lstStyle>
          <a:p>
            <a:pPr lvl="2"/>
            <a:fld id="{F2D4726C-0C6C-4E27-B45C-2D59EE9CFCF9}" type="slidenum">
              <a:rPr lang="en-US">
                <a:solidFill>
                  <a:srgbClr val="000000"/>
                </a:solidFill>
              </a:rPr>
              <a:pPr lvl="2"/>
              <a:t>‹#›</a:t>
            </a:fld>
            <a:endParaRPr lang="en-US">
              <a:solidFill>
                <a:srgbClr val="000000"/>
              </a:solidFill>
            </a:endParaRPr>
          </a:p>
        </p:txBody>
      </p:sp>
    </p:spTree>
    <p:extLst>
      <p:ext uri="{BB962C8B-B14F-4D97-AF65-F5344CB8AC3E}">
        <p14:creationId xmlns:p14="http://schemas.microsoft.com/office/powerpoint/2010/main" val="20611450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Slide Number Placeholder 2"/>
          <p:cNvSpPr>
            <a:spLocks noGrp="1"/>
          </p:cNvSpPr>
          <p:nvPr>
            <p:ph type="sldNum" sz="quarter" idx="10"/>
          </p:nvPr>
        </p:nvSpPr>
        <p:spPr/>
        <p:txBody>
          <a:bodyPr/>
          <a:lstStyle>
            <a:lvl3pPr lvl="2">
              <a:defRPr/>
            </a:lvl3pPr>
          </a:lstStyle>
          <a:p>
            <a:pPr lvl="2"/>
            <a:fld id="{5585020C-9836-4865-B7A7-F4C3CD386AFF}" type="slidenum">
              <a:rPr lang="en-US">
                <a:solidFill>
                  <a:srgbClr val="000000"/>
                </a:solidFill>
              </a:rPr>
              <a:pPr lvl="2"/>
              <a:t>‹#›</a:t>
            </a:fld>
            <a:endParaRPr lang="en-US">
              <a:solidFill>
                <a:srgbClr val="000000"/>
              </a:solidFill>
            </a:endParaRPr>
          </a:p>
        </p:txBody>
      </p:sp>
    </p:spTree>
    <p:extLst>
      <p:ext uri="{BB962C8B-B14F-4D97-AF65-F5344CB8AC3E}">
        <p14:creationId xmlns:p14="http://schemas.microsoft.com/office/powerpoint/2010/main" val="180870222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3pPr lvl="2">
              <a:defRPr/>
            </a:lvl3pPr>
          </a:lstStyle>
          <a:p>
            <a:pPr lvl="2"/>
            <a:fld id="{A7EED6C9-5376-4DFF-BA26-0537FDC402A5}" type="slidenum">
              <a:rPr lang="en-US">
                <a:solidFill>
                  <a:srgbClr val="000000"/>
                </a:solidFill>
              </a:rPr>
              <a:pPr lvl="2"/>
              <a:t>‹#›</a:t>
            </a:fld>
            <a:endParaRPr lang="en-US">
              <a:solidFill>
                <a:srgbClr val="000000"/>
              </a:solidFill>
            </a:endParaRPr>
          </a:p>
        </p:txBody>
      </p:sp>
    </p:spTree>
    <p:extLst>
      <p:ext uri="{BB962C8B-B14F-4D97-AF65-F5344CB8AC3E}">
        <p14:creationId xmlns:p14="http://schemas.microsoft.com/office/powerpoint/2010/main" val="38726087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p:cNvSpPr>
            <a:spLocks noGrp="1"/>
          </p:cNvSpPr>
          <p:nvPr>
            <p:ph type="sldNum" sz="quarter" idx="10"/>
          </p:nvPr>
        </p:nvSpPr>
        <p:spPr/>
        <p:txBody>
          <a:bodyPr/>
          <a:lstStyle>
            <a:lvl3pPr lvl="2">
              <a:defRPr/>
            </a:lvl3pPr>
          </a:lstStyle>
          <a:p>
            <a:pPr lvl="2"/>
            <a:fld id="{E531DE18-1DBB-40C9-A38D-0B6A4A791DCD}" type="slidenum">
              <a:rPr lang="en-US">
                <a:solidFill>
                  <a:srgbClr val="000000"/>
                </a:solidFill>
              </a:rPr>
              <a:pPr lvl="2"/>
              <a:t>‹#›</a:t>
            </a:fld>
            <a:endParaRPr lang="en-US">
              <a:solidFill>
                <a:srgbClr val="000000"/>
              </a:solidFill>
            </a:endParaRPr>
          </a:p>
        </p:txBody>
      </p:sp>
    </p:spTree>
    <p:extLst>
      <p:ext uri="{BB962C8B-B14F-4D97-AF65-F5344CB8AC3E}">
        <p14:creationId xmlns:p14="http://schemas.microsoft.com/office/powerpoint/2010/main" val="22025406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2BB3F97-85F5-4542-B723-42E556501A38}" type="datetimeFigureOut">
              <a:rPr lang="en-GB" smtClean="0"/>
              <a:t>29/10/2023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0E51F40-C637-424B-AF94-F143250D46F9}" type="slidenum">
              <a:rPr lang="en-GB" smtClean="0"/>
              <a:t>‹#›</a:t>
            </a:fld>
            <a:endParaRPr lang="en-GB" dirty="0"/>
          </a:p>
        </p:txBody>
      </p:sp>
    </p:spTree>
    <p:extLst>
      <p:ext uri="{BB962C8B-B14F-4D97-AF65-F5344CB8AC3E}">
        <p14:creationId xmlns:p14="http://schemas.microsoft.com/office/powerpoint/2010/main" val="4101494929"/>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p:cNvSpPr>
            <a:spLocks noGrp="1"/>
          </p:cNvSpPr>
          <p:nvPr>
            <p:ph type="sldNum" sz="quarter" idx="10"/>
          </p:nvPr>
        </p:nvSpPr>
        <p:spPr/>
        <p:txBody>
          <a:bodyPr/>
          <a:lstStyle>
            <a:lvl3pPr lvl="2">
              <a:defRPr/>
            </a:lvl3pPr>
          </a:lstStyle>
          <a:p>
            <a:pPr lvl="2"/>
            <a:fld id="{233ED8D0-1712-4802-B469-6C8C7A5B68A4}" type="slidenum">
              <a:rPr lang="en-US">
                <a:solidFill>
                  <a:srgbClr val="000000"/>
                </a:solidFill>
              </a:rPr>
              <a:pPr lvl="2"/>
              <a:t>‹#›</a:t>
            </a:fld>
            <a:endParaRPr lang="en-US">
              <a:solidFill>
                <a:srgbClr val="000000"/>
              </a:solidFill>
            </a:endParaRPr>
          </a:p>
        </p:txBody>
      </p:sp>
    </p:spTree>
    <p:extLst>
      <p:ext uri="{BB962C8B-B14F-4D97-AF65-F5344CB8AC3E}">
        <p14:creationId xmlns:p14="http://schemas.microsoft.com/office/powerpoint/2010/main" val="132646878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Slide Number Placeholder 3"/>
          <p:cNvSpPr>
            <a:spLocks noGrp="1"/>
          </p:cNvSpPr>
          <p:nvPr>
            <p:ph type="sldNum" sz="quarter" idx="10"/>
          </p:nvPr>
        </p:nvSpPr>
        <p:spPr/>
        <p:txBody>
          <a:bodyPr/>
          <a:lstStyle>
            <a:lvl3pPr lvl="2">
              <a:defRPr/>
            </a:lvl3pPr>
          </a:lstStyle>
          <a:p>
            <a:pPr lvl="2"/>
            <a:fld id="{55FC7632-B6D6-488D-9A16-C92B344BB767}" type="slidenum">
              <a:rPr lang="en-US">
                <a:solidFill>
                  <a:srgbClr val="000000"/>
                </a:solidFill>
              </a:rPr>
              <a:pPr lvl="2"/>
              <a:t>‹#›</a:t>
            </a:fld>
            <a:endParaRPr lang="en-US">
              <a:solidFill>
                <a:srgbClr val="000000"/>
              </a:solidFill>
            </a:endParaRPr>
          </a:p>
        </p:txBody>
      </p:sp>
    </p:spTree>
    <p:extLst>
      <p:ext uri="{BB962C8B-B14F-4D97-AF65-F5344CB8AC3E}">
        <p14:creationId xmlns:p14="http://schemas.microsoft.com/office/powerpoint/2010/main" val="52506004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34150" y="228600"/>
            <a:ext cx="2076450" cy="58674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04800" y="228600"/>
            <a:ext cx="607695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Slide Number Placeholder 3"/>
          <p:cNvSpPr>
            <a:spLocks noGrp="1"/>
          </p:cNvSpPr>
          <p:nvPr>
            <p:ph type="sldNum" sz="quarter" idx="10"/>
          </p:nvPr>
        </p:nvSpPr>
        <p:spPr/>
        <p:txBody>
          <a:bodyPr/>
          <a:lstStyle>
            <a:lvl3pPr lvl="2">
              <a:defRPr/>
            </a:lvl3pPr>
          </a:lstStyle>
          <a:p>
            <a:pPr lvl="2"/>
            <a:fld id="{A1EB2E43-5497-40A1-A87C-0265BBD38EE7}" type="slidenum">
              <a:rPr lang="en-US">
                <a:solidFill>
                  <a:srgbClr val="000000"/>
                </a:solidFill>
              </a:rPr>
              <a:pPr lvl="2"/>
              <a:t>‹#›</a:t>
            </a:fld>
            <a:endParaRPr lang="en-US">
              <a:solidFill>
                <a:srgbClr val="000000"/>
              </a:solidFill>
            </a:endParaRPr>
          </a:p>
        </p:txBody>
      </p:sp>
    </p:spTree>
    <p:extLst>
      <p:ext uri="{BB962C8B-B14F-4D97-AF65-F5344CB8AC3E}">
        <p14:creationId xmlns:p14="http://schemas.microsoft.com/office/powerpoint/2010/main" val="172503715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7772400" cy="1104900"/>
          </a:xfrm>
        </p:spPr>
        <p:txBody>
          <a:bodyPr/>
          <a:lstStyle/>
          <a:p>
            <a:r>
              <a:rPr lang="en-US"/>
              <a:t>Click to edit Master title style</a:t>
            </a:r>
            <a:endParaRPr lang="en-GB"/>
          </a:p>
        </p:txBody>
      </p:sp>
      <p:sp>
        <p:nvSpPr>
          <p:cNvPr id="3" name="Text Placeholder 2"/>
          <p:cNvSpPr>
            <a:spLocks noGrp="1"/>
          </p:cNvSpPr>
          <p:nvPr>
            <p:ph type="body" sz="half" idx="1"/>
          </p:nvPr>
        </p:nvSpPr>
        <p:spPr>
          <a:xfrm>
            <a:off x="304800" y="1524000"/>
            <a:ext cx="40767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lipArt Placeholder 3"/>
          <p:cNvSpPr>
            <a:spLocks noGrp="1"/>
          </p:cNvSpPr>
          <p:nvPr>
            <p:ph type="clipArt" sz="half" idx="2"/>
          </p:nvPr>
        </p:nvSpPr>
        <p:spPr>
          <a:xfrm>
            <a:off x="4533900" y="1524000"/>
            <a:ext cx="4076700" cy="4572000"/>
          </a:xfrm>
        </p:spPr>
        <p:txBody>
          <a:bodyPr/>
          <a:lstStyle/>
          <a:p>
            <a:endParaRPr lang="en-GB"/>
          </a:p>
        </p:txBody>
      </p:sp>
      <p:sp>
        <p:nvSpPr>
          <p:cNvPr id="5" name="Slide Number Placeholder 4"/>
          <p:cNvSpPr>
            <a:spLocks noGrp="1"/>
          </p:cNvSpPr>
          <p:nvPr>
            <p:ph type="sldNum" sz="quarter" idx="10"/>
          </p:nvPr>
        </p:nvSpPr>
        <p:spPr>
          <a:xfrm>
            <a:off x="7010400" y="6400800"/>
            <a:ext cx="2133600" cy="457200"/>
          </a:xfrm>
        </p:spPr>
        <p:txBody>
          <a:bodyPr/>
          <a:lstStyle>
            <a:lvl3pPr lvl="2">
              <a:defRPr/>
            </a:lvl3pPr>
          </a:lstStyle>
          <a:p>
            <a:pPr lvl="2"/>
            <a:fld id="{611C9265-D60A-40C6-9C19-0E2BCC72E835}" type="slidenum">
              <a:rPr lang="en-US">
                <a:solidFill>
                  <a:srgbClr val="000000"/>
                </a:solidFill>
              </a:rPr>
              <a:pPr lvl="2"/>
              <a:t>‹#›</a:t>
            </a:fld>
            <a:endParaRPr lang="en-US">
              <a:solidFill>
                <a:srgbClr val="000000"/>
              </a:solidFill>
            </a:endParaRPr>
          </a:p>
        </p:txBody>
      </p:sp>
    </p:spTree>
    <p:extLst>
      <p:ext uri="{BB962C8B-B14F-4D97-AF65-F5344CB8AC3E}">
        <p14:creationId xmlns:p14="http://schemas.microsoft.com/office/powerpoint/2010/main" val="249942927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7772400" cy="1104900"/>
          </a:xfrm>
        </p:spPr>
        <p:txBody>
          <a:bodyPr/>
          <a:lstStyle/>
          <a:p>
            <a:r>
              <a:rPr lang="en-US"/>
              <a:t>Click to edit Master title style</a:t>
            </a:r>
            <a:endParaRPr lang="en-GB"/>
          </a:p>
        </p:txBody>
      </p:sp>
      <p:sp>
        <p:nvSpPr>
          <p:cNvPr id="3" name="Table Placeholder 2"/>
          <p:cNvSpPr>
            <a:spLocks noGrp="1"/>
          </p:cNvSpPr>
          <p:nvPr>
            <p:ph type="tbl" idx="1"/>
          </p:nvPr>
        </p:nvSpPr>
        <p:spPr>
          <a:xfrm>
            <a:off x="304800" y="1524000"/>
            <a:ext cx="8305800" cy="4572000"/>
          </a:xfrm>
        </p:spPr>
        <p:txBody>
          <a:bodyPr/>
          <a:lstStyle/>
          <a:p>
            <a:endParaRPr lang="en-GB"/>
          </a:p>
        </p:txBody>
      </p:sp>
      <p:sp>
        <p:nvSpPr>
          <p:cNvPr id="4" name="Slide Number Placeholder 3"/>
          <p:cNvSpPr>
            <a:spLocks noGrp="1"/>
          </p:cNvSpPr>
          <p:nvPr>
            <p:ph type="sldNum" sz="quarter" idx="10"/>
          </p:nvPr>
        </p:nvSpPr>
        <p:spPr>
          <a:xfrm>
            <a:off x="7010400" y="6400800"/>
            <a:ext cx="2133600" cy="457200"/>
          </a:xfrm>
        </p:spPr>
        <p:txBody>
          <a:bodyPr/>
          <a:lstStyle>
            <a:lvl3pPr lvl="2">
              <a:defRPr/>
            </a:lvl3pPr>
          </a:lstStyle>
          <a:p>
            <a:pPr lvl="2"/>
            <a:fld id="{5FB368B6-128A-4E24-B14A-40C19FD4BCF5}" type="slidenum">
              <a:rPr lang="en-US">
                <a:solidFill>
                  <a:srgbClr val="000000"/>
                </a:solidFill>
              </a:rPr>
              <a:pPr lvl="2"/>
              <a:t>‹#›</a:t>
            </a:fld>
            <a:endParaRPr lang="en-US">
              <a:solidFill>
                <a:srgbClr val="000000"/>
              </a:solidFill>
            </a:endParaRPr>
          </a:p>
        </p:txBody>
      </p:sp>
    </p:spTree>
    <p:extLst>
      <p:ext uri="{BB962C8B-B14F-4D97-AF65-F5344CB8AC3E}">
        <p14:creationId xmlns:p14="http://schemas.microsoft.com/office/powerpoint/2010/main" val="117379335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7772400" cy="1104900"/>
          </a:xfrm>
        </p:spPr>
        <p:txBody>
          <a:bodyPr/>
          <a:lstStyle/>
          <a:p>
            <a:r>
              <a:rPr lang="en-US"/>
              <a:t>Click to edit Master title style</a:t>
            </a:r>
            <a:endParaRPr lang="en-GB"/>
          </a:p>
        </p:txBody>
      </p:sp>
      <p:sp>
        <p:nvSpPr>
          <p:cNvPr id="3" name="Text Placeholder 2"/>
          <p:cNvSpPr>
            <a:spLocks noGrp="1"/>
          </p:cNvSpPr>
          <p:nvPr>
            <p:ph type="body" sz="half" idx="1"/>
          </p:nvPr>
        </p:nvSpPr>
        <p:spPr>
          <a:xfrm>
            <a:off x="304800" y="1524000"/>
            <a:ext cx="40767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533900" y="1524000"/>
            <a:ext cx="40767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Slide Number Placeholder 4"/>
          <p:cNvSpPr>
            <a:spLocks noGrp="1"/>
          </p:cNvSpPr>
          <p:nvPr>
            <p:ph type="sldNum" sz="quarter" idx="10"/>
          </p:nvPr>
        </p:nvSpPr>
        <p:spPr>
          <a:xfrm>
            <a:off x="7010400" y="6400800"/>
            <a:ext cx="2133600" cy="457200"/>
          </a:xfrm>
        </p:spPr>
        <p:txBody>
          <a:bodyPr/>
          <a:lstStyle>
            <a:lvl3pPr lvl="2">
              <a:defRPr/>
            </a:lvl3pPr>
          </a:lstStyle>
          <a:p>
            <a:pPr lvl="2"/>
            <a:fld id="{F557A2F9-179C-48C6-AA9C-5B5633718F5E}" type="slidenum">
              <a:rPr lang="en-US">
                <a:solidFill>
                  <a:srgbClr val="000000"/>
                </a:solidFill>
              </a:rPr>
              <a:pPr lvl="2"/>
              <a:t>‹#›</a:t>
            </a:fld>
            <a:endParaRPr lang="en-US">
              <a:solidFill>
                <a:srgbClr val="000000"/>
              </a:solidFill>
            </a:endParaRPr>
          </a:p>
        </p:txBody>
      </p:sp>
    </p:spTree>
    <p:extLst>
      <p:ext uri="{BB962C8B-B14F-4D97-AF65-F5344CB8AC3E}">
        <p14:creationId xmlns:p14="http://schemas.microsoft.com/office/powerpoint/2010/main" val="153166325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7772400" cy="1104900"/>
          </a:xfrm>
        </p:spPr>
        <p:txBody>
          <a:bodyPr/>
          <a:lstStyle/>
          <a:p>
            <a:r>
              <a:rPr lang="en-US"/>
              <a:t>Click to edit Master title style</a:t>
            </a:r>
            <a:endParaRPr lang="en-GB"/>
          </a:p>
        </p:txBody>
      </p:sp>
      <p:sp>
        <p:nvSpPr>
          <p:cNvPr id="3" name="Content Placeholder 2"/>
          <p:cNvSpPr>
            <a:spLocks noGrp="1"/>
          </p:cNvSpPr>
          <p:nvPr>
            <p:ph sz="half" idx="1"/>
          </p:nvPr>
        </p:nvSpPr>
        <p:spPr>
          <a:xfrm>
            <a:off x="304800" y="1524000"/>
            <a:ext cx="40767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quarter" idx="2"/>
          </p:nvPr>
        </p:nvSpPr>
        <p:spPr>
          <a:xfrm>
            <a:off x="4533900" y="1524000"/>
            <a:ext cx="4076700" cy="2209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Content Placeholder 4"/>
          <p:cNvSpPr>
            <a:spLocks noGrp="1"/>
          </p:cNvSpPr>
          <p:nvPr>
            <p:ph sz="quarter" idx="3"/>
          </p:nvPr>
        </p:nvSpPr>
        <p:spPr>
          <a:xfrm>
            <a:off x="4533900" y="3886200"/>
            <a:ext cx="4076700" cy="2209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0"/>
          </p:nvPr>
        </p:nvSpPr>
        <p:spPr>
          <a:xfrm>
            <a:off x="7010400" y="6400800"/>
            <a:ext cx="2133600" cy="457200"/>
          </a:xfrm>
        </p:spPr>
        <p:txBody>
          <a:bodyPr/>
          <a:lstStyle>
            <a:lvl3pPr lvl="2">
              <a:defRPr/>
            </a:lvl3pPr>
          </a:lstStyle>
          <a:p>
            <a:pPr lvl="2"/>
            <a:fld id="{67DBF78C-5140-426F-B4CC-2E4AE670A0BD}" type="slidenum">
              <a:rPr lang="en-US">
                <a:solidFill>
                  <a:srgbClr val="000000"/>
                </a:solidFill>
              </a:rPr>
              <a:pPr lvl="2"/>
              <a:t>‹#›</a:t>
            </a:fld>
            <a:endParaRPr lang="en-US">
              <a:solidFill>
                <a:srgbClr val="000000"/>
              </a:solidFill>
            </a:endParaRPr>
          </a:p>
        </p:txBody>
      </p:sp>
    </p:spTree>
    <p:extLst>
      <p:ext uri="{BB962C8B-B14F-4D97-AF65-F5344CB8AC3E}">
        <p14:creationId xmlns:p14="http://schemas.microsoft.com/office/powerpoint/2010/main" val="293526201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Slide Number Placeholder 3"/>
          <p:cNvSpPr>
            <a:spLocks noGrp="1"/>
          </p:cNvSpPr>
          <p:nvPr>
            <p:ph type="sldNum" sz="quarter" idx="10"/>
          </p:nvPr>
        </p:nvSpPr>
        <p:spPr/>
        <p:txBody>
          <a:bodyPr/>
          <a:lstStyle>
            <a:lvl3pPr lvl="2">
              <a:defRPr/>
            </a:lvl3pPr>
          </a:lstStyle>
          <a:p>
            <a:pPr lvl="2"/>
            <a:fld id="{F61DD16A-8F4F-4E5F-A6C5-451208EF40CF}" type="slidenum">
              <a:rPr lang="en-US">
                <a:solidFill>
                  <a:srgbClr val="000000"/>
                </a:solidFill>
              </a:rPr>
              <a:pPr lvl="2"/>
              <a:t>‹#›</a:t>
            </a:fld>
            <a:endParaRPr lang="en-US">
              <a:solidFill>
                <a:srgbClr val="000000"/>
              </a:solidFill>
            </a:endParaRPr>
          </a:p>
        </p:txBody>
      </p:sp>
    </p:spTree>
    <p:extLst>
      <p:ext uri="{BB962C8B-B14F-4D97-AF65-F5344CB8AC3E}">
        <p14:creationId xmlns:p14="http://schemas.microsoft.com/office/powerpoint/2010/main" val="168175697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Slide Number Placeholder 3"/>
          <p:cNvSpPr>
            <a:spLocks noGrp="1"/>
          </p:cNvSpPr>
          <p:nvPr>
            <p:ph type="sldNum" sz="quarter" idx="10"/>
          </p:nvPr>
        </p:nvSpPr>
        <p:spPr/>
        <p:txBody>
          <a:bodyPr/>
          <a:lstStyle>
            <a:lvl3pPr lvl="2">
              <a:defRPr/>
            </a:lvl3pPr>
          </a:lstStyle>
          <a:p>
            <a:pPr lvl="2"/>
            <a:fld id="{454642FE-B1BE-4B66-BCE4-45CCD8B46F0E}" type="slidenum">
              <a:rPr lang="en-US">
                <a:solidFill>
                  <a:srgbClr val="000000"/>
                </a:solidFill>
              </a:rPr>
              <a:pPr lvl="2"/>
              <a:t>‹#›</a:t>
            </a:fld>
            <a:endParaRPr lang="en-US">
              <a:solidFill>
                <a:srgbClr val="000000"/>
              </a:solidFill>
            </a:endParaRPr>
          </a:p>
        </p:txBody>
      </p:sp>
    </p:spTree>
    <p:extLst>
      <p:ext uri="{BB962C8B-B14F-4D97-AF65-F5344CB8AC3E}">
        <p14:creationId xmlns:p14="http://schemas.microsoft.com/office/powerpoint/2010/main" val="112933819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Slide Number Placeholder 3"/>
          <p:cNvSpPr>
            <a:spLocks noGrp="1"/>
          </p:cNvSpPr>
          <p:nvPr>
            <p:ph type="sldNum" sz="quarter" idx="10"/>
          </p:nvPr>
        </p:nvSpPr>
        <p:spPr/>
        <p:txBody>
          <a:bodyPr/>
          <a:lstStyle>
            <a:lvl3pPr lvl="2">
              <a:defRPr/>
            </a:lvl3pPr>
          </a:lstStyle>
          <a:p>
            <a:pPr lvl="2"/>
            <a:fld id="{50DA3655-BD0A-4220-9AB2-421F3819F387}" type="slidenum">
              <a:rPr lang="en-US">
                <a:solidFill>
                  <a:srgbClr val="000000"/>
                </a:solidFill>
              </a:rPr>
              <a:pPr lvl="2"/>
              <a:t>‹#›</a:t>
            </a:fld>
            <a:endParaRPr lang="en-US">
              <a:solidFill>
                <a:srgbClr val="000000"/>
              </a:solidFill>
            </a:endParaRPr>
          </a:p>
        </p:txBody>
      </p:sp>
    </p:spTree>
    <p:extLst>
      <p:ext uri="{BB962C8B-B14F-4D97-AF65-F5344CB8AC3E}">
        <p14:creationId xmlns:p14="http://schemas.microsoft.com/office/powerpoint/2010/main" val="540717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2BB3F97-85F5-4542-B723-42E556501A38}" type="datetimeFigureOut">
              <a:rPr lang="en-GB" smtClean="0"/>
              <a:t>29/10/2023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0E51F40-C637-424B-AF94-F143250D46F9}" type="slidenum">
              <a:rPr lang="en-GB" smtClean="0"/>
              <a:t>‹#›</a:t>
            </a:fld>
            <a:endParaRPr lang="en-GB" dirty="0"/>
          </a:p>
        </p:txBody>
      </p:sp>
    </p:spTree>
    <p:extLst>
      <p:ext uri="{BB962C8B-B14F-4D97-AF65-F5344CB8AC3E}">
        <p14:creationId xmlns:p14="http://schemas.microsoft.com/office/powerpoint/2010/main" val="43171513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304800" y="1524000"/>
            <a:ext cx="40767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533900" y="1524000"/>
            <a:ext cx="40767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Slide Number Placeholder 4"/>
          <p:cNvSpPr>
            <a:spLocks noGrp="1"/>
          </p:cNvSpPr>
          <p:nvPr>
            <p:ph type="sldNum" sz="quarter" idx="10"/>
          </p:nvPr>
        </p:nvSpPr>
        <p:spPr/>
        <p:txBody>
          <a:bodyPr/>
          <a:lstStyle>
            <a:lvl3pPr lvl="2">
              <a:defRPr/>
            </a:lvl3pPr>
          </a:lstStyle>
          <a:p>
            <a:pPr lvl="2"/>
            <a:fld id="{F240DB0E-D700-4BC5-B65E-D3D7D3172CED}" type="slidenum">
              <a:rPr lang="en-US">
                <a:solidFill>
                  <a:srgbClr val="000000"/>
                </a:solidFill>
              </a:rPr>
              <a:pPr lvl="2"/>
              <a:t>‹#›</a:t>
            </a:fld>
            <a:endParaRPr lang="en-US">
              <a:solidFill>
                <a:srgbClr val="000000"/>
              </a:solidFill>
            </a:endParaRPr>
          </a:p>
        </p:txBody>
      </p:sp>
    </p:spTree>
    <p:extLst>
      <p:ext uri="{BB962C8B-B14F-4D97-AF65-F5344CB8AC3E}">
        <p14:creationId xmlns:p14="http://schemas.microsoft.com/office/powerpoint/2010/main" val="398055552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sz="quarter" idx="10"/>
          </p:nvPr>
        </p:nvSpPr>
        <p:spPr/>
        <p:txBody>
          <a:bodyPr/>
          <a:lstStyle>
            <a:lvl3pPr lvl="2">
              <a:defRPr/>
            </a:lvl3pPr>
          </a:lstStyle>
          <a:p>
            <a:pPr lvl="2"/>
            <a:fld id="{F2D4726C-0C6C-4E27-B45C-2D59EE9CFCF9}" type="slidenum">
              <a:rPr lang="en-US">
                <a:solidFill>
                  <a:srgbClr val="000000"/>
                </a:solidFill>
              </a:rPr>
              <a:pPr lvl="2"/>
              <a:t>‹#›</a:t>
            </a:fld>
            <a:endParaRPr lang="en-US">
              <a:solidFill>
                <a:srgbClr val="000000"/>
              </a:solidFill>
            </a:endParaRPr>
          </a:p>
        </p:txBody>
      </p:sp>
    </p:spTree>
    <p:extLst>
      <p:ext uri="{BB962C8B-B14F-4D97-AF65-F5344CB8AC3E}">
        <p14:creationId xmlns:p14="http://schemas.microsoft.com/office/powerpoint/2010/main" val="107693561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Slide Number Placeholder 2"/>
          <p:cNvSpPr>
            <a:spLocks noGrp="1"/>
          </p:cNvSpPr>
          <p:nvPr>
            <p:ph type="sldNum" sz="quarter" idx="10"/>
          </p:nvPr>
        </p:nvSpPr>
        <p:spPr/>
        <p:txBody>
          <a:bodyPr/>
          <a:lstStyle>
            <a:lvl3pPr lvl="2">
              <a:defRPr/>
            </a:lvl3pPr>
          </a:lstStyle>
          <a:p>
            <a:pPr lvl="2"/>
            <a:fld id="{5585020C-9836-4865-B7A7-F4C3CD386AFF}" type="slidenum">
              <a:rPr lang="en-US">
                <a:solidFill>
                  <a:srgbClr val="000000"/>
                </a:solidFill>
              </a:rPr>
              <a:pPr lvl="2"/>
              <a:t>‹#›</a:t>
            </a:fld>
            <a:endParaRPr lang="en-US">
              <a:solidFill>
                <a:srgbClr val="000000"/>
              </a:solidFill>
            </a:endParaRPr>
          </a:p>
        </p:txBody>
      </p:sp>
    </p:spTree>
    <p:extLst>
      <p:ext uri="{BB962C8B-B14F-4D97-AF65-F5344CB8AC3E}">
        <p14:creationId xmlns:p14="http://schemas.microsoft.com/office/powerpoint/2010/main" val="23677257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3pPr lvl="2">
              <a:defRPr/>
            </a:lvl3pPr>
          </a:lstStyle>
          <a:p>
            <a:pPr lvl="2"/>
            <a:fld id="{A7EED6C9-5376-4DFF-BA26-0537FDC402A5}" type="slidenum">
              <a:rPr lang="en-US">
                <a:solidFill>
                  <a:srgbClr val="000000"/>
                </a:solidFill>
              </a:rPr>
              <a:pPr lvl="2"/>
              <a:t>‹#›</a:t>
            </a:fld>
            <a:endParaRPr lang="en-US">
              <a:solidFill>
                <a:srgbClr val="000000"/>
              </a:solidFill>
            </a:endParaRPr>
          </a:p>
        </p:txBody>
      </p:sp>
    </p:spTree>
    <p:extLst>
      <p:ext uri="{BB962C8B-B14F-4D97-AF65-F5344CB8AC3E}">
        <p14:creationId xmlns:p14="http://schemas.microsoft.com/office/powerpoint/2010/main" val="184444090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p:cNvSpPr>
            <a:spLocks noGrp="1"/>
          </p:cNvSpPr>
          <p:nvPr>
            <p:ph type="sldNum" sz="quarter" idx="10"/>
          </p:nvPr>
        </p:nvSpPr>
        <p:spPr/>
        <p:txBody>
          <a:bodyPr/>
          <a:lstStyle>
            <a:lvl3pPr lvl="2">
              <a:defRPr/>
            </a:lvl3pPr>
          </a:lstStyle>
          <a:p>
            <a:pPr lvl="2"/>
            <a:fld id="{E531DE18-1DBB-40C9-A38D-0B6A4A791DCD}" type="slidenum">
              <a:rPr lang="en-US">
                <a:solidFill>
                  <a:srgbClr val="000000"/>
                </a:solidFill>
              </a:rPr>
              <a:pPr lvl="2"/>
              <a:t>‹#›</a:t>
            </a:fld>
            <a:endParaRPr lang="en-US">
              <a:solidFill>
                <a:srgbClr val="000000"/>
              </a:solidFill>
            </a:endParaRPr>
          </a:p>
        </p:txBody>
      </p:sp>
    </p:spTree>
    <p:extLst>
      <p:ext uri="{BB962C8B-B14F-4D97-AF65-F5344CB8AC3E}">
        <p14:creationId xmlns:p14="http://schemas.microsoft.com/office/powerpoint/2010/main" val="274218351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p:cNvSpPr>
            <a:spLocks noGrp="1"/>
          </p:cNvSpPr>
          <p:nvPr>
            <p:ph type="sldNum" sz="quarter" idx="10"/>
          </p:nvPr>
        </p:nvSpPr>
        <p:spPr/>
        <p:txBody>
          <a:bodyPr/>
          <a:lstStyle>
            <a:lvl3pPr lvl="2">
              <a:defRPr/>
            </a:lvl3pPr>
          </a:lstStyle>
          <a:p>
            <a:pPr lvl="2"/>
            <a:fld id="{233ED8D0-1712-4802-B469-6C8C7A5B68A4}" type="slidenum">
              <a:rPr lang="en-US">
                <a:solidFill>
                  <a:srgbClr val="000000"/>
                </a:solidFill>
              </a:rPr>
              <a:pPr lvl="2"/>
              <a:t>‹#›</a:t>
            </a:fld>
            <a:endParaRPr lang="en-US">
              <a:solidFill>
                <a:srgbClr val="000000"/>
              </a:solidFill>
            </a:endParaRPr>
          </a:p>
        </p:txBody>
      </p:sp>
    </p:spTree>
    <p:extLst>
      <p:ext uri="{BB962C8B-B14F-4D97-AF65-F5344CB8AC3E}">
        <p14:creationId xmlns:p14="http://schemas.microsoft.com/office/powerpoint/2010/main" val="161474372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Slide Number Placeholder 3"/>
          <p:cNvSpPr>
            <a:spLocks noGrp="1"/>
          </p:cNvSpPr>
          <p:nvPr>
            <p:ph type="sldNum" sz="quarter" idx="10"/>
          </p:nvPr>
        </p:nvSpPr>
        <p:spPr/>
        <p:txBody>
          <a:bodyPr/>
          <a:lstStyle>
            <a:lvl3pPr lvl="2">
              <a:defRPr/>
            </a:lvl3pPr>
          </a:lstStyle>
          <a:p>
            <a:pPr lvl="2"/>
            <a:fld id="{55FC7632-B6D6-488D-9A16-C92B344BB767}" type="slidenum">
              <a:rPr lang="en-US">
                <a:solidFill>
                  <a:srgbClr val="000000"/>
                </a:solidFill>
              </a:rPr>
              <a:pPr lvl="2"/>
              <a:t>‹#›</a:t>
            </a:fld>
            <a:endParaRPr lang="en-US">
              <a:solidFill>
                <a:srgbClr val="000000"/>
              </a:solidFill>
            </a:endParaRPr>
          </a:p>
        </p:txBody>
      </p:sp>
    </p:spTree>
    <p:extLst>
      <p:ext uri="{BB962C8B-B14F-4D97-AF65-F5344CB8AC3E}">
        <p14:creationId xmlns:p14="http://schemas.microsoft.com/office/powerpoint/2010/main" val="80079466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34150" y="228600"/>
            <a:ext cx="2076450" cy="58674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04800" y="228600"/>
            <a:ext cx="607695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Slide Number Placeholder 3"/>
          <p:cNvSpPr>
            <a:spLocks noGrp="1"/>
          </p:cNvSpPr>
          <p:nvPr>
            <p:ph type="sldNum" sz="quarter" idx="10"/>
          </p:nvPr>
        </p:nvSpPr>
        <p:spPr/>
        <p:txBody>
          <a:bodyPr/>
          <a:lstStyle>
            <a:lvl3pPr lvl="2">
              <a:defRPr/>
            </a:lvl3pPr>
          </a:lstStyle>
          <a:p>
            <a:pPr lvl="2"/>
            <a:fld id="{A1EB2E43-5497-40A1-A87C-0265BBD38EE7}" type="slidenum">
              <a:rPr lang="en-US">
                <a:solidFill>
                  <a:srgbClr val="000000"/>
                </a:solidFill>
              </a:rPr>
              <a:pPr lvl="2"/>
              <a:t>‹#›</a:t>
            </a:fld>
            <a:endParaRPr lang="en-US">
              <a:solidFill>
                <a:srgbClr val="000000"/>
              </a:solidFill>
            </a:endParaRPr>
          </a:p>
        </p:txBody>
      </p:sp>
    </p:spTree>
    <p:extLst>
      <p:ext uri="{BB962C8B-B14F-4D97-AF65-F5344CB8AC3E}">
        <p14:creationId xmlns:p14="http://schemas.microsoft.com/office/powerpoint/2010/main" val="161171194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7772400" cy="1104900"/>
          </a:xfrm>
        </p:spPr>
        <p:txBody>
          <a:bodyPr/>
          <a:lstStyle/>
          <a:p>
            <a:r>
              <a:rPr lang="en-US"/>
              <a:t>Click to edit Master title style</a:t>
            </a:r>
            <a:endParaRPr lang="en-GB"/>
          </a:p>
        </p:txBody>
      </p:sp>
      <p:sp>
        <p:nvSpPr>
          <p:cNvPr id="3" name="Text Placeholder 2"/>
          <p:cNvSpPr>
            <a:spLocks noGrp="1"/>
          </p:cNvSpPr>
          <p:nvPr>
            <p:ph type="body" sz="half" idx="1"/>
          </p:nvPr>
        </p:nvSpPr>
        <p:spPr>
          <a:xfrm>
            <a:off x="304800" y="1524000"/>
            <a:ext cx="40767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lipArt Placeholder 3"/>
          <p:cNvSpPr>
            <a:spLocks noGrp="1"/>
          </p:cNvSpPr>
          <p:nvPr>
            <p:ph type="clipArt" sz="half" idx="2"/>
          </p:nvPr>
        </p:nvSpPr>
        <p:spPr>
          <a:xfrm>
            <a:off x="4533900" y="1524000"/>
            <a:ext cx="4076700" cy="4572000"/>
          </a:xfrm>
        </p:spPr>
        <p:txBody>
          <a:bodyPr/>
          <a:lstStyle/>
          <a:p>
            <a:endParaRPr lang="en-GB"/>
          </a:p>
        </p:txBody>
      </p:sp>
      <p:sp>
        <p:nvSpPr>
          <p:cNvPr id="5" name="Slide Number Placeholder 4"/>
          <p:cNvSpPr>
            <a:spLocks noGrp="1"/>
          </p:cNvSpPr>
          <p:nvPr>
            <p:ph type="sldNum" sz="quarter" idx="10"/>
          </p:nvPr>
        </p:nvSpPr>
        <p:spPr>
          <a:xfrm>
            <a:off x="7010400" y="6400800"/>
            <a:ext cx="2133600" cy="457200"/>
          </a:xfrm>
        </p:spPr>
        <p:txBody>
          <a:bodyPr/>
          <a:lstStyle>
            <a:lvl3pPr lvl="2">
              <a:defRPr/>
            </a:lvl3pPr>
          </a:lstStyle>
          <a:p>
            <a:pPr lvl="2"/>
            <a:fld id="{611C9265-D60A-40C6-9C19-0E2BCC72E835}" type="slidenum">
              <a:rPr lang="en-US">
                <a:solidFill>
                  <a:srgbClr val="000000"/>
                </a:solidFill>
              </a:rPr>
              <a:pPr lvl="2"/>
              <a:t>‹#›</a:t>
            </a:fld>
            <a:endParaRPr lang="en-US">
              <a:solidFill>
                <a:srgbClr val="000000"/>
              </a:solidFill>
            </a:endParaRPr>
          </a:p>
        </p:txBody>
      </p:sp>
    </p:spTree>
    <p:extLst>
      <p:ext uri="{BB962C8B-B14F-4D97-AF65-F5344CB8AC3E}">
        <p14:creationId xmlns:p14="http://schemas.microsoft.com/office/powerpoint/2010/main" val="339316897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7772400" cy="1104900"/>
          </a:xfrm>
        </p:spPr>
        <p:txBody>
          <a:bodyPr/>
          <a:lstStyle/>
          <a:p>
            <a:r>
              <a:rPr lang="en-US"/>
              <a:t>Click to edit Master title style</a:t>
            </a:r>
            <a:endParaRPr lang="en-GB"/>
          </a:p>
        </p:txBody>
      </p:sp>
      <p:sp>
        <p:nvSpPr>
          <p:cNvPr id="3" name="Table Placeholder 2"/>
          <p:cNvSpPr>
            <a:spLocks noGrp="1"/>
          </p:cNvSpPr>
          <p:nvPr>
            <p:ph type="tbl" idx="1"/>
          </p:nvPr>
        </p:nvSpPr>
        <p:spPr>
          <a:xfrm>
            <a:off x="304800" y="1524000"/>
            <a:ext cx="8305800" cy="4572000"/>
          </a:xfrm>
        </p:spPr>
        <p:txBody>
          <a:bodyPr/>
          <a:lstStyle/>
          <a:p>
            <a:endParaRPr lang="en-GB"/>
          </a:p>
        </p:txBody>
      </p:sp>
      <p:sp>
        <p:nvSpPr>
          <p:cNvPr id="4" name="Slide Number Placeholder 3"/>
          <p:cNvSpPr>
            <a:spLocks noGrp="1"/>
          </p:cNvSpPr>
          <p:nvPr>
            <p:ph type="sldNum" sz="quarter" idx="10"/>
          </p:nvPr>
        </p:nvSpPr>
        <p:spPr>
          <a:xfrm>
            <a:off x="7010400" y="6400800"/>
            <a:ext cx="2133600" cy="457200"/>
          </a:xfrm>
        </p:spPr>
        <p:txBody>
          <a:bodyPr/>
          <a:lstStyle>
            <a:lvl3pPr lvl="2">
              <a:defRPr/>
            </a:lvl3pPr>
          </a:lstStyle>
          <a:p>
            <a:pPr lvl="2"/>
            <a:fld id="{5FB368B6-128A-4E24-B14A-40C19FD4BCF5}" type="slidenum">
              <a:rPr lang="en-US">
                <a:solidFill>
                  <a:srgbClr val="000000"/>
                </a:solidFill>
              </a:rPr>
              <a:pPr lvl="2"/>
              <a:t>‹#›</a:t>
            </a:fld>
            <a:endParaRPr lang="en-US">
              <a:solidFill>
                <a:srgbClr val="000000"/>
              </a:solidFill>
            </a:endParaRPr>
          </a:p>
        </p:txBody>
      </p:sp>
    </p:spTree>
    <p:extLst>
      <p:ext uri="{BB962C8B-B14F-4D97-AF65-F5344CB8AC3E}">
        <p14:creationId xmlns:p14="http://schemas.microsoft.com/office/powerpoint/2010/main" val="23317838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82BB3F97-85F5-4542-B723-42E556501A38}" type="datetimeFigureOut">
              <a:rPr lang="en-GB" smtClean="0"/>
              <a:t>29/10/2023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B0E51F40-C637-424B-AF94-F143250D46F9}" type="slidenum">
              <a:rPr lang="en-GB" smtClean="0"/>
              <a:t>‹#›</a:t>
            </a:fld>
            <a:endParaRPr lang="en-GB" dirty="0"/>
          </a:p>
        </p:txBody>
      </p:sp>
    </p:spTree>
    <p:extLst>
      <p:ext uri="{BB962C8B-B14F-4D97-AF65-F5344CB8AC3E}">
        <p14:creationId xmlns:p14="http://schemas.microsoft.com/office/powerpoint/2010/main" val="342822421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7772400" cy="1104900"/>
          </a:xfrm>
        </p:spPr>
        <p:txBody>
          <a:bodyPr/>
          <a:lstStyle/>
          <a:p>
            <a:r>
              <a:rPr lang="en-US"/>
              <a:t>Click to edit Master title style</a:t>
            </a:r>
            <a:endParaRPr lang="en-GB"/>
          </a:p>
        </p:txBody>
      </p:sp>
      <p:sp>
        <p:nvSpPr>
          <p:cNvPr id="3" name="Text Placeholder 2"/>
          <p:cNvSpPr>
            <a:spLocks noGrp="1"/>
          </p:cNvSpPr>
          <p:nvPr>
            <p:ph type="body" sz="half" idx="1"/>
          </p:nvPr>
        </p:nvSpPr>
        <p:spPr>
          <a:xfrm>
            <a:off x="304800" y="1524000"/>
            <a:ext cx="40767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533900" y="1524000"/>
            <a:ext cx="40767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Slide Number Placeholder 4"/>
          <p:cNvSpPr>
            <a:spLocks noGrp="1"/>
          </p:cNvSpPr>
          <p:nvPr>
            <p:ph type="sldNum" sz="quarter" idx="10"/>
          </p:nvPr>
        </p:nvSpPr>
        <p:spPr>
          <a:xfrm>
            <a:off x="7010400" y="6400800"/>
            <a:ext cx="2133600" cy="457200"/>
          </a:xfrm>
        </p:spPr>
        <p:txBody>
          <a:bodyPr/>
          <a:lstStyle>
            <a:lvl3pPr lvl="2">
              <a:defRPr/>
            </a:lvl3pPr>
          </a:lstStyle>
          <a:p>
            <a:pPr lvl="2"/>
            <a:fld id="{F557A2F9-179C-48C6-AA9C-5B5633718F5E}" type="slidenum">
              <a:rPr lang="en-US">
                <a:solidFill>
                  <a:srgbClr val="000000"/>
                </a:solidFill>
              </a:rPr>
              <a:pPr lvl="2"/>
              <a:t>‹#›</a:t>
            </a:fld>
            <a:endParaRPr lang="en-US">
              <a:solidFill>
                <a:srgbClr val="000000"/>
              </a:solidFill>
            </a:endParaRPr>
          </a:p>
        </p:txBody>
      </p:sp>
    </p:spTree>
    <p:extLst>
      <p:ext uri="{BB962C8B-B14F-4D97-AF65-F5344CB8AC3E}">
        <p14:creationId xmlns:p14="http://schemas.microsoft.com/office/powerpoint/2010/main" val="117154162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7772400" cy="1104900"/>
          </a:xfrm>
        </p:spPr>
        <p:txBody>
          <a:bodyPr/>
          <a:lstStyle/>
          <a:p>
            <a:r>
              <a:rPr lang="en-US"/>
              <a:t>Click to edit Master title style</a:t>
            </a:r>
            <a:endParaRPr lang="en-GB"/>
          </a:p>
        </p:txBody>
      </p:sp>
      <p:sp>
        <p:nvSpPr>
          <p:cNvPr id="3" name="Content Placeholder 2"/>
          <p:cNvSpPr>
            <a:spLocks noGrp="1"/>
          </p:cNvSpPr>
          <p:nvPr>
            <p:ph sz="half" idx="1"/>
          </p:nvPr>
        </p:nvSpPr>
        <p:spPr>
          <a:xfrm>
            <a:off x="304800" y="1524000"/>
            <a:ext cx="40767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quarter" idx="2"/>
          </p:nvPr>
        </p:nvSpPr>
        <p:spPr>
          <a:xfrm>
            <a:off x="4533900" y="1524000"/>
            <a:ext cx="4076700" cy="2209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Content Placeholder 4"/>
          <p:cNvSpPr>
            <a:spLocks noGrp="1"/>
          </p:cNvSpPr>
          <p:nvPr>
            <p:ph sz="quarter" idx="3"/>
          </p:nvPr>
        </p:nvSpPr>
        <p:spPr>
          <a:xfrm>
            <a:off x="4533900" y="3886200"/>
            <a:ext cx="4076700" cy="2209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0"/>
          </p:nvPr>
        </p:nvSpPr>
        <p:spPr>
          <a:xfrm>
            <a:off x="7010400" y="6400800"/>
            <a:ext cx="2133600" cy="457200"/>
          </a:xfrm>
        </p:spPr>
        <p:txBody>
          <a:bodyPr/>
          <a:lstStyle>
            <a:lvl3pPr lvl="2">
              <a:defRPr/>
            </a:lvl3pPr>
          </a:lstStyle>
          <a:p>
            <a:pPr lvl="2"/>
            <a:fld id="{67DBF78C-5140-426F-B4CC-2E4AE670A0BD}" type="slidenum">
              <a:rPr lang="en-US">
                <a:solidFill>
                  <a:srgbClr val="000000"/>
                </a:solidFill>
              </a:rPr>
              <a:pPr lvl="2"/>
              <a:t>‹#›</a:t>
            </a:fld>
            <a:endParaRPr lang="en-US">
              <a:solidFill>
                <a:srgbClr val="000000"/>
              </a:solidFill>
            </a:endParaRPr>
          </a:p>
        </p:txBody>
      </p:sp>
    </p:spTree>
    <p:extLst>
      <p:ext uri="{BB962C8B-B14F-4D97-AF65-F5344CB8AC3E}">
        <p14:creationId xmlns:p14="http://schemas.microsoft.com/office/powerpoint/2010/main" val="153957325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Slide Number Placeholder 3"/>
          <p:cNvSpPr>
            <a:spLocks noGrp="1"/>
          </p:cNvSpPr>
          <p:nvPr>
            <p:ph type="sldNum" sz="quarter" idx="10"/>
          </p:nvPr>
        </p:nvSpPr>
        <p:spPr/>
        <p:txBody>
          <a:bodyPr/>
          <a:lstStyle>
            <a:lvl3pPr lvl="2">
              <a:defRPr/>
            </a:lvl3pPr>
          </a:lstStyle>
          <a:p>
            <a:pPr lvl="2"/>
            <a:fld id="{F61DD16A-8F4F-4E5F-A6C5-451208EF40CF}" type="slidenum">
              <a:rPr lang="en-US">
                <a:solidFill>
                  <a:srgbClr val="000000"/>
                </a:solidFill>
              </a:rPr>
              <a:pPr lvl="2"/>
              <a:t>‹#›</a:t>
            </a:fld>
            <a:endParaRPr lang="en-US">
              <a:solidFill>
                <a:srgbClr val="000000"/>
              </a:solidFill>
            </a:endParaRPr>
          </a:p>
        </p:txBody>
      </p:sp>
    </p:spTree>
    <p:extLst>
      <p:ext uri="{BB962C8B-B14F-4D97-AF65-F5344CB8AC3E}">
        <p14:creationId xmlns:p14="http://schemas.microsoft.com/office/powerpoint/2010/main" val="138376656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Slide Number Placeholder 3"/>
          <p:cNvSpPr>
            <a:spLocks noGrp="1"/>
          </p:cNvSpPr>
          <p:nvPr>
            <p:ph type="sldNum" sz="quarter" idx="10"/>
          </p:nvPr>
        </p:nvSpPr>
        <p:spPr/>
        <p:txBody>
          <a:bodyPr/>
          <a:lstStyle>
            <a:lvl3pPr lvl="2">
              <a:defRPr/>
            </a:lvl3pPr>
          </a:lstStyle>
          <a:p>
            <a:pPr lvl="2"/>
            <a:fld id="{454642FE-B1BE-4B66-BCE4-45CCD8B46F0E}" type="slidenum">
              <a:rPr lang="en-US">
                <a:solidFill>
                  <a:srgbClr val="000000"/>
                </a:solidFill>
              </a:rPr>
              <a:pPr lvl="2"/>
              <a:t>‹#›</a:t>
            </a:fld>
            <a:endParaRPr lang="en-US">
              <a:solidFill>
                <a:srgbClr val="000000"/>
              </a:solidFill>
            </a:endParaRPr>
          </a:p>
        </p:txBody>
      </p:sp>
    </p:spTree>
    <p:extLst>
      <p:ext uri="{BB962C8B-B14F-4D97-AF65-F5344CB8AC3E}">
        <p14:creationId xmlns:p14="http://schemas.microsoft.com/office/powerpoint/2010/main" val="418638716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Slide Number Placeholder 3"/>
          <p:cNvSpPr>
            <a:spLocks noGrp="1"/>
          </p:cNvSpPr>
          <p:nvPr>
            <p:ph type="sldNum" sz="quarter" idx="10"/>
          </p:nvPr>
        </p:nvSpPr>
        <p:spPr/>
        <p:txBody>
          <a:bodyPr/>
          <a:lstStyle>
            <a:lvl3pPr lvl="2">
              <a:defRPr/>
            </a:lvl3pPr>
          </a:lstStyle>
          <a:p>
            <a:pPr lvl="2"/>
            <a:fld id="{50DA3655-BD0A-4220-9AB2-421F3819F387}" type="slidenum">
              <a:rPr lang="en-US">
                <a:solidFill>
                  <a:srgbClr val="000000"/>
                </a:solidFill>
              </a:rPr>
              <a:pPr lvl="2"/>
              <a:t>‹#›</a:t>
            </a:fld>
            <a:endParaRPr lang="en-US">
              <a:solidFill>
                <a:srgbClr val="000000"/>
              </a:solidFill>
            </a:endParaRPr>
          </a:p>
        </p:txBody>
      </p:sp>
    </p:spTree>
    <p:extLst>
      <p:ext uri="{BB962C8B-B14F-4D97-AF65-F5344CB8AC3E}">
        <p14:creationId xmlns:p14="http://schemas.microsoft.com/office/powerpoint/2010/main" val="210429957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304800" y="1524000"/>
            <a:ext cx="40767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533900" y="1524000"/>
            <a:ext cx="40767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Slide Number Placeholder 4"/>
          <p:cNvSpPr>
            <a:spLocks noGrp="1"/>
          </p:cNvSpPr>
          <p:nvPr>
            <p:ph type="sldNum" sz="quarter" idx="10"/>
          </p:nvPr>
        </p:nvSpPr>
        <p:spPr/>
        <p:txBody>
          <a:bodyPr/>
          <a:lstStyle>
            <a:lvl3pPr lvl="2">
              <a:defRPr/>
            </a:lvl3pPr>
          </a:lstStyle>
          <a:p>
            <a:pPr lvl="2"/>
            <a:fld id="{F240DB0E-D700-4BC5-B65E-D3D7D3172CED}" type="slidenum">
              <a:rPr lang="en-US">
                <a:solidFill>
                  <a:srgbClr val="000000"/>
                </a:solidFill>
              </a:rPr>
              <a:pPr lvl="2"/>
              <a:t>‹#›</a:t>
            </a:fld>
            <a:endParaRPr lang="en-US">
              <a:solidFill>
                <a:srgbClr val="000000"/>
              </a:solidFill>
            </a:endParaRPr>
          </a:p>
        </p:txBody>
      </p:sp>
    </p:spTree>
    <p:extLst>
      <p:ext uri="{BB962C8B-B14F-4D97-AF65-F5344CB8AC3E}">
        <p14:creationId xmlns:p14="http://schemas.microsoft.com/office/powerpoint/2010/main" val="4006343573"/>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sz="quarter" idx="10"/>
          </p:nvPr>
        </p:nvSpPr>
        <p:spPr/>
        <p:txBody>
          <a:bodyPr/>
          <a:lstStyle>
            <a:lvl3pPr lvl="2">
              <a:defRPr/>
            </a:lvl3pPr>
          </a:lstStyle>
          <a:p>
            <a:pPr lvl="2"/>
            <a:fld id="{F2D4726C-0C6C-4E27-B45C-2D59EE9CFCF9}" type="slidenum">
              <a:rPr lang="en-US">
                <a:solidFill>
                  <a:srgbClr val="000000"/>
                </a:solidFill>
              </a:rPr>
              <a:pPr lvl="2"/>
              <a:t>‹#›</a:t>
            </a:fld>
            <a:endParaRPr lang="en-US">
              <a:solidFill>
                <a:srgbClr val="000000"/>
              </a:solidFill>
            </a:endParaRPr>
          </a:p>
        </p:txBody>
      </p:sp>
    </p:spTree>
    <p:extLst>
      <p:ext uri="{BB962C8B-B14F-4D97-AF65-F5344CB8AC3E}">
        <p14:creationId xmlns:p14="http://schemas.microsoft.com/office/powerpoint/2010/main" val="199684109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Slide Number Placeholder 2"/>
          <p:cNvSpPr>
            <a:spLocks noGrp="1"/>
          </p:cNvSpPr>
          <p:nvPr>
            <p:ph type="sldNum" sz="quarter" idx="10"/>
          </p:nvPr>
        </p:nvSpPr>
        <p:spPr/>
        <p:txBody>
          <a:bodyPr/>
          <a:lstStyle>
            <a:lvl3pPr lvl="2">
              <a:defRPr/>
            </a:lvl3pPr>
          </a:lstStyle>
          <a:p>
            <a:pPr lvl="2"/>
            <a:fld id="{5585020C-9836-4865-B7A7-F4C3CD386AFF}" type="slidenum">
              <a:rPr lang="en-US">
                <a:solidFill>
                  <a:srgbClr val="000000"/>
                </a:solidFill>
              </a:rPr>
              <a:pPr lvl="2"/>
              <a:t>‹#›</a:t>
            </a:fld>
            <a:endParaRPr lang="en-US">
              <a:solidFill>
                <a:srgbClr val="000000"/>
              </a:solidFill>
            </a:endParaRPr>
          </a:p>
        </p:txBody>
      </p:sp>
    </p:spTree>
    <p:extLst>
      <p:ext uri="{BB962C8B-B14F-4D97-AF65-F5344CB8AC3E}">
        <p14:creationId xmlns:p14="http://schemas.microsoft.com/office/powerpoint/2010/main" val="3267800776"/>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3pPr lvl="2">
              <a:defRPr/>
            </a:lvl3pPr>
          </a:lstStyle>
          <a:p>
            <a:pPr lvl="2"/>
            <a:fld id="{A7EED6C9-5376-4DFF-BA26-0537FDC402A5}" type="slidenum">
              <a:rPr lang="en-US">
                <a:solidFill>
                  <a:srgbClr val="000000"/>
                </a:solidFill>
              </a:rPr>
              <a:pPr lvl="2"/>
              <a:t>‹#›</a:t>
            </a:fld>
            <a:endParaRPr lang="en-US">
              <a:solidFill>
                <a:srgbClr val="000000"/>
              </a:solidFill>
            </a:endParaRPr>
          </a:p>
        </p:txBody>
      </p:sp>
    </p:spTree>
    <p:extLst>
      <p:ext uri="{BB962C8B-B14F-4D97-AF65-F5344CB8AC3E}">
        <p14:creationId xmlns:p14="http://schemas.microsoft.com/office/powerpoint/2010/main" val="47819433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p:cNvSpPr>
            <a:spLocks noGrp="1"/>
          </p:cNvSpPr>
          <p:nvPr>
            <p:ph type="sldNum" sz="quarter" idx="10"/>
          </p:nvPr>
        </p:nvSpPr>
        <p:spPr/>
        <p:txBody>
          <a:bodyPr/>
          <a:lstStyle>
            <a:lvl3pPr lvl="2">
              <a:defRPr/>
            </a:lvl3pPr>
          </a:lstStyle>
          <a:p>
            <a:pPr lvl="2"/>
            <a:fld id="{E531DE18-1DBB-40C9-A38D-0B6A4A791DCD}" type="slidenum">
              <a:rPr lang="en-US">
                <a:solidFill>
                  <a:srgbClr val="000000"/>
                </a:solidFill>
              </a:rPr>
              <a:pPr lvl="2"/>
              <a:t>‹#›</a:t>
            </a:fld>
            <a:endParaRPr lang="en-US">
              <a:solidFill>
                <a:srgbClr val="000000"/>
              </a:solidFill>
            </a:endParaRPr>
          </a:p>
        </p:txBody>
      </p:sp>
    </p:spTree>
    <p:extLst>
      <p:ext uri="{BB962C8B-B14F-4D97-AF65-F5344CB8AC3E}">
        <p14:creationId xmlns:p14="http://schemas.microsoft.com/office/powerpoint/2010/main" val="40919370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82BB3F97-85F5-4542-B723-42E556501A38}" type="datetimeFigureOut">
              <a:rPr lang="en-GB" smtClean="0"/>
              <a:t>29/10/2023</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B0E51F40-C637-424B-AF94-F143250D46F9}" type="slidenum">
              <a:rPr lang="en-GB" smtClean="0"/>
              <a:t>‹#›</a:t>
            </a:fld>
            <a:endParaRPr lang="en-GB" dirty="0"/>
          </a:p>
        </p:txBody>
      </p:sp>
    </p:spTree>
    <p:extLst>
      <p:ext uri="{BB962C8B-B14F-4D97-AF65-F5344CB8AC3E}">
        <p14:creationId xmlns:p14="http://schemas.microsoft.com/office/powerpoint/2010/main" val="1173639174"/>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p:cNvSpPr>
            <a:spLocks noGrp="1"/>
          </p:cNvSpPr>
          <p:nvPr>
            <p:ph type="sldNum" sz="quarter" idx="10"/>
          </p:nvPr>
        </p:nvSpPr>
        <p:spPr/>
        <p:txBody>
          <a:bodyPr/>
          <a:lstStyle>
            <a:lvl3pPr lvl="2">
              <a:defRPr/>
            </a:lvl3pPr>
          </a:lstStyle>
          <a:p>
            <a:pPr lvl="2"/>
            <a:fld id="{233ED8D0-1712-4802-B469-6C8C7A5B68A4}" type="slidenum">
              <a:rPr lang="en-US">
                <a:solidFill>
                  <a:srgbClr val="000000"/>
                </a:solidFill>
              </a:rPr>
              <a:pPr lvl="2"/>
              <a:t>‹#›</a:t>
            </a:fld>
            <a:endParaRPr lang="en-US">
              <a:solidFill>
                <a:srgbClr val="000000"/>
              </a:solidFill>
            </a:endParaRPr>
          </a:p>
        </p:txBody>
      </p:sp>
    </p:spTree>
    <p:extLst>
      <p:ext uri="{BB962C8B-B14F-4D97-AF65-F5344CB8AC3E}">
        <p14:creationId xmlns:p14="http://schemas.microsoft.com/office/powerpoint/2010/main" val="453605827"/>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Slide Number Placeholder 3"/>
          <p:cNvSpPr>
            <a:spLocks noGrp="1"/>
          </p:cNvSpPr>
          <p:nvPr>
            <p:ph type="sldNum" sz="quarter" idx="10"/>
          </p:nvPr>
        </p:nvSpPr>
        <p:spPr/>
        <p:txBody>
          <a:bodyPr/>
          <a:lstStyle>
            <a:lvl3pPr lvl="2">
              <a:defRPr/>
            </a:lvl3pPr>
          </a:lstStyle>
          <a:p>
            <a:pPr lvl="2"/>
            <a:fld id="{55FC7632-B6D6-488D-9A16-C92B344BB767}" type="slidenum">
              <a:rPr lang="en-US">
                <a:solidFill>
                  <a:srgbClr val="000000"/>
                </a:solidFill>
              </a:rPr>
              <a:pPr lvl="2"/>
              <a:t>‹#›</a:t>
            </a:fld>
            <a:endParaRPr lang="en-US">
              <a:solidFill>
                <a:srgbClr val="000000"/>
              </a:solidFill>
            </a:endParaRPr>
          </a:p>
        </p:txBody>
      </p:sp>
    </p:spTree>
    <p:extLst>
      <p:ext uri="{BB962C8B-B14F-4D97-AF65-F5344CB8AC3E}">
        <p14:creationId xmlns:p14="http://schemas.microsoft.com/office/powerpoint/2010/main" val="125797637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34150" y="228600"/>
            <a:ext cx="2076450" cy="58674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04800" y="228600"/>
            <a:ext cx="607695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Slide Number Placeholder 3"/>
          <p:cNvSpPr>
            <a:spLocks noGrp="1"/>
          </p:cNvSpPr>
          <p:nvPr>
            <p:ph type="sldNum" sz="quarter" idx="10"/>
          </p:nvPr>
        </p:nvSpPr>
        <p:spPr/>
        <p:txBody>
          <a:bodyPr/>
          <a:lstStyle>
            <a:lvl3pPr lvl="2">
              <a:defRPr/>
            </a:lvl3pPr>
          </a:lstStyle>
          <a:p>
            <a:pPr lvl="2"/>
            <a:fld id="{A1EB2E43-5497-40A1-A87C-0265BBD38EE7}" type="slidenum">
              <a:rPr lang="en-US">
                <a:solidFill>
                  <a:srgbClr val="000000"/>
                </a:solidFill>
              </a:rPr>
              <a:pPr lvl="2"/>
              <a:t>‹#›</a:t>
            </a:fld>
            <a:endParaRPr lang="en-US">
              <a:solidFill>
                <a:srgbClr val="000000"/>
              </a:solidFill>
            </a:endParaRPr>
          </a:p>
        </p:txBody>
      </p:sp>
    </p:spTree>
    <p:extLst>
      <p:ext uri="{BB962C8B-B14F-4D97-AF65-F5344CB8AC3E}">
        <p14:creationId xmlns:p14="http://schemas.microsoft.com/office/powerpoint/2010/main" val="4158293904"/>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7772400" cy="1104900"/>
          </a:xfrm>
        </p:spPr>
        <p:txBody>
          <a:bodyPr/>
          <a:lstStyle/>
          <a:p>
            <a:r>
              <a:rPr lang="en-US"/>
              <a:t>Click to edit Master title style</a:t>
            </a:r>
            <a:endParaRPr lang="en-GB"/>
          </a:p>
        </p:txBody>
      </p:sp>
      <p:sp>
        <p:nvSpPr>
          <p:cNvPr id="3" name="Text Placeholder 2"/>
          <p:cNvSpPr>
            <a:spLocks noGrp="1"/>
          </p:cNvSpPr>
          <p:nvPr>
            <p:ph type="body" sz="half" idx="1"/>
          </p:nvPr>
        </p:nvSpPr>
        <p:spPr>
          <a:xfrm>
            <a:off x="304800" y="1524000"/>
            <a:ext cx="40767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lipArt Placeholder 3"/>
          <p:cNvSpPr>
            <a:spLocks noGrp="1"/>
          </p:cNvSpPr>
          <p:nvPr>
            <p:ph type="clipArt" sz="half" idx="2"/>
          </p:nvPr>
        </p:nvSpPr>
        <p:spPr>
          <a:xfrm>
            <a:off x="4533900" y="1524000"/>
            <a:ext cx="4076700" cy="4572000"/>
          </a:xfrm>
        </p:spPr>
        <p:txBody>
          <a:bodyPr/>
          <a:lstStyle/>
          <a:p>
            <a:endParaRPr lang="en-GB"/>
          </a:p>
        </p:txBody>
      </p:sp>
      <p:sp>
        <p:nvSpPr>
          <p:cNvPr id="5" name="Slide Number Placeholder 4"/>
          <p:cNvSpPr>
            <a:spLocks noGrp="1"/>
          </p:cNvSpPr>
          <p:nvPr>
            <p:ph type="sldNum" sz="quarter" idx="10"/>
          </p:nvPr>
        </p:nvSpPr>
        <p:spPr>
          <a:xfrm>
            <a:off x="7010400" y="6400800"/>
            <a:ext cx="2133600" cy="457200"/>
          </a:xfrm>
        </p:spPr>
        <p:txBody>
          <a:bodyPr/>
          <a:lstStyle>
            <a:lvl3pPr lvl="2">
              <a:defRPr/>
            </a:lvl3pPr>
          </a:lstStyle>
          <a:p>
            <a:pPr lvl="2"/>
            <a:fld id="{611C9265-D60A-40C6-9C19-0E2BCC72E835}" type="slidenum">
              <a:rPr lang="en-US">
                <a:solidFill>
                  <a:srgbClr val="000000"/>
                </a:solidFill>
              </a:rPr>
              <a:pPr lvl="2"/>
              <a:t>‹#›</a:t>
            </a:fld>
            <a:endParaRPr lang="en-US">
              <a:solidFill>
                <a:srgbClr val="000000"/>
              </a:solidFill>
            </a:endParaRPr>
          </a:p>
        </p:txBody>
      </p:sp>
    </p:spTree>
    <p:extLst>
      <p:ext uri="{BB962C8B-B14F-4D97-AF65-F5344CB8AC3E}">
        <p14:creationId xmlns:p14="http://schemas.microsoft.com/office/powerpoint/2010/main" val="239346785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7772400" cy="1104900"/>
          </a:xfrm>
        </p:spPr>
        <p:txBody>
          <a:bodyPr/>
          <a:lstStyle/>
          <a:p>
            <a:r>
              <a:rPr lang="en-US"/>
              <a:t>Click to edit Master title style</a:t>
            </a:r>
            <a:endParaRPr lang="en-GB"/>
          </a:p>
        </p:txBody>
      </p:sp>
      <p:sp>
        <p:nvSpPr>
          <p:cNvPr id="3" name="Table Placeholder 2"/>
          <p:cNvSpPr>
            <a:spLocks noGrp="1"/>
          </p:cNvSpPr>
          <p:nvPr>
            <p:ph type="tbl" idx="1"/>
          </p:nvPr>
        </p:nvSpPr>
        <p:spPr>
          <a:xfrm>
            <a:off x="304800" y="1524000"/>
            <a:ext cx="8305800" cy="4572000"/>
          </a:xfrm>
        </p:spPr>
        <p:txBody>
          <a:bodyPr/>
          <a:lstStyle/>
          <a:p>
            <a:endParaRPr lang="en-GB"/>
          </a:p>
        </p:txBody>
      </p:sp>
      <p:sp>
        <p:nvSpPr>
          <p:cNvPr id="4" name="Slide Number Placeholder 3"/>
          <p:cNvSpPr>
            <a:spLocks noGrp="1"/>
          </p:cNvSpPr>
          <p:nvPr>
            <p:ph type="sldNum" sz="quarter" idx="10"/>
          </p:nvPr>
        </p:nvSpPr>
        <p:spPr>
          <a:xfrm>
            <a:off x="7010400" y="6400800"/>
            <a:ext cx="2133600" cy="457200"/>
          </a:xfrm>
        </p:spPr>
        <p:txBody>
          <a:bodyPr/>
          <a:lstStyle>
            <a:lvl3pPr lvl="2">
              <a:defRPr/>
            </a:lvl3pPr>
          </a:lstStyle>
          <a:p>
            <a:pPr lvl="2"/>
            <a:fld id="{5FB368B6-128A-4E24-B14A-40C19FD4BCF5}" type="slidenum">
              <a:rPr lang="en-US">
                <a:solidFill>
                  <a:srgbClr val="000000"/>
                </a:solidFill>
              </a:rPr>
              <a:pPr lvl="2"/>
              <a:t>‹#›</a:t>
            </a:fld>
            <a:endParaRPr lang="en-US">
              <a:solidFill>
                <a:srgbClr val="000000"/>
              </a:solidFill>
            </a:endParaRPr>
          </a:p>
        </p:txBody>
      </p:sp>
    </p:spTree>
    <p:extLst>
      <p:ext uri="{BB962C8B-B14F-4D97-AF65-F5344CB8AC3E}">
        <p14:creationId xmlns:p14="http://schemas.microsoft.com/office/powerpoint/2010/main" val="36627108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7772400" cy="1104900"/>
          </a:xfrm>
        </p:spPr>
        <p:txBody>
          <a:bodyPr/>
          <a:lstStyle/>
          <a:p>
            <a:r>
              <a:rPr lang="en-US"/>
              <a:t>Click to edit Master title style</a:t>
            </a:r>
            <a:endParaRPr lang="en-GB"/>
          </a:p>
        </p:txBody>
      </p:sp>
      <p:sp>
        <p:nvSpPr>
          <p:cNvPr id="3" name="Text Placeholder 2"/>
          <p:cNvSpPr>
            <a:spLocks noGrp="1"/>
          </p:cNvSpPr>
          <p:nvPr>
            <p:ph type="body" sz="half" idx="1"/>
          </p:nvPr>
        </p:nvSpPr>
        <p:spPr>
          <a:xfrm>
            <a:off x="304800" y="1524000"/>
            <a:ext cx="40767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533900" y="1524000"/>
            <a:ext cx="40767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Slide Number Placeholder 4"/>
          <p:cNvSpPr>
            <a:spLocks noGrp="1"/>
          </p:cNvSpPr>
          <p:nvPr>
            <p:ph type="sldNum" sz="quarter" idx="10"/>
          </p:nvPr>
        </p:nvSpPr>
        <p:spPr>
          <a:xfrm>
            <a:off x="7010400" y="6400800"/>
            <a:ext cx="2133600" cy="457200"/>
          </a:xfrm>
        </p:spPr>
        <p:txBody>
          <a:bodyPr/>
          <a:lstStyle>
            <a:lvl3pPr lvl="2">
              <a:defRPr/>
            </a:lvl3pPr>
          </a:lstStyle>
          <a:p>
            <a:pPr lvl="2"/>
            <a:fld id="{F557A2F9-179C-48C6-AA9C-5B5633718F5E}" type="slidenum">
              <a:rPr lang="en-US">
                <a:solidFill>
                  <a:srgbClr val="000000"/>
                </a:solidFill>
              </a:rPr>
              <a:pPr lvl="2"/>
              <a:t>‹#›</a:t>
            </a:fld>
            <a:endParaRPr lang="en-US">
              <a:solidFill>
                <a:srgbClr val="000000"/>
              </a:solidFill>
            </a:endParaRPr>
          </a:p>
        </p:txBody>
      </p:sp>
    </p:spTree>
    <p:extLst>
      <p:ext uri="{BB962C8B-B14F-4D97-AF65-F5344CB8AC3E}">
        <p14:creationId xmlns:p14="http://schemas.microsoft.com/office/powerpoint/2010/main" val="3609839518"/>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7772400" cy="1104900"/>
          </a:xfrm>
        </p:spPr>
        <p:txBody>
          <a:bodyPr/>
          <a:lstStyle/>
          <a:p>
            <a:r>
              <a:rPr lang="en-US"/>
              <a:t>Click to edit Master title style</a:t>
            </a:r>
            <a:endParaRPr lang="en-GB"/>
          </a:p>
        </p:txBody>
      </p:sp>
      <p:sp>
        <p:nvSpPr>
          <p:cNvPr id="3" name="Content Placeholder 2"/>
          <p:cNvSpPr>
            <a:spLocks noGrp="1"/>
          </p:cNvSpPr>
          <p:nvPr>
            <p:ph sz="half" idx="1"/>
          </p:nvPr>
        </p:nvSpPr>
        <p:spPr>
          <a:xfrm>
            <a:off x="304800" y="1524000"/>
            <a:ext cx="40767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quarter" idx="2"/>
          </p:nvPr>
        </p:nvSpPr>
        <p:spPr>
          <a:xfrm>
            <a:off x="4533900" y="1524000"/>
            <a:ext cx="4076700" cy="2209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Content Placeholder 4"/>
          <p:cNvSpPr>
            <a:spLocks noGrp="1"/>
          </p:cNvSpPr>
          <p:nvPr>
            <p:ph sz="quarter" idx="3"/>
          </p:nvPr>
        </p:nvSpPr>
        <p:spPr>
          <a:xfrm>
            <a:off x="4533900" y="3886200"/>
            <a:ext cx="4076700" cy="2209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0"/>
          </p:nvPr>
        </p:nvSpPr>
        <p:spPr>
          <a:xfrm>
            <a:off x="7010400" y="6400800"/>
            <a:ext cx="2133600" cy="457200"/>
          </a:xfrm>
        </p:spPr>
        <p:txBody>
          <a:bodyPr/>
          <a:lstStyle>
            <a:lvl3pPr lvl="2">
              <a:defRPr/>
            </a:lvl3pPr>
          </a:lstStyle>
          <a:p>
            <a:pPr lvl="2"/>
            <a:fld id="{67DBF78C-5140-426F-B4CC-2E4AE670A0BD}" type="slidenum">
              <a:rPr lang="en-US">
                <a:solidFill>
                  <a:srgbClr val="000000"/>
                </a:solidFill>
              </a:rPr>
              <a:pPr lvl="2"/>
              <a:t>‹#›</a:t>
            </a:fld>
            <a:endParaRPr lang="en-US">
              <a:solidFill>
                <a:srgbClr val="000000"/>
              </a:solidFill>
            </a:endParaRPr>
          </a:p>
        </p:txBody>
      </p:sp>
    </p:spTree>
    <p:extLst>
      <p:ext uri="{BB962C8B-B14F-4D97-AF65-F5344CB8AC3E}">
        <p14:creationId xmlns:p14="http://schemas.microsoft.com/office/powerpoint/2010/main" val="1382181846"/>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40"/>
          <p:cNvSpPr>
            <a:spLocks noGrp="1" noChangeArrowheads="1"/>
          </p:cNvSpPr>
          <p:nvPr>
            <p:ph type="sldNum" sz="quarter" idx="10"/>
          </p:nvPr>
        </p:nvSpPr>
        <p:spPr>
          <a:ln/>
        </p:spPr>
        <p:txBody>
          <a:bodyPr/>
          <a:lstStyle>
            <a:lvl3pPr lvl="2">
              <a:defRPr/>
            </a:lvl3pPr>
          </a:lstStyle>
          <a:p>
            <a:pPr lvl="2">
              <a:defRPr/>
            </a:pPr>
            <a:fld id="{7A270A24-4F96-43D5-87C3-43095BC91642}" type="slidenum">
              <a:rPr lang="en-US">
                <a:solidFill>
                  <a:srgbClr val="000000"/>
                </a:solidFill>
              </a:rPr>
              <a:pPr lvl="2">
                <a:defRPr/>
              </a:pPr>
              <a:t>‹#›</a:t>
            </a:fld>
            <a:endParaRPr lang="en-US">
              <a:solidFill>
                <a:srgbClr val="000000"/>
              </a:solidFill>
            </a:endParaRPr>
          </a:p>
        </p:txBody>
      </p:sp>
    </p:spTree>
    <p:extLst>
      <p:ext uri="{BB962C8B-B14F-4D97-AF65-F5344CB8AC3E}">
        <p14:creationId xmlns:p14="http://schemas.microsoft.com/office/powerpoint/2010/main" val="578926515"/>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0"/>
          <p:cNvSpPr>
            <a:spLocks noGrp="1" noChangeArrowheads="1"/>
          </p:cNvSpPr>
          <p:nvPr>
            <p:ph type="sldNum" sz="quarter" idx="10"/>
          </p:nvPr>
        </p:nvSpPr>
        <p:spPr>
          <a:ln/>
        </p:spPr>
        <p:txBody>
          <a:bodyPr/>
          <a:lstStyle>
            <a:lvl3pPr lvl="2">
              <a:defRPr/>
            </a:lvl3pPr>
          </a:lstStyle>
          <a:p>
            <a:pPr lvl="2">
              <a:defRPr/>
            </a:pPr>
            <a:fld id="{86B225DF-C051-41A1-9F26-7F89EC16EB11}" type="slidenum">
              <a:rPr lang="en-US">
                <a:solidFill>
                  <a:srgbClr val="000000"/>
                </a:solidFill>
              </a:rPr>
              <a:pPr lvl="2">
                <a:defRPr/>
              </a:pPr>
              <a:t>‹#›</a:t>
            </a:fld>
            <a:endParaRPr lang="en-US">
              <a:solidFill>
                <a:srgbClr val="000000"/>
              </a:solidFill>
            </a:endParaRPr>
          </a:p>
        </p:txBody>
      </p:sp>
    </p:spTree>
    <p:extLst>
      <p:ext uri="{BB962C8B-B14F-4D97-AF65-F5344CB8AC3E}">
        <p14:creationId xmlns:p14="http://schemas.microsoft.com/office/powerpoint/2010/main" val="3329396869"/>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0"/>
          <p:cNvSpPr>
            <a:spLocks noGrp="1" noChangeArrowheads="1"/>
          </p:cNvSpPr>
          <p:nvPr>
            <p:ph type="sldNum" sz="quarter" idx="10"/>
          </p:nvPr>
        </p:nvSpPr>
        <p:spPr>
          <a:ln/>
        </p:spPr>
        <p:txBody>
          <a:bodyPr/>
          <a:lstStyle>
            <a:lvl3pPr lvl="2">
              <a:defRPr/>
            </a:lvl3pPr>
          </a:lstStyle>
          <a:p>
            <a:pPr lvl="2">
              <a:defRPr/>
            </a:pPr>
            <a:fld id="{E876F836-DBFD-47A5-8B4B-D0450C0612D5}" type="slidenum">
              <a:rPr lang="en-US">
                <a:solidFill>
                  <a:srgbClr val="000000"/>
                </a:solidFill>
              </a:rPr>
              <a:pPr lvl="2">
                <a:defRPr/>
              </a:pPr>
              <a:t>‹#›</a:t>
            </a:fld>
            <a:endParaRPr lang="en-US">
              <a:solidFill>
                <a:srgbClr val="000000"/>
              </a:solidFill>
            </a:endParaRPr>
          </a:p>
        </p:txBody>
      </p:sp>
    </p:spTree>
    <p:extLst>
      <p:ext uri="{BB962C8B-B14F-4D97-AF65-F5344CB8AC3E}">
        <p14:creationId xmlns:p14="http://schemas.microsoft.com/office/powerpoint/2010/main" val="15185992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82BB3F97-85F5-4542-B723-42E556501A38}" type="datetimeFigureOut">
              <a:rPr lang="en-GB" smtClean="0"/>
              <a:t>29/10/2023</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B0E51F40-C637-424B-AF94-F143250D46F9}" type="slidenum">
              <a:rPr lang="en-GB" smtClean="0"/>
              <a:t>‹#›</a:t>
            </a:fld>
            <a:endParaRPr lang="en-GB" dirty="0"/>
          </a:p>
        </p:txBody>
      </p:sp>
    </p:spTree>
    <p:extLst>
      <p:ext uri="{BB962C8B-B14F-4D97-AF65-F5344CB8AC3E}">
        <p14:creationId xmlns:p14="http://schemas.microsoft.com/office/powerpoint/2010/main" val="1667865015"/>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304800" y="1524000"/>
            <a:ext cx="40767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533900" y="1524000"/>
            <a:ext cx="40767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0"/>
          <p:cNvSpPr>
            <a:spLocks noGrp="1" noChangeArrowheads="1"/>
          </p:cNvSpPr>
          <p:nvPr>
            <p:ph type="sldNum" sz="quarter" idx="10"/>
          </p:nvPr>
        </p:nvSpPr>
        <p:spPr>
          <a:ln/>
        </p:spPr>
        <p:txBody>
          <a:bodyPr/>
          <a:lstStyle>
            <a:lvl3pPr lvl="2">
              <a:defRPr/>
            </a:lvl3pPr>
          </a:lstStyle>
          <a:p>
            <a:pPr lvl="2">
              <a:defRPr/>
            </a:pPr>
            <a:fld id="{617D7C7A-DAF6-4822-BD48-2BD346D9165B}" type="slidenum">
              <a:rPr lang="en-US">
                <a:solidFill>
                  <a:srgbClr val="000000"/>
                </a:solidFill>
              </a:rPr>
              <a:pPr lvl="2">
                <a:defRPr/>
              </a:pPr>
              <a:t>‹#›</a:t>
            </a:fld>
            <a:endParaRPr lang="en-US">
              <a:solidFill>
                <a:srgbClr val="000000"/>
              </a:solidFill>
            </a:endParaRPr>
          </a:p>
        </p:txBody>
      </p:sp>
    </p:spTree>
    <p:extLst>
      <p:ext uri="{BB962C8B-B14F-4D97-AF65-F5344CB8AC3E}">
        <p14:creationId xmlns:p14="http://schemas.microsoft.com/office/powerpoint/2010/main" val="736123162"/>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0"/>
          <p:cNvSpPr>
            <a:spLocks noGrp="1" noChangeArrowheads="1"/>
          </p:cNvSpPr>
          <p:nvPr>
            <p:ph type="sldNum" sz="quarter" idx="10"/>
          </p:nvPr>
        </p:nvSpPr>
        <p:spPr>
          <a:ln/>
        </p:spPr>
        <p:txBody>
          <a:bodyPr/>
          <a:lstStyle>
            <a:lvl3pPr lvl="2">
              <a:defRPr/>
            </a:lvl3pPr>
          </a:lstStyle>
          <a:p>
            <a:pPr lvl="2">
              <a:defRPr/>
            </a:pPr>
            <a:fld id="{5BB2D9DE-7703-4A99-B20B-DF78FF5D89CB}" type="slidenum">
              <a:rPr lang="en-US">
                <a:solidFill>
                  <a:srgbClr val="000000"/>
                </a:solidFill>
              </a:rPr>
              <a:pPr lvl="2">
                <a:defRPr/>
              </a:pPr>
              <a:t>‹#›</a:t>
            </a:fld>
            <a:endParaRPr lang="en-US">
              <a:solidFill>
                <a:srgbClr val="000000"/>
              </a:solidFill>
            </a:endParaRPr>
          </a:p>
        </p:txBody>
      </p:sp>
    </p:spTree>
    <p:extLst>
      <p:ext uri="{BB962C8B-B14F-4D97-AF65-F5344CB8AC3E}">
        <p14:creationId xmlns:p14="http://schemas.microsoft.com/office/powerpoint/2010/main" val="691494407"/>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0"/>
          <p:cNvSpPr>
            <a:spLocks noGrp="1" noChangeArrowheads="1"/>
          </p:cNvSpPr>
          <p:nvPr>
            <p:ph type="sldNum" sz="quarter" idx="10"/>
          </p:nvPr>
        </p:nvSpPr>
        <p:spPr>
          <a:ln/>
        </p:spPr>
        <p:txBody>
          <a:bodyPr/>
          <a:lstStyle>
            <a:lvl3pPr lvl="2">
              <a:defRPr/>
            </a:lvl3pPr>
          </a:lstStyle>
          <a:p>
            <a:pPr lvl="2">
              <a:defRPr/>
            </a:pPr>
            <a:fld id="{A48EBA67-E569-4690-9903-FED87952853E}" type="slidenum">
              <a:rPr lang="en-US">
                <a:solidFill>
                  <a:srgbClr val="000000"/>
                </a:solidFill>
              </a:rPr>
              <a:pPr lvl="2">
                <a:defRPr/>
              </a:pPr>
              <a:t>‹#›</a:t>
            </a:fld>
            <a:endParaRPr lang="en-US">
              <a:solidFill>
                <a:srgbClr val="000000"/>
              </a:solidFill>
            </a:endParaRPr>
          </a:p>
        </p:txBody>
      </p:sp>
    </p:spTree>
    <p:extLst>
      <p:ext uri="{BB962C8B-B14F-4D97-AF65-F5344CB8AC3E}">
        <p14:creationId xmlns:p14="http://schemas.microsoft.com/office/powerpoint/2010/main" val="4190547779"/>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0"/>
          <p:cNvSpPr>
            <a:spLocks noGrp="1" noChangeArrowheads="1"/>
          </p:cNvSpPr>
          <p:nvPr>
            <p:ph type="sldNum" sz="quarter" idx="10"/>
          </p:nvPr>
        </p:nvSpPr>
        <p:spPr>
          <a:ln/>
        </p:spPr>
        <p:txBody>
          <a:bodyPr/>
          <a:lstStyle>
            <a:lvl3pPr lvl="2">
              <a:defRPr/>
            </a:lvl3pPr>
          </a:lstStyle>
          <a:p>
            <a:pPr lvl="2">
              <a:defRPr/>
            </a:pPr>
            <a:fld id="{732DFFB2-DBC0-42A9-96F3-259B7C7D9594}" type="slidenum">
              <a:rPr lang="en-US">
                <a:solidFill>
                  <a:srgbClr val="000000"/>
                </a:solidFill>
              </a:rPr>
              <a:pPr lvl="2">
                <a:defRPr/>
              </a:pPr>
              <a:t>‹#›</a:t>
            </a:fld>
            <a:endParaRPr lang="en-US">
              <a:solidFill>
                <a:srgbClr val="000000"/>
              </a:solidFill>
            </a:endParaRPr>
          </a:p>
        </p:txBody>
      </p:sp>
    </p:spTree>
    <p:extLst>
      <p:ext uri="{BB962C8B-B14F-4D97-AF65-F5344CB8AC3E}">
        <p14:creationId xmlns:p14="http://schemas.microsoft.com/office/powerpoint/2010/main" val="721507121"/>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0"/>
          <p:cNvSpPr>
            <a:spLocks noGrp="1" noChangeArrowheads="1"/>
          </p:cNvSpPr>
          <p:nvPr>
            <p:ph type="sldNum" sz="quarter" idx="10"/>
          </p:nvPr>
        </p:nvSpPr>
        <p:spPr>
          <a:ln/>
        </p:spPr>
        <p:txBody>
          <a:bodyPr/>
          <a:lstStyle>
            <a:lvl3pPr lvl="2">
              <a:defRPr/>
            </a:lvl3pPr>
          </a:lstStyle>
          <a:p>
            <a:pPr lvl="2">
              <a:defRPr/>
            </a:pPr>
            <a:fld id="{B09A2785-ABAA-44DE-A7A7-59E82BA95D17}" type="slidenum">
              <a:rPr lang="en-US">
                <a:solidFill>
                  <a:srgbClr val="000000"/>
                </a:solidFill>
              </a:rPr>
              <a:pPr lvl="2">
                <a:defRPr/>
              </a:pPr>
              <a:t>‹#›</a:t>
            </a:fld>
            <a:endParaRPr lang="en-US">
              <a:solidFill>
                <a:srgbClr val="000000"/>
              </a:solidFill>
            </a:endParaRPr>
          </a:p>
        </p:txBody>
      </p:sp>
    </p:spTree>
    <p:extLst>
      <p:ext uri="{BB962C8B-B14F-4D97-AF65-F5344CB8AC3E}">
        <p14:creationId xmlns:p14="http://schemas.microsoft.com/office/powerpoint/2010/main" val="109529528"/>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0"/>
          <p:cNvSpPr>
            <a:spLocks noGrp="1" noChangeArrowheads="1"/>
          </p:cNvSpPr>
          <p:nvPr>
            <p:ph type="sldNum" sz="quarter" idx="10"/>
          </p:nvPr>
        </p:nvSpPr>
        <p:spPr>
          <a:ln/>
        </p:spPr>
        <p:txBody>
          <a:bodyPr/>
          <a:lstStyle>
            <a:lvl3pPr lvl="2">
              <a:defRPr/>
            </a:lvl3pPr>
          </a:lstStyle>
          <a:p>
            <a:pPr lvl="2">
              <a:defRPr/>
            </a:pPr>
            <a:fld id="{6F4DEA52-8599-48EC-83BE-88191A4D01DA}" type="slidenum">
              <a:rPr lang="en-US">
                <a:solidFill>
                  <a:srgbClr val="000000"/>
                </a:solidFill>
              </a:rPr>
              <a:pPr lvl="2">
                <a:defRPr/>
              </a:pPr>
              <a:t>‹#›</a:t>
            </a:fld>
            <a:endParaRPr lang="en-US">
              <a:solidFill>
                <a:srgbClr val="000000"/>
              </a:solidFill>
            </a:endParaRPr>
          </a:p>
        </p:txBody>
      </p:sp>
    </p:spTree>
    <p:extLst>
      <p:ext uri="{BB962C8B-B14F-4D97-AF65-F5344CB8AC3E}">
        <p14:creationId xmlns:p14="http://schemas.microsoft.com/office/powerpoint/2010/main" val="1649430439"/>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0"/>
          <p:cNvSpPr>
            <a:spLocks noGrp="1" noChangeArrowheads="1"/>
          </p:cNvSpPr>
          <p:nvPr>
            <p:ph type="sldNum" sz="quarter" idx="10"/>
          </p:nvPr>
        </p:nvSpPr>
        <p:spPr>
          <a:ln/>
        </p:spPr>
        <p:txBody>
          <a:bodyPr/>
          <a:lstStyle>
            <a:lvl3pPr lvl="2">
              <a:defRPr/>
            </a:lvl3pPr>
          </a:lstStyle>
          <a:p>
            <a:pPr lvl="2">
              <a:defRPr/>
            </a:pPr>
            <a:fld id="{9687F79B-2630-4098-B0C5-968475912573}" type="slidenum">
              <a:rPr lang="en-US">
                <a:solidFill>
                  <a:srgbClr val="000000"/>
                </a:solidFill>
              </a:rPr>
              <a:pPr lvl="2">
                <a:defRPr/>
              </a:pPr>
              <a:t>‹#›</a:t>
            </a:fld>
            <a:endParaRPr lang="en-US">
              <a:solidFill>
                <a:srgbClr val="000000"/>
              </a:solidFill>
            </a:endParaRPr>
          </a:p>
        </p:txBody>
      </p:sp>
    </p:spTree>
    <p:extLst>
      <p:ext uri="{BB962C8B-B14F-4D97-AF65-F5344CB8AC3E}">
        <p14:creationId xmlns:p14="http://schemas.microsoft.com/office/powerpoint/2010/main" val="3300554329"/>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34150" y="228600"/>
            <a:ext cx="2076450" cy="58674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04800" y="228600"/>
            <a:ext cx="607695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0"/>
          <p:cNvSpPr>
            <a:spLocks noGrp="1" noChangeArrowheads="1"/>
          </p:cNvSpPr>
          <p:nvPr>
            <p:ph type="sldNum" sz="quarter" idx="10"/>
          </p:nvPr>
        </p:nvSpPr>
        <p:spPr>
          <a:ln/>
        </p:spPr>
        <p:txBody>
          <a:bodyPr/>
          <a:lstStyle>
            <a:lvl3pPr lvl="2">
              <a:defRPr/>
            </a:lvl3pPr>
          </a:lstStyle>
          <a:p>
            <a:pPr lvl="2">
              <a:defRPr/>
            </a:pPr>
            <a:fld id="{691EA237-E82E-488E-A227-B8851EE06F54}" type="slidenum">
              <a:rPr lang="en-US">
                <a:solidFill>
                  <a:srgbClr val="000000"/>
                </a:solidFill>
              </a:rPr>
              <a:pPr lvl="2">
                <a:defRPr/>
              </a:pPr>
              <a:t>‹#›</a:t>
            </a:fld>
            <a:endParaRPr lang="en-US">
              <a:solidFill>
                <a:srgbClr val="000000"/>
              </a:solidFill>
            </a:endParaRPr>
          </a:p>
        </p:txBody>
      </p:sp>
    </p:spTree>
    <p:extLst>
      <p:ext uri="{BB962C8B-B14F-4D97-AF65-F5344CB8AC3E}">
        <p14:creationId xmlns:p14="http://schemas.microsoft.com/office/powerpoint/2010/main" val="1943457146"/>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7772400" cy="11049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304800" y="1524000"/>
            <a:ext cx="40767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lipArt Placeholder 3"/>
          <p:cNvSpPr>
            <a:spLocks noGrp="1"/>
          </p:cNvSpPr>
          <p:nvPr>
            <p:ph type="clipArt" sz="half" idx="2"/>
          </p:nvPr>
        </p:nvSpPr>
        <p:spPr>
          <a:xfrm>
            <a:off x="4533900" y="1524000"/>
            <a:ext cx="4076700" cy="4572000"/>
          </a:xfrm>
        </p:spPr>
        <p:txBody>
          <a:bodyPr/>
          <a:lstStyle/>
          <a:p>
            <a:pPr lvl="0"/>
            <a:endParaRPr lang="en-GB" noProof="0" smtClean="0"/>
          </a:p>
        </p:txBody>
      </p:sp>
      <p:sp>
        <p:nvSpPr>
          <p:cNvPr id="5" name="Rectangle 40"/>
          <p:cNvSpPr>
            <a:spLocks noGrp="1" noChangeArrowheads="1"/>
          </p:cNvSpPr>
          <p:nvPr>
            <p:ph type="sldNum" sz="quarter" idx="10"/>
          </p:nvPr>
        </p:nvSpPr>
        <p:spPr>
          <a:ln/>
        </p:spPr>
        <p:txBody>
          <a:bodyPr/>
          <a:lstStyle>
            <a:lvl3pPr lvl="2">
              <a:defRPr/>
            </a:lvl3pPr>
          </a:lstStyle>
          <a:p>
            <a:pPr lvl="2">
              <a:defRPr/>
            </a:pPr>
            <a:fld id="{913AFA68-A778-430E-AE66-DE49AEC62723}" type="slidenum">
              <a:rPr lang="en-US">
                <a:solidFill>
                  <a:srgbClr val="000000"/>
                </a:solidFill>
              </a:rPr>
              <a:pPr lvl="2">
                <a:defRPr/>
              </a:pPr>
              <a:t>‹#›</a:t>
            </a:fld>
            <a:endParaRPr lang="en-US">
              <a:solidFill>
                <a:srgbClr val="000000"/>
              </a:solidFill>
            </a:endParaRPr>
          </a:p>
        </p:txBody>
      </p:sp>
    </p:spTree>
    <p:extLst>
      <p:ext uri="{BB962C8B-B14F-4D97-AF65-F5344CB8AC3E}">
        <p14:creationId xmlns:p14="http://schemas.microsoft.com/office/powerpoint/2010/main" val="623323456"/>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7772400" cy="1104900"/>
          </a:xfrm>
        </p:spPr>
        <p:txBody>
          <a:bodyPr/>
          <a:lstStyle/>
          <a:p>
            <a:r>
              <a:rPr lang="en-US" smtClean="0"/>
              <a:t>Click to edit Master title style</a:t>
            </a:r>
            <a:endParaRPr lang="en-GB"/>
          </a:p>
        </p:txBody>
      </p:sp>
      <p:sp>
        <p:nvSpPr>
          <p:cNvPr id="3" name="Table Placeholder 2"/>
          <p:cNvSpPr>
            <a:spLocks noGrp="1"/>
          </p:cNvSpPr>
          <p:nvPr>
            <p:ph type="tbl" idx="1"/>
          </p:nvPr>
        </p:nvSpPr>
        <p:spPr>
          <a:xfrm>
            <a:off x="304800" y="1524000"/>
            <a:ext cx="8305800" cy="4572000"/>
          </a:xfrm>
        </p:spPr>
        <p:txBody>
          <a:bodyPr/>
          <a:lstStyle/>
          <a:p>
            <a:pPr lvl="0"/>
            <a:endParaRPr lang="en-GB" noProof="0" smtClean="0"/>
          </a:p>
        </p:txBody>
      </p:sp>
      <p:sp>
        <p:nvSpPr>
          <p:cNvPr id="4" name="Rectangle 40"/>
          <p:cNvSpPr>
            <a:spLocks noGrp="1" noChangeArrowheads="1"/>
          </p:cNvSpPr>
          <p:nvPr>
            <p:ph type="sldNum" sz="quarter" idx="10"/>
          </p:nvPr>
        </p:nvSpPr>
        <p:spPr>
          <a:ln/>
        </p:spPr>
        <p:txBody>
          <a:bodyPr/>
          <a:lstStyle>
            <a:lvl3pPr lvl="2">
              <a:defRPr/>
            </a:lvl3pPr>
          </a:lstStyle>
          <a:p>
            <a:pPr lvl="2">
              <a:defRPr/>
            </a:pPr>
            <a:fld id="{FDA5471D-C938-4B3E-A045-9F28429AC9C3}" type="slidenum">
              <a:rPr lang="en-US">
                <a:solidFill>
                  <a:srgbClr val="000000"/>
                </a:solidFill>
              </a:rPr>
              <a:pPr lvl="2">
                <a:defRPr/>
              </a:pPr>
              <a:t>‹#›</a:t>
            </a:fld>
            <a:endParaRPr lang="en-US">
              <a:solidFill>
                <a:srgbClr val="000000"/>
              </a:solidFill>
            </a:endParaRPr>
          </a:p>
        </p:txBody>
      </p:sp>
    </p:spTree>
    <p:extLst>
      <p:ext uri="{BB962C8B-B14F-4D97-AF65-F5344CB8AC3E}">
        <p14:creationId xmlns:p14="http://schemas.microsoft.com/office/powerpoint/2010/main" val="3700328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BB3F97-85F5-4542-B723-42E556501A38}" type="datetimeFigureOut">
              <a:rPr lang="en-GB" smtClean="0"/>
              <a:t>29/10/2023</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B0E51F40-C637-424B-AF94-F143250D46F9}" type="slidenum">
              <a:rPr lang="en-GB" smtClean="0"/>
              <a:t>‹#›</a:t>
            </a:fld>
            <a:endParaRPr lang="en-GB" dirty="0"/>
          </a:p>
        </p:txBody>
      </p:sp>
    </p:spTree>
    <p:extLst>
      <p:ext uri="{BB962C8B-B14F-4D97-AF65-F5344CB8AC3E}">
        <p14:creationId xmlns:p14="http://schemas.microsoft.com/office/powerpoint/2010/main" val="63297435"/>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7772400" cy="11049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304800" y="1524000"/>
            <a:ext cx="40767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533900" y="1524000"/>
            <a:ext cx="40767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0"/>
          <p:cNvSpPr>
            <a:spLocks noGrp="1" noChangeArrowheads="1"/>
          </p:cNvSpPr>
          <p:nvPr>
            <p:ph type="sldNum" sz="quarter" idx="10"/>
          </p:nvPr>
        </p:nvSpPr>
        <p:spPr>
          <a:ln/>
        </p:spPr>
        <p:txBody>
          <a:bodyPr/>
          <a:lstStyle>
            <a:lvl3pPr lvl="2">
              <a:defRPr/>
            </a:lvl3pPr>
          </a:lstStyle>
          <a:p>
            <a:pPr lvl="2">
              <a:defRPr/>
            </a:pPr>
            <a:fld id="{6E04EA05-CCE0-44B5-B87A-6EA128B002D0}" type="slidenum">
              <a:rPr lang="en-US">
                <a:solidFill>
                  <a:srgbClr val="000000"/>
                </a:solidFill>
              </a:rPr>
              <a:pPr lvl="2">
                <a:defRPr/>
              </a:pPr>
              <a:t>‹#›</a:t>
            </a:fld>
            <a:endParaRPr lang="en-US">
              <a:solidFill>
                <a:srgbClr val="000000"/>
              </a:solidFill>
            </a:endParaRPr>
          </a:p>
        </p:txBody>
      </p:sp>
    </p:spTree>
    <p:extLst>
      <p:ext uri="{BB962C8B-B14F-4D97-AF65-F5344CB8AC3E}">
        <p14:creationId xmlns:p14="http://schemas.microsoft.com/office/powerpoint/2010/main" val="1485563579"/>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7772400" cy="1104900"/>
          </a:xfrm>
        </p:spPr>
        <p:txBody>
          <a:bodyPr/>
          <a:lstStyle/>
          <a:p>
            <a:r>
              <a:rPr lang="en-US" smtClean="0"/>
              <a:t>Click to edit Master title style</a:t>
            </a:r>
            <a:endParaRPr lang="en-GB"/>
          </a:p>
        </p:txBody>
      </p:sp>
      <p:sp>
        <p:nvSpPr>
          <p:cNvPr id="3" name="Content Placeholder 2"/>
          <p:cNvSpPr>
            <a:spLocks noGrp="1"/>
          </p:cNvSpPr>
          <p:nvPr>
            <p:ph sz="half" idx="1"/>
          </p:nvPr>
        </p:nvSpPr>
        <p:spPr>
          <a:xfrm>
            <a:off x="304800" y="1524000"/>
            <a:ext cx="40767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quarter" idx="2"/>
          </p:nvPr>
        </p:nvSpPr>
        <p:spPr>
          <a:xfrm>
            <a:off x="4533900" y="1524000"/>
            <a:ext cx="4076700" cy="2209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Content Placeholder 4"/>
          <p:cNvSpPr>
            <a:spLocks noGrp="1"/>
          </p:cNvSpPr>
          <p:nvPr>
            <p:ph sz="quarter" idx="3"/>
          </p:nvPr>
        </p:nvSpPr>
        <p:spPr>
          <a:xfrm>
            <a:off x="4533900" y="3886200"/>
            <a:ext cx="4076700" cy="2209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Rectangle 40"/>
          <p:cNvSpPr>
            <a:spLocks noGrp="1" noChangeArrowheads="1"/>
          </p:cNvSpPr>
          <p:nvPr>
            <p:ph type="sldNum" sz="quarter" idx="10"/>
          </p:nvPr>
        </p:nvSpPr>
        <p:spPr>
          <a:ln/>
        </p:spPr>
        <p:txBody>
          <a:bodyPr/>
          <a:lstStyle>
            <a:lvl3pPr lvl="2">
              <a:defRPr/>
            </a:lvl3pPr>
          </a:lstStyle>
          <a:p>
            <a:pPr lvl="2">
              <a:defRPr/>
            </a:pPr>
            <a:fld id="{1ADA0885-3337-4D5A-8F7C-1F6D2B8C71F9}" type="slidenum">
              <a:rPr lang="en-US">
                <a:solidFill>
                  <a:srgbClr val="000000"/>
                </a:solidFill>
              </a:rPr>
              <a:pPr lvl="2">
                <a:defRPr/>
              </a:pPr>
              <a:t>‹#›</a:t>
            </a:fld>
            <a:endParaRPr lang="en-US">
              <a:solidFill>
                <a:srgbClr val="000000"/>
              </a:solidFill>
            </a:endParaRPr>
          </a:p>
        </p:txBody>
      </p:sp>
    </p:spTree>
    <p:extLst>
      <p:ext uri="{BB962C8B-B14F-4D97-AF65-F5344CB8AC3E}">
        <p14:creationId xmlns:p14="http://schemas.microsoft.com/office/powerpoint/2010/main" val="4046577560"/>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40"/>
          <p:cNvSpPr>
            <a:spLocks noGrp="1" noChangeArrowheads="1"/>
          </p:cNvSpPr>
          <p:nvPr>
            <p:ph type="sldNum" sz="quarter" idx="10"/>
          </p:nvPr>
        </p:nvSpPr>
        <p:spPr>
          <a:ln/>
        </p:spPr>
        <p:txBody>
          <a:bodyPr/>
          <a:lstStyle>
            <a:lvl3pPr lvl="2">
              <a:defRPr/>
            </a:lvl3pPr>
          </a:lstStyle>
          <a:p>
            <a:pPr lvl="2">
              <a:defRPr/>
            </a:pPr>
            <a:fld id="{7A270A24-4F96-43D5-87C3-43095BC91642}" type="slidenum">
              <a:rPr lang="en-US">
                <a:solidFill>
                  <a:srgbClr val="000000"/>
                </a:solidFill>
              </a:rPr>
              <a:pPr lvl="2">
                <a:defRPr/>
              </a:pPr>
              <a:t>‹#›</a:t>
            </a:fld>
            <a:endParaRPr lang="en-US">
              <a:solidFill>
                <a:srgbClr val="000000"/>
              </a:solidFill>
            </a:endParaRPr>
          </a:p>
        </p:txBody>
      </p:sp>
    </p:spTree>
    <p:extLst>
      <p:ext uri="{BB962C8B-B14F-4D97-AF65-F5344CB8AC3E}">
        <p14:creationId xmlns:p14="http://schemas.microsoft.com/office/powerpoint/2010/main" val="3934073512"/>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0"/>
          <p:cNvSpPr>
            <a:spLocks noGrp="1" noChangeArrowheads="1"/>
          </p:cNvSpPr>
          <p:nvPr>
            <p:ph type="sldNum" sz="quarter" idx="10"/>
          </p:nvPr>
        </p:nvSpPr>
        <p:spPr>
          <a:ln/>
        </p:spPr>
        <p:txBody>
          <a:bodyPr/>
          <a:lstStyle>
            <a:lvl3pPr lvl="2">
              <a:defRPr/>
            </a:lvl3pPr>
          </a:lstStyle>
          <a:p>
            <a:pPr lvl="2">
              <a:defRPr/>
            </a:pPr>
            <a:fld id="{86B225DF-C051-41A1-9F26-7F89EC16EB11}" type="slidenum">
              <a:rPr lang="en-US">
                <a:solidFill>
                  <a:srgbClr val="000000"/>
                </a:solidFill>
              </a:rPr>
              <a:pPr lvl="2">
                <a:defRPr/>
              </a:pPr>
              <a:t>‹#›</a:t>
            </a:fld>
            <a:endParaRPr lang="en-US">
              <a:solidFill>
                <a:srgbClr val="000000"/>
              </a:solidFill>
            </a:endParaRPr>
          </a:p>
        </p:txBody>
      </p:sp>
    </p:spTree>
    <p:extLst>
      <p:ext uri="{BB962C8B-B14F-4D97-AF65-F5344CB8AC3E}">
        <p14:creationId xmlns:p14="http://schemas.microsoft.com/office/powerpoint/2010/main" val="2964133001"/>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0"/>
          <p:cNvSpPr>
            <a:spLocks noGrp="1" noChangeArrowheads="1"/>
          </p:cNvSpPr>
          <p:nvPr>
            <p:ph type="sldNum" sz="quarter" idx="10"/>
          </p:nvPr>
        </p:nvSpPr>
        <p:spPr>
          <a:ln/>
        </p:spPr>
        <p:txBody>
          <a:bodyPr/>
          <a:lstStyle>
            <a:lvl3pPr lvl="2">
              <a:defRPr/>
            </a:lvl3pPr>
          </a:lstStyle>
          <a:p>
            <a:pPr lvl="2">
              <a:defRPr/>
            </a:pPr>
            <a:fld id="{E876F836-DBFD-47A5-8B4B-D0450C0612D5}" type="slidenum">
              <a:rPr lang="en-US">
                <a:solidFill>
                  <a:srgbClr val="000000"/>
                </a:solidFill>
              </a:rPr>
              <a:pPr lvl="2">
                <a:defRPr/>
              </a:pPr>
              <a:t>‹#›</a:t>
            </a:fld>
            <a:endParaRPr lang="en-US">
              <a:solidFill>
                <a:srgbClr val="000000"/>
              </a:solidFill>
            </a:endParaRPr>
          </a:p>
        </p:txBody>
      </p:sp>
    </p:spTree>
    <p:extLst>
      <p:ext uri="{BB962C8B-B14F-4D97-AF65-F5344CB8AC3E}">
        <p14:creationId xmlns:p14="http://schemas.microsoft.com/office/powerpoint/2010/main" val="3195184510"/>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304800" y="1524000"/>
            <a:ext cx="40767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533900" y="1524000"/>
            <a:ext cx="40767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0"/>
          <p:cNvSpPr>
            <a:spLocks noGrp="1" noChangeArrowheads="1"/>
          </p:cNvSpPr>
          <p:nvPr>
            <p:ph type="sldNum" sz="quarter" idx="10"/>
          </p:nvPr>
        </p:nvSpPr>
        <p:spPr>
          <a:ln/>
        </p:spPr>
        <p:txBody>
          <a:bodyPr/>
          <a:lstStyle>
            <a:lvl3pPr lvl="2">
              <a:defRPr/>
            </a:lvl3pPr>
          </a:lstStyle>
          <a:p>
            <a:pPr lvl="2">
              <a:defRPr/>
            </a:pPr>
            <a:fld id="{617D7C7A-DAF6-4822-BD48-2BD346D9165B}" type="slidenum">
              <a:rPr lang="en-US">
                <a:solidFill>
                  <a:srgbClr val="000000"/>
                </a:solidFill>
              </a:rPr>
              <a:pPr lvl="2">
                <a:defRPr/>
              </a:pPr>
              <a:t>‹#›</a:t>
            </a:fld>
            <a:endParaRPr lang="en-US">
              <a:solidFill>
                <a:srgbClr val="000000"/>
              </a:solidFill>
            </a:endParaRPr>
          </a:p>
        </p:txBody>
      </p:sp>
    </p:spTree>
    <p:extLst>
      <p:ext uri="{BB962C8B-B14F-4D97-AF65-F5344CB8AC3E}">
        <p14:creationId xmlns:p14="http://schemas.microsoft.com/office/powerpoint/2010/main" val="2113533305"/>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0"/>
          <p:cNvSpPr>
            <a:spLocks noGrp="1" noChangeArrowheads="1"/>
          </p:cNvSpPr>
          <p:nvPr>
            <p:ph type="sldNum" sz="quarter" idx="10"/>
          </p:nvPr>
        </p:nvSpPr>
        <p:spPr>
          <a:ln/>
        </p:spPr>
        <p:txBody>
          <a:bodyPr/>
          <a:lstStyle>
            <a:lvl3pPr lvl="2">
              <a:defRPr/>
            </a:lvl3pPr>
          </a:lstStyle>
          <a:p>
            <a:pPr lvl="2">
              <a:defRPr/>
            </a:pPr>
            <a:fld id="{5BB2D9DE-7703-4A99-B20B-DF78FF5D89CB}" type="slidenum">
              <a:rPr lang="en-US">
                <a:solidFill>
                  <a:srgbClr val="000000"/>
                </a:solidFill>
              </a:rPr>
              <a:pPr lvl="2">
                <a:defRPr/>
              </a:pPr>
              <a:t>‹#›</a:t>
            </a:fld>
            <a:endParaRPr lang="en-US">
              <a:solidFill>
                <a:srgbClr val="000000"/>
              </a:solidFill>
            </a:endParaRPr>
          </a:p>
        </p:txBody>
      </p:sp>
    </p:spTree>
    <p:extLst>
      <p:ext uri="{BB962C8B-B14F-4D97-AF65-F5344CB8AC3E}">
        <p14:creationId xmlns:p14="http://schemas.microsoft.com/office/powerpoint/2010/main" val="3250908523"/>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0"/>
          <p:cNvSpPr>
            <a:spLocks noGrp="1" noChangeArrowheads="1"/>
          </p:cNvSpPr>
          <p:nvPr>
            <p:ph type="sldNum" sz="quarter" idx="10"/>
          </p:nvPr>
        </p:nvSpPr>
        <p:spPr>
          <a:ln/>
        </p:spPr>
        <p:txBody>
          <a:bodyPr/>
          <a:lstStyle>
            <a:lvl3pPr lvl="2">
              <a:defRPr/>
            </a:lvl3pPr>
          </a:lstStyle>
          <a:p>
            <a:pPr lvl="2">
              <a:defRPr/>
            </a:pPr>
            <a:fld id="{A48EBA67-E569-4690-9903-FED87952853E}" type="slidenum">
              <a:rPr lang="en-US">
                <a:solidFill>
                  <a:srgbClr val="000000"/>
                </a:solidFill>
              </a:rPr>
              <a:pPr lvl="2">
                <a:defRPr/>
              </a:pPr>
              <a:t>‹#›</a:t>
            </a:fld>
            <a:endParaRPr lang="en-US">
              <a:solidFill>
                <a:srgbClr val="000000"/>
              </a:solidFill>
            </a:endParaRPr>
          </a:p>
        </p:txBody>
      </p:sp>
    </p:spTree>
    <p:extLst>
      <p:ext uri="{BB962C8B-B14F-4D97-AF65-F5344CB8AC3E}">
        <p14:creationId xmlns:p14="http://schemas.microsoft.com/office/powerpoint/2010/main" val="3593947590"/>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0"/>
          <p:cNvSpPr>
            <a:spLocks noGrp="1" noChangeArrowheads="1"/>
          </p:cNvSpPr>
          <p:nvPr>
            <p:ph type="sldNum" sz="quarter" idx="10"/>
          </p:nvPr>
        </p:nvSpPr>
        <p:spPr>
          <a:ln/>
        </p:spPr>
        <p:txBody>
          <a:bodyPr/>
          <a:lstStyle>
            <a:lvl3pPr lvl="2">
              <a:defRPr/>
            </a:lvl3pPr>
          </a:lstStyle>
          <a:p>
            <a:pPr lvl="2">
              <a:defRPr/>
            </a:pPr>
            <a:fld id="{732DFFB2-DBC0-42A9-96F3-259B7C7D9594}" type="slidenum">
              <a:rPr lang="en-US">
                <a:solidFill>
                  <a:srgbClr val="000000"/>
                </a:solidFill>
              </a:rPr>
              <a:pPr lvl="2">
                <a:defRPr/>
              </a:pPr>
              <a:t>‹#›</a:t>
            </a:fld>
            <a:endParaRPr lang="en-US">
              <a:solidFill>
                <a:srgbClr val="000000"/>
              </a:solidFill>
            </a:endParaRPr>
          </a:p>
        </p:txBody>
      </p:sp>
    </p:spTree>
    <p:extLst>
      <p:ext uri="{BB962C8B-B14F-4D97-AF65-F5344CB8AC3E}">
        <p14:creationId xmlns:p14="http://schemas.microsoft.com/office/powerpoint/2010/main" val="2002563475"/>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0"/>
          <p:cNvSpPr>
            <a:spLocks noGrp="1" noChangeArrowheads="1"/>
          </p:cNvSpPr>
          <p:nvPr>
            <p:ph type="sldNum" sz="quarter" idx="10"/>
          </p:nvPr>
        </p:nvSpPr>
        <p:spPr>
          <a:ln/>
        </p:spPr>
        <p:txBody>
          <a:bodyPr/>
          <a:lstStyle>
            <a:lvl3pPr lvl="2">
              <a:defRPr/>
            </a:lvl3pPr>
          </a:lstStyle>
          <a:p>
            <a:pPr lvl="2">
              <a:defRPr/>
            </a:pPr>
            <a:fld id="{B09A2785-ABAA-44DE-A7A7-59E82BA95D17}" type="slidenum">
              <a:rPr lang="en-US">
                <a:solidFill>
                  <a:srgbClr val="000000"/>
                </a:solidFill>
              </a:rPr>
              <a:pPr lvl="2">
                <a:defRPr/>
              </a:pPr>
              <a:t>‹#›</a:t>
            </a:fld>
            <a:endParaRPr lang="en-US">
              <a:solidFill>
                <a:srgbClr val="000000"/>
              </a:solidFill>
            </a:endParaRPr>
          </a:p>
        </p:txBody>
      </p:sp>
    </p:spTree>
    <p:extLst>
      <p:ext uri="{BB962C8B-B14F-4D97-AF65-F5344CB8AC3E}">
        <p14:creationId xmlns:p14="http://schemas.microsoft.com/office/powerpoint/2010/main" val="30338733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2BB3F97-85F5-4542-B723-42E556501A38}" type="datetimeFigureOut">
              <a:rPr lang="en-GB" smtClean="0"/>
              <a:t>29/10/2023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B0E51F40-C637-424B-AF94-F143250D46F9}" type="slidenum">
              <a:rPr lang="en-GB" smtClean="0"/>
              <a:t>‹#›</a:t>
            </a:fld>
            <a:endParaRPr lang="en-GB" dirty="0"/>
          </a:p>
        </p:txBody>
      </p:sp>
    </p:spTree>
    <p:extLst>
      <p:ext uri="{BB962C8B-B14F-4D97-AF65-F5344CB8AC3E}">
        <p14:creationId xmlns:p14="http://schemas.microsoft.com/office/powerpoint/2010/main" val="1306301298"/>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0"/>
          <p:cNvSpPr>
            <a:spLocks noGrp="1" noChangeArrowheads="1"/>
          </p:cNvSpPr>
          <p:nvPr>
            <p:ph type="sldNum" sz="quarter" idx="10"/>
          </p:nvPr>
        </p:nvSpPr>
        <p:spPr>
          <a:ln/>
        </p:spPr>
        <p:txBody>
          <a:bodyPr/>
          <a:lstStyle>
            <a:lvl3pPr lvl="2">
              <a:defRPr/>
            </a:lvl3pPr>
          </a:lstStyle>
          <a:p>
            <a:pPr lvl="2">
              <a:defRPr/>
            </a:pPr>
            <a:fld id="{6F4DEA52-8599-48EC-83BE-88191A4D01DA}" type="slidenum">
              <a:rPr lang="en-US">
                <a:solidFill>
                  <a:srgbClr val="000000"/>
                </a:solidFill>
              </a:rPr>
              <a:pPr lvl="2">
                <a:defRPr/>
              </a:pPr>
              <a:t>‹#›</a:t>
            </a:fld>
            <a:endParaRPr lang="en-US">
              <a:solidFill>
                <a:srgbClr val="000000"/>
              </a:solidFill>
            </a:endParaRPr>
          </a:p>
        </p:txBody>
      </p:sp>
    </p:spTree>
    <p:extLst>
      <p:ext uri="{BB962C8B-B14F-4D97-AF65-F5344CB8AC3E}">
        <p14:creationId xmlns:p14="http://schemas.microsoft.com/office/powerpoint/2010/main" val="3423498321"/>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0"/>
          <p:cNvSpPr>
            <a:spLocks noGrp="1" noChangeArrowheads="1"/>
          </p:cNvSpPr>
          <p:nvPr>
            <p:ph type="sldNum" sz="quarter" idx="10"/>
          </p:nvPr>
        </p:nvSpPr>
        <p:spPr>
          <a:ln/>
        </p:spPr>
        <p:txBody>
          <a:bodyPr/>
          <a:lstStyle>
            <a:lvl3pPr lvl="2">
              <a:defRPr/>
            </a:lvl3pPr>
          </a:lstStyle>
          <a:p>
            <a:pPr lvl="2">
              <a:defRPr/>
            </a:pPr>
            <a:fld id="{9687F79B-2630-4098-B0C5-968475912573}" type="slidenum">
              <a:rPr lang="en-US">
                <a:solidFill>
                  <a:srgbClr val="000000"/>
                </a:solidFill>
              </a:rPr>
              <a:pPr lvl="2">
                <a:defRPr/>
              </a:pPr>
              <a:t>‹#›</a:t>
            </a:fld>
            <a:endParaRPr lang="en-US">
              <a:solidFill>
                <a:srgbClr val="000000"/>
              </a:solidFill>
            </a:endParaRPr>
          </a:p>
        </p:txBody>
      </p:sp>
    </p:spTree>
    <p:extLst>
      <p:ext uri="{BB962C8B-B14F-4D97-AF65-F5344CB8AC3E}">
        <p14:creationId xmlns:p14="http://schemas.microsoft.com/office/powerpoint/2010/main" val="3782152558"/>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34150" y="228600"/>
            <a:ext cx="2076450" cy="58674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04800" y="228600"/>
            <a:ext cx="607695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0"/>
          <p:cNvSpPr>
            <a:spLocks noGrp="1" noChangeArrowheads="1"/>
          </p:cNvSpPr>
          <p:nvPr>
            <p:ph type="sldNum" sz="quarter" idx="10"/>
          </p:nvPr>
        </p:nvSpPr>
        <p:spPr>
          <a:ln/>
        </p:spPr>
        <p:txBody>
          <a:bodyPr/>
          <a:lstStyle>
            <a:lvl3pPr lvl="2">
              <a:defRPr/>
            </a:lvl3pPr>
          </a:lstStyle>
          <a:p>
            <a:pPr lvl="2">
              <a:defRPr/>
            </a:pPr>
            <a:fld id="{691EA237-E82E-488E-A227-B8851EE06F54}" type="slidenum">
              <a:rPr lang="en-US">
                <a:solidFill>
                  <a:srgbClr val="000000"/>
                </a:solidFill>
              </a:rPr>
              <a:pPr lvl="2">
                <a:defRPr/>
              </a:pPr>
              <a:t>‹#›</a:t>
            </a:fld>
            <a:endParaRPr lang="en-US">
              <a:solidFill>
                <a:srgbClr val="000000"/>
              </a:solidFill>
            </a:endParaRPr>
          </a:p>
        </p:txBody>
      </p:sp>
    </p:spTree>
    <p:extLst>
      <p:ext uri="{BB962C8B-B14F-4D97-AF65-F5344CB8AC3E}">
        <p14:creationId xmlns:p14="http://schemas.microsoft.com/office/powerpoint/2010/main" val="1450677370"/>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7772400" cy="11049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304800" y="1524000"/>
            <a:ext cx="40767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lipArt Placeholder 3"/>
          <p:cNvSpPr>
            <a:spLocks noGrp="1"/>
          </p:cNvSpPr>
          <p:nvPr>
            <p:ph type="clipArt" sz="half" idx="2"/>
          </p:nvPr>
        </p:nvSpPr>
        <p:spPr>
          <a:xfrm>
            <a:off x="4533900" y="1524000"/>
            <a:ext cx="4076700" cy="4572000"/>
          </a:xfrm>
        </p:spPr>
        <p:txBody>
          <a:bodyPr/>
          <a:lstStyle/>
          <a:p>
            <a:pPr lvl="0"/>
            <a:endParaRPr lang="en-GB" noProof="0" smtClean="0"/>
          </a:p>
        </p:txBody>
      </p:sp>
      <p:sp>
        <p:nvSpPr>
          <p:cNvPr id="5" name="Rectangle 40"/>
          <p:cNvSpPr>
            <a:spLocks noGrp="1" noChangeArrowheads="1"/>
          </p:cNvSpPr>
          <p:nvPr>
            <p:ph type="sldNum" sz="quarter" idx="10"/>
          </p:nvPr>
        </p:nvSpPr>
        <p:spPr>
          <a:ln/>
        </p:spPr>
        <p:txBody>
          <a:bodyPr/>
          <a:lstStyle>
            <a:lvl3pPr lvl="2">
              <a:defRPr/>
            </a:lvl3pPr>
          </a:lstStyle>
          <a:p>
            <a:pPr lvl="2">
              <a:defRPr/>
            </a:pPr>
            <a:fld id="{913AFA68-A778-430E-AE66-DE49AEC62723}" type="slidenum">
              <a:rPr lang="en-US">
                <a:solidFill>
                  <a:srgbClr val="000000"/>
                </a:solidFill>
              </a:rPr>
              <a:pPr lvl="2">
                <a:defRPr/>
              </a:pPr>
              <a:t>‹#›</a:t>
            </a:fld>
            <a:endParaRPr lang="en-US">
              <a:solidFill>
                <a:srgbClr val="000000"/>
              </a:solidFill>
            </a:endParaRPr>
          </a:p>
        </p:txBody>
      </p:sp>
    </p:spTree>
    <p:extLst>
      <p:ext uri="{BB962C8B-B14F-4D97-AF65-F5344CB8AC3E}">
        <p14:creationId xmlns:p14="http://schemas.microsoft.com/office/powerpoint/2010/main" val="1827898179"/>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7772400" cy="1104900"/>
          </a:xfrm>
        </p:spPr>
        <p:txBody>
          <a:bodyPr/>
          <a:lstStyle/>
          <a:p>
            <a:r>
              <a:rPr lang="en-US" smtClean="0"/>
              <a:t>Click to edit Master title style</a:t>
            </a:r>
            <a:endParaRPr lang="en-GB"/>
          </a:p>
        </p:txBody>
      </p:sp>
      <p:sp>
        <p:nvSpPr>
          <p:cNvPr id="3" name="Table Placeholder 2"/>
          <p:cNvSpPr>
            <a:spLocks noGrp="1"/>
          </p:cNvSpPr>
          <p:nvPr>
            <p:ph type="tbl" idx="1"/>
          </p:nvPr>
        </p:nvSpPr>
        <p:spPr>
          <a:xfrm>
            <a:off x="304800" y="1524000"/>
            <a:ext cx="8305800" cy="4572000"/>
          </a:xfrm>
        </p:spPr>
        <p:txBody>
          <a:bodyPr/>
          <a:lstStyle/>
          <a:p>
            <a:pPr lvl="0"/>
            <a:endParaRPr lang="en-GB" noProof="0" smtClean="0"/>
          </a:p>
        </p:txBody>
      </p:sp>
      <p:sp>
        <p:nvSpPr>
          <p:cNvPr id="4" name="Rectangle 40"/>
          <p:cNvSpPr>
            <a:spLocks noGrp="1" noChangeArrowheads="1"/>
          </p:cNvSpPr>
          <p:nvPr>
            <p:ph type="sldNum" sz="quarter" idx="10"/>
          </p:nvPr>
        </p:nvSpPr>
        <p:spPr>
          <a:ln/>
        </p:spPr>
        <p:txBody>
          <a:bodyPr/>
          <a:lstStyle>
            <a:lvl3pPr lvl="2">
              <a:defRPr/>
            </a:lvl3pPr>
          </a:lstStyle>
          <a:p>
            <a:pPr lvl="2">
              <a:defRPr/>
            </a:pPr>
            <a:fld id="{FDA5471D-C938-4B3E-A045-9F28429AC9C3}" type="slidenum">
              <a:rPr lang="en-US">
                <a:solidFill>
                  <a:srgbClr val="000000"/>
                </a:solidFill>
              </a:rPr>
              <a:pPr lvl="2">
                <a:defRPr/>
              </a:pPr>
              <a:t>‹#›</a:t>
            </a:fld>
            <a:endParaRPr lang="en-US">
              <a:solidFill>
                <a:srgbClr val="000000"/>
              </a:solidFill>
            </a:endParaRPr>
          </a:p>
        </p:txBody>
      </p:sp>
    </p:spTree>
    <p:extLst>
      <p:ext uri="{BB962C8B-B14F-4D97-AF65-F5344CB8AC3E}">
        <p14:creationId xmlns:p14="http://schemas.microsoft.com/office/powerpoint/2010/main" val="539798680"/>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7772400" cy="11049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304800" y="1524000"/>
            <a:ext cx="40767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533900" y="1524000"/>
            <a:ext cx="40767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0"/>
          <p:cNvSpPr>
            <a:spLocks noGrp="1" noChangeArrowheads="1"/>
          </p:cNvSpPr>
          <p:nvPr>
            <p:ph type="sldNum" sz="quarter" idx="10"/>
          </p:nvPr>
        </p:nvSpPr>
        <p:spPr>
          <a:ln/>
        </p:spPr>
        <p:txBody>
          <a:bodyPr/>
          <a:lstStyle>
            <a:lvl3pPr lvl="2">
              <a:defRPr/>
            </a:lvl3pPr>
          </a:lstStyle>
          <a:p>
            <a:pPr lvl="2">
              <a:defRPr/>
            </a:pPr>
            <a:fld id="{6E04EA05-CCE0-44B5-B87A-6EA128B002D0}" type="slidenum">
              <a:rPr lang="en-US">
                <a:solidFill>
                  <a:srgbClr val="000000"/>
                </a:solidFill>
              </a:rPr>
              <a:pPr lvl="2">
                <a:defRPr/>
              </a:pPr>
              <a:t>‹#›</a:t>
            </a:fld>
            <a:endParaRPr lang="en-US">
              <a:solidFill>
                <a:srgbClr val="000000"/>
              </a:solidFill>
            </a:endParaRPr>
          </a:p>
        </p:txBody>
      </p:sp>
    </p:spTree>
    <p:extLst>
      <p:ext uri="{BB962C8B-B14F-4D97-AF65-F5344CB8AC3E}">
        <p14:creationId xmlns:p14="http://schemas.microsoft.com/office/powerpoint/2010/main" val="3834447761"/>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7772400" cy="1104900"/>
          </a:xfrm>
        </p:spPr>
        <p:txBody>
          <a:bodyPr/>
          <a:lstStyle/>
          <a:p>
            <a:r>
              <a:rPr lang="en-US" smtClean="0"/>
              <a:t>Click to edit Master title style</a:t>
            </a:r>
            <a:endParaRPr lang="en-GB"/>
          </a:p>
        </p:txBody>
      </p:sp>
      <p:sp>
        <p:nvSpPr>
          <p:cNvPr id="3" name="Content Placeholder 2"/>
          <p:cNvSpPr>
            <a:spLocks noGrp="1"/>
          </p:cNvSpPr>
          <p:nvPr>
            <p:ph sz="half" idx="1"/>
          </p:nvPr>
        </p:nvSpPr>
        <p:spPr>
          <a:xfrm>
            <a:off x="304800" y="1524000"/>
            <a:ext cx="40767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quarter" idx="2"/>
          </p:nvPr>
        </p:nvSpPr>
        <p:spPr>
          <a:xfrm>
            <a:off x="4533900" y="1524000"/>
            <a:ext cx="4076700" cy="2209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Content Placeholder 4"/>
          <p:cNvSpPr>
            <a:spLocks noGrp="1"/>
          </p:cNvSpPr>
          <p:nvPr>
            <p:ph sz="quarter" idx="3"/>
          </p:nvPr>
        </p:nvSpPr>
        <p:spPr>
          <a:xfrm>
            <a:off x="4533900" y="3886200"/>
            <a:ext cx="4076700" cy="2209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Rectangle 40"/>
          <p:cNvSpPr>
            <a:spLocks noGrp="1" noChangeArrowheads="1"/>
          </p:cNvSpPr>
          <p:nvPr>
            <p:ph type="sldNum" sz="quarter" idx="10"/>
          </p:nvPr>
        </p:nvSpPr>
        <p:spPr>
          <a:ln/>
        </p:spPr>
        <p:txBody>
          <a:bodyPr/>
          <a:lstStyle>
            <a:lvl3pPr lvl="2">
              <a:defRPr/>
            </a:lvl3pPr>
          </a:lstStyle>
          <a:p>
            <a:pPr lvl="2">
              <a:defRPr/>
            </a:pPr>
            <a:fld id="{1ADA0885-3337-4D5A-8F7C-1F6D2B8C71F9}" type="slidenum">
              <a:rPr lang="en-US">
                <a:solidFill>
                  <a:srgbClr val="000000"/>
                </a:solidFill>
              </a:rPr>
              <a:pPr lvl="2">
                <a:defRPr/>
              </a:pPr>
              <a:t>‹#›</a:t>
            </a:fld>
            <a:endParaRPr lang="en-US">
              <a:solidFill>
                <a:srgbClr val="000000"/>
              </a:solidFill>
            </a:endParaRPr>
          </a:p>
        </p:txBody>
      </p:sp>
    </p:spTree>
    <p:extLst>
      <p:ext uri="{BB962C8B-B14F-4D97-AF65-F5344CB8AC3E}">
        <p14:creationId xmlns:p14="http://schemas.microsoft.com/office/powerpoint/2010/main" val="14173748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2BB3F97-85F5-4542-B723-42E556501A38}" type="datetimeFigureOut">
              <a:rPr lang="en-GB" smtClean="0"/>
              <a:t>29/10/2023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B0E51F40-C637-424B-AF94-F143250D46F9}" type="slidenum">
              <a:rPr lang="en-GB" smtClean="0"/>
              <a:t>‹#›</a:t>
            </a:fld>
            <a:endParaRPr lang="en-GB" dirty="0"/>
          </a:p>
        </p:txBody>
      </p:sp>
    </p:spTree>
    <p:extLst>
      <p:ext uri="{BB962C8B-B14F-4D97-AF65-F5344CB8AC3E}">
        <p14:creationId xmlns:p14="http://schemas.microsoft.com/office/powerpoint/2010/main" val="5243258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4.xml"/><Relationship Id="rId13" Type="http://schemas.openxmlformats.org/officeDocument/2006/relationships/slideLayout" Target="../slideLayouts/slideLayout39.xml"/><Relationship Id="rId3" Type="http://schemas.openxmlformats.org/officeDocument/2006/relationships/slideLayout" Target="../slideLayouts/slideLayout29.xml"/><Relationship Id="rId7" Type="http://schemas.openxmlformats.org/officeDocument/2006/relationships/slideLayout" Target="../slideLayouts/slideLayout33.xml"/><Relationship Id="rId12" Type="http://schemas.openxmlformats.org/officeDocument/2006/relationships/slideLayout" Target="../slideLayouts/slideLayout38.xml"/><Relationship Id="rId2" Type="http://schemas.openxmlformats.org/officeDocument/2006/relationships/slideLayout" Target="../slideLayouts/slideLayout28.xml"/><Relationship Id="rId16" Type="http://schemas.openxmlformats.org/officeDocument/2006/relationships/theme" Target="../theme/theme3.xml"/><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slideLayout" Target="../slideLayouts/slideLayout37.xml"/><Relationship Id="rId5" Type="http://schemas.openxmlformats.org/officeDocument/2006/relationships/slideLayout" Target="../slideLayouts/slideLayout31.xml"/><Relationship Id="rId15" Type="http://schemas.openxmlformats.org/officeDocument/2006/relationships/slideLayout" Target="../slideLayouts/slideLayout41.xml"/><Relationship Id="rId10" Type="http://schemas.openxmlformats.org/officeDocument/2006/relationships/slideLayout" Target="../slideLayouts/slideLayout36.xml"/><Relationship Id="rId4" Type="http://schemas.openxmlformats.org/officeDocument/2006/relationships/slideLayout" Target="../slideLayouts/slideLayout30.xml"/><Relationship Id="rId9" Type="http://schemas.openxmlformats.org/officeDocument/2006/relationships/slideLayout" Target="../slideLayouts/slideLayout35.xml"/><Relationship Id="rId14" Type="http://schemas.openxmlformats.org/officeDocument/2006/relationships/slideLayout" Target="../slideLayouts/slideLayout40.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9.xml"/><Relationship Id="rId13" Type="http://schemas.openxmlformats.org/officeDocument/2006/relationships/slideLayout" Target="../slideLayouts/slideLayout54.xml"/><Relationship Id="rId3" Type="http://schemas.openxmlformats.org/officeDocument/2006/relationships/slideLayout" Target="../slideLayouts/slideLayout44.xml"/><Relationship Id="rId7" Type="http://schemas.openxmlformats.org/officeDocument/2006/relationships/slideLayout" Target="../slideLayouts/slideLayout48.xml"/><Relationship Id="rId12" Type="http://schemas.openxmlformats.org/officeDocument/2006/relationships/slideLayout" Target="../slideLayouts/slideLayout53.xml"/><Relationship Id="rId2" Type="http://schemas.openxmlformats.org/officeDocument/2006/relationships/slideLayout" Target="../slideLayouts/slideLayout43.xml"/><Relationship Id="rId16" Type="http://schemas.openxmlformats.org/officeDocument/2006/relationships/theme" Target="../theme/theme4.xml"/><Relationship Id="rId1" Type="http://schemas.openxmlformats.org/officeDocument/2006/relationships/slideLayout" Target="../slideLayouts/slideLayout42.xml"/><Relationship Id="rId6" Type="http://schemas.openxmlformats.org/officeDocument/2006/relationships/slideLayout" Target="../slideLayouts/slideLayout47.xml"/><Relationship Id="rId11" Type="http://schemas.openxmlformats.org/officeDocument/2006/relationships/slideLayout" Target="../slideLayouts/slideLayout52.xml"/><Relationship Id="rId5" Type="http://schemas.openxmlformats.org/officeDocument/2006/relationships/slideLayout" Target="../slideLayouts/slideLayout46.xml"/><Relationship Id="rId15" Type="http://schemas.openxmlformats.org/officeDocument/2006/relationships/slideLayout" Target="../slideLayouts/slideLayout56.xml"/><Relationship Id="rId10" Type="http://schemas.openxmlformats.org/officeDocument/2006/relationships/slideLayout" Target="../slideLayouts/slideLayout51.xml"/><Relationship Id="rId4" Type="http://schemas.openxmlformats.org/officeDocument/2006/relationships/slideLayout" Target="../slideLayouts/slideLayout45.xml"/><Relationship Id="rId9" Type="http://schemas.openxmlformats.org/officeDocument/2006/relationships/slideLayout" Target="../slideLayouts/slideLayout50.xml"/><Relationship Id="rId14" Type="http://schemas.openxmlformats.org/officeDocument/2006/relationships/slideLayout" Target="../slideLayouts/slideLayout55.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64.xml"/><Relationship Id="rId13" Type="http://schemas.openxmlformats.org/officeDocument/2006/relationships/slideLayout" Target="../slideLayouts/slideLayout69.xml"/><Relationship Id="rId3" Type="http://schemas.openxmlformats.org/officeDocument/2006/relationships/slideLayout" Target="../slideLayouts/slideLayout59.xml"/><Relationship Id="rId7" Type="http://schemas.openxmlformats.org/officeDocument/2006/relationships/slideLayout" Target="../slideLayouts/slideLayout63.xml"/><Relationship Id="rId12" Type="http://schemas.openxmlformats.org/officeDocument/2006/relationships/slideLayout" Target="../slideLayouts/slideLayout68.xml"/><Relationship Id="rId2" Type="http://schemas.openxmlformats.org/officeDocument/2006/relationships/slideLayout" Target="../slideLayouts/slideLayout58.xml"/><Relationship Id="rId16" Type="http://schemas.openxmlformats.org/officeDocument/2006/relationships/theme" Target="../theme/theme5.xml"/><Relationship Id="rId1" Type="http://schemas.openxmlformats.org/officeDocument/2006/relationships/slideLayout" Target="../slideLayouts/slideLayout57.xml"/><Relationship Id="rId6" Type="http://schemas.openxmlformats.org/officeDocument/2006/relationships/slideLayout" Target="../slideLayouts/slideLayout62.xml"/><Relationship Id="rId11" Type="http://schemas.openxmlformats.org/officeDocument/2006/relationships/slideLayout" Target="../slideLayouts/slideLayout67.xml"/><Relationship Id="rId5" Type="http://schemas.openxmlformats.org/officeDocument/2006/relationships/slideLayout" Target="../slideLayouts/slideLayout61.xml"/><Relationship Id="rId15" Type="http://schemas.openxmlformats.org/officeDocument/2006/relationships/slideLayout" Target="../slideLayouts/slideLayout71.xml"/><Relationship Id="rId10" Type="http://schemas.openxmlformats.org/officeDocument/2006/relationships/slideLayout" Target="../slideLayouts/slideLayout66.xml"/><Relationship Id="rId4" Type="http://schemas.openxmlformats.org/officeDocument/2006/relationships/slideLayout" Target="../slideLayouts/slideLayout60.xml"/><Relationship Id="rId9" Type="http://schemas.openxmlformats.org/officeDocument/2006/relationships/slideLayout" Target="../slideLayouts/slideLayout65.xml"/><Relationship Id="rId14" Type="http://schemas.openxmlformats.org/officeDocument/2006/relationships/slideLayout" Target="../slideLayouts/slideLayout70.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79.xml"/><Relationship Id="rId13" Type="http://schemas.openxmlformats.org/officeDocument/2006/relationships/slideLayout" Target="../slideLayouts/slideLayout84.xml"/><Relationship Id="rId3" Type="http://schemas.openxmlformats.org/officeDocument/2006/relationships/slideLayout" Target="../slideLayouts/slideLayout74.xml"/><Relationship Id="rId7" Type="http://schemas.openxmlformats.org/officeDocument/2006/relationships/slideLayout" Target="../slideLayouts/slideLayout78.xml"/><Relationship Id="rId12" Type="http://schemas.openxmlformats.org/officeDocument/2006/relationships/slideLayout" Target="../slideLayouts/slideLayout83.xml"/><Relationship Id="rId2" Type="http://schemas.openxmlformats.org/officeDocument/2006/relationships/slideLayout" Target="../slideLayouts/slideLayout73.xml"/><Relationship Id="rId16" Type="http://schemas.openxmlformats.org/officeDocument/2006/relationships/theme" Target="../theme/theme6.xml"/><Relationship Id="rId1" Type="http://schemas.openxmlformats.org/officeDocument/2006/relationships/slideLayout" Target="../slideLayouts/slideLayout72.xml"/><Relationship Id="rId6" Type="http://schemas.openxmlformats.org/officeDocument/2006/relationships/slideLayout" Target="../slideLayouts/slideLayout77.xml"/><Relationship Id="rId11" Type="http://schemas.openxmlformats.org/officeDocument/2006/relationships/slideLayout" Target="../slideLayouts/slideLayout82.xml"/><Relationship Id="rId5" Type="http://schemas.openxmlformats.org/officeDocument/2006/relationships/slideLayout" Target="../slideLayouts/slideLayout76.xml"/><Relationship Id="rId15" Type="http://schemas.openxmlformats.org/officeDocument/2006/relationships/slideLayout" Target="../slideLayouts/slideLayout86.xml"/><Relationship Id="rId10" Type="http://schemas.openxmlformats.org/officeDocument/2006/relationships/slideLayout" Target="../slideLayouts/slideLayout81.xml"/><Relationship Id="rId4" Type="http://schemas.openxmlformats.org/officeDocument/2006/relationships/slideLayout" Target="../slideLayouts/slideLayout75.xml"/><Relationship Id="rId9" Type="http://schemas.openxmlformats.org/officeDocument/2006/relationships/slideLayout" Target="../slideLayouts/slideLayout80.xml"/><Relationship Id="rId14" Type="http://schemas.openxmlformats.org/officeDocument/2006/relationships/slideLayout" Target="../slideLayouts/slideLayout8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BB3F97-85F5-4542-B723-42E556501A38}" type="datetimeFigureOut">
              <a:rPr lang="en-GB" smtClean="0"/>
              <a:t>29/10/2023</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E51F40-C637-424B-AF94-F143250D46F9}" type="slidenum">
              <a:rPr lang="en-GB" smtClean="0"/>
              <a:t>‹#›</a:t>
            </a:fld>
            <a:endParaRPr lang="en-GB" dirty="0"/>
          </a:p>
        </p:txBody>
      </p:sp>
    </p:spTree>
    <p:extLst>
      <p:ext uri="{BB962C8B-B14F-4D97-AF65-F5344CB8AC3E}">
        <p14:creationId xmlns:p14="http://schemas.microsoft.com/office/powerpoint/2010/main" val="26962675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6837" name="Rectangle 37"/>
          <p:cNvSpPr>
            <a:spLocks noGrp="1" noChangeArrowheads="1"/>
          </p:cNvSpPr>
          <p:nvPr>
            <p:ph type="title"/>
          </p:nvPr>
        </p:nvSpPr>
        <p:spPr bwMode="auto">
          <a:xfrm>
            <a:off x="304800" y="228600"/>
            <a:ext cx="77724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b" anchorCtr="0" compatLnSpc="1">
            <a:prstTxWarp prst="textNoShape">
              <a:avLst/>
            </a:prstTxWarp>
          </a:bodyPr>
          <a:lstStyle/>
          <a:p>
            <a:pPr lvl="0"/>
            <a:r>
              <a:rPr lang="en-US" smtClean="0"/>
              <a:t>Click to edit Master title style</a:t>
            </a:r>
          </a:p>
        </p:txBody>
      </p:sp>
      <p:sp>
        <p:nvSpPr>
          <p:cNvPr id="76838" name="Rectangle 38"/>
          <p:cNvSpPr>
            <a:spLocks noGrp="1" noChangeArrowheads="1"/>
          </p:cNvSpPr>
          <p:nvPr>
            <p:ph type="body" idx="1"/>
          </p:nvPr>
        </p:nvSpPr>
        <p:spPr bwMode="auto">
          <a:xfrm>
            <a:off x="304800" y="1524000"/>
            <a:ext cx="8305800"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6839" name="Rectangle 39"/>
          <p:cNvSpPr>
            <a:spLocks noChangeArrowheads="1"/>
          </p:cNvSpPr>
          <p:nvPr/>
        </p:nvSpPr>
        <p:spPr bwMode="auto">
          <a:xfrm>
            <a:off x="8869363" y="6484938"/>
            <a:ext cx="1841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GB" sz="2400" b="1">
              <a:solidFill>
                <a:srgbClr val="000000"/>
              </a:solidFill>
              <a:latin typeface="Arial Narrow" pitchFamily="34" charset="0"/>
            </a:endParaRPr>
          </a:p>
        </p:txBody>
      </p:sp>
      <p:sp>
        <p:nvSpPr>
          <p:cNvPr id="76840" name="Rectangle 40"/>
          <p:cNvSpPr>
            <a:spLocks noGrp="1" noChangeArrowheads="1"/>
          </p:cNvSpPr>
          <p:nvPr>
            <p:ph type="sldNum" sz="quarter" idx="4"/>
          </p:nvPr>
        </p:nvSpPr>
        <p:spPr bwMode="auto">
          <a:xfrm>
            <a:off x="7010400" y="6400800"/>
            <a:ext cx="2133600" cy="457200"/>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3pPr marL="228600" lvl="2" algn="r">
              <a:defRPr sz="1400" b="0">
                <a:latin typeface="Times New Roman" pitchFamily="18" charset="0"/>
              </a:defRPr>
            </a:lvl3pPr>
          </a:lstStyle>
          <a:p>
            <a:pPr lvl="2" eaLnBrk="0" fontAlgn="base" hangingPunct="0">
              <a:spcBef>
                <a:spcPct val="0"/>
              </a:spcBef>
              <a:spcAft>
                <a:spcPct val="0"/>
              </a:spcAft>
            </a:pPr>
            <a:fld id="{14B0EBA9-D1DF-46D5-821B-BD230DCE7507}" type="slidenum">
              <a:rPr lang="en-US">
                <a:solidFill>
                  <a:srgbClr val="000000"/>
                </a:solidFill>
              </a:rPr>
              <a:pPr lvl="2" eaLnBrk="0" fontAlgn="base" hangingPunct="0">
                <a:spcBef>
                  <a:spcPct val="0"/>
                </a:spcBef>
                <a:spcAft>
                  <a:spcPct val="0"/>
                </a:spcAft>
              </a:pPr>
              <a:t>‹#›</a:t>
            </a:fld>
            <a:endParaRPr lang="en-US">
              <a:solidFill>
                <a:srgbClr val="000000"/>
              </a:solidFill>
            </a:endParaRPr>
          </a:p>
        </p:txBody>
      </p:sp>
      <p:sp>
        <p:nvSpPr>
          <p:cNvPr id="76841" name="Line 41"/>
          <p:cNvSpPr>
            <a:spLocks noChangeShapeType="1"/>
          </p:cNvSpPr>
          <p:nvPr/>
        </p:nvSpPr>
        <p:spPr bwMode="auto">
          <a:xfrm>
            <a:off x="0" y="1371600"/>
            <a:ext cx="8026400" cy="0"/>
          </a:xfrm>
          <a:prstGeom prst="line">
            <a:avLst/>
          </a:prstGeom>
          <a:noFill/>
          <a:ln w="50800">
            <a:solidFill>
              <a:srgbClr val="C02C9D"/>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GB" sz="2400" b="1">
              <a:solidFill>
                <a:srgbClr val="000000"/>
              </a:solidFill>
              <a:latin typeface="Arial Narrow" pitchFamily="34" charset="0"/>
            </a:endParaRPr>
          </a:p>
        </p:txBody>
      </p:sp>
    </p:spTree>
    <p:extLst>
      <p:ext uri="{BB962C8B-B14F-4D97-AF65-F5344CB8AC3E}">
        <p14:creationId xmlns:p14="http://schemas.microsoft.com/office/powerpoint/2010/main" val="40806155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Lst>
  <p:hf hdr="0" ftr="0" dt="0"/>
  <p:txStyles>
    <p:titleStyle>
      <a:lvl1pPr algn="ctr" rtl="0" fontAlgn="base">
        <a:spcBef>
          <a:spcPct val="0"/>
        </a:spcBef>
        <a:spcAft>
          <a:spcPct val="0"/>
        </a:spcAft>
        <a:defRPr sz="3200">
          <a:solidFill>
            <a:srgbClr val="2237A0"/>
          </a:solidFill>
          <a:latin typeface="+mj-lt"/>
          <a:ea typeface="+mj-ea"/>
          <a:cs typeface="+mj-cs"/>
        </a:defRPr>
      </a:lvl1pPr>
      <a:lvl2pPr algn="ctr" rtl="0" fontAlgn="base">
        <a:spcBef>
          <a:spcPct val="0"/>
        </a:spcBef>
        <a:spcAft>
          <a:spcPct val="0"/>
        </a:spcAft>
        <a:defRPr sz="3200">
          <a:solidFill>
            <a:srgbClr val="2237A0"/>
          </a:solidFill>
          <a:latin typeface="Arial" charset="0"/>
        </a:defRPr>
      </a:lvl2pPr>
      <a:lvl3pPr algn="ctr" rtl="0" fontAlgn="base">
        <a:spcBef>
          <a:spcPct val="0"/>
        </a:spcBef>
        <a:spcAft>
          <a:spcPct val="0"/>
        </a:spcAft>
        <a:defRPr sz="3200">
          <a:solidFill>
            <a:srgbClr val="2237A0"/>
          </a:solidFill>
          <a:latin typeface="Arial" charset="0"/>
        </a:defRPr>
      </a:lvl3pPr>
      <a:lvl4pPr algn="ctr" rtl="0" fontAlgn="base">
        <a:spcBef>
          <a:spcPct val="0"/>
        </a:spcBef>
        <a:spcAft>
          <a:spcPct val="0"/>
        </a:spcAft>
        <a:defRPr sz="3200">
          <a:solidFill>
            <a:srgbClr val="2237A0"/>
          </a:solidFill>
          <a:latin typeface="Arial" charset="0"/>
        </a:defRPr>
      </a:lvl4pPr>
      <a:lvl5pPr algn="ctr" rtl="0" fontAlgn="base">
        <a:spcBef>
          <a:spcPct val="0"/>
        </a:spcBef>
        <a:spcAft>
          <a:spcPct val="0"/>
        </a:spcAft>
        <a:defRPr sz="3200">
          <a:solidFill>
            <a:srgbClr val="2237A0"/>
          </a:solidFill>
          <a:latin typeface="Arial" charset="0"/>
        </a:defRPr>
      </a:lvl5pPr>
      <a:lvl6pPr marL="457200" algn="ctr" rtl="0" fontAlgn="base">
        <a:spcBef>
          <a:spcPct val="0"/>
        </a:spcBef>
        <a:spcAft>
          <a:spcPct val="0"/>
        </a:spcAft>
        <a:defRPr sz="3200">
          <a:solidFill>
            <a:srgbClr val="2237A0"/>
          </a:solidFill>
          <a:latin typeface="Arial" charset="0"/>
        </a:defRPr>
      </a:lvl6pPr>
      <a:lvl7pPr marL="914400" algn="ctr" rtl="0" fontAlgn="base">
        <a:spcBef>
          <a:spcPct val="0"/>
        </a:spcBef>
        <a:spcAft>
          <a:spcPct val="0"/>
        </a:spcAft>
        <a:defRPr sz="3200">
          <a:solidFill>
            <a:srgbClr val="2237A0"/>
          </a:solidFill>
          <a:latin typeface="Arial" charset="0"/>
        </a:defRPr>
      </a:lvl7pPr>
      <a:lvl8pPr marL="1371600" algn="ctr" rtl="0" fontAlgn="base">
        <a:spcBef>
          <a:spcPct val="0"/>
        </a:spcBef>
        <a:spcAft>
          <a:spcPct val="0"/>
        </a:spcAft>
        <a:defRPr sz="3200">
          <a:solidFill>
            <a:srgbClr val="2237A0"/>
          </a:solidFill>
          <a:latin typeface="Arial" charset="0"/>
        </a:defRPr>
      </a:lvl8pPr>
      <a:lvl9pPr marL="1828800" algn="ctr" rtl="0" fontAlgn="base">
        <a:spcBef>
          <a:spcPct val="0"/>
        </a:spcBef>
        <a:spcAft>
          <a:spcPct val="0"/>
        </a:spcAft>
        <a:defRPr sz="3200">
          <a:solidFill>
            <a:srgbClr val="2237A0"/>
          </a:solidFill>
          <a:latin typeface="Arial" charset="0"/>
        </a:defRPr>
      </a:lvl9pPr>
    </p:titleStyle>
    <p:bodyStyle>
      <a:lvl1pPr marL="342900" indent="-342900" algn="l" rtl="0" fontAlgn="base">
        <a:spcBef>
          <a:spcPct val="20000"/>
        </a:spcBef>
        <a:spcAft>
          <a:spcPct val="0"/>
        </a:spcAft>
        <a:buChar char="•"/>
        <a:defRPr sz="3200">
          <a:solidFill>
            <a:srgbClr val="CE2700"/>
          </a:solidFill>
          <a:latin typeface="+mn-lt"/>
          <a:ea typeface="+mn-ea"/>
          <a:cs typeface="+mn-cs"/>
        </a:defRPr>
      </a:lvl1pPr>
      <a:lvl2pPr marL="742950" indent="-285750" algn="l" rtl="0" fontAlgn="base">
        <a:spcBef>
          <a:spcPct val="20000"/>
        </a:spcBef>
        <a:spcAft>
          <a:spcPct val="0"/>
        </a:spcAft>
        <a:buChar char="–"/>
        <a:defRPr sz="2800">
          <a:solidFill>
            <a:srgbClr val="2237A0"/>
          </a:solidFill>
          <a:latin typeface="+mn-lt"/>
        </a:defRPr>
      </a:lvl2pPr>
      <a:lvl3pPr marL="1143000" indent="-228600" algn="l" rtl="0" fontAlgn="base">
        <a:spcBef>
          <a:spcPct val="20000"/>
        </a:spcBef>
        <a:spcAft>
          <a:spcPct val="0"/>
        </a:spcAft>
        <a:buChar char="•"/>
        <a:defRPr sz="2400">
          <a:solidFill>
            <a:srgbClr val="2237A0"/>
          </a:solidFill>
          <a:latin typeface="+mn-lt"/>
        </a:defRPr>
      </a:lvl3pPr>
      <a:lvl4pPr marL="1600200" indent="-228600" algn="l" rtl="0" fontAlgn="base">
        <a:spcBef>
          <a:spcPct val="20000"/>
        </a:spcBef>
        <a:spcAft>
          <a:spcPct val="0"/>
        </a:spcAft>
        <a:buChar char="–"/>
        <a:defRPr sz="2000">
          <a:solidFill>
            <a:srgbClr val="2237A0"/>
          </a:solidFill>
          <a:latin typeface="+mn-lt"/>
        </a:defRPr>
      </a:lvl4pPr>
      <a:lvl5pPr marL="2057400" indent="-228600" algn="l" rtl="0" fontAlgn="base">
        <a:spcBef>
          <a:spcPct val="20000"/>
        </a:spcBef>
        <a:spcAft>
          <a:spcPct val="0"/>
        </a:spcAft>
        <a:buChar char="»"/>
        <a:defRPr sz="2000">
          <a:solidFill>
            <a:srgbClr val="2237A0"/>
          </a:solidFill>
          <a:latin typeface="+mn-lt"/>
        </a:defRPr>
      </a:lvl5pPr>
      <a:lvl6pPr marL="2514600" indent="-228600" algn="l" rtl="0" fontAlgn="base">
        <a:spcBef>
          <a:spcPct val="20000"/>
        </a:spcBef>
        <a:spcAft>
          <a:spcPct val="0"/>
        </a:spcAft>
        <a:buChar char="»"/>
        <a:defRPr sz="2000">
          <a:solidFill>
            <a:srgbClr val="2237A0"/>
          </a:solidFill>
          <a:latin typeface="+mn-lt"/>
        </a:defRPr>
      </a:lvl6pPr>
      <a:lvl7pPr marL="2971800" indent="-228600" algn="l" rtl="0" fontAlgn="base">
        <a:spcBef>
          <a:spcPct val="20000"/>
        </a:spcBef>
        <a:spcAft>
          <a:spcPct val="0"/>
        </a:spcAft>
        <a:buChar char="»"/>
        <a:defRPr sz="2000">
          <a:solidFill>
            <a:srgbClr val="2237A0"/>
          </a:solidFill>
          <a:latin typeface="+mn-lt"/>
        </a:defRPr>
      </a:lvl7pPr>
      <a:lvl8pPr marL="3429000" indent="-228600" algn="l" rtl="0" fontAlgn="base">
        <a:spcBef>
          <a:spcPct val="20000"/>
        </a:spcBef>
        <a:spcAft>
          <a:spcPct val="0"/>
        </a:spcAft>
        <a:buChar char="»"/>
        <a:defRPr sz="2000">
          <a:solidFill>
            <a:srgbClr val="2237A0"/>
          </a:solidFill>
          <a:latin typeface="+mn-lt"/>
        </a:defRPr>
      </a:lvl8pPr>
      <a:lvl9pPr marL="3886200" indent="-228600" algn="l" rtl="0" fontAlgn="base">
        <a:spcBef>
          <a:spcPct val="20000"/>
        </a:spcBef>
        <a:spcAft>
          <a:spcPct val="0"/>
        </a:spcAft>
        <a:buChar char="»"/>
        <a:defRPr sz="2000">
          <a:solidFill>
            <a:srgbClr val="2237A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6837" name="Rectangle 37"/>
          <p:cNvSpPr>
            <a:spLocks noGrp="1" noChangeArrowheads="1"/>
          </p:cNvSpPr>
          <p:nvPr>
            <p:ph type="title"/>
          </p:nvPr>
        </p:nvSpPr>
        <p:spPr bwMode="auto">
          <a:xfrm>
            <a:off x="304800" y="228600"/>
            <a:ext cx="77724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b" anchorCtr="0" compatLnSpc="1">
            <a:prstTxWarp prst="textNoShape">
              <a:avLst/>
            </a:prstTxWarp>
          </a:bodyPr>
          <a:lstStyle/>
          <a:p>
            <a:pPr lvl="0"/>
            <a:r>
              <a:rPr lang="en-US" smtClean="0"/>
              <a:t>Click to edit Master title style</a:t>
            </a:r>
          </a:p>
        </p:txBody>
      </p:sp>
      <p:sp>
        <p:nvSpPr>
          <p:cNvPr id="76838" name="Rectangle 38"/>
          <p:cNvSpPr>
            <a:spLocks noGrp="1" noChangeArrowheads="1"/>
          </p:cNvSpPr>
          <p:nvPr>
            <p:ph type="body" idx="1"/>
          </p:nvPr>
        </p:nvSpPr>
        <p:spPr bwMode="auto">
          <a:xfrm>
            <a:off x="304800" y="1524000"/>
            <a:ext cx="8305800"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6839" name="Rectangle 39"/>
          <p:cNvSpPr>
            <a:spLocks noChangeArrowheads="1"/>
          </p:cNvSpPr>
          <p:nvPr/>
        </p:nvSpPr>
        <p:spPr bwMode="auto">
          <a:xfrm>
            <a:off x="8869363" y="6484938"/>
            <a:ext cx="1841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GB" sz="2400" b="1">
              <a:solidFill>
                <a:srgbClr val="000000"/>
              </a:solidFill>
              <a:latin typeface="Arial Narrow" pitchFamily="34" charset="0"/>
            </a:endParaRPr>
          </a:p>
        </p:txBody>
      </p:sp>
      <p:sp>
        <p:nvSpPr>
          <p:cNvPr id="76840" name="Rectangle 40"/>
          <p:cNvSpPr>
            <a:spLocks noGrp="1" noChangeArrowheads="1"/>
          </p:cNvSpPr>
          <p:nvPr>
            <p:ph type="sldNum" sz="quarter" idx="4"/>
          </p:nvPr>
        </p:nvSpPr>
        <p:spPr bwMode="auto">
          <a:xfrm>
            <a:off x="7010400" y="6400800"/>
            <a:ext cx="2133600" cy="457200"/>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3pPr marL="228600" lvl="2" algn="r">
              <a:defRPr sz="1400" b="0">
                <a:latin typeface="Times New Roman" pitchFamily="18" charset="0"/>
              </a:defRPr>
            </a:lvl3pPr>
          </a:lstStyle>
          <a:p>
            <a:pPr lvl="2" eaLnBrk="0" fontAlgn="base" hangingPunct="0">
              <a:spcBef>
                <a:spcPct val="0"/>
              </a:spcBef>
              <a:spcAft>
                <a:spcPct val="0"/>
              </a:spcAft>
            </a:pPr>
            <a:fld id="{14B0EBA9-D1DF-46D5-821B-BD230DCE7507}" type="slidenum">
              <a:rPr lang="en-US">
                <a:solidFill>
                  <a:srgbClr val="000000"/>
                </a:solidFill>
              </a:rPr>
              <a:pPr lvl="2" eaLnBrk="0" fontAlgn="base" hangingPunct="0">
                <a:spcBef>
                  <a:spcPct val="0"/>
                </a:spcBef>
                <a:spcAft>
                  <a:spcPct val="0"/>
                </a:spcAft>
              </a:pPr>
              <a:t>‹#›</a:t>
            </a:fld>
            <a:endParaRPr lang="en-US">
              <a:solidFill>
                <a:srgbClr val="000000"/>
              </a:solidFill>
            </a:endParaRPr>
          </a:p>
        </p:txBody>
      </p:sp>
      <p:sp>
        <p:nvSpPr>
          <p:cNvPr id="76841" name="Line 41"/>
          <p:cNvSpPr>
            <a:spLocks noChangeShapeType="1"/>
          </p:cNvSpPr>
          <p:nvPr/>
        </p:nvSpPr>
        <p:spPr bwMode="auto">
          <a:xfrm>
            <a:off x="0" y="1371600"/>
            <a:ext cx="8026400" cy="0"/>
          </a:xfrm>
          <a:prstGeom prst="line">
            <a:avLst/>
          </a:prstGeom>
          <a:noFill/>
          <a:ln w="50800">
            <a:solidFill>
              <a:srgbClr val="C02C9D"/>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GB" sz="2400" b="1">
              <a:solidFill>
                <a:srgbClr val="000000"/>
              </a:solidFill>
              <a:latin typeface="Arial Narrow" pitchFamily="34" charset="0"/>
            </a:endParaRPr>
          </a:p>
        </p:txBody>
      </p:sp>
    </p:spTree>
    <p:extLst>
      <p:ext uri="{BB962C8B-B14F-4D97-AF65-F5344CB8AC3E}">
        <p14:creationId xmlns:p14="http://schemas.microsoft.com/office/powerpoint/2010/main" val="4046202546"/>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 id="2147483689" r:id="rId13"/>
    <p:sldLayoutId id="2147483690" r:id="rId14"/>
    <p:sldLayoutId id="2147483691" r:id="rId15"/>
  </p:sldLayoutIdLst>
  <p:hf hdr="0" ftr="0" dt="0"/>
  <p:txStyles>
    <p:titleStyle>
      <a:lvl1pPr algn="ctr" rtl="0" fontAlgn="base">
        <a:spcBef>
          <a:spcPct val="0"/>
        </a:spcBef>
        <a:spcAft>
          <a:spcPct val="0"/>
        </a:spcAft>
        <a:defRPr sz="3200">
          <a:solidFill>
            <a:srgbClr val="2237A0"/>
          </a:solidFill>
          <a:latin typeface="+mj-lt"/>
          <a:ea typeface="+mj-ea"/>
          <a:cs typeface="+mj-cs"/>
        </a:defRPr>
      </a:lvl1pPr>
      <a:lvl2pPr algn="ctr" rtl="0" fontAlgn="base">
        <a:spcBef>
          <a:spcPct val="0"/>
        </a:spcBef>
        <a:spcAft>
          <a:spcPct val="0"/>
        </a:spcAft>
        <a:defRPr sz="3200">
          <a:solidFill>
            <a:srgbClr val="2237A0"/>
          </a:solidFill>
          <a:latin typeface="Arial" charset="0"/>
        </a:defRPr>
      </a:lvl2pPr>
      <a:lvl3pPr algn="ctr" rtl="0" fontAlgn="base">
        <a:spcBef>
          <a:spcPct val="0"/>
        </a:spcBef>
        <a:spcAft>
          <a:spcPct val="0"/>
        </a:spcAft>
        <a:defRPr sz="3200">
          <a:solidFill>
            <a:srgbClr val="2237A0"/>
          </a:solidFill>
          <a:latin typeface="Arial" charset="0"/>
        </a:defRPr>
      </a:lvl3pPr>
      <a:lvl4pPr algn="ctr" rtl="0" fontAlgn="base">
        <a:spcBef>
          <a:spcPct val="0"/>
        </a:spcBef>
        <a:spcAft>
          <a:spcPct val="0"/>
        </a:spcAft>
        <a:defRPr sz="3200">
          <a:solidFill>
            <a:srgbClr val="2237A0"/>
          </a:solidFill>
          <a:latin typeface="Arial" charset="0"/>
        </a:defRPr>
      </a:lvl4pPr>
      <a:lvl5pPr algn="ctr" rtl="0" fontAlgn="base">
        <a:spcBef>
          <a:spcPct val="0"/>
        </a:spcBef>
        <a:spcAft>
          <a:spcPct val="0"/>
        </a:spcAft>
        <a:defRPr sz="3200">
          <a:solidFill>
            <a:srgbClr val="2237A0"/>
          </a:solidFill>
          <a:latin typeface="Arial" charset="0"/>
        </a:defRPr>
      </a:lvl5pPr>
      <a:lvl6pPr marL="457200" algn="ctr" rtl="0" fontAlgn="base">
        <a:spcBef>
          <a:spcPct val="0"/>
        </a:spcBef>
        <a:spcAft>
          <a:spcPct val="0"/>
        </a:spcAft>
        <a:defRPr sz="3200">
          <a:solidFill>
            <a:srgbClr val="2237A0"/>
          </a:solidFill>
          <a:latin typeface="Arial" charset="0"/>
        </a:defRPr>
      </a:lvl6pPr>
      <a:lvl7pPr marL="914400" algn="ctr" rtl="0" fontAlgn="base">
        <a:spcBef>
          <a:spcPct val="0"/>
        </a:spcBef>
        <a:spcAft>
          <a:spcPct val="0"/>
        </a:spcAft>
        <a:defRPr sz="3200">
          <a:solidFill>
            <a:srgbClr val="2237A0"/>
          </a:solidFill>
          <a:latin typeface="Arial" charset="0"/>
        </a:defRPr>
      </a:lvl7pPr>
      <a:lvl8pPr marL="1371600" algn="ctr" rtl="0" fontAlgn="base">
        <a:spcBef>
          <a:spcPct val="0"/>
        </a:spcBef>
        <a:spcAft>
          <a:spcPct val="0"/>
        </a:spcAft>
        <a:defRPr sz="3200">
          <a:solidFill>
            <a:srgbClr val="2237A0"/>
          </a:solidFill>
          <a:latin typeface="Arial" charset="0"/>
        </a:defRPr>
      </a:lvl8pPr>
      <a:lvl9pPr marL="1828800" algn="ctr" rtl="0" fontAlgn="base">
        <a:spcBef>
          <a:spcPct val="0"/>
        </a:spcBef>
        <a:spcAft>
          <a:spcPct val="0"/>
        </a:spcAft>
        <a:defRPr sz="3200">
          <a:solidFill>
            <a:srgbClr val="2237A0"/>
          </a:solidFill>
          <a:latin typeface="Arial" charset="0"/>
        </a:defRPr>
      </a:lvl9pPr>
    </p:titleStyle>
    <p:bodyStyle>
      <a:lvl1pPr marL="342900" indent="-342900" algn="l" rtl="0" fontAlgn="base">
        <a:spcBef>
          <a:spcPct val="20000"/>
        </a:spcBef>
        <a:spcAft>
          <a:spcPct val="0"/>
        </a:spcAft>
        <a:buChar char="•"/>
        <a:defRPr sz="3200">
          <a:solidFill>
            <a:srgbClr val="CE2700"/>
          </a:solidFill>
          <a:latin typeface="+mn-lt"/>
          <a:ea typeface="+mn-ea"/>
          <a:cs typeface="+mn-cs"/>
        </a:defRPr>
      </a:lvl1pPr>
      <a:lvl2pPr marL="742950" indent="-285750" algn="l" rtl="0" fontAlgn="base">
        <a:spcBef>
          <a:spcPct val="20000"/>
        </a:spcBef>
        <a:spcAft>
          <a:spcPct val="0"/>
        </a:spcAft>
        <a:buChar char="–"/>
        <a:defRPr sz="2800">
          <a:solidFill>
            <a:srgbClr val="2237A0"/>
          </a:solidFill>
          <a:latin typeface="+mn-lt"/>
        </a:defRPr>
      </a:lvl2pPr>
      <a:lvl3pPr marL="1143000" indent="-228600" algn="l" rtl="0" fontAlgn="base">
        <a:spcBef>
          <a:spcPct val="20000"/>
        </a:spcBef>
        <a:spcAft>
          <a:spcPct val="0"/>
        </a:spcAft>
        <a:buChar char="•"/>
        <a:defRPr sz="2400">
          <a:solidFill>
            <a:srgbClr val="2237A0"/>
          </a:solidFill>
          <a:latin typeface="+mn-lt"/>
        </a:defRPr>
      </a:lvl3pPr>
      <a:lvl4pPr marL="1600200" indent="-228600" algn="l" rtl="0" fontAlgn="base">
        <a:spcBef>
          <a:spcPct val="20000"/>
        </a:spcBef>
        <a:spcAft>
          <a:spcPct val="0"/>
        </a:spcAft>
        <a:buChar char="–"/>
        <a:defRPr sz="2000">
          <a:solidFill>
            <a:srgbClr val="2237A0"/>
          </a:solidFill>
          <a:latin typeface="+mn-lt"/>
        </a:defRPr>
      </a:lvl4pPr>
      <a:lvl5pPr marL="2057400" indent="-228600" algn="l" rtl="0" fontAlgn="base">
        <a:spcBef>
          <a:spcPct val="20000"/>
        </a:spcBef>
        <a:spcAft>
          <a:spcPct val="0"/>
        </a:spcAft>
        <a:buChar char="»"/>
        <a:defRPr sz="2000">
          <a:solidFill>
            <a:srgbClr val="2237A0"/>
          </a:solidFill>
          <a:latin typeface="+mn-lt"/>
        </a:defRPr>
      </a:lvl5pPr>
      <a:lvl6pPr marL="2514600" indent="-228600" algn="l" rtl="0" fontAlgn="base">
        <a:spcBef>
          <a:spcPct val="20000"/>
        </a:spcBef>
        <a:spcAft>
          <a:spcPct val="0"/>
        </a:spcAft>
        <a:buChar char="»"/>
        <a:defRPr sz="2000">
          <a:solidFill>
            <a:srgbClr val="2237A0"/>
          </a:solidFill>
          <a:latin typeface="+mn-lt"/>
        </a:defRPr>
      </a:lvl6pPr>
      <a:lvl7pPr marL="2971800" indent="-228600" algn="l" rtl="0" fontAlgn="base">
        <a:spcBef>
          <a:spcPct val="20000"/>
        </a:spcBef>
        <a:spcAft>
          <a:spcPct val="0"/>
        </a:spcAft>
        <a:buChar char="»"/>
        <a:defRPr sz="2000">
          <a:solidFill>
            <a:srgbClr val="2237A0"/>
          </a:solidFill>
          <a:latin typeface="+mn-lt"/>
        </a:defRPr>
      </a:lvl7pPr>
      <a:lvl8pPr marL="3429000" indent="-228600" algn="l" rtl="0" fontAlgn="base">
        <a:spcBef>
          <a:spcPct val="20000"/>
        </a:spcBef>
        <a:spcAft>
          <a:spcPct val="0"/>
        </a:spcAft>
        <a:buChar char="»"/>
        <a:defRPr sz="2000">
          <a:solidFill>
            <a:srgbClr val="2237A0"/>
          </a:solidFill>
          <a:latin typeface="+mn-lt"/>
        </a:defRPr>
      </a:lvl8pPr>
      <a:lvl9pPr marL="3886200" indent="-228600" algn="l" rtl="0" fontAlgn="base">
        <a:spcBef>
          <a:spcPct val="20000"/>
        </a:spcBef>
        <a:spcAft>
          <a:spcPct val="0"/>
        </a:spcAft>
        <a:buChar char="»"/>
        <a:defRPr sz="2000">
          <a:solidFill>
            <a:srgbClr val="2237A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6837" name="Rectangle 37"/>
          <p:cNvSpPr>
            <a:spLocks noGrp="1" noChangeArrowheads="1"/>
          </p:cNvSpPr>
          <p:nvPr>
            <p:ph type="title"/>
          </p:nvPr>
        </p:nvSpPr>
        <p:spPr bwMode="auto">
          <a:xfrm>
            <a:off x="304800" y="228600"/>
            <a:ext cx="77724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b" anchorCtr="0" compatLnSpc="1">
            <a:prstTxWarp prst="textNoShape">
              <a:avLst/>
            </a:prstTxWarp>
          </a:bodyPr>
          <a:lstStyle/>
          <a:p>
            <a:pPr lvl="0"/>
            <a:r>
              <a:rPr lang="en-US" smtClean="0"/>
              <a:t>Click to edit Master title style</a:t>
            </a:r>
          </a:p>
        </p:txBody>
      </p:sp>
      <p:sp>
        <p:nvSpPr>
          <p:cNvPr id="76838" name="Rectangle 38"/>
          <p:cNvSpPr>
            <a:spLocks noGrp="1" noChangeArrowheads="1"/>
          </p:cNvSpPr>
          <p:nvPr>
            <p:ph type="body" idx="1"/>
          </p:nvPr>
        </p:nvSpPr>
        <p:spPr bwMode="auto">
          <a:xfrm>
            <a:off x="304800" y="1524000"/>
            <a:ext cx="8305800"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6839" name="Rectangle 39"/>
          <p:cNvSpPr>
            <a:spLocks noChangeArrowheads="1"/>
          </p:cNvSpPr>
          <p:nvPr/>
        </p:nvSpPr>
        <p:spPr bwMode="auto">
          <a:xfrm>
            <a:off x="8869363" y="6484938"/>
            <a:ext cx="1841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GB" sz="2400" b="1">
              <a:solidFill>
                <a:srgbClr val="000000"/>
              </a:solidFill>
              <a:latin typeface="Arial Narrow" pitchFamily="34" charset="0"/>
            </a:endParaRPr>
          </a:p>
        </p:txBody>
      </p:sp>
      <p:sp>
        <p:nvSpPr>
          <p:cNvPr id="76840" name="Rectangle 40"/>
          <p:cNvSpPr>
            <a:spLocks noGrp="1" noChangeArrowheads="1"/>
          </p:cNvSpPr>
          <p:nvPr>
            <p:ph type="sldNum" sz="quarter" idx="4"/>
          </p:nvPr>
        </p:nvSpPr>
        <p:spPr bwMode="auto">
          <a:xfrm>
            <a:off x="7010400" y="6400800"/>
            <a:ext cx="2133600" cy="457200"/>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3pPr marL="228600" lvl="2" algn="r">
              <a:defRPr sz="1400" b="0">
                <a:latin typeface="Times New Roman" pitchFamily="18" charset="0"/>
              </a:defRPr>
            </a:lvl3pPr>
          </a:lstStyle>
          <a:p>
            <a:pPr lvl="2" eaLnBrk="0" fontAlgn="base" hangingPunct="0">
              <a:spcBef>
                <a:spcPct val="0"/>
              </a:spcBef>
              <a:spcAft>
                <a:spcPct val="0"/>
              </a:spcAft>
            </a:pPr>
            <a:fld id="{14B0EBA9-D1DF-46D5-821B-BD230DCE7507}" type="slidenum">
              <a:rPr lang="en-US">
                <a:solidFill>
                  <a:srgbClr val="000000"/>
                </a:solidFill>
              </a:rPr>
              <a:pPr lvl="2" eaLnBrk="0" fontAlgn="base" hangingPunct="0">
                <a:spcBef>
                  <a:spcPct val="0"/>
                </a:spcBef>
                <a:spcAft>
                  <a:spcPct val="0"/>
                </a:spcAft>
              </a:pPr>
              <a:t>‹#›</a:t>
            </a:fld>
            <a:endParaRPr lang="en-US">
              <a:solidFill>
                <a:srgbClr val="000000"/>
              </a:solidFill>
            </a:endParaRPr>
          </a:p>
        </p:txBody>
      </p:sp>
      <p:sp>
        <p:nvSpPr>
          <p:cNvPr id="76841" name="Line 41"/>
          <p:cNvSpPr>
            <a:spLocks noChangeShapeType="1"/>
          </p:cNvSpPr>
          <p:nvPr/>
        </p:nvSpPr>
        <p:spPr bwMode="auto">
          <a:xfrm>
            <a:off x="0" y="1371600"/>
            <a:ext cx="8026400" cy="0"/>
          </a:xfrm>
          <a:prstGeom prst="line">
            <a:avLst/>
          </a:prstGeom>
          <a:noFill/>
          <a:ln w="50800">
            <a:solidFill>
              <a:srgbClr val="C02C9D"/>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GB" sz="2400" b="1">
              <a:solidFill>
                <a:srgbClr val="000000"/>
              </a:solidFill>
              <a:latin typeface="Arial Narrow" pitchFamily="34" charset="0"/>
            </a:endParaRPr>
          </a:p>
        </p:txBody>
      </p:sp>
    </p:spTree>
    <p:extLst>
      <p:ext uri="{BB962C8B-B14F-4D97-AF65-F5344CB8AC3E}">
        <p14:creationId xmlns:p14="http://schemas.microsoft.com/office/powerpoint/2010/main" val="328297425"/>
      </p:ext>
    </p:extLst>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 id="2147483699" r:id="rId7"/>
    <p:sldLayoutId id="2147483700" r:id="rId8"/>
    <p:sldLayoutId id="2147483701" r:id="rId9"/>
    <p:sldLayoutId id="2147483702" r:id="rId10"/>
    <p:sldLayoutId id="2147483703" r:id="rId11"/>
    <p:sldLayoutId id="2147483704" r:id="rId12"/>
    <p:sldLayoutId id="2147483705" r:id="rId13"/>
    <p:sldLayoutId id="2147483706" r:id="rId14"/>
    <p:sldLayoutId id="2147483707" r:id="rId15"/>
  </p:sldLayoutIdLst>
  <p:hf hdr="0" ftr="0" dt="0"/>
  <p:txStyles>
    <p:titleStyle>
      <a:lvl1pPr algn="ctr" rtl="0" fontAlgn="base">
        <a:spcBef>
          <a:spcPct val="0"/>
        </a:spcBef>
        <a:spcAft>
          <a:spcPct val="0"/>
        </a:spcAft>
        <a:defRPr sz="3200">
          <a:solidFill>
            <a:srgbClr val="2237A0"/>
          </a:solidFill>
          <a:latin typeface="+mj-lt"/>
          <a:ea typeface="+mj-ea"/>
          <a:cs typeface="+mj-cs"/>
        </a:defRPr>
      </a:lvl1pPr>
      <a:lvl2pPr algn="ctr" rtl="0" fontAlgn="base">
        <a:spcBef>
          <a:spcPct val="0"/>
        </a:spcBef>
        <a:spcAft>
          <a:spcPct val="0"/>
        </a:spcAft>
        <a:defRPr sz="3200">
          <a:solidFill>
            <a:srgbClr val="2237A0"/>
          </a:solidFill>
          <a:latin typeface="Arial" charset="0"/>
        </a:defRPr>
      </a:lvl2pPr>
      <a:lvl3pPr algn="ctr" rtl="0" fontAlgn="base">
        <a:spcBef>
          <a:spcPct val="0"/>
        </a:spcBef>
        <a:spcAft>
          <a:spcPct val="0"/>
        </a:spcAft>
        <a:defRPr sz="3200">
          <a:solidFill>
            <a:srgbClr val="2237A0"/>
          </a:solidFill>
          <a:latin typeface="Arial" charset="0"/>
        </a:defRPr>
      </a:lvl3pPr>
      <a:lvl4pPr algn="ctr" rtl="0" fontAlgn="base">
        <a:spcBef>
          <a:spcPct val="0"/>
        </a:spcBef>
        <a:spcAft>
          <a:spcPct val="0"/>
        </a:spcAft>
        <a:defRPr sz="3200">
          <a:solidFill>
            <a:srgbClr val="2237A0"/>
          </a:solidFill>
          <a:latin typeface="Arial" charset="0"/>
        </a:defRPr>
      </a:lvl4pPr>
      <a:lvl5pPr algn="ctr" rtl="0" fontAlgn="base">
        <a:spcBef>
          <a:spcPct val="0"/>
        </a:spcBef>
        <a:spcAft>
          <a:spcPct val="0"/>
        </a:spcAft>
        <a:defRPr sz="3200">
          <a:solidFill>
            <a:srgbClr val="2237A0"/>
          </a:solidFill>
          <a:latin typeface="Arial" charset="0"/>
        </a:defRPr>
      </a:lvl5pPr>
      <a:lvl6pPr marL="457200" algn="ctr" rtl="0" fontAlgn="base">
        <a:spcBef>
          <a:spcPct val="0"/>
        </a:spcBef>
        <a:spcAft>
          <a:spcPct val="0"/>
        </a:spcAft>
        <a:defRPr sz="3200">
          <a:solidFill>
            <a:srgbClr val="2237A0"/>
          </a:solidFill>
          <a:latin typeface="Arial" charset="0"/>
        </a:defRPr>
      </a:lvl6pPr>
      <a:lvl7pPr marL="914400" algn="ctr" rtl="0" fontAlgn="base">
        <a:spcBef>
          <a:spcPct val="0"/>
        </a:spcBef>
        <a:spcAft>
          <a:spcPct val="0"/>
        </a:spcAft>
        <a:defRPr sz="3200">
          <a:solidFill>
            <a:srgbClr val="2237A0"/>
          </a:solidFill>
          <a:latin typeface="Arial" charset="0"/>
        </a:defRPr>
      </a:lvl7pPr>
      <a:lvl8pPr marL="1371600" algn="ctr" rtl="0" fontAlgn="base">
        <a:spcBef>
          <a:spcPct val="0"/>
        </a:spcBef>
        <a:spcAft>
          <a:spcPct val="0"/>
        </a:spcAft>
        <a:defRPr sz="3200">
          <a:solidFill>
            <a:srgbClr val="2237A0"/>
          </a:solidFill>
          <a:latin typeface="Arial" charset="0"/>
        </a:defRPr>
      </a:lvl8pPr>
      <a:lvl9pPr marL="1828800" algn="ctr" rtl="0" fontAlgn="base">
        <a:spcBef>
          <a:spcPct val="0"/>
        </a:spcBef>
        <a:spcAft>
          <a:spcPct val="0"/>
        </a:spcAft>
        <a:defRPr sz="3200">
          <a:solidFill>
            <a:srgbClr val="2237A0"/>
          </a:solidFill>
          <a:latin typeface="Arial" charset="0"/>
        </a:defRPr>
      </a:lvl9pPr>
    </p:titleStyle>
    <p:bodyStyle>
      <a:lvl1pPr marL="342900" indent="-342900" algn="l" rtl="0" fontAlgn="base">
        <a:spcBef>
          <a:spcPct val="20000"/>
        </a:spcBef>
        <a:spcAft>
          <a:spcPct val="0"/>
        </a:spcAft>
        <a:buChar char="•"/>
        <a:defRPr sz="3200">
          <a:solidFill>
            <a:srgbClr val="CE2700"/>
          </a:solidFill>
          <a:latin typeface="+mn-lt"/>
          <a:ea typeface="+mn-ea"/>
          <a:cs typeface="+mn-cs"/>
        </a:defRPr>
      </a:lvl1pPr>
      <a:lvl2pPr marL="742950" indent="-285750" algn="l" rtl="0" fontAlgn="base">
        <a:spcBef>
          <a:spcPct val="20000"/>
        </a:spcBef>
        <a:spcAft>
          <a:spcPct val="0"/>
        </a:spcAft>
        <a:buChar char="–"/>
        <a:defRPr sz="2800">
          <a:solidFill>
            <a:srgbClr val="2237A0"/>
          </a:solidFill>
          <a:latin typeface="+mn-lt"/>
        </a:defRPr>
      </a:lvl2pPr>
      <a:lvl3pPr marL="1143000" indent="-228600" algn="l" rtl="0" fontAlgn="base">
        <a:spcBef>
          <a:spcPct val="20000"/>
        </a:spcBef>
        <a:spcAft>
          <a:spcPct val="0"/>
        </a:spcAft>
        <a:buChar char="•"/>
        <a:defRPr sz="2400">
          <a:solidFill>
            <a:srgbClr val="2237A0"/>
          </a:solidFill>
          <a:latin typeface="+mn-lt"/>
        </a:defRPr>
      </a:lvl3pPr>
      <a:lvl4pPr marL="1600200" indent="-228600" algn="l" rtl="0" fontAlgn="base">
        <a:spcBef>
          <a:spcPct val="20000"/>
        </a:spcBef>
        <a:spcAft>
          <a:spcPct val="0"/>
        </a:spcAft>
        <a:buChar char="–"/>
        <a:defRPr sz="2000">
          <a:solidFill>
            <a:srgbClr val="2237A0"/>
          </a:solidFill>
          <a:latin typeface="+mn-lt"/>
        </a:defRPr>
      </a:lvl4pPr>
      <a:lvl5pPr marL="2057400" indent="-228600" algn="l" rtl="0" fontAlgn="base">
        <a:spcBef>
          <a:spcPct val="20000"/>
        </a:spcBef>
        <a:spcAft>
          <a:spcPct val="0"/>
        </a:spcAft>
        <a:buChar char="»"/>
        <a:defRPr sz="2000">
          <a:solidFill>
            <a:srgbClr val="2237A0"/>
          </a:solidFill>
          <a:latin typeface="+mn-lt"/>
        </a:defRPr>
      </a:lvl5pPr>
      <a:lvl6pPr marL="2514600" indent="-228600" algn="l" rtl="0" fontAlgn="base">
        <a:spcBef>
          <a:spcPct val="20000"/>
        </a:spcBef>
        <a:spcAft>
          <a:spcPct val="0"/>
        </a:spcAft>
        <a:buChar char="»"/>
        <a:defRPr sz="2000">
          <a:solidFill>
            <a:srgbClr val="2237A0"/>
          </a:solidFill>
          <a:latin typeface="+mn-lt"/>
        </a:defRPr>
      </a:lvl6pPr>
      <a:lvl7pPr marL="2971800" indent="-228600" algn="l" rtl="0" fontAlgn="base">
        <a:spcBef>
          <a:spcPct val="20000"/>
        </a:spcBef>
        <a:spcAft>
          <a:spcPct val="0"/>
        </a:spcAft>
        <a:buChar char="»"/>
        <a:defRPr sz="2000">
          <a:solidFill>
            <a:srgbClr val="2237A0"/>
          </a:solidFill>
          <a:latin typeface="+mn-lt"/>
        </a:defRPr>
      </a:lvl7pPr>
      <a:lvl8pPr marL="3429000" indent="-228600" algn="l" rtl="0" fontAlgn="base">
        <a:spcBef>
          <a:spcPct val="20000"/>
        </a:spcBef>
        <a:spcAft>
          <a:spcPct val="0"/>
        </a:spcAft>
        <a:buChar char="»"/>
        <a:defRPr sz="2000">
          <a:solidFill>
            <a:srgbClr val="2237A0"/>
          </a:solidFill>
          <a:latin typeface="+mn-lt"/>
        </a:defRPr>
      </a:lvl8pPr>
      <a:lvl9pPr marL="3886200" indent="-228600" algn="l" rtl="0" fontAlgn="base">
        <a:spcBef>
          <a:spcPct val="20000"/>
        </a:spcBef>
        <a:spcAft>
          <a:spcPct val="0"/>
        </a:spcAft>
        <a:buChar char="»"/>
        <a:defRPr sz="2000">
          <a:solidFill>
            <a:srgbClr val="2237A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7"/>
          <p:cNvSpPr>
            <a:spLocks noGrp="1" noChangeArrowheads="1"/>
          </p:cNvSpPr>
          <p:nvPr>
            <p:ph type="title"/>
          </p:nvPr>
        </p:nvSpPr>
        <p:spPr bwMode="auto">
          <a:xfrm>
            <a:off x="304800" y="228600"/>
            <a:ext cx="77724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b" anchorCtr="0" compatLnSpc="1">
            <a:prstTxWarp prst="textNoShape">
              <a:avLst/>
            </a:prstTxWarp>
          </a:bodyPr>
          <a:lstStyle/>
          <a:p>
            <a:pPr lvl="0"/>
            <a:r>
              <a:rPr lang="en-US" smtClean="0"/>
              <a:t>Click to edit Master title style</a:t>
            </a:r>
          </a:p>
        </p:txBody>
      </p:sp>
      <p:sp>
        <p:nvSpPr>
          <p:cNvPr id="1027" name="Rectangle 38"/>
          <p:cNvSpPr>
            <a:spLocks noGrp="1" noChangeArrowheads="1"/>
          </p:cNvSpPr>
          <p:nvPr>
            <p:ph type="body" idx="1"/>
          </p:nvPr>
        </p:nvSpPr>
        <p:spPr bwMode="auto">
          <a:xfrm>
            <a:off x="304800" y="1524000"/>
            <a:ext cx="8305800"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39"/>
          <p:cNvSpPr>
            <a:spLocks noChangeArrowheads="1"/>
          </p:cNvSpPr>
          <p:nvPr/>
        </p:nvSpPr>
        <p:spPr bwMode="auto">
          <a:xfrm>
            <a:off x="8869363" y="6484938"/>
            <a:ext cx="1841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GB" sz="2400" b="1" smtClean="0">
              <a:solidFill>
                <a:srgbClr val="000000"/>
              </a:solidFill>
              <a:latin typeface="Arial Narrow" pitchFamily="34" charset="0"/>
            </a:endParaRPr>
          </a:p>
        </p:txBody>
      </p:sp>
      <p:sp>
        <p:nvSpPr>
          <p:cNvPr id="76840" name="Rectangle 40"/>
          <p:cNvSpPr>
            <a:spLocks noGrp="1" noChangeArrowheads="1"/>
          </p:cNvSpPr>
          <p:nvPr>
            <p:ph type="sldNum" sz="quarter" idx="4"/>
          </p:nvPr>
        </p:nvSpPr>
        <p:spPr bwMode="auto">
          <a:xfrm>
            <a:off x="7010400" y="6400800"/>
            <a:ext cx="2133600" cy="457200"/>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3pPr marL="228600" lvl="2" algn="r">
              <a:defRPr sz="1400" b="0" smtClean="0">
                <a:latin typeface="Times New Roman" pitchFamily="18" charset="0"/>
              </a:defRPr>
            </a:lvl3pPr>
          </a:lstStyle>
          <a:p>
            <a:pPr lvl="2" eaLnBrk="0" fontAlgn="base" hangingPunct="0">
              <a:spcBef>
                <a:spcPct val="0"/>
              </a:spcBef>
              <a:spcAft>
                <a:spcPct val="0"/>
              </a:spcAft>
              <a:defRPr/>
            </a:pPr>
            <a:fld id="{1E9F0089-D54B-4BDF-B922-8BB75D1A4074}" type="slidenum">
              <a:rPr lang="en-US">
                <a:solidFill>
                  <a:srgbClr val="000000"/>
                </a:solidFill>
              </a:rPr>
              <a:pPr lvl="2" eaLnBrk="0" fontAlgn="base" hangingPunct="0">
                <a:spcBef>
                  <a:spcPct val="0"/>
                </a:spcBef>
                <a:spcAft>
                  <a:spcPct val="0"/>
                </a:spcAft>
                <a:defRPr/>
              </a:pPr>
              <a:t>‹#›</a:t>
            </a:fld>
            <a:endParaRPr lang="en-US">
              <a:solidFill>
                <a:srgbClr val="000000"/>
              </a:solidFill>
            </a:endParaRPr>
          </a:p>
        </p:txBody>
      </p:sp>
      <p:sp>
        <p:nvSpPr>
          <p:cNvPr id="1030" name="Line 41"/>
          <p:cNvSpPr>
            <a:spLocks noChangeShapeType="1"/>
          </p:cNvSpPr>
          <p:nvPr/>
        </p:nvSpPr>
        <p:spPr bwMode="auto">
          <a:xfrm>
            <a:off x="0" y="1371600"/>
            <a:ext cx="8026400" cy="0"/>
          </a:xfrm>
          <a:prstGeom prst="line">
            <a:avLst/>
          </a:prstGeom>
          <a:noFill/>
          <a:ln w="50800">
            <a:solidFill>
              <a:srgbClr val="C02C9D"/>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GB" sz="2400" b="1" smtClean="0">
              <a:solidFill>
                <a:srgbClr val="000000"/>
              </a:solidFill>
              <a:latin typeface="Arial Narrow" pitchFamily="34" charset="0"/>
            </a:endParaRPr>
          </a:p>
        </p:txBody>
      </p:sp>
    </p:spTree>
    <p:extLst>
      <p:ext uri="{BB962C8B-B14F-4D97-AF65-F5344CB8AC3E}">
        <p14:creationId xmlns:p14="http://schemas.microsoft.com/office/powerpoint/2010/main" val="4114429047"/>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 id="2147483736" r:id="rId12"/>
    <p:sldLayoutId id="2147483737" r:id="rId13"/>
    <p:sldLayoutId id="2147483738" r:id="rId14"/>
    <p:sldLayoutId id="2147483739" r:id="rId15"/>
  </p:sldLayoutIdLst>
  <p:hf hdr="0" ftr="0" dt="0"/>
  <p:txStyles>
    <p:titleStyle>
      <a:lvl1pPr algn="ctr" rtl="0" eaLnBrk="0" fontAlgn="base" hangingPunct="0">
        <a:spcBef>
          <a:spcPct val="0"/>
        </a:spcBef>
        <a:spcAft>
          <a:spcPct val="0"/>
        </a:spcAft>
        <a:defRPr sz="3200">
          <a:solidFill>
            <a:srgbClr val="2237A0"/>
          </a:solidFill>
          <a:latin typeface="+mj-lt"/>
          <a:ea typeface="+mj-ea"/>
          <a:cs typeface="+mj-cs"/>
        </a:defRPr>
      </a:lvl1pPr>
      <a:lvl2pPr algn="ctr" rtl="0" eaLnBrk="0" fontAlgn="base" hangingPunct="0">
        <a:spcBef>
          <a:spcPct val="0"/>
        </a:spcBef>
        <a:spcAft>
          <a:spcPct val="0"/>
        </a:spcAft>
        <a:defRPr sz="3200">
          <a:solidFill>
            <a:srgbClr val="2237A0"/>
          </a:solidFill>
          <a:latin typeface="Arial" charset="0"/>
        </a:defRPr>
      </a:lvl2pPr>
      <a:lvl3pPr algn="ctr" rtl="0" eaLnBrk="0" fontAlgn="base" hangingPunct="0">
        <a:spcBef>
          <a:spcPct val="0"/>
        </a:spcBef>
        <a:spcAft>
          <a:spcPct val="0"/>
        </a:spcAft>
        <a:defRPr sz="3200">
          <a:solidFill>
            <a:srgbClr val="2237A0"/>
          </a:solidFill>
          <a:latin typeface="Arial" charset="0"/>
        </a:defRPr>
      </a:lvl3pPr>
      <a:lvl4pPr algn="ctr" rtl="0" eaLnBrk="0" fontAlgn="base" hangingPunct="0">
        <a:spcBef>
          <a:spcPct val="0"/>
        </a:spcBef>
        <a:spcAft>
          <a:spcPct val="0"/>
        </a:spcAft>
        <a:defRPr sz="3200">
          <a:solidFill>
            <a:srgbClr val="2237A0"/>
          </a:solidFill>
          <a:latin typeface="Arial" charset="0"/>
        </a:defRPr>
      </a:lvl4pPr>
      <a:lvl5pPr algn="ctr" rtl="0" eaLnBrk="0" fontAlgn="base" hangingPunct="0">
        <a:spcBef>
          <a:spcPct val="0"/>
        </a:spcBef>
        <a:spcAft>
          <a:spcPct val="0"/>
        </a:spcAft>
        <a:defRPr sz="3200">
          <a:solidFill>
            <a:srgbClr val="2237A0"/>
          </a:solidFill>
          <a:latin typeface="Arial" charset="0"/>
        </a:defRPr>
      </a:lvl5pPr>
      <a:lvl6pPr marL="457200" algn="ctr" rtl="0" fontAlgn="base">
        <a:spcBef>
          <a:spcPct val="0"/>
        </a:spcBef>
        <a:spcAft>
          <a:spcPct val="0"/>
        </a:spcAft>
        <a:defRPr sz="3200">
          <a:solidFill>
            <a:srgbClr val="2237A0"/>
          </a:solidFill>
          <a:latin typeface="Arial" charset="0"/>
        </a:defRPr>
      </a:lvl6pPr>
      <a:lvl7pPr marL="914400" algn="ctr" rtl="0" fontAlgn="base">
        <a:spcBef>
          <a:spcPct val="0"/>
        </a:spcBef>
        <a:spcAft>
          <a:spcPct val="0"/>
        </a:spcAft>
        <a:defRPr sz="3200">
          <a:solidFill>
            <a:srgbClr val="2237A0"/>
          </a:solidFill>
          <a:latin typeface="Arial" charset="0"/>
        </a:defRPr>
      </a:lvl7pPr>
      <a:lvl8pPr marL="1371600" algn="ctr" rtl="0" fontAlgn="base">
        <a:spcBef>
          <a:spcPct val="0"/>
        </a:spcBef>
        <a:spcAft>
          <a:spcPct val="0"/>
        </a:spcAft>
        <a:defRPr sz="3200">
          <a:solidFill>
            <a:srgbClr val="2237A0"/>
          </a:solidFill>
          <a:latin typeface="Arial" charset="0"/>
        </a:defRPr>
      </a:lvl8pPr>
      <a:lvl9pPr marL="1828800" algn="ctr" rtl="0" fontAlgn="base">
        <a:spcBef>
          <a:spcPct val="0"/>
        </a:spcBef>
        <a:spcAft>
          <a:spcPct val="0"/>
        </a:spcAft>
        <a:defRPr sz="3200">
          <a:solidFill>
            <a:srgbClr val="2237A0"/>
          </a:solidFill>
          <a:latin typeface="Arial" charset="0"/>
        </a:defRPr>
      </a:lvl9pPr>
    </p:titleStyle>
    <p:bodyStyle>
      <a:lvl1pPr marL="342900" indent="-342900" algn="l" rtl="0" eaLnBrk="0" fontAlgn="base" hangingPunct="0">
        <a:spcBef>
          <a:spcPct val="20000"/>
        </a:spcBef>
        <a:spcAft>
          <a:spcPct val="0"/>
        </a:spcAft>
        <a:buChar char="•"/>
        <a:defRPr sz="3200">
          <a:solidFill>
            <a:srgbClr val="CE2700"/>
          </a:solidFill>
          <a:latin typeface="+mn-lt"/>
          <a:ea typeface="+mn-ea"/>
          <a:cs typeface="+mn-cs"/>
        </a:defRPr>
      </a:lvl1pPr>
      <a:lvl2pPr marL="742950" indent="-285750" algn="l" rtl="0" eaLnBrk="0" fontAlgn="base" hangingPunct="0">
        <a:spcBef>
          <a:spcPct val="20000"/>
        </a:spcBef>
        <a:spcAft>
          <a:spcPct val="0"/>
        </a:spcAft>
        <a:buChar char="–"/>
        <a:defRPr sz="2800">
          <a:solidFill>
            <a:srgbClr val="2237A0"/>
          </a:solidFill>
          <a:latin typeface="+mn-lt"/>
        </a:defRPr>
      </a:lvl2pPr>
      <a:lvl3pPr marL="1143000" indent="-228600" algn="l" rtl="0" eaLnBrk="0" fontAlgn="base" hangingPunct="0">
        <a:spcBef>
          <a:spcPct val="20000"/>
        </a:spcBef>
        <a:spcAft>
          <a:spcPct val="0"/>
        </a:spcAft>
        <a:buChar char="•"/>
        <a:defRPr sz="2400">
          <a:solidFill>
            <a:srgbClr val="2237A0"/>
          </a:solidFill>
          <a:latin typeface="+mn-lt"/>
        </a:defRPr>
      </a:lvl3pPr>
      <a:lvl4pPr marL="1600200" indent="-228600" algn="l" rtl="0" eaLnBrk="0" fontAlgn="base" hangingPunct="0">
        <a:spcBef>
          <a:spcPct val="20000"/>
        </a:spcBef>
        <a:spcAft>
          <a:spcPct val="0"/>
        </a:spcAft>
        <a:buChar char="–"/>
        <a:defRPr sz="2000">
          <a:solidFill>
            <a:srgbClr val="2237A0"/>
          </a:solidFill>
          <a:latin typeface="+mn-lt"/>
        </a:defRPr>
      </a:lvl4pPr>
      <a:lvl5pPr marL="2057400" indent="-228600" algn="l" rtl="0" eaLnBrk="0" fontAlgn="base" hangingPunct="0">
        <a:spcBef>
          <a:spcPct val="20000"/>
        </a:spcBef>
        <a:spcAft>
          <a:spcPct val="0"/>
        </a:spcAft>
        <a:buChar char="»"/>
        <a:defRPr sz="2000">
          <a:solidFill>
            <a:srgbClr val="2237A0"/>
          </a:solidFill>
          <a:latin typeface="+mn-lt"/>
        </a:defRPr>
      </a:lvl5pPr>
      <a:lvl6pPr marL="2514600" indent="-228600" algn="l" rtl="0" fontAlgn="base">
        <a:spcBef>
          <a:spcPct val="20000"/>
        </a:spcBef>
        <a:spcAft>
          <a:spcPct val="0"/>
        </a:spcAft>
        <a:buChar char="»"/>
        <a:defRPr sz="2000">
          <a:solidFill>
            <a:srgbClr val="2237A0"/>
          </a:solidFill>
          <a:latin typeface="+mn-lt"/>
        </a:defRPr>
      </a:lvl6pPr>
      <a:lvl7pPr marL="2971800" indent="-228600" algn="l" rtl="0" fontAlgn="base">
        <a:spcBef>
          <a:spcPct val="20000"/>
        </a:spcBef>
        <a:spcAft>
          <a:spcPct val="0"/>
        </a:spcAft>
        <a:buChar char="»"/>
        <a:defRPr sz="2000">
          <a:solidFill>
            <a:srgbClr val="2237A0"/>
          </a:solidFill>
          <a:latin typeface="+mn-lt"/>
        </a:defRPr>
      </a:lvl7pPr>
      <a:lvl8pPr marL="3429000" indent="-228600" algn="l" rtl="0" fontAlgn="base">
        <a:spcBef>
          <a:spcPct val="20000"/>
        </a:spcBef>
        <a:spcAft>
          <a:spcPct val="0"/>
        </a:spcAft>
        <a:buChar char="»"/>
        <a:defRPr sz="2000">
          <a:solidFill>
            <a:srgbClr val="2237A0"/>
          </a:solidFill>
          <a:latin typeface="+mn-lt"/>
        </a:defRPr>
      </a:lvl8pPr>
      <a:lvl9pPr marL="3886200" indent="-228600" algn="l" rtl="0" fontAlgn="base">
        <a:spcBef>
          <a:spcPct val="20000"/>
        </a:spcBef>
        <a:spcAft>
          <a:spcPct val="0"/>
        </a:spcAft>
        <a:buChar char="»"/>
        <a:defRPr sz="2000">
          <a:solidFill>
            <a:srgbClr val="2237A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7"/>
          <p:cNvSpPr>
            <a:spLocks noGrp="1" noChangeArrowheads="1"/>
          </p:cNvSpPr>
          <p:nvPr>
            <p:ph type="title"/>
          </p:nvPr>
        </p:nvSpPr>
        <p:spPr bwMode="auto">
          <a:xfrm>
            <a:off x="304800" y="228600"/>
            <a:ext cx="77724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b" anchorCtr="0" compatLnSpc="1">
            <a:prstTxWarp prst="textNoShape">
              <a:avLst/>
            </a:prstTxWarp>
          </a:bodyPr>
          <a:lstStyle/>
          <a:p>
            <a:pPr lvl="0"/>
            <a:r>
              <a:rPr lang="en-US" smtClean="0"/>
              <a:t>Click to edit Master title style</a:t>
            </a:r>
          </a:p>
        </p:txBody>
      </p:sp>
      <p:sp>
        <p:nvSpPr>
          <p:cNvPr id="1027" name="Rectangle 38"/>
          <p:cNvSpPr>
            <a:spLocks noGrp="1" noChangeArrowheads="1"/>
          </p:cNvSpPr>
          <p:nvPr>
            <p:ph type="body" idx="1"/>
          </p:nvPr>
        </p:nvSpPr>
        <p:spPr bwMode="auto">
          <a:xfrm>
            <a:off x="304800" y="1524000"/>
            <a:ext cx="8305800"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39"/>
          <p:cNvSpPr>
            <a:spLocks noChangeArrowheads="1"/>
          </p:cNvSpPr>
          <p:nvPr/>
        </p:nvSpPr>
        <p:spPr bwMode="auto">
          <a:xfrm>
            <a:off x="8869363" y="6484938"/>
            <a:ext cx="1841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GB" sz="2400" b="1" smtClean="0">
              <a:solidFill>
                <a:srgbClr val="000000"/>
              </a:solidFill>
              <a:latin typeface="Arial Narrow" pitchFamily="34" charset="0"/>
            </a:endParaRPr>
          </a:p>
        </p:txBody>
      </p:sp>
      <p:sp>
        <p:nvSpPr>
          <p:cNvPr id="76840" name="Rectangle 40"/>
          <p:cNvSpPr>
            <a:spLocks noGrp="1" noChangeArrowheads="1"/>
          </p:cNvSpPr>
          <p:nvPr>
            <p:ph type="sldNum" sz="quarter" idx="4"/>
          </p:nvPr>
        </p:nvSpPr>
        <p:spPr bwMode="auto">
          <a:xfrm>
            <a:off x="7010400" y="6400800"/>
            <a:ext cx="2133600" cy="457200"/>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3pPr marL="228600" lvl="2" algn="r">
              <a:defRPr sz="1400" b="0" smtClean="0">
                <a:latin typeface="Times New Roman" pitchFamily="18" charset="0"/>
              </a:defRPr>
            </a:lvl3pPr>
          </a:lstStyle>
          <a:p>
            <a:pPr lvl="2" eaLnBrk="0" fontAlgn="base" hangingPunct="0">
              <a:spcBef>
                <a:spcPct val="0"/>
              </a:spcBef>
              <a:spcAft>
                <a:spcPct val="0"/>
              </a:spcAft>
              <a:defRPr/>
            </a:pPr>
            <a:fld id="{1E9F0089-D54B-4BDF-B922-8BB75D1A4074}" type="slidenum">
              <a:rPr lang="en-US">
                <a:solidFill>
                  <a:srgbClr val="000000"/>
                </a:solidFill>
              </a:rPr>
              <a:pPr lvl="2" eaLnBrk="0" fontAlgn="base" hangingPunct="0">
                <a:spcBef>
                  <a:spcPct val="0"/>
                </a:spcBef>
                <a:spcAft>
                  <a:spcPct val="0"/>
                </a:spcAft>
                <a:defRPr/>
              </a:pPr>
              <a:t>‹#›</a:t>
            </a:fld>
            <a:endParaRPr lang="en-US">
              <a:solidFill>
                <a:srgbClr val="000000"/>
              </a:solidFill>
            </a:endParaRPr>
          </a:p>
        </p:txBody>
      </p:sp>
      <p:sp>
        <p:nvSpPr>
          <p:cNvPr id="1030" name="Line 41"/>
          <p:cNvSpPr>
            <a:spLocks noChangeShapeType="1"/>
          </p:cNvSpPr>
          <p:nvPr/>
        </p:nvSpPr>
        <p:spPr bwMode="auto">
          <a:xfrm>
            <a:off x="0" y="1371600"/>
            <a:ext cx="8026400" cy="0"/>
          </a:xfrm>
          <a:prstGeom prst="line">
            <a:avLst/>
          </a:prstGeom>
          <a:noFill/>
          <a:ln w="50800">
            <a:solidFill>
              <a:srgbClr val="C02C9D"/>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GB" sz="2400" b="1" smtClean="0">
              <a:solidFill>
                <a:srgbClr val="000000"/>
              </a:solidFill>
              <a:latin typeface="Arial Narrow" pitchFamily="34" charset="0"/>
            </a:endParaRPr>
          </a:p>
        </p:txBody>
      </p:sp>
    </p:spTree>
    <p:extLst>
      <p:ext uri="{BB962C8B-B14F-4D97-AF65-F5344CB8AC3E}">
        <p14:creationId xmlns:p14="http://schemas.microsoft.com/office/powerpoint/2010/main" val="2883277068"/>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 id="2147483768" r:id="rId12"/>
    <p:sldLayoutId id="2147483769" r:id="rId13"/>
    <p:sldLayoutId id="2147483770" r:id="rId14"/>
    <p:sldLayoutId id="2147483771" r:id="rId15"/>
  </p:sldLayoutIdLst>
  <p:hf hdr="0" ftr="0" dt="0"/>
  <p:txStyles>
    <p:titleStyle>
      <a:lvl1pPr algn="ctr" rtl="0" eaLnBrk="0" fontAlgn="base" hangingPunct="0">
        <a:spcBef>
          <a:spcPct val="0"/>
        </a:spcBef>
        <a:spcAft>
          <a:spcPct val="0"/>
        </a:spcAft>
        <a:defRPr sz="3200">
          <a:solidFill>
            <a:srgbClr val="2237A0"/>
          </a:solidFill>
          <a:latin typeface="+mj-lt"/>
          <a:ea typeface="+mj-ea"/>
          <a:cs typeface="+mj-cs"/>
        </a:defRPr>
      </a:lvl1pPr>
      <a:lvl2pPr algn="ctr" rtl="0" eaLnBrk="0" fontAlgn="base" hangingPunct="0">
        <a:spcBef>
          <a:spcPct val="0"/>
        </a:spcBef>
        <a:spcAft>
          <a:spcPct val="0"/>
        </a:spcAft>
        <a:defRPr sz="3200">
          <a:solidFill>
            <a:srgbClr val="2237A0"/>
          </a:solidFill>
          <a:latin typeface="Arial" charset="0"/>
        </a:defRPr>
      </a:lvl2pPr>
      <a:lvl3pPr algn="ctr" rtl="0" eaLnBrk="0" fontAlgn="base" hangingPunct="0">
        <a:spcBef>
          <a:spcPct val="0"/>
        </a:spcBef>
        <a:spcAft>
          <a:spcPct val="0"/>
        </a:spcAft>
        <a:defRPr sz="3200">
          <a:solidFill>
            <a:srgbClr val="2237A0"/>
          </a:solidFill>
          <a:latin typeface="Arial" charset="0"/>
        </a:defRPr>
      </a:lvl3pPr>
      <a:lvl4pPr algn="ctr" rtl="0" eaLnBrk="0" fontAlgn="base" hangingPunct="0">
        <a:spcBef>
          <a:spcPct val="0"/>
        </a:spcBef>
        <a:spcAft>
          <a:spcPct val="0"/>
        </a:spcAft>
        <a:defRPr sz="3200">
          <a:solidFill>
            <a:srgbClr val="2237A0"/>
          </a:solidFill>
          <a:latin typeface="Arial" charset="0"/>
        </a:defRPr>
      </a:lvl4pPr>
      <a:lvl5pPr algn="ctr" rtl="0" eaLnBrk="0" fontAlgn="base" hangingPunct="0">
        <a:spcBef>
          <a:spcPct val="0"/>
        </a:spcBef>
        <a:spcAft>
          <a:spcPct val="0"/>
        </a:spcAft>
        <a:defRPr sz="3200">
          <a:solidFill>
            <a:srgbClr val="2237A0"/>
          </a:solidFill>
          <a:latin typeface="Arial" charset="0"/>
        </a:defRPr>
      </a:lvl5pPr>
      <a:lvl6pPr marL="457200" algn="ctr" rtl="0" fontAlgn="base">
        <a:spcBef>
          <a:spcPct val="0"/>
        </a:spcBef>
        <a:spcAft>
          <a:spcPct val="0"/>
        </a:spcAft>
        <a:defRPr sz="3200">
          <a:solidFill>
            <a:srgbClr val="2237A0"/>
          </a:solidFill>
          <a:latin typeface="Arial" charset="0"/>
        </a:defRPr>
      </a:lvl6pPr>
      <a:lvl7pPr marL="914400" algn="ctr" rtl="0" fontAlgn="base">
        <a:spcBef>
          <a:spcPct val="0"/>
        </a:spcBef>
        <a:spcAft>
          <a:spcPct val="0"/>
        </a:spcAft>
        <a:defRPr sz="3200">
          <a:solidFill>
            <a:srgbClr val="2237A0"/>
          </a:solidFill>
          <a:latin typeface="Arial" charset="0"/>
        </a:defRPr>
      </a:lvl7pPr>
      <a:lvl8pPr marL="1371600" algn="ctr" rtl="0" fontAlgn="base">
        <a:spcBef>
          <a:spcPct val="0"/>
        </a:spcBef>
        <a:spcAft>
          <a:spcPct val="0"/>
        </a:spcAft>
        <a:defRPr sz="3200">
          <a:solidFill>
            <a:srgbClr val="2237A0"/>
          </a:solidFill>
          <a:latin typeface="Arial" charset="0"/>
        </a:defRPr>
      </a:lvl8pPr>
      <a:lvl9pPr marL="1828800" algn="ctr" rtl="0" fontAlgn="base">
        <a:spcBef>
          <a:spcPct val="0"/>
        </a:spcBef>
        <a:spcAft>
          <a:spcPct val="0"/>
        </a:spcAft>
        <a:defRPr sz="3200">
          <a:solidFill>
            <a:srgbClr val="2237A0"/>
          </a:solidFill>
          <a:latin typeface="Arial" charset="0"/>
        </a:defRPr>
      </a:lvl9pPr>
    </p:titleStyle>
    <p:bodyStyle>
      <a:lvl1pPr marL="342900" indent="-342900" algn="l" rtl="0" eaLnBrk="0" fontAlgn="base" hangingPunct="0">
        <a:spcBef>
          <a:spcPct val="20000"/>
        </a:spcBef>
        <a:spcAft>
          <a:spcPct val="0"/>
        </a:spcAft>
        <a:buChar char="•"/>
        <a:defRPr sz="3200">
          <a:solidFill>
            <a:srgbClr val="CE2700"/>
          </a:solidFill>
          <a:latin typeface="+mn-lt"/>
          <a:ea typeface="+mn-ea"/>
          <a:cs typeface="+mn-cs"/>
        </a:defRPr>
      </a:lvl1pPr>
      <a:lvl2pPr marL="742950" indent="-285750" algn="l" rtl="0" eaLnBrk="0" fontAlgn="base" hangingPunct="0">
        <a:spcBef>
          <a:spcPct val="20000"/>
        </a:spcBef>
        <a:spcAft>
          <a:spcPct val="0"/>
        </a:spcAft>
        <a:buChar char="–"/>
        <a:defRPr sz="2800">
          <a:solidFill>
            <a:srgbClr val="2237A0"/>
          </a:solidFill>
          <a:latin typeface="+mn-lt"/>
        </a:defRPr>
      </a:lvl2pPr>
      <a:lvl3pPr marL="1143000" indent="-228600" algn="l" rtl="0" eaLnBrk="0" fontAlgn="base" hangingPunct="0">
        <a:spcBef>
          <a:spcPct val="20000"/>
        </a:spcBef>
        <a:spcAft>
          <a:spcPct val="0"/>
        </a:spcAft>
        <a:buChar char="•"/>
        <a:defRPr sz="2400">
          <a:solidFill>
            <a:srgbClr val="2237A0"/>
          </a:solidFill>
          <a:latin typeface="+mn-lt"/>
        </a:defRPr>
      </a:lvl3pPr>
      <a:lvl4pPr marL="1600200" indent="-228600" algn="l" rtl="0" eaLnBrk="0" fontAlgn="base" hangingPunct="0">
        <a:spcBef>
          <a:spcPct val="20000"/>
        </a:spcBef>
        <a:spcAft>
          <a:spcPct val="0"/>
        </a:spcAft>
        <a:buChar char="–"/>
        <a:defRPr sz="2000">
          <a:solidFill>
            <a:srgbClr val="2237A0"/>
          </a:solidFill>
          <a:latin typeface="+mn-lt"/>
        </a:defRPr>
      </a:lvl4pPr>
      <a:lvl5pPr marL="2057400" indent="-228600" algn="l" rtl="0" eaLnBrk="0" fontAlgn="base" hangingPunct="0">
        <a:spcBef>
          <a:spcPct val="20000"/>
        </a:spcBef>
        <a:spcAft>
          <a:spcPct val="0"/>
        </a:spcAft>
        <a:buChar char="»"/>
        <a:defRPr sz="2000">
          <a:solidFill>
            <a:srgbClr val="2237A0"/>
          </a:solidFill>
          <a:latin typeface="+mn-lt"/>
        </a:defRPr>
      </a:lvl5pPr>
      <a:lvl6pPr marL="2514600" indent="-228600" algn="l" rtl="0" fontAlgn="base">
        <a:spcBef>
          <a:spcPct val="20000"/>
        </a:spcBef>
        <a:spcAft>
          <a:spcPct val="0"/>
        </a:spcAft>
        <a:buChar char="»"/>
        <a:defRPr sz="2000">
          <a:solidFill>
            <a:srgbClr val="2237A0"/>
          </a:solidFill>
          <a:latin typeface="+mn-lt"/>
        </a:defRPr>
      </a:lvl6pPr>
      <a:lvl7pPr marL="2971800" indent="-228600" algn="l" rtl="0" fontAlgn="base">
        <a:spcBef>
          <a:spcPct val="20000"/>
        </a:spcBef>
        <a:spcAft>
          <a:spcPct val="0"/>
        </a:spcAft>
        <a:buChar char="»"/>
        <a:defRPr sz="2000">
          <a:solidFill>
            <a:srgbClr val="2237A0"/>
          </a:solidFill>
          <a:latin typeface="+mn-lt"/>
        </a:defRPr>
      </a:lvl7pPr>
      <a:lvl8pPr marL="3429000" indent="-228600" algn="l" rtl="0" fontAlgn="base">
        <a:spcBef>
          <a:spcPct val="20000"/>
        </a:spcBef>
        <a:spcAft>
          <a:spcPct val="0"/>
        </a:spcAft>
        <a:buChar char="»"/>
        <a:defRPr sz="2000">
          <a:solidFill>
            <a:srgbClr val="2237A0"/>
          </a:solidFill>
          <a:latin typeface="+mn-lt"/>
        </a:defRPr>
      </a:lvl8pPr>
      <a:lvl9pPr marL="3886200" indent="-228600" algn="l" rtl="0" fontAlgn="base">
        <a:spcBef>
          <a:spcPct val="20000"/>
        </a:spcBef>
        <a:spcAft>
          <a:spcPct val="0"/>
        </a:spcAft>
        <a:buChar char="»"/>
        <a:defRPr sz="2000">
          <a:solidFill>
            <a:srgbClr val="2237A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58.xml"/></Relationships>
</file>

<file path=ppt/slides/_rels/slide111.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2.xml"/><Relationship Id="rId1" Type="http://schemas.openxmlformats.org/officeDocument/2006/relationships/slideLayout" Target="../slideLayouts/slideLayout69.xml"/></Relationships>
</file>

<file path=ppt/slides/_rels/slide112.xml.rels><?xml version="1.0" encoding="UTF-8" standalone="yes"?>
<Relationships xmlns="http://schemas.openxmlformats.org/package/2006/relationships"><Relationship Id="rId3" Type="http://schemas.openxmlformats.org/officeDocument/2006/relationships/notesSlide" Target="../notesSlides/notesSlide3.xml"/><Relationship Id="rId7" Type="http://schemas.openxmlformats.org/officeDocument/2006/relationships/image" Target="../media/image12.wmf"/><Relationship Id="rId2" Type="http://schemas.openxmlformats.org/officeDocument/2006/relationships/slideLayout" Target="../slideLayouts/slideLayout69.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11.wmf"/><Relationship Id="rId4" Type="http://schemas.openxmlformats.org/officeDocument/2006/relationships/oleObject" Target="../embeddings/oleObject1.bin"/></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3.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3.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Production and Operations Management</a:t>
            </a:r>
            <a:endParaRPr lang="en-GB" dirty="0"/>
          </a:p>
        </p:txBody>
      </p:sp>
      <p:sp>
        <p:nvSpPr>
          <p:cNvPr id="3" name="Subtitle 2"/>
          <p:cNvSpPr>
            <a:spLocks noGrp="1"/>
          </p:cNvSpPr>
          <p:nvPr>
            <p:ph type="subTitle" idx="1"/>
          </p:nvPr>
        </p:nvSpPr>
        <p:spPr/>
        <p:txBody>
          <a:bodyPr/>
          <a:lstStyle/>
          <a:p>
            <a:endParaRPr lang="en-GB" dirty="0"/>
          </a:p>
        </p:txBody>
      </p:sp>
    </p:spTree>
    <p:extLst>
      <p:ext uri="{BB962C8B-B14F-4D97-AF65-F5344CB8AC3E}">
        <p14:creationId xmlns:p14="http://schemas.microsoft.com/office/powerpoint/2010/main" val="8026580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3.	Production System</a:t>
            </a:r>
          </a:p>
        </p:txBody>
      </p:sp>
      <p:sp>
        <p:nvSpPr>
          <p:cNvPr id="3" name="Content Placeholder 2"/>
          <p:cNvSpPr>
            <a:spLocks noGrp="1"/>
          </p:cNvSpPr>
          <p:nvPr>
            <p:ph idx="1"/>
          </p:nvPr>
        </p:nvSpPr>
        <p:spPr/>
        <p:txBody>
          <a:bodyPr/>
          <a:lstStyle/>
          <a:p>
            <a:pPr marL="0" indent="0">
              <a:buNone/>
            </a:pPr>
            <a:r>
              <a:rPr lang="en-GB" dirty="0"/>
              <a:t>The production system of an organization is that part, which produces products of an organization. It is that activity whereby resources, flowing within a defined system, are combined and transformed in a controlled manner to add value in accordance with the policies communicated by management. A simplified production system is shown above.</a:t>
            </a:r>
          </a:p>
        </p:txBody>
      </p:sp>
    </p:spTree>
    <p:extLst>
      <p:ext uri="{BB962C8B-B14F-4D97-AF65-F5344CB8AC3E}">
        <p14:creationId xmlns:p14="http://schemas.microsoft.com/office/powerpoint/2010/main" val="3598103453"/>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92500" lnSpcReduction="10000"/>
          </a:bodyPr>
          <a:lstStyle/>
          <a:p>
            <a:pPr marL="0" indent="0">
              <a:buNone/>
            </a:pPr>
            <a:r>
              <a:rPr lang="en-GB" dirty="0"/>
              <a:t>Example : A company owns four industrial carpet factories, and these factories distribute their products to four warehouses in Iraq. The administration has noticed the high costs of transporting carpets from factories to warehouses, and the occurrence of scarcity in one warehouse and suffocation in other stores</a:t>
            </a:r>
          </a:p>
          <a:p>
            <a:pPr marL="0" indent="0">
              <a:buNone/>
            </a:pPr>
            <a:r>
              <a:rPr lang="en-GB" dirty="0"/>
              <a:t>What is the optimal distribution that you get using the transport network and the following production, demand and costs data:</a:t>
            </a:r>
          </a:p>
        </p:txBody>
      </p:sp>
    </p:spTree>
    <p:extLst>
      <p:ext uri="{BB962C8B-B14F-4D97-AF65-F5344CB8AC3E}">
        <p14:creationId xmlns:p14="http://schemas.microsoft.com/office/powerpoint/2010/main" val="1387286493"/>
      </p:ext>
    </p:extLst>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624154548"/>
              </p:ext>
            </p:extLst>
          </p:nvPr>
        </p:nvGraphicFramePr>
        <p:xfrm>
          <a:off x="457200" y="1600200"/>
          <a:ext cx="8229600" cy="2494280"/>
        </p:xfrm>
        <a:graphic>
          <a:graphicData uri="http://schemas.openxmlformats.org/drawingml/2006/table">
            <a:tbl>
              <a:tblPr firstRow="1" bandRow="1">
                <a:tableStyleId>{5C22544A-7EE6-4342-B048-85BDC9FD1C3A}</a:tableStyleId>
              </a:tblPr>
              <a:tblGrid>
                <a:gridCol w="1522512"/>
                <a:gridCol w="2592288"/>
                <a:gridCol w="2057400"/>
                <a:gridCol w="2057400"/>
              </a:tblGrid>
              <a:tr h="370840">
                <a:tc>
                  <a:txBody>
                    <a:bodyPr/>
                    <a:lstStyle/>
                    <a:p>
                      <a:r>
                        <a:rPr lang="en-GB" dirty="0" smtClean="0"/>
                        <a:t>Factory </a:t>
                      </a:r>
                      <a:endParaRPr lang="en-GB" dirty="0"/>
                    </a:p>
                  </a:txBody>
                  <a:tcPr/>
                </a:tc>
                <a:tc>
                  <a:txBody>
                    <a:bodyPr/>
                    <a:lstStyle/>
                    <a:p>
                      <a:r>
                        <a:rPr lang="en-GB" dirty="0" smtClean="0"/>
                        <a:t>Production every month</a:t>
                      </a:r>
                      <a:endParaRPr lang="en-GB" dirty="0"/>
                    </a:p>
                  </a:txBody>
                  <a:tcPr/>
                </a:tc>
                <a:tc>
                  <a:txBody>
                    <a:bodyPr/>
                    <a:lstStyle/>
                    <a:p>
                      <a:r>
                        <a:rPr lang="en-GB" dirty="0" smtClean="0"/>
                        <a:t>Store</a:t>
                      </a:r>
                      <a:endParaRPr lang="en-GB" dirty="0"/>
                    </a:p>
                  </a:txBody>
                  <a:tcPr/>
                </a:tc>
                <a:tc>
                  <a:txBody>
                    <a:bodyPr/>
                    <a:lstStyle/>
                    <a:p>
                      <a:r>
                        <a:rPr lang="en-GB" dirty="0" smtClean="0"/>
                        <a:t>Demand every month</a:t>
                      </a:r>
                      <a:endParaRPr lang="en-GB" dirty="0"/>
                    </a:p>
                  </a:txBody>
                  <a:tcPr/>
                </a:tc>
              </a:tr>
              <a:tr h="370840">
                <a:tc>
                  <a:txBody>
                    <a:bodyPr/>
                    <a:lstStyle/>
                    <a:p>
                      <a:r>
                        <a:rPr lang="en-GB" dirty="0" smtClean="0"/>
                        <a:t>A</a:t>
                      </a:r>
                      <a:endParaRPr lang="en-GB" dirty="0"/>
                    </a:p>
                  </a:txBody>
                  <a:tcPr/>
                </a:tc>
                <a:tc>
                  <a:txBody>
                    <a:bodyPr/>
                    <a:lstStyle/>
                    <a:p>
                      <a:r>
                        <a:rPr lang="en-GB" dirty="0" smtClean="0"/>
                        <a:t>17000</a:t>
                      </a:r>
                      <a:endParaRPr lang="en-GB" dirty="0"/>
                    </a:p>
                  </a:txBody>
                  <a:tcPr/>
                </a:tc>
                <a:tc>
                  <a:txBody>
                    <a:bodyPr/>
                    <a:lstStyle/>
                    <a:p>
                      <a:r>
                        <a:rPr lang="en-GB" dirty="0" smtClean="0"/>
                        <a:t>E</a:t>
                      </a:r>
                      <a:endParaRPr lang="en-GB" dirty="0"/>
                    </a:p>
                  </a:txBody>
                  <a:tcPr/>
                </a:tc>
                <a:tc>
                  <a:txBody>
                    <a:bodyPr/>
                    <a:lstStyle/>
                    <a:p>
                      <a:r>
                        <a:rPr lang="en-GB" dirty="0" smtClean="0"/>
                        <a:t>15000</a:t>
                      </a:r>
                      <a:endParaRPr lang="en-GB" dirty="0"/>
                    </a:p>
                  </a:txBody>
                  <a:tcPr/>
                </a:tc>
              </a:tr>
              <a:tr h="370840">
                <a:tc>
                  <a:txBody>
                    <a:bodyPr/>
                    <a:lstStyle/>
                    <a:p>
                      <a:r>
                        <a:rPr lang="en-GB" dirty="0" smtClean="0"/>
                        <a:t>B</a:t>
                      </a:r>
                      <a:endParaRPr lang="en-GB" dirty="0"/>
                    </a:p>
                  </a:txBody>
                  <a:tcPr/>
                </a:tc>
                <a:tc>
                  <a:txBody>
                    <a:bodyPr/>
                    <a:lstStyle/>
                    <a:p>
                      <a:r>
                        <a:rPr lang="en-GB" dirty="0" smtClean="0"/>
                        <a:t>8000</a:t>
                      </a:r>
                      <a:endParaRPr lang="en-GB" dirty="0"/>
                    </a:p>
                  </a:txBody>
                  <a:tcPr/>
                </a:tc>
                <a:tc>
                  <a:txBody>
                    <a:bodyPr/>
                    <a:lstStyle/>
                    <a:p>
                      <a:r>
                        <a:rPr lang="en-GB" dirty="0" smtClean="0"/>
                        <a:t>F</a:t>
                      </a:r>
                      <a:endParaRPr lang="en-GB" dirty="0"/>
                    </a:p>
                  </a:txBody>
                  <a:tcPr/>
                </a:tc>
                <a:tc>
                  <a:txBody>
                    <a:bodyPr/>
                    <a:lstStyle/>
                    <a:p>
                      <a:r>
                        <a:rPr lang="en-GB" dirty="0" smtClean="0"/>
                        <a:t>11000</a:t>
                      </a:r>
                      <a:endParaRPr lang="en-GB" dirty="0"/>
                    </a:p>
                  </a:txBody>
                  <a:tcPr/>
                </a:tc>
              </a:tr>
              <a:tr h="370840">
                <a:tc>
                  <a:txBody>
                    <a:bodyPr/>
                    <a:lstStyle/>
                    <a:p>
                      <a:r>
                        <a:rPr lang="en-GB" dirty="0" smtClean="0"/>
                        <a:t>C</a:t>
                      </a:r>
                      <a:endParaRPr lang="en-GB" dirty="0"/>
                    </a:p>
                  </a:txBody>
                  <a:tcPr/>
                </a:tc>
                <a:tc>
                  <a:txBody>
                    <a:bodyPr/>
                    <a:lstStyle/>
                    <a:p>
                      <a:r>
                        <a:rPr lang="en-GB" dirty="0" smtClean="0"/>
                        <a:t>19000</a:t>
                      </a:r>
                      <a:endParaRPr lang="en-GB" dirty="0"/>
                    </a:p>
                  </a:txBody>
                  <a:tcPr/>
                </a:tc>
                <a:tc>
                  <a:txBody>
                    <a:bodyPr/>
                    <a:lstStyle/>
                    <a:p>
                      <a:r>
                        <a:rPr lang="en-GB" dirty="0" smtClean="0"/>
                        <a:t>G</a:t>
                      </a:r>
                      <a:endParaRPr lang="en-GB" dirty="0"/>
                    </a:p>
                  </a:txBody>
                  <a:tcPr/>
                </a:tc>
                <a:tc>
                  <a:txBody>
                    <a:bodyPr/>
                    <a:lstStyle/>
                    <a:p>
                      <a:r>
                        <a:rPr lang="en-GB" dirty="0" smtClean="0"/>
                        <a:t>14000</a:t>
                      </a:r>
                      <a:endParaRPr lang="en-GB" dirty="0"/>
                    </a:p>
                  </a:txBody>
                  <a:tcPr/>
                </a:tc>
              </a:tr>
              <a:tr h="370840">
                <a:tc>
                  <a:txBody>
                    <a:bodyPr/>
                    <a:lstStyle/>
                    <a:p>
                      <a:r>
                        <a:rPr lang="en-GB" dirty="0" smtClean="0"/>
                        <a:t>D</a:t>
                      </a:r>
                      <a:endParaRPr lang="en-GB" dirty="0"/>
                    </a:p>
                  </a:txBody>
                  <a:tcPr/>
                </a:tc>
                <a:tc>
                  <a:txBody>
                    <a:bodyPr/>
                    <a:lstStyle/>
                    <a:p>
                      <a:r>
                        <a:rPr lang="en-GB" dirty="0" smtClean="0"/>
                        <a:t>13000</a:t>
                      </a:r>
                      <a:endParaRPr lang="en-GB" dirty="0"/>
                    </a:p>
                  </a:txBody>
                  <a:tcPr/>
                </a:tc>
                <a:tc>
                  <a:txBody>
                    <a:bodyPr/>
                    <a:lstStyle/>
                    <a:p>
                      <a:r>
                        <a:rPr lang="en-GB" dirty="0" smtClean="0"/>
                        <a:t>H</a:t>
                      </a:r>
                      <a:endParaRPr lang="en-GB" dirty="0"/>
                    </a:p>
                  </a:txBody>
                  <a:tcPr/>
                </a:tc>
                <a:tc>
                  <a:txBody>
                    <a:bodyPr/>
                    <a:lstStyle/>
                    <a:p>
                      <a:r>
                        <a:rPr lang="en-GB" dirty="0" smtClean="0"/>
                        <a:t>17000</a:t>
                      </a:r>
                      <a:endParaRPr lang="en-GB" dirty="0"/>
                    </a:p>
                  </a:txBody>
                  <a:tcPr/>
                </a:tc>
              </a:tr>
              <a:tr h="370840">
                <a:tc>
                  <a:txBody>
                    <a:bodyPr/>
                    <a:lstStyle/>
                    <a:p>
                      <a:endParaRPr lang="en-GB"/>
                    </a:p>
                  </a:txBody>
                  <a:tcPr/>
                </a:tc>
                <a:tc>
                  <a:txBody>
                    <a:bodyPr/>
                    <a:lstStyle/>
                    <a:p>
                      <a:r>
                        <a:rPr lang="en-GB" dirty="0" smtClean="0"/>
                        <a:t>57000</a:t>
                      </a:r>
                      <a:endParaRPr lang="en-GB" dirty="0"/>
                    </a:p>
                  </a:txBody>
                  <a:tcPr/>
                </a:tc>
                <a:tc>
                  <a:txBody>
                    <a:bodyPr/>
                    <a:lstStyle/>
                    <a:p>
                      <a:endParaRPr lang="en-GB"/>
                    </a:p>
                  </a:txBody>
                  <a:tcPr/>
                </a:tc>
                <a:tc>
                  <a:txBody>
                    <a:bodyPr/>
                    <a:lstStyle/>
                    <a:p>
                      <a:r>
                        <a:rPr lang="en-GB" dirty="0" smtClean="0"/>
                        <a:t>57000</a:t>
                      </a:r>
                      <a:endParaRPr lang="en-GB" dirty="0"/>
                    </a:p>
                  </a:txBody>
                  <a:tcPr/>
                </a:tc>
              </a:tr>
            </a:tbl>
          </a:graphicData>
        </a:graphic>
      </p:graphicFrame>
    </p:spTree>
    <p:extLst>
      <p:ext uri="{BB962C8B-B14F-4D97-AF65-F5344CB8AC3E}">
        <p14:creationId xmlns:p14="http://schemas.microsoft.com/office/powerpoint/2010/main" val="3358841279"/>
      </p:ext>
    </p:extLst>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107749239"/>
              </p:ext>
            </p:extLst>
          </p:nvPr>
        </p:nvGraphicFramePr>
        <p:xfrm>
          <a:off x="457200" y="1600200"/>
          <a:ext cx="8229600" cy="2225040"/>
        </p:xfrm>
        <a:graphic>
          <a:graphicData uri="http://schemas.openxmlformats.org/drawingml/2006/table">
            <a:tbl>
              <a:tblPr firstRow="1" bandRow="1">
                <a:tableStyleId>{5C22544A-7EE6-4342-B048-85BDC9FD1C3A}</a:tableStyleId>
              </a:tblPr>
              <a:tblGrid>
                <a:gridCol w="1645920"/>
                <a:gridCol w="1645920"/>
                <a:gridCol w="1645920"/>
                <a:gridCol w="1645920"/>
                <a:gridCol w="1645920"/>
              </a:tblGrid>
              <a:tr h="370840">
                <a:tc>
                  <a:txBody>
                    <a:bodyPr/>
                    <a:lstStyle/>
                    <a:p>
                      <a:r>
                        <a:rPr lang="en-GB" dirty="0" smtClean="0"/>
                        <a:t>Factory</a:t>
                      </a:r>
                      <a:endParaRPr lang="en-GB" dirty="0"/>
                    </a:p>
                  </a:txBody>
                  <a:tcPr/>
                </a:tc>
                <a:tc gridSpan="4">
                  <a:txBody>
                    <a:bodyPr/>
                    <a:lstStyle/>
                    <a:p>
                      <a:r>
                        <a:rPr lang="en-GB" dirty="0" smtClean="0"/>
                        <a:t>Transport Costs $/unit</a:t>
                      </a:r>
                      <a:endParaRPr lang="en-GB" dirty="0"/>
                    </a:p>
                  </a:txBody>
                  <a:tcPr/>
                </a:tc>
                <a:tc hMerge="1">
                  <a:txBody>
                    <a:bodyPr/>
                    <a:lstStyle/>
                    <a:p>
                      <a:endParaRPr lang="en-GB"/>
                    </a:p>
                  </a:txBody>
                  <a:tcPr/>
                </a:tc>
                <a:tc hMerge="1">
                  <a:txBody>
                    <a:bodyPr/>
                    <a:lstStyle/>
                    <a:p>
                      <a:endParaRPr lang="en-GB"/>
                    </a:p>
                  </a:txBody>
                  <a:tcPr/>
                </a:tc>
                <a:tc hMerge="1">
                  <a:txBody>
                    <a:bodyPr/>
                    <a:lstStyle/>
                    <a:p>
                      <a:endParaRPr lang="en-GB" dirty="0"/>
                    </a:p>
                  </a:txBody>
                  <a:tcPr/>
                </a:tc>
              </a:tr>
              <a:tr h="370840">
                <a:tc>
                  <a:txBody>
                    <a:bodyPr/>
                    <a:lstStyle/>
                    <a:p>
                      <a:endParaRPr lang="en-GB" dirty="0"/>
                    </a:p>
                  </a:txBody>
                  <a:tcPr/>
                </a:tc>
                <a:tc>
                  <a:txBody>
                    <a:bodyPr/>
                    <a:lstStyle/>
                    <a:p>
                      <a:r>
                        <a:rPr lang="en-GB" dirty="0" smtClean="0"/>
                        <a:t>E</a:t>
                      </a:r>
                      <a:endParaRPr lang="en-GB" dirty="0"/>
                    </a:p>
                  </a:txBody>
                  <a:tcPr/>
                </a:tc>
                <a:tc>
                  <a:txBody>
                    <a:bodyPr/>
                    <a:lstStyle/>
                    <a:p>
                      <a:r>
                        <a:rPr lang="en-GB" dirty="0" smtClean="0"/>
                        <a:t>F</a:t>
                      </a:r>
                      <a:endParaRPr lang="en-GB" dirty="0"/>
                    </a:p>
                  </a:txBody>
                  <a:tcPr/>
                </a:tc>
                <a:tc>
                  <a:txBody>
                    <a:bodyPr/>
                    <a:lstStyle/>
                    <a:p>
                      <a:r>
                        <a:rPr lang="en-GB" dirty="0" smtClean="0"/>
                        <a:t>G</a:t>
                      </a:r>
                      <a:endParaRPr lang="en-GB" dirty="0"/>
                    </a:p>
                  </a:txBody>
                  <a:tcPr/>
                </a:tc>
                <a:tc>
                  <a:txBody>
                    <a:bodyPr/>
                    <a:lstStyle/>
                    <a:p>
                      <a:r>
                        <a:rPr lang="en-GB" dirty="0" smtClean="0"/>
                        <a:t>H</a:t>
                      </a:r>
                      <a:endParaRPr lang="en-GB" dirty="0"/>
                    </a:p>
                  </a:txBody>
                  <a:tcPr/>
                </a:tc>
              </a:tr>
              <a:tr h="370840">
                <a:tc>
                  <a:txBody>
                    <a:bodyPr/>
                    <a:lstStyle/>
                    <a:p>
                      <a:r>
                        <a:rPr lang="en-GB" dirty="0" smtClean="0"/>
                        <a:t>A</a:t>
                      </a:r>
                      <a:endParaRPr lang="en-GB" dirty="0"/>
                    </a:p>
                  </a:txBody>
                  <a:tcPr/>
                </a:tc>
                <a:tc>
                  <a:txBody>
                    <a:bodyPr/>
                    <a:lstStyle/>
                    <a:p>
                      <a:r>
                        <a:rPr lang="en-GB" dirty="0" smtClean="0"/>
                        <a:t>36</a:t>
                      </a:r>
                      <a:endParaRPr lang="en-GB" dirty="0"/>
                    </a:p>
                  </a:txBody>
                  <a:tcPr/>
                </a:tc>
                <a:tc>
                  <a:txBody>
                    <a:bodyPr/>
                    <a:lstStyle/>
                    <a:p>
                      <a:r>
                        <a:rPr lang="en-GB" dirty="0" smtClean="0"/>
                        <a:t>30</a:t>
                      </a:r>
                      <a:endParaRPr lang="en-GB" dirty="0"/>
                    </a:p>
                  </a:txBody>
                  <a:tcPr/>
                </a:tc>
                <a:tc>
                  <a:txBody>
                    <a:bodyPr/>
                    <a:lstStyle/>
                    <a:p>
                      <a:r>
                        <a:rPr lang="en-GB" dirty="0" smtClean="0"/>
                        <a:t>40</a:t>
                      </a:r>
                      <a:endParaRPr lang="en-GB" dirty="0"/>
                    </a:p>
                  </a:txBody>
                  <a:tcPr/>
                </a:tc>
                <a:tc>
                  <a:txBody>
                    <a:bodyPr/>
                    <a:lstStyle/>
                    <a:p>
                      <a:r>
                        <a:rPr lang="en-GB" dirty="0" smtClean="0"/>
                        <a:t>26</a:t>
                      </a:r>
                      <a:endParaRPr lang="en-GB" dirty="0"/>
                    </a:p>
                  </a:txBody>
                  <a:tcPr/>
                </a:tc>
              </a:tr>
              <a:tr h="370840">
                <a:tc>
                  <a:txBody>
                    <a:bodyPr/>
                    <a:lstStyle/>
                    <a:p>
                      <a:r>
                        <a:rPr lang="en-GB" dirty="0" smtClean="0"/>
                        <a:t>B</a:t>
                      </a:r>
                      <a:endParaRPr lang="en-GB" dirty="0"/>
                    </a:p>
                  </a:txBody>
                  <a:tcPr/>
                </a:tc>
                <a:tc>
                  <a:txBody>
                    <a:bodyPr/>
                    <a:lstStyle/>
                    <a:p>
                      <a:r>
                        <a:rPr lang="en-GB" dirty="0" smtClean="0"/>
                        <a:t>35</a:t>
                      </a:r>
                      <a:endParaRPr lang="en-GB" dirty="0"/>
                    </a:p>
                  </a:txBody>
                  <a:tcPr/>
                </a:tc>
                <a:tc>
                  <a:txBody>
                    <a:bodyPr/>
                    <a:lstStyle/>
                    <a:p>
                      <a:r>
                        <a:rPr lang="en-GB" dirty="0" smtClean="0"/>
                        <a:t>50</a:t>
                      </a:r>
                      <a:endParaRPr lang="en-GB" dirty="0"/>
                    </a:p>
                  </a:txBody>
                  <a:tcPr/>
                </a:tc>
                <a:tc>
                  <a:txBody>
                    <a:bodyPr/>
                    <a:lstStyle/>
                    <a:p>
                      <a:r>
                        <a:rPr lang="en-GB" dirty="0" smtClean="0"/>
                        <a:t>66</a:t>
                      </a:r>
                      <a:endParaRPr lang="en-GB" dirty="0"/>
                    </a:p>
                  </a:txBody>
                  <a:tcPr/>
                </a:tc>
                <a:tc>
                  <a:txBody>
                    <a:bodyPr/>
                    <a:lstStyle/>
                    <a:p>
                      <a:r>
                        <a:rPr lang="en-GB" dirty="0" smtClean="0"/>
                        <a:t>45</a:t>
                      </a:r>
                      <a:endParaRPr lang="en-GB" dirty="0"/>
                    </a:p>
                  </a:txBody>
                  <a:tcPr/>
                </a:tc>
              </a:tr>
              <a:tr h="370840">
                <a:tc>
                  <a:txBody>
                    <a:bodyPr/>
                    <a:lstStyle/>
                    <a:p>
                      <a:r>
                        <a:rPr lang="en-GB" dirty="0" smtClean="0"/>
                        <a:t>C</a:t>
                      </a:r>
                      <a:endParaRPr lang="en-GB" dirty="0"/>
                    </a:p>
                  </a:txBody>
                  <a:tcPr/>
                </a:tc>
                <a:tc>
                  <a:txBody>
                    <a:bodyPr/>
                    <a:lstStyle/>
                    <a:p>
                      <a:r>
                        <a:rPr lang="en-GB" dirty="0" smtClean="0"/>
                        <a:t>25</a:t>
                      </a:r>
                      <a:endParaRPr lang="en-GB" dirty="0"/>
                    </a:p>
                  </a:txBody>
                  <a:tcPr/>
                </a:tc>
                <a:tc>
                  <a:txBody>
                    <a:bodyPr/>
                    <a:lstStyle/>
                    <a:p>
                      <a:r>
                        <a:rPr lang="en-GB" dirty="0" smtClean="0"/>
                        <a:t>55</a:t>
                      </a:r>
                      <a:endParaRPr lang="en-GB" dirty="0"/>
                    </a:p>
                  </a:txBody>
                  <a:tcPr/>
                </a:tc>
                <a:tc>
                  <a:txBody>
                    <a:bodyPr/>
                    <a:lstStyle/>
                    <a:p>
                      <a:r>
                        <a:rPr lang="en-GB" dirty="0" smtClean="0"/>
                        <a:t>35</a:t>
                      </a:r>
                      <a:endParaRPr lang="en-GB" dirty="0"/>
                    </a:p>
                  </a:txBody>
                  <a:tcPr/>
                </a:tc>
                <a:tc>
                  <a:txBody>
                    <a:bodyPr/>
                    <a:lstStyle/>
                    <a:p>
                      <a:r>
                        <a:rPr lang="en-GB" dirty="0" smtClean="0"/>
                        <a:t>38</a:t>
                      </a:r>
                      <a:endParaRPr lang="en-GB" dirty="0"/>
                    </a:p>
                  </a:txBody>
                  <a:tcPr/>
                </a:tc>
              </a:tr>
              <a:tr h="370840">
                <a:tc>
                  <a:txBody>
                    <a:bodyPr/>
                    <a:lstStyle/>
                    <a:p>
                      <a:r>
                        <a:rPr lang="en-GB" dirty="0" smtClean="0"/>
                        <a:t>D</a:t>
                      </a:r>
                      <a:endParaRPr lang="en-GB" dirty="0"/>
                    </a:p>
                  </a:txBody>
                  <a:tcPr/>
                </a:tc>
                <a:tc>
                  <a:txBody>
                    <a:bodyPr/>
                    <a:lstStyle/>
                    <a:p>
                      <a:r>
                        <a:rPr lang="en-GB" dirty="0" smtClean="0"/>
                        <a:t>42</a:t>
                      </a:r>
                      <a:endParaRPr lang="en-GB" dirty="0"/>
                    </a:p>
                  </a:txBody>
                  <a:tcPr/>
                </a:tc>
                <a:tc>
                  <a:txBody>
                    <a:bodyPr/>
                    <a:lstStyle/>
                    <a:p>
                      <a:r>
                        <a:rPr lang="en-GB" dirty="0" smtClean="0"/>
                        <a:t>33</a:t>
                      </a:r>
                      <a:endParaRPr lang="en-GB" dirty="0"/>
                    </a:p>
                  </a:txBody>
                  <a:tcPr/>
                </a:tc>
                <a:tc>
                  <a:txBody>
                    <a:bodyPr/>
                    <a:lstStyle/>
                    <a:p>
                      <a:r>
                        <a:rPr lang="en-GB" dirty="0" smtClean="0"/>
                        <a:t>47</a:t>
                      </a:r>
                      <a:endParaRPr lang="en-GB" dirty="0"/>
                    </a:p>
                  </a:txBody>
                  <a:tcPr/>
                </a:tc>
                <a:tc>
                  <a:txBody>
                    <a:bodyPr/>
                    <a:lstStyle/>
                    <a:p>
                      <a:r>
                        <a:rPr lang="en-GB" dirty="0" smtClean="0"/>
                        <a:t>50</a:t>
                      </a:r>
                      <a:endParaRPr lang="en-GB" dirty="0"/>
                    </a:p>
                  </a:txBody>
                  <a:tcPr/>
                </a:tc>
              </a:tr>
            </a:tbl>
          </a:graphicData>
        </a:graphic>
      </p:graphicFrame>
    </p:spTree>
    <p:extLst>
      <p:ext uri="{BB962C8B-B14F-4D97-AF65-F5344CB8AC3E}">
        <p14:creationId xmlns:p14="http://schemas.microsoft.com/office/powerpoint/2010/main" val="3863360619"/>
      </p:ext>
    </p:extLst>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dirty="0" smtClean="0"/>
              <a:t>Solution :</a:t>
            </a:r>
          </a:p>
          <a:p>
            <a:r>
              <a:rPr lang="en-GB" dirty="0" smtClean="0"/>
              <a:t>Step 1</a:t>
            </a:r>
            <a:r>
              <a:rPr lang="en-GB" dirty="0"/>
              <a:t>: Prepare  </a:t>
            </a:r>
            <a:r>
              <a:rPr lang="en-GB" dirty="0" smtClean="0"/>
              <a:t>Transportation </a:t>
            </a:r>
            <a:r>
              <a:rPr lang="en-GB" dirty="0"/>
              <a:t>Network </a:t>
            </a:r>
            <a:endParaRPr lang="en-GB" dirty="0" smtClean="0"/>
          </a:p>
          <a:p>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445060452"/>
              </p:ext>
            </p:extLst>
          </p:nvPr>
        </p:nvGraphicFramePr>
        <p:xfrm>
          <a:off x="539550" y="2852936"/>
          <a:ext cx="7776864" cy="3460395"/>
        </p:xfrm>
        <a:graphic>
          <a:graphicData uri="http://schemas.openxmlformats.org/drawingml/2006/table">
            <a:tbl>
              <a:tblPr firstRow="1" bandRow="1">
                <a:tableStyleId>{5C22544A-7EE6-4342-B048-85BDC9FD1C3A}</a:tableStyleId>
              </a:tblPr>
              <a:tblGrid>
                <a:gridCol w="1296144"/>
                <a:gridCol w="1296144"/>
                <a:gridCol w="1296144"/>
                <a:gridCol w="1296144"/>
                <a:gridCol w="1296144"/>
                <a:gridCol w="1296144"/>
              </a:tblGrid>
              <a:tr h="564063">
                <a:tc>
                  <a:txBody>
                    <a:bodyPr/>
                    <a:lstStyle/>
                    <a:p>
                      <a:endParaRPr lang="en-GB" dirty="0"/>
                    </a:p>
                  </a:txBody>
                  <a:tcPr/>
                </a:tc>
                <a:tc>
                  <a:txBody>
                    <a:bodyPr/>
                    <a:lstStyle/>
                    <a:p>
                      <a:r>
                        <a:rPr lang="en-GB" dirty="0" smtClean="0"/>
                        <a:t>E</a:t>
                      </a:r>
                      <a:endParaRPr lang="en-GB" dirty="0"/>
                    </a:p>
                  </a:txBody>
                  <a:tcPr/>
                </a:tc>
                <a:tc>
                  <a:txBody>
                    <a:bodyPr/>
                    <a:lstStyle/>
                    <a:p>
                      <a:r>
                        <a:rPr lang="en-GB" dirty="0" smtClean="0"/>
                        <a:t>F</a:t>
                      </a:r>
                      <a:endParaRPr lang="en-GB" dirty="0"/>
                    </a:p>
                  </a:txBody>
                  <a:tcPr/>
                </a:tc>
                <a:tc>
                  <a:txBody>
                    <a:bodyPr/>
                    <a:lstStyle/>
                    <a:p>
                      <a:r>
                        <a:rPr lang="en-GB" dirty="0" smtClean="0"/>
                        <a:t>G</a:t>
                      </a:r>
                      <a:endParaRPr lang="en-GB" dirty="0"/>
                    </a:p>
                  </a:txBody>
                  <a:tcPr/>
                </a:tc>
                <a:tc>
                  <a:txBody>
                    <a:bodyPr/>
                    <a:lstStyle/>
                    <a:p>
                      <a:r>
                        <a:rPr lang="en-GB" dirty="0" smtClean="0"/>
                        <a:t>H</a:t>
                      </a:r>
                      <a:endParaRPr lang="en-GB" dirty="0"/>
                    </a:p>
                  </a:txBody>
                  <a:tcPr/>
                </a:tc>
                <a:tc>
                  <a:txBody>
                    <a:bodyPr/>
                    <a:lstStyle/>
                    <a:p>
                      <a:r>
                        <a:rPr lang="en-GB" dirty="0" smtClean="0"/>
                        <a:t>production capacity</a:t>
                      </a:r>
                      <a:endParaRPr lang="en-GB" dirty="0"/>
                    </a:p>
                  </a:txBody>
                  <a:tcPr/>
                </a:tc>
              </a:tr>
              <a:tr h="564063">
                <a:tc>
                  <a:txBody>
                    <a:bodyPr/>
                    <a:lstStyle/>
                    <a:p>
                      <a:r>
                        <a:rPr lang="en-GB" dirty="0" smtClean="0"/>
                        <a:t>A</a:t>
                      </a:r>
                      <a:endParaRPr lang="en-GB" dirty="0"/>
                    </a:p>
                  </a:txBody>
                  <a:tcPr/>
                </a:tc>
                <a:tc>
                  <a:txBody>
                    <a:bodyPr/>
                    <a:lstStyle/>
                    <a:p>
                      <a:r>
                        <a:rPr lang="ar-IQ" dirty="0" smtClean="0"/>
                        <a:t>36</a:t>
                      </a:r>
                      <a:endParaRPr lang="en-GB" dirty="0"/>
                    </a:p>
                  </a:txBody>
                  <a:tcPr/>
                </a:tc>
                <a:tc>
                  <a:txBody>
                    <a:bodyPr/>
                    <a:lstStyle/>
                    <a:p>
                      <a:r>
                        <a:rPr lang="ar-IQ" dirty="0" smtClean="0"/>
                        <a:t>30</a:t>
                      </a:r>
                      <a:endParaRPr lang="en-GB" dirty="0"/>
                    </a:p>
                  </a:txBody>
                  <a:tcPr/>
                </a:tc>
                <a:tc>
                  <a:txBody>
                    <a:bodyPr/>
                    <a:lstStyle/>
                    <a:p>
                      <a:r>
                        <a:rPr lang="ar-IQ" dirty="0" smtClean="0"/>
                        <a:t>40</a:t>
                      </a:r>
                      <a:endParaRPr lang="en-GB" dirty="0"/>
                    </a:p>
                  </a:txBody>
                  <a:tcPr/>
                </a:tc>
                <a:tc>
                  <a:txBody>
                    <a:bodyPr/>
                    <a:lstStyle/>
                    <a:p>
                      <a:r>
                        <a:rPr lang="ar-IQ" dirty="0" smtClean="0"/>
                        <a:t>26</a:t>
                      </a:r>
                      <a:endParaRPr lang="en-GB" dirty="0"/>
                    </a:p>
                  </a:txBody>
                  <a:tcPr/>
                </a:tc>
                <a:tc>
                  <a:txBody>
                    <a:bodyPr/>
                    <a:lstStyle/>
                    <a:p>
                      <a:r>
                        <a:rPr lang="ar-IQ" dirty="0" smtClean="0"/>
                        <a:t>17000</a:t>
                      </a:r>
                      <a:endParaRPr lang="en-GB" dirty="0"/>
                    </a:p>
                  </a:txBody>
                  <a:tcPr/>
                </a:tc>
              </a:tr>
              <a:tr h="564063">
                <a:tc>
                  <a:txBody>
                    <a:bodyPr/>
                    <a:lstStyle/>
                    <a:p>
                      <a:r>
                        <a:rPr lang="en-GB" dirty="0" smtClean="0"/>
                        <a:t>B</a:t>
                      </a:r>
                      <a:endParaRPr lang="en-GB" dirty="0"/>
                    </a:p>
                  </a:txBody>
                  <a:tcPr/>
                </a:tc>
                <a:tc>
                  <a:txBody>
                    <a:bodyPr/>
                    <a:lstStyle/>
                    <a:p>
                      <a:r>
                        <a:rPr lang="ar-IQ" dirty="0" smtClean="0"/>
                        <a:t>35</a:t>
                      </a:r>
                      <a:endParaRPr lang="en-GB" dirty="0"/>
                    </a:p>
                  </a:txBody>
                  <a:tcPr/>
                </a:tc>
                <a:tc>
                  <a:txBody>
                    <a:bodyPr/>
                    <a:lstStyle/>
                    <a:p>
                      <a:r>
                        <a:rPr lang="ar-IQ" dirty="0" smtClean="0"/>
                        <a:t>50</a:t>
                      </a:r>
                      <a:endParaRPr lang="en-GB" dirty="0"/>
                    </a:p>
                  </a:txBody>
                  <a:tcPr/>
                </a:tc>
                <a:tc>
                  <a:txBody>
                    <a:bodyPr/>
                    <a:lstStyle/>
                    <a:p>
                      <a:r>
                        <a:rPr lang="ar-IQ" dirty="0" smtClean="0"/>
                        <a:t>66</a:t>
                      </a:r>
                      <a:endParaRPr lang="en-GB" dirty="0"/>
                    </a:p>
                  </a:txBody>
                  <a:tcPr/>
                </a:tc>
                <a:tc>
                  <a:txBody>
                    <a:bodyPr/>
                    <a:lstStyle/>
                    <a:p>
                      <a:r>
                        <a:rPr lang="ar-IQ" dirty="0" smtClean="0"/>
                        <a:t>45</a:t>
                      </a:r>
                      <a:endParaRPr lang="en-GB" dirty="0"/>
                    </a:p>
                  </a:txBody>
                  <a:tcPr/>
                </a:tc>
                <a:tc>
                  <a:txBody>
                    <a:bodyPr/>
                    <a:lstStyle/>
                    <a:p>
                      <a:r>
                        <a:rPr lang="ar-IQ" dirty="0" smtClean="0"/>
                        <a:t>8000</a:t>
                      </a:r>
                      <a:endParaRPr lang="en-GB" dirty="0"/>
                    </a:p>
                  </a:txBody>
                  <a:tcPr/>
                </a:tc>
              </a:tr>
              <a:tr h="564063">
                <a:tc>
                  <a:txBody>
                    <a:bodyPr/>
                    <a:lstStyle/>
                    <a:p>
                      <a:r>
                        <a:rPr lang="en-GB" dirty="0" smtClean="0"/>
                        <a:t>C</a:t>
                      </a:r>
                      <a:endParaRPr lang="en-GB" dirty="0"/>
                    </a:p>
                  </a:txBody>
                  <a:tcPr/>
                </a:tc>
                <a:tc>
                  <a:txBody>
                    <a:bodyPr/>
                    <a:lstStyle/>
                    <a:p>
                      <a:r>
                        <a:rPr lang="ar-IQ" dirty="0" smtClean="0"/>
                        <a:t>25</a:t>
                      </a:r>
                      <a:endParaRPr lang="en-GB" dirty="0"/>
                    </a:p>
                  </a:txBody>
                  <a:tcPr/>
                </a:tc>
                <a:tc>
                  <a:txBody>
                    <a:bodyPr/>
                    <a:lstStyle/>
                    <a:p>
                      <a:r>
                        <a:rPr lang="ar-IQ" dirty="0" smtClean="0"/>
                        <a:t>55</a:t>
                      </a:r>
                      <a:endParaRPr lang="en-GB" dirty="0"/>
                    </a:p>
                  </a:txBody>
                  <a:tcPr/>
                </a:tc>
                <a:tc>
                  <a:txBody>
                    <a:bodyPr/>
                    <a:lstStyle/>
                    <a:p>
                      <a:r>
                        <a:rPr lang="ar-IQ" dirty="0" smtClean="0"/>
                        <a:t>35</a:t>
                      </a:r>
                      <a:endParaRPr lang="en-GB" dirty="0"/>
                    </a:p>
                  </a:txBody>
                  <a:tcPr/>
                </a:tc>
                <a:tc>
                  <a:txBody>
                    <a:bodyPr/>
                    <a:lstStyle/>
                    <a:p>
                      <a:r>
                        <a:rPr lang="ar-IQ" dirty="0" smtClean="0"/>
                        <a:t>38</a:t>
                      </a:r>
                      <a:endParaRPr lang="en-GB" dirty="0"/>
                    </a:p>
                  </a:txBody>
                  <a:tcPr/>
                </a:tc>
                <a:tc>
                  <a:txBody>
                    <a:bodyPr/>
                    <a:lstStyle/>
                    <a:p>
                      <a:r>
                        <a:rPr lang="ar-IQ" dirty="0" smtClean="0"/>
                        <a:t>19000</a:t>
                      </a:r>
                      <a:endParaRPr lang="en-GB" dirty="0"/>
                    </a:p>
                  </a:txBody>
                  <a:tcPr/>
                </a:tc>
              </a:tr>
              <a:tr h="564063">
                <a:tc>
                  <a:txBody>
                    <a:bodyPr/>
                    <a:lstStyle/>
                    <a:p>
                      <a:r>
                        <a:rPr lang="en-GB" dirty="0" smtClean="0"/>
                        <a:t>D</a:t>
                      </a:r>
                      <a:endParaRPr lang="en-GB" dirty="0"/>
                    </a:p>
                  </a:txBody>
                  <a:tcPr/>
                </a:tc>
                <a:tc>
                  <a:txBody>
                    <a:bodyPr/>
                    <a:lstStyle/>
                    <a:p>
                      <a:r>
                        <a:rPr lang="ar-IQ" dirty="0" smtClean="0"/>
                        <a:t>42</a:t>
                      </a:r>
                      <a:endParaRPr lang="en-GB" dirty="0"/>
                    </a:p>
                  </a:txBody>
                  <a:tcPr/>
                </a:tc>
                <a:tc>
                  <a:txBody>
                    <a:bodyPr/>
                    <a:lstStyle/>
                    <a:p>
                      <a:r>
                        <a:rPr lang="ar-IQ" dirty="0" smtClean="0"/>
                        <a:t>33</a:t>
                      </a:r>
                      <a:endParaRPr lang="en-GB" dirty="0"/>
                    </a:p>
                  </a:txBody>
                  <a:tcPr/>
                </a:tc>
                <a:tc>
                  <a:txBody>
                    <a:bodyPr/>
                    <a:lstStyle/>
                    <a:p>
                      <a:r>
                        <a:rPr lang="ar-IQ" dirty="0" smtClean="0"/>
                        <a:t>47</a:t>
                      </a:r>
                      <a:endParaRPr lang="en-GB" dirty="0"/>
                    </a:p>
                  </a:txBody>
                  <a:tcPr/>
                </a:tc>
                <a:tc>
                  <a:txBody>
                    <a:bodyPr/>
                    <a:lstStyle/>
                    <a:p>
                      <a:r>
                        <a:rPr lang="ar-IQ" dirty="0" smtClean="0"/>
                        <a:t>50</a:t>
                      </a:r>
                      <a:endParaRPr lang="en-GB" dirty="0"/>
                    </a:p>
                  </a:txBody>
                  <a:tcPr/>
                </a:tc>
                <a:tc>
                  <a:txBody>
                    <a:bodyPr/>
                    <a:lstStyle/>
                    <a:p>
                      <a:r>
                        <a:rPr lang="ar-IQ" dirty="0" smtClean="0"/>
                        <a:t>13000</a:t>
                      </a:r>
                      <a:endParaRPr lang="en-GB" dirty="0"/>
                    </a:p>
                  </a:txBody>
                  <a:tcPr/>
                </a:tc>
              </a:tr>
              <a:tr h="564063">
                <a:tc>
                  <a:txBody>
                    <a:bodyPr/>
                    <a:lstStyle/>
                    <a:p>
                      <a:r>
                        <a:rPr lang="en-GB" dirty="0" smtClean="0"/>
                        <a:t>Demand</a:t>
                      </a:r>
                      <a:endParaRPr lang="en-GB" dirty="0"/>
                    </a:p>
                  </a:txBody>
                  <a:tcPr/>
                </a:tc>
                <a:tc>
                  <a:txBody>
                    <a:bodyPr/>
                    <a:lstStyle/>
                    <a:p>
                      <a:r>
                        <a:rPr lang="ar-IQ" dirty="0" smtClean="0"/>
                        <a:t>15000</a:t>
                      </a:r>
                      <a:endParaRPr lang="en-GB" dirty="0"/>
                    </a:p>
                  </a:txBody>
                  <a:tcPr/>
                </a:tc>
                <a:tc>
                  <a:txBody>
                    <a:bodyPr/>
                    <a:lstStyle/>
                    <a:p>
                      <a:r>
                        <a:rPr lang="ar-IQ" dirty="0" smtClean="0"/>
                        <a:t>11000</a:t>
                      </a:r>
                      <a:endParaRPr lang="en-GB" dirty="0"/>
                    </a:p>
                  </a:txBody>
                  <a:tcPr/>
                </a:tc>
                <a:tc>
                  <a:txBody>
                    <a:bodyPr/>
                    <a:lstStyle/>
                    <a:p>
                      <a:r>
                        <a:rPr lang="ar-IQ" dirty="0" smtClean="0"/>
                        <a:t>14000</a:t>
                      </a:r>
                      <a:endParaRPr lang="en-GB" dirty="0"/>
                    </a:p>
                  </a:txBody>
                  <a:tcPr/>
                </a:tc>
                <a:tc>
                  <a:txBody>
                    <a:bodyPr/>
                    <a:lstStyle/>
                    <a:p>
                      <a:r>
                        <a:rPr lang="ar-IQ" dirty="0" smtClean="0"/>
                        <a:t>17000</a:t>
                      </a:r>
                      <a:endParaRPr lang="en-GB" dirty="0"/>
                    </a:p>
                  </a:txBody>
                  <a:tcPr/>
                </a:tc>
                <a:tc>
                  <a:txBody>
                    <a:bodyPr/>
                    <a:lstStyle/>
                    <a:p>
                      <a:r>
                        <a:rPr lang="ar-IQ" dirty="0" smtClean="0"/>
                        <a:t>57000</a:t>
                      </a:r>
                      <a:endParaRPr lang="en-GB" dirty="0"/>
                    </a:p>
                  </a:txBody>
                  <a:tcPr/>
                </a:tc>
              </a:tr>
            </a:tbl>
          </a:graphicData>
        </a:graphic>
      </p:graphicFrame>
    </p:spTree>
    <p:extLst>
      <p:ext uri="{BB962C8B-B14F-4D97-AF65-F5344CB8AC3E}">
        <p14:creationId xmlns:p14="http://schemas.microsoft.com/office/powerpoint/2010/main" val="1503341586"/>
      </p:ext>
    </p:extLst>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indent="0">
              <a:buNone/>
            </a:pPr>
            <a:r>
              <a:rPr lang="en-GB" dirty="0" smtClean="0"/>
              <a:t>Step 2 :</a:t>
            </a:r>
            <a:r>
              <a:rPr lang="ar-IQ" dirty="0" smtClean="0"/>
              <a:t> </a:t>
            </a:r>
            <a:r>
              <a:rPr lang="en-GB" dirty="0"/>
              <a:t> Find the initial or basic solution</a:t>
            </a:r>
            <a:endParaRPr lang="ar-IQ" dirty="0" smtClean="0"/>
          </a:p>
          <a:p>
            <a:pPr marL="0" indent="0">
              <a:buNone/>
            </a:pPr>
            <a:r>
              <a:rPr lang="en-GB" dirty="0" smtClean="0"/>
              <a:t>The </a:t>
            </a:r>
            <a:r>
              <a:rPr lang="en-GB" dirty="0"/>
              <a:t>initial solution is the starting point to reach the optimal </a:t>
            </a:r>
            <a:r>
              <a:rPr lang="en-GB" dirty="0" smtClean="0"/>
              <a:t>solution.</a:t>
            </a:r>
          </a:p>
          <a:p>
            <a:pPr marL="0" indent="0">
              <a:buNone/>
            </a:pPr>
            <a:r>
              <a:rPr lang="en-GB" dirty="0" smtClean="0"/>
              <a:t>We have many Methods :</a:t>
            </a:r>
          </a:p>
          <a:p>
            <a:pPr marL="0" indent="0">
              <a:buNone/>
            </a:pPr>
            <a:r>
              <a:rPr lang="en-GB" dirty="0" smtClean="0"/>
              <a:t>1- Least Cost Method </a:t>
            </a:r>
          </a:p>
          <a:p>
            <a:pPr marL="0" indent="0">
              <a:buNone/>
            </a:pPr>
            <a:r>
              <a:rPr lang="en-GB" dirty="0" smtClean="0"/>
              <a:t>2- Vogel's Approximation Method (VAM)</a:t>
            </a:r>
          </a:p>
          <a:p>
            <a:pPr marL="0" indent="0">
              <a:buNone/>
            </a:pPr>
            <a:r>
              <a:rPr lang="en-GB" dirty="0" smtClean="0"/>
              <a:t>3- North – West Corner (NWC) Method </a:t>
            </a:r>
            <a:endParaRPr lang="en-GB" dirty="0"/>
          </a:p>
        </p:txBody>
      </p:sp>
    </p:spTree>
    <p:extLst>
      <p:ext uri="{BB962C8B-B14F-4D97-AF65-F5344CB8AC3E}">
        <p14:creationId xmlns:p14="http://schemas.microsoft.com/office/powerpoint/2010/main" val="2693343118"/>
      </p:ext>
    </p:extLst>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85000" lnSpcReduction="20000"/>
          </a:bodyPr>
          <a:lstStyle/>
          <a:p>
            <a:pPr marL="0" indent="0">
              <a:buNone/>
            </a:pPr>
            <a:r>
              <a:rPr lang="en-GB" dirty="0" smtClean="0"/>
              <a:t>Example 2:</a:t>
            </a:r>
          </a:p>
          <a:p>
            <a:pPr marL="0" indent="0">
              <a:buNone/>
            </a:pPr>
            <a:r>
              <a:rPr lang="en-GB" dirty="0"/>
              <a:t>An investor is considering a project for the production of clothing, whose production units are distributed in the regions of Basra - Baghdad - </a:t>
            </a:r>
            <a:r>
              <a:rPr lang="en-GB" dirty="0" err="1"/>
              <a:t>Sulaymaniyah</a:t>
            </a:r>
            <a:r>
              <a:rPr lang="en-GB" dirty="0"/>
              <a:t>, then the products are transferred to three marketing </a:t>
            </a:r>
            <a:r>
              <a:rPr lang="en-GB" dirty="0" err="1"/>
              <a:t>centers</a:t>
            </a:r>
            <a:r>
              <a:rPr lang="en-GB" dirty="0"/>
              <a:t> (1-2-3). He has developed a preliminary plan based on the production capacity of the production unit in Basra is 100 units, Baghdad 300 units, and </a:t>
            </a:r>
            <a:r>
              <a:rPr lang="en-GB" dirty="0" err="1"/>
              <a:t>Sulaymaniyah</a:t>
            </a:r>
            <a:r>
              <a:rPr lang="en-GB" dirty="0"/>
              <a:t> 300 units. 300 units. It was assumed that all production quantities would be distributed among the three required </a:t>
            </a:r>
            <a:r>
              <a:rPr lang="en-GB" dirty="0" err="1"/>
              <a:t>centers</a:t>
            </a:r>
            <a:r>
              <a:rPr lang="en-GB" dirty="0"/>
              <a:t> by (300 - 200 - 200) units, respectively. It was noted that the cost of transportation from production </a:t>
            </a:r>
            <a:r>
              <a:rPr lang="en-GB" dirty="0" err="1"/>
              <a:t>centers</a:t>
            </a:r>
            <a:r>
              <a:rPr lang="en-GB" dirty="0"/>
              <a:t> to distribution </a:t>
            </a:r>
            <a:r>
              <a:rPr lang="en-GB" dirty="0" err="1"/>
              <a:t>centers</a:t>
            </a:r>
            <a:r>
              <a:rPr lang="en-GB" dirty="0"/>
              <a:t> was as follows:</a:t>
            </a:r>
            <a:endParaRPr lang="en-GB" dirty="0" smtClean="0"/>
          </a:p>
          <a:p>
            <a:endParaRPr lang="en-GB" dirty="0"/>
          </a:p>
        </p:txBody>
      </p:sp>
    </p:spTree>
    <p:extLst>
      <p:ext uri="{BB962C8B-B14F-4D97-AF65-F5344CB8AC3E}">
        <p14:creationId xmlns:p14="http://schemas.microsoft.com/office/powerpoint/2010/main" val="197881807"/>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87571654"/>
              </p:ext>
            </p:extLst>
          </p:nvPr>
        </p:nvGraphicFramePr>
        <p:xfrm>
          <a:off x="467544" y="1988840"/>
          <a:ext cx="8229600" cy="3657600"/>
        </p:xfrm>
        <a:graphic>
          <a:graphicData uri="http://schemas.openxmlformats.org/drawingml/2006/table">
            <a:tbl>
              <a:tblPr firstRow="1" bandRow="1">
                <a:tableStyleId>{5C22544A-7EE6-4342-B048-85BDC9FD1C3A}</a:tableStyleId>
              </a:tblPr>
              <a:tblGrid>
                <a:gridCol w="2057400"/>
                <a:gridCol w="2057400"/>
                <a:gridCol w="2057400"/>
                <a:gridCol w="2057400"/>
              </a:tblGrid>
              <a:tr h="370840">
                <a:tc>
                  <a:txBody>
                    <a:bodyPr/>
                    <a:lstStyle/>
                    <a:p>
                      <a:pPr>
                        <a:lnSpc>
                          <a:spcPct val="300000"/>
                        </a:lnSpc>
                      </a:pPr>
                      <a:r>
                        <a:rPr lang="en-GB" dirty="0" smtClean="0"/>
                        <a:t>Factories</a:t>
                      </a:r>
                      <a:endParaRPr lang="en-GB" dirty="0"/>
                    </a:p>
                  </a:txBody>
                  <a:tcPr>
                    <a:lnTlToBr w="12700" cap="flat" cmpd="sng" algn="ctr">
                      <a:solidFill>
                        <a:schemeClr val="tx1"/>
                      </a:solidFill>
                      <a:prstDash val="solid"/>
                      <a:round/>
                      <a:headEnd type="none" w="med" len="med"/>
                      <a:tailEnd type="none" w="med" len="med"/>
                    </a:lnTlToBr>
                  </a:tcPr>
                </a:tc>
                <a:tc>
                  <a:txBody>
                    <a:bodyPr/>
                    <a:lstStyle/>
                    <a:p>
                      <a:pPr>
                        <a:lnSpc>
                          <a:spcPct val="300000"/>
                        </a:lnSpc>
                      </a:pPr>
                      <a:r>
                        <a:rPr lang="en-GB" dirty="0" smtClean="0"/>
                        <a:t>1</a:t>
                      </a:r>
                      <a:endParaRPr lang="en-GB" dirty="0"/>
                    </a:p>
                  </a:txBody>
                  <a:tcPr/>
                </a:tc>
                <a:tc>
                  <a:txBody>
                    <a:bodyPr/>
                    <a:lstStyle/>
                    <a:p>
                      <a:pPr>
                        <a:lnSpc>
                          <a:spcPct val="300000"/>
                        </a:lnSpc>
                      </a:pPr>
                      <a:r>
                        <a:rPr lang="en-GB" dirty="0" smtClean="0"/>
                        <a:t>2</a:t>
                      </a:r>
                      <a:endParaRPr lang="en-GB" dirty="0"/>
                    </a:p>
                  </a:txBody>
                  <a:tcPr/>
                </a:tc>
                <a:tc>
                  <a:txBody>
                    <a:bodyPr/>
                    <a:lstStyle/>
                    <a:p>
                      <a:pPr>
                        <a:lnSpc>
                          <a:spcPct val="300000"/>
                        </a:lnSpc>
                      </a:pPr>
                      <a:r>
                        <a:rPr lang="en-GB" dirty="0" smtClean="0"/>
                        <a:t>3</a:t>
                      </a:r>
                      <a:endParaRPr lang="en-GB" dirty="0"/>
                    </a:p>
                  </a:txBody>
                  <a:tcPr/>
                </a:tc>
              </a:tr>
              <a:tr h="370840">
                <a:tc>
                  <a:txBody>
                    <a:bodyPr/>
                    <a:lstStyle/>
                    <a:p>
                      <a:pPr>
                        <a:lnSpc>
                          <a:spcPct val="300000"/>
                        </a:lnSpc>
                      </a:pPr>
                      <a:r>
                        <a:rPr lang="en-GB" dirty="0" err="1" smtClean="0"/>
                        <a:t>Basrah</a:t>
                      </a:r>
                      <a:endParaRPr lang="en-GB" dirty="0"/>
                    </a:p>
                  </a:txBody>
                  <a:tcPr/>
                </a:tc>
                <a:tc>
                  <a:txBody>
                    <a:bodyPr/>
                    <a:lstStyle/>
                    <a:p>
                      <a:pPr>
                        <a:lnSpc>
                          <a:spcPct val="300000"/>
                        </a:lnSpc>
                      </a:pPr>
                      <a:r>
                        <a:rPr lang="en-GB" dirty="0" smtClean="0"/>
                        <a:t>5</a:t>
                      </a:r>
                      <a:endParaRPr lang="en-GB" dirty="0"/>
                    </a:p>
                  </a:txBody>
                  <a:tcPr/>
                </a:tc>
                <a:tc>
                  <a:txBody>
                    <a:bodyPr/>
                    <a:lstStyle/>
                    <a:p>
                      <a:pPr>
                        <a:lnSpc>
                          <a:spcPct val="300000"/>
                        </a:lnSpc>
                      </a:pPr>
                      <a:r>
                        <a:rPr lang="en-GB" dirty="0" smtClean="0"/>
                        <a:t>4</a:t>
                      </a:r>
                      <a:endParaRPr lang="en-GB" dirty="0"/>
                    </a:p>
                  </a:txBody>
                  <a:tcPr/>
                </a:tc>
                <a:tc>
                  <a:txBody>
                    <a:bodyPr/>
                    <a:lstStyle/>
                    <a:p>
                      <a:pPr>
                        <a:lnSpc>
                          <a:spcPct val="300000"/>
                        </a:lnSpc>
                      </a:pPr>
                      <a:r>
                        <a:rPr lang="en-GB" dirty="0" smtClean="0"/>
                        <a:t>3</a:t>
                      </a:r>
                      <a:endParaRPr lang="en-GB" dirty="0"/>
                    </a:p>
                  </a:txBody>
                  <a:tcPr/>
                </a:tc>
              </a:tr>
              <a:tr h="370840">
                <a:tc>
                  <a:txBody>
                    <a:bodyPr/>
                    <a:lstStyle/>
                    <a:p>
                      <a:pPr>
                        <a:lnSpc>
                          <a:spcPct val="300000"/>
                        </a:lnSpc>
                      </a:pPr>
                      <a:r>
                        <a:rPr lang="en-GB" dirty="0" smtClean="0"/>
                        <a:t>Baghdad</a:t>
                      </a:r>
                      <a:endParaRPr lang="en-GB" dirty="0"/>
                    </a:p>
                  </a:txBody>
                  <a:tcPr/>
                </a:tc>
                <a:tc>
                  <a:txBody>
                    <a:bodyPr/>
                    <a:lstStyle/>
                    <a:p>
                      <a:pPr>
                        <a:lnSpc>
                          <a:spcPct val="300000"/>
                        </a:lnSpc>
                      </a:pPr>
                      <a:r>
                        <a:rPr lang="en-GB" dirty="0" smtClean="0"/>
                        <a:t>8</a:t>
                      </a:r>
                      <a:endParaRPr lang="en-GB" dirty="0"/>
                    </a:p>
                  </a:txBody>
                  <a:tcPr/>
                </a:tc>
                <a:tc>
                  <a:txBody>
                    <a:bodyPr/>
                    <a:lstStyle/>
                    <a:p>
                      <a:pPr>
                        <a:lnSpc>
                          <a:spcPct val="300000"/>
                        </a:lnSpc>
                      </a:pPr>
                      <a:r>
                        <a:rPr lang="en-GB" dirty="0" smtClean="0"/>
                        <a:t>4</a:t>
                      </a:r>
                      <a:endParaRPr lang="en-GB" dirty="0"/>
                    </a:p>
                  </a:txBody>
                  <a:tcPr/>
                </a:tc>
                <a:tc>
                  <a:txBody>
                    <a:bodyPr/>
                    <a:lstStyle/>
                    <a:p>
                      <a:pPr>
                        <a:lnSpc>
                          <a:spcPct val="300000"/>
                        </a:lnSpc>
                      </a:pPr>
                      <a:r>
                        <a:rPr lang="en-GB" dirty="0" smtClean="0"/>
                        <a:t>3</a:t>
                      </a:r>
                      <a:endParaRPr lang="en-GB" dirty="0"/>
                    </a:p>
                  </a:txBody>
                  <a:tcPr/>
                </a:tc>
              </a:tr>
              <a:tr h="370840">
                <a:tc>
                  <a:txBody>
                    <a:bodyPr/>
                    <a:lstStyle/>
                    <a:p>
                      <a:pPr>
                        <a:lnSpc>
                          <a:spcPct val="300000"/>
                        </a:lnSpc>
                      </a:pPr>
                      <a:r>
                        <a:rPr lang="en-GB" dirty="0" err="1" smtClean="0"/>
                        <a:t>Sulimaniya</a:t>
                      </a:r>
                      <a:endParaRPr lang="en-GB" dirty="0"/>
                    </a:p>
                  </a:txBody>
                  <a:tcPr/>
                </a:tc>
                <a:tc>
                  <a:txBody>
                    <a:bodyPr/>
                    <a:lstStyle/>
                    <a:p>
                      <a:pPr>
                        <a:lnSpc>
                          <a:spcPct val="300000"/>
                        </a:lnSpc>
                      </a:pPr>
                      <a:r>
                        <a:rPr lang="en-GB" dirty="0" smtClean="0"/>
                        <a:t>9</a:t>
                      </a:r>
                      <a:endParaRPr lang="en-GB" dirty="0"/>
                    </a:p>
                  </a:txBody>
                  <a:tcPr/>
                </a:tc>
                <a:tc>
                  <a:txBody>
                    <a:bodyPr/>
                    <a:lstStyle/>
                    <a:p>
                      <a:pPr>
                        <a:lnSpc>
                          <a:spcPct val="300000"/>
                        </a:lnSpc>
                      </a:pPr>
                      <a:r>
                        <a:rPr lang="en-GB" dirty="0" smtClean="0"/>
                        <a:t>7</a:t>
                      </a:r>
                      <a:endParaRPr lang="en-GB" dirty="0"/>
                    </a:p>
                  </a:txBody>
                  <a:tcPr/>
                </a:tc>
                <a:tc>
                  <a:txBody>
                    <a:bodyPr/>
                    <a:lstStyle/>
                    <a:p>
                      <a:pPr>
                        <a:lnSpc>
                          <a:spcPct val="300000"/>
                        </a:lnSpc>
                      </a:pPr>
                      <a:r>
                        <a:rPr lang="en-GB" dirty="0" smtClean="0"/>
                        <a:t>5</a:t>
                      </a:r>
                      <a:endParaRPr lang="en-GB" dirty="0"/>
                    </a:p>
                  </a:txBody>
                  <a:tcPr/>
                </a:tc>
              </a:tr>
            </a:tbl>
          </a:graphicData>
        </a:graphic>
      </p:graphicFrame>
    </p:spTree>
    <p:extLst>
      <p:ext uri="{BB962C8B-B14F-4D97-AF65-F5344CB8AC3E}">
        <p14:creationId xmlns:p14="http://schemas.microsoft.com/office/powerpoint/2010/main" val="1550600861"/>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indent="0">
              <a:buNone/>
            </a:pPr>
            <a:r>
              <a:rPr lang="en-GB" dirty="0"/>
              <a:t>Required: Help this investor to reach the lowest transportation cost using transportation methods?</a:t>
            </a:r>
          </a:p>
        </p:txBody>
      </p:sp>
    </p:spTree>
    <p:extLst>
      <p:ext uri="{BB962C8B-B14F-4D97-AF65-F5344CB8AC3E}">
        <p14:creationId xmlns:p14="http://schemas.microsoft.com/office/powerpoint/2010/main" val="673032127"/>
      </p:ext>
    </p:extLst>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CH4: Layout Planning </a:t>
            </a:r>
            <a:endParaRPr lang="en-GB" dirty="0"/>
          </a:p>
        </p:txBody>
      </p:sp>
      <p:sp>
        <p:nvSpPr>
          <p:cNvPr id="3" name="Content Placeholder 2"/>
          <p:cNvSpPr>
            <a:spLocks noGrp="1"/>
          </p:cNvSpPr>
          <p:nvPr>
            <p:ph idx="1"/>
          </p:nvPr>
        </p:nvSpPr>
        <p:spPr/>
        <p:txBody>
          <a:bodyPr>
            <a:normAutofit fontScale="77500" lnSpcReduction="20000"/>
          </a:bodyPr>
          <a:lstStyle/>
          <a:p>
            <a:pPr marL="0" indent="0">
              <a:buNone/>
            </a:pPr>
            <a:r>
              <a:rPr lang="en-GB" dirty="0" smtClean="0"/>
              <a:t>Layout planning </a:t>
            </a:r>
            <a:r>
              <a:rPr lang="en-GB" dirty="0"/>
              <a:t>relates to decisions on the physical arrangement of </a:t>
            </a:r>
            <a:r>
              <a:rPr lang="en-GB" dirty="0" err="1"/>
              <a:t>centers</a:t>
            </a:r>
            <a:r>
              <a:rPr lang="en-GB" dirty="0"/>
              <a:t> of economic activities within a company's production system</a:t>
            </a:r>
          </a:p>
          <a:p>
            <a:pPr marL="0" indent="0">
              <a:buNone/>
            </a:pPr>
            <a:r>
              <a:rPr lang="en-GB" dirty="0"/>
              <a:t>The </a:t>
            </a:r>
            <a:r>
              <a:rPr lang="en-GB" dirty="0" err="1"/>
              <a:t>center</a:t>
            </a:r>
            <a:r>
              <a:rPr lang="en-GB" dirty="0"/>
              <a:t> of economic activity is defined as any activity that requires space </a:t>
            </a:r>
            <a:r>
              <a:rPr lang="en-GB" dirty="0" smtClean="0"/>
              <a:t>for </a:t>
            </a:r>
            <a:r>
              <a:rPr lang="en-GB" dirty="0"/>
              <a:t>its completion, such as the worker’s need for a space to carry out his work, and this also applies to machines, departments, furniture, warehouses, etc.</a:t>
            </a:r>
          </a:p>
          <a:p>
            <a:pPr marL="0" indent="0">
              <a:buNone/>
            </a:pPr>
            <a:r>
              <a:rPr lang="en-GB" dirty="0"/>
              <a:t>The objective of planning the internal </a:t>
            </a:r>
            <a:r>
              <a:rPr lang="en-GB" dirty="0" smtClean="0"/>
              <a:t>arrangement( Layout Planning) </a:t>
            </a:r>
            <a:r>
              <a:rPr lang="en-GB" dirty="0"/>
              <a:t>is to provide the opportunity for workers and equipment to complete the work as efficiently and effectively as possible. To achieve this, the Operations Manager should answer sequentially the following questions:</a:t>
            </a:r>
          </a:p>
        </p:txBody>
      </p:sp>
    </p:spTree>
    <p:extLst>
      <p:ext uri="{BB962C8B-B14F-4D97-AF65-F5344CB8AC3E}">
        <p14:creationId xmlns:p14="http://schemas.microsoft.com/office/powerpoint/2010/main" val="112015628"/>
      </p:ext>
    </p:extLst>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indent="0">
              <a:buNone/>
            </a:pPr>
            <a:r>
              <a:rPr lang="en-GB" dirty="0"/>
              <a:t>What sections should be included in </a:t>
            </a:r>
            <a:r>
              <a:rPr lang="en-GB" dirty="0" smtClean="0"/>
              <a:t>Layout</a:t>
            </a:r>
            <a:endParaRPr lang="en-GB" dirty="0"/>
          </a:p>
          <a:p>
            <a:pPr marL="0" indent="0">
              <a:buNone/>
            </a:pPr>
            <a:r>
              <a:rPr lang="en-GB" dirty="0"/>
              <a:t>How much space is needed for each section</a:t>
            </a:r>
          </a:p>
          <a:p>
            <a:pPr marL="0" indent="0">
              <a:buNone/>
            </a:pPr>
            <a:r>
              <a:rPr lang="en-GB" dirty="0"/>
              <a:t>  What is the body or composition of each section</a:t>
            </a:r>
          </a:p>
          <a:p>
            <a:pPr marL="0" indent="0">
              <a:buNone/>
            </a:pPr>
            <a:r>
              <a:rPr lang="en-GB" dirty="0"/>
              <a:t>Where should the </a:t>
            </a:r>
            <a:r>
              <a:rPr lang="en-GB" dirty="0" smtClean="0"/>
              <a:t>Department </a:t>
            </a:r>
            <a:r>
              <a:rPr lang="en-GB" dirty="0"/>
              <a:t>or workstation be placed?</a:t>
            </a:r>
          </a:p>
        </p:txBody>
      </p:sp>
    </p:spTree>
    <p:extLst>
      <p:ext uri="{BB962C8B-B14F-4D97-AF65-F5344CB8AC3E}">
        <p14:creationId xmlns:p14="http://schemas.microsoft.com/office/powerpoint/2010/main" val="4608738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The production system has the following characteristics:</a:t>
            </a:r>
          </a:p>
        </p:txBody>
      </p:sp>
      <p:sp>
        <p:nvSpPr>
          <p:cNvPr id="3" name="Content Placeholder 2"/>
          <p:cNvSpPr>
            <a:spLocks noGrp="1"/>
          </p:cNvSpPr>
          <p:nvPr>
            <p:ph idx="1"/>
          </p:nvPr>
        </p:nvSpPr>
        <p:spPr/>
        <p:txBody>
          <a:bodyPr>
            <a:normAutofit lnSpcReduction="10000"/>
          </a:bodyPr>
          <a:lstStyle/>
          <a:p>
            <a:pPr marL="0" indent="0">
              <a:buNone/>
            </a:pPr>
            <a:r>
              <a:rPr lang="en-GB" dirty="0" smtClean="0"/>
              <a:t>1.Production </a:t>
            </a:r>
            <a:r>
              <a:rPr lang="en-GB" dirty="0"/>
              <a:t>is an organized activity, so every production system has an objective.</a:t>
            </a:r>
          </a:p>
          <a:p>
            <a:pPr marL="0" indent="0">
              <a:buNone/>
            </a:pPr>
            <a:r>
              <a:rPr lang="en-GB" dirty="0" smtClean="0"/>
              <a:t>2.The </a:t>
            </a:r>
            <a:r>
              <a:rPr lang="en-GB" dirty="0"/>
              <a:t>system transforms the various inputs to useful outputs.</a:t>
            </a:r>
          </a:p>
          <a:p>
            <a:pPr marL="0" indent="0">
              <a:buNone/>
            </a:pPr>
            <a:r>
              <a:rPr lang="en-GB" dirty="0" smtClean="0"/>
              <a:t>3.It </a:t>
            </a:r>
            <a:r>
              <a:rPr lang="en-GB" dirty="0"/>
              <a:t>does not operate in isolation from the other organization system.</a:t>
            </a:r>
          </a:p>
          <a:p>
            <a:pPr marL="0" indent="0">
              <a:buNone/>
            </a:pPr>
            <a:r>
              <a:rPr lang="en-GB" dirty="0" smtClean="0"/>
              <a:t>4.There </a:t>
            </a:r>
            <a:r>
              <a:rPr lang="en-GB" dirty="0"/>
              <a:t>exists a feedback about the activities, which is essential to control and improve system performance.</a:t>
            </a:r>
          </a:p>
        </p:txBody>
      </p:sp>
    </p:spTree>
    <p:extLst>
      <p:ext uri="{BB962C8B-B14F-4D97-AF65-F5344CB8AC3E}">
        <p14:creationId xmlns:p14="http://schemas.microsoft.com/office/powerpoint/2010/main" val="4141408299"/>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3"/>
          <p:cNvSpPr>
            <a:spLocks noGrp="1"/>
          </p:cNvSpPr>
          <p:nvPr>
            <p:ph type="sldNum" sz="quarter" idx="10"/>
          </p:nvPr>
        </p:nvSpPr>
        <p:spPr>
          <a:noFill/>
        </p:spPr>
        <p:txBody>
          <a:bodyPr/>
          <a:lstStyle>
            <a:lvl1pPr marL="342900" indent="-342900">
              <a:defRPr sz="2400" b="1">
                <a:solidFill>
                  <a:schemeClr val="tx1"/>
                </a:solidFill>
                <a:latin typeface="Arial Narrow" pitchFamily="34" charset="0"/>
              </a:defRPr>
            </a:lvl1pPr>
            <a:lvl2pPr marL="742950" indent="-285750">
              <a:defRPr sz="2400" b="1">
                <a:solidFill>
                  <a:schemeClr val="tx1"/>
                </a:solidFill>
                <a:latin typeface="Arial Narrow" pitchFamily="34" charset="0"/>
              </a:defRPr>
            </a:lvl2pPr>
            <a:lvl3pPr marL="228600">
              <a:defRPr sz="2400" b="1">
                <a:solidFill>
                  <a:schemeClr val="tx1"/>
                </a:solidFill>
                <a:latin typeface="Arial Narrow" pitchFamily="34" charset="0"/>
              </a:defRPr>
            </a:lvl3pPr>
            <a:lvl4pPr marL="1600200" indent="-228600">
              <a:defRPr sz="2400" b="1">
                <a:solidFill>
                  <a:schemeClr val="tx1"/>
                </a:solidFill>
                <a:latin typeface="Arial Narrow" pitchFamily="34" charset="0"/>
              </a:defRPr>
            </a:lvl4pPr>
            <a:lvl5pPr marL="2057400" indent="-228600">
              <a:defRPr sz="2400" b="1">
                <a:solidFill>
                  <a:schemeClr val="tx1"/>
                </a:solidFill>
                <a:latin typeface="Arial Narrow" pitchFamily="34" charset="0"/>
              </a:defRPr>
            </a:lvl5pPr>
            <a:lvl6pPr marL="2514600" indent="-228600" eaLnBrk="0" fontAlgn="base" hangingPunct="0">
              <a:spcBef>
                <a:spcPct val="0"/>
              </a:spcBef>
              <a:spcAft>
                <a:spcPct val="0"/>
              </a:spcAft>
              <a:defRPr sz="2400" b="1">
                <a:solidFill>
                  <a:schemeClr val="tx1"/>
                </a:solidFill>
                <a:latin typeface="Arial Narrow" pitchFamily="34" charset="0"/>
              </a:defRPr>
            </a:lvl6pPr>
            <a:lvl7pPr marL="2971800" indent="-228600" eaLnBrk="0" fontAlgn="base" hangingPunct="0">
              <a:spcBef>
                <a:spcPct val="0"/>
              </a:spcBef>
              <a:spcAft>
                <a:spcPct val="0"/>
              </a:spcAft>
              <a:defRPr sz="2400" b="1">
                <a:solidFill>
                  <a:schemeClr val="tx1"/>
                </a:solidFill>
                <a:latin typeface="Arial Narrow" pitchFamily="34" charset="0"/>
              </a:defRPr>
            </a:lvl7pPr>
            <a:lvl8pPr marL="3429000" indent="-228600" eaLnBrk="0" fontAlgn="base" hangingPunct="0">
              <a:spcBef>
                <a:spcPct val="0"/>
              </a:spcBef>
              <a:spcAft>
                <a:spcPct val="0"/>
              </a:spcAft>
              <a:defRPr sz="2400" b="1">
                <a:solidFill>
                  <a:schemeClr val="tx1"/>
                </a:solidFill>
                <a:latin typeface="Arial Narrow" pitchFamily="34" charset="0"/>
              </a:defRPr>
            </a:lvl8pPr>
            <a:lvl9pPr marL="3886200" indent="-228600" eaLnBrk="0" fontAlgn="base" hangingPunct="0">
              <a:spcBef>
                <a:spcPct val="0"/>
              </a:spcBef>
              <a:spcAft>
                <a:spcPct val="0"/>
              </a:spcAft>
              <a:defRPr sz="2400" b="1">
                <a:solidFill>
                  <a:schemeClr val="tx1"/>
                </a:solidFill>
                <a:latin typeface="Arial Narrow" pitchFamily="34" charset="0"/>
              </a:defRPr>
            </a:lvl9pPr>
          </a:lstStyle>
          <a:p>
            <a:pPr lvl="2"/>
            <a:fld id="{4C4C0B80-7654-485C-9FAA-8B8E1F34D222}" type="slidenum">
              <a:rPr lang="en-US" sz="1400" b="0">
                <a:solidFill>
                  <a:srgbClr val="000000"/>
                </a:solidFill>
                <a:latin typeface="Times New Roman" pitchFamily="18" charset="0"/>
              </a:rPr>
              <a:pPr lvl="2"/>
              <a:t>110</a:t>
            </a:fld>
            <a:endParaRPr lang="en-US" sz="1400" b="0">
              <a:solidFill>
                <a:srgbClr val="000000"/>
              </a:solidFill>
              <a:latin typeface="Times New Roman" pitchFamily="18" charset="0"/>
            </a:endParaRPr>
          </a:p>
        </p:txBody>
      </p:sp>
      <p:sp>
        <p:nvSpPr>
          <p:cNvPr id="18435" name="Rectangle 3"/>
          <p:cNvSpPr>
            <a:spLocks noGrp="1" noChangeArrowheads="1"/>
          </p:cNvSpPr>
          <p:nvPr>
            <p:ph type="body" idx="1"/>
          </p:nvPr>
        </p:nvSpPr>
        <p:spPr>
          <a:xfrm>
            <a:off x="304800" y="1752600"/>
            <a:ext cx="8305800" cy="4267200"/>
          </a:xfrm>
        </p:spPr>
        <p:txBody>
          <a:bodyPr/>
          <a:lstStyle/>
          <a:p>
            <a:pPr eaLnBrk="1" hangingPunct="1">
              <a:lnSpc>
                <a:spcPct val="90000"/>
              </a:lnSpc>
            </a:pPr>
            <a:r>
              <a:rPr lang="en-US" sz="2800" i="1" u="sng" dirty="0" smtClean="0"/>
              <a:t>Layout</a:t>
            </a:r>
            <a:r>
              <a:rPr lang="en-US" sz="2800" dirty="0" smtClean="0"/>
              <a:t>: the configuration of departments, work centers, and equipment, </a:t>
            </a:r>
          </a:p>
          <a:p>
            <a:pPr lvl="1" eaLnBrk="1" hangingPunct="1">
              <a:lnSpc>
                <a:spcPct val="90000"/>
              </a:lnSpc>
            </a:pPr>
            <a:r>
              <a:rPr lang="en-US" sz="2400" dirty="0" smtClean="0"/>
              <a:t>Whose design involves particular emphasis on movement of work (customers or materials) through the system</a:t>
            </a:r>
          </a:p>
          <a:p>
            <a:pPr eaLnBrk="1" hangingPunct="1">
              <a:lnSpc>
                <a:spcPct val="90000"/>
              </a:lnSpc>
            </a:pPr>
            <a:r>
              <a:rPr lang="en-US" sz="2800" dirty="0" smtClean="0"/>
              <a:t>Importance of layout </a:t>
            </a:r>
          </a:p>
          <a:p>
            <a:pPr lvl="1" eaLnBrk="1" hangingPunct="1">
              <a:lnSpc>
                <a:spcPct val="90000"/>
              </a:lnSpc>
            </a:pPr>
            <a:r>
              <a:rPr lang="en-US" sz="2400" dirty="0" smtClean="0"/>
              <a:t>Requires substantial investments of money and effort</a:t>
            </a:r>
          </a:p>
          <a:p>
            <a:pPr lvl="1" eaLnBrk="1" hangingPunct="1">
              <a:lnSpc>
                <a:spcPct val="90000"/>
              </a:lnSpc>
            </a:pPr>
            <a:r>
              <a:rPr lang="en-US" sz="2400" dirty="0" smtClean="0"/>
              <a:t>Involves long-term commitments</a:t>
            </a:r>
          </a:p>
          <a:p>
            <a:pPr lvl="1" eaLnBrk="1" hangingPunct="1">
              <a:lnSpc>
                <a:spcPct val="90000"/>
              </a:lnSpc>
            </a:pPr>
            <a:r>
              <a:rPr lang="en-US" sz="2400" dirty="0" smtClean="0"/>
              <a:t>Has significant impact on cost and efficiency of short-term operations</a:t>
            </a:r>
          </a:p>
          <a:p>
            <a:pPr lvl="1" eaLnBrk="1" hangingPunct="1">
              <a:lnSpc>
                <a:spcPct val="90000"/>
              </a:lnSpc>
            </a:pPr>
            <a:endParaRPr lang="en-US" sz="2400" dirty="0" smtClean="0"/>
          </a:p>
        </p:txBody>
      </p:sp>
      <p:sp>
        <p:nvSpPr>
          <p:cNvPr id="18436" name="Rectangle 4"/>
          <p:cNvSpPr>
            <a:spLocks noChangeArrowheads="1"/>
          </p:cNvSpPr>
          <p:nvPr/>
        </p:nvSpPr>
        <p:spPr bwMode="auto">
          <a:xfrm>
            <a:off x="0" y="352425"/>
            <a:ext cx="9144000" cy="5540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488" tIns="44450" rIns="90488" bIns="44450" anchor="b"/>
          <a:lstStyle/>
          <a:p>
            <a:pPr algn="ctr" eaLnBrk="0" fontAlgn="base" hangingPunct="0">
              <a:spcBef>
                <a:spcPct val="0"/>
              </a:spcBef>
              <a:spcAft>
                <a:spcPct val="0"/>
              </a:spcAft>
            </a:pPr>
            <a:r>
              <a:rPr lang="en-US" sz="3200" smtClean="0">
                <a:solidFill>
                  <a:srgbClr val="2237A0"/>
                </a:solidFill>
              </a:rPr>
              <a:t>Layout</a:t>
            </a:r>
            <a:endParaRPr lang="en-US" sz="3200" b="1" smtClean="0">
              <a:solidFill>
                <a:srgbClr val="2237A0"/>
              </a:solidFill>
            </a:endParaRPr>
          </a:p>
        </p:txBody>
      </p:sp>
    </p:spTree>
    <p:extLst>
      <p:ext uri="{BB962C8B-B14F-4D97-AF65-F5344CB8AC3E}">
        <p14:creationId xmlns:p14="http://schemas.microsoft.com/office/powerpoint/2010/main" val="1995236235"/>
      </p:ext>
    </p:extLst>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3"/>
          <p:cNvSpPr>
            <a:spLocks noGrp="1"/>
          </p:cNvSpPr>
          <p:nvPr>
            <p:ph type="sldNum" sz="quarter" idx="10"/>
          </p:nvPr>
        </p:nvSpPr>
        <p:spPr>
          <a:noFill/>
        </p:spPr>
        <p:txBody>
          <a:bodyPr/>
          <a:lstStyle>
            <a:lvl1pPr marL="342900" indent="-342900">
              <a:defRPr sz="2400" b="1">
                <a:solidFill>
                  <a:schemeClr val="tx1"/>
                </a:solidFill>
                <a:latin typeface="Arial Narrow" pitchFamily="34" charset="0"/>
              </a:defRPr>
            </a:lvl1pPr>
            <a:lvl2pPr marL="742950" indent="-285750">
              <a:defRPr sz="2400" b="1">
                <a:solidFill>
                  <a:schemeClr val="tx1"/>
                </a:solidFill>
                <a:latin typeface="Arial Narrow" pitchFamily="34" charset="0"/>
              </a:defRPr>
            </a:lvl2pPr>
            <a:lvl3pPr marL="228600">
              <a:defRPr sz="2400" b="1">
                <a:solidFill>
                  <a:schemeClr val="tx1"/>
                </a:solidFill>
                <a:latin typeface="Arial Narrow" pitchFamily="34" charset="0"/>
              </a:defRPr>
            </a:lvl3pPr>
            <a:lvl4pPr marL="1600200" indent="-228600">
              <a:defRPr sz="2400" b="1">
                <a:solidFill>
                  <a:schemeClr val="tx1"/>
                </a:solidFill>
                <a:latin typeface="Arial Narrow" pitchFamily="34" charset="0"/>
              </a:defRPr>
            </a:lvl4pPr>
            <a:lvl5pPr marL="2057400" indent="-228600">
              <a:defRPr sz="2400" b="1">
                <a:solidFill>
                  <a:schemeClr val="tx1"/>
                </a:solidFill>
                <a:latin typeface="Arial Narrow" pitchFamily="34" charset="0"/>
              </a:defRPr>
            </a:lvl5pPr>
            <a:lvl6pPr marL="2514600" indent="-228600" eaLnBrk="0" fontAlgn="base" hangingPunct="0">
              <a:spcBef>
                <a:spcPct val="0"/>
              </a:spcBef>
              <a:spcAft>
                <a:spcPct val="0"/>
              </a:spcAft>
              <a:defRPr sz="2400" b="1">
                <a:solidFill>
                  <a:schemeClr val="tx1"/>
                </a:solidFill>
                <a:latin typeface="Arial Narrow" pitchFamily="34" charset="0"/>
              </a:defRPr>
            </a:lvl6pPr>
            <a:lvl7pPr marL="2971800" indent="-228600" eaLnBrk="0" fontAlgn="base" hangingPunct="0">
              <a:spcBef>
                <a:spcPct val="0"/>
              </a:spcBef>
              <a:spcAft>
                <a:spcPct val="0"/>
              </a:spcAft>
              <a:defRPr sz="2400" b="1">
                <a:solidFill>
                  <a:schemeClr val="tx1"/>
                </a:solidFill>
                <a:latin typeface="Arial Narrow" pitchFamily="34" charset="0"/>
              </a:defRPr>
            </a:lvl7pPr>
            <a:lvl8pPr marL="3429000" indent="-228600" eaLnBrk="0" fontAlgn="base" hangingPunct="0">
              <a:spcBef>
                <a:spcPct val="0"/>
              </a:spcBef>
              <a:spcAft>
                <a:spcPct val="0"/>
              </a:spcAft>
              <a:defRPr sz="2400" b="1">
                <a:solidFill>
                  <a:schemeClr val="tx1"/>
                </a:solidFill>
                <a:latin typeface="Arial Narrow" pitchFamily="34" charset="0"/>
              </a:defRPr>
            </a:lvl8pPr>
            <a:lvl9pPr marL="3886200" indent="-228600" eaLnBrk="0" fontAlgn="base" hangingPunct="0">
              <a:spcBef>
                <a:spcPct val="0"/>
              </a:spcBef>
              <a:spcAft>
                <a:spcPct val="0"/>
              </a:spcAft>
              <a:defRPr sz="2400" b="1">
                <a:solidFill>
                  <a:schemeClr val="tx1"/>
                </a:solidFill>
                <a:latin typeface="Arial Narrow" pitchFamily="34" charset="0"/>
              </a:defRPr>
            </a:lvl9pPr>
          </a:lstStyle>
          <a:p>
            <a:pPr lvl="2"/>
            <a:fld id="{40DC8E4B-E717-45B9-8430-0F4224F6E13D}" type="slidenum">
              <a:rPr lang="en-US" sz="1400" b="0">
                <a:solidFill>
                  <a:srgbClr val="000000"/>
                </a:solidFill>
                <a:latin typeface="Times New Roman" pitchFamily="18" charset="0"/>
              </a:rPr>
              <a:pPr lvl="2"/>
              <a:t>111</a:t>
            </a:fld>
            <a:endParaRPr lang="en-US" sz="1400" b="0">
              <a:solidFill>
                <a:srgbClr val="000000"/>
              </a:solidFill>
              <a:latin typeface="Times New Roman" pitchFamily="18" charset="0"/>
            </a:endParaRPr>
          </a:p>
        </p:txBody>
      </p:sp>
      <p:grpSp>
        <p:nvGrpSpPr>
          <p:cNvPr id="20483" name="Group 2"/>
          <p:cNvGrpSpPr>
            <a:grpSpLocks/>
          </p:cNvGrpSpPr>
          <p:nvPr/>
        </p:nvGrpSpPr>
        <p:grpSpPr bwMode="auto">
          <a:xfrm>
            <a:off x="685800" y="1447800"/>
            <a:ext cx="8077200" cy="4714875"/>
            <a:chOff x="480" y="894"/>
            <a:chExt cx="5088" cy="2970"/>
          </a:xfrm>
        </p:grpSpPr>
        <p:sp>
          <p:nvSpPr>
            <p:cNvPr id="20485" name="Line 3"/>
            <p:cNvSpPr>
              <a:spLocks noChangeShapeType="1"/>
            </p:cNvSpPr>
            <p:nvPr/>
          </p:nvSpPr>
          <p:spPr bwMode="auto">
            <a:xfrm>
              <a:off x="3027" y="897"/>
              <a:ext cx="0" cy="2935"/>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GB" sz="2400" b="1" smtClean="0">
                <a:solidFill>
                  <a:srgbClr val="000000"/>
                </a:solidFill>
                <a:latin typeface="Arial Narrow" pitchFamily="34" charset="0"/>
              </a:endParaRPr>
            </a:p>
          </p:txBody>
        </p:sp>
        <p:sp>
          <p:nvSpPr>
            <p:cNvPr id="20486" name="Line 4"/>
            <p:cNvSpPr>
              <a:spLocks noChangeShapeType="1"/>
            </p:cNvSpPr>
            <p:nvPr/>
          </p:nvSpPr>
          <p:spPr bwMode="auto">
            <a:xfrm>
              <a:off x="523" y="3864"/>
              <a:ext cx="5045"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GB" sz="2400" b="1" smtClean="0">
                <a:solidFill>
                  <a:srgbClr val="000000"/>
                </a:solidFill>
                <a:latin typeface="Arial Narrow" pitchFamily="34" charset="0"/>
              </a:endParaRPr>
            </a:p>
          </p:txBody>
        </p:sp>
        <p:grpSp>
          <p:nvGrpSpPr>
            <p:cNvPr id="20487" name="Group 5"/>
            <p:cNvGrpSpPr>
              <a:grpSpLocks/>
            </p:cNvGrpSpPr>
            <p:nvPr/>
          </p:nvGrpSpPr>
          <p:grpSpPr bwMode="auto">
            <a:xfrm>
              <a:off x="3072" y="2859"/>
              <a:ext cx="2459" cy="948"/>
              <a:chOff x="3072" y="2859"/>
              <a:chExt cx="2459" cy="948"/>
            </a:xfrm>
          </p:grpSpPr>
          <p:sp>
            <p:nvSpPr>
              <p:cNvPr id="20494" name="Freeform 6"/>
              <p:cNvSpPr>
                <a:spLocks/>
              </p:cNvSpPr>
              <p:nvPr/>
            </p:nvSpPr>
            <p:spPr bwMode="auto">
              <a:xfrm>
                <a:off x="4284" y="3117"/>
                <a:ext cx="35" cy="44"/>
              </a:xfrm>
              <a:custGeom>
                <a:avLst/>
                <a:gdLst>
                  <a:gd name="T0" fmla="*/ 34 w 39"/>
                  <a:gd name="T1" fmla="*/ 27 h 44"/>
                  <a:gd name="T2" fmla="*/ 30 w 39"/>
                  <a:gd name="T3" fmla="*/ 34 h 44"/>
                  <a:gd name="T4" fmla="*/ 17 w 39"/>
                  <a:gd name="T5" fmla="*/ 43 h 44"/>
                  <a:gd name="T6" fmla="*/ 13 w 39"/>
                  <a:gd name="T7" fmla="*/ 40 h 44"/>
                  <a:gd name="T8" fmla="*/ 2 w 39"/>
                  <a:gd name="T9" fmla="*/ 39 h 44"/>
                  <a:gd name="T10" fmla="*/ 0 w 39"/>
                  <a:gd name="T11" fmla="*/ 27 h 44"/>
                  <a:gd name="T12" fmla="*/ 0 w 39"/>
                  <a:gd name="T13" fmla="*/ 7 h 44"/>
                  <a:gd name="T14" fmla="*/ 23 w 39"/>
                  <a:gd name="T15" fmla="*/ 0 h 44"/>
                  <a:gd name="T16" fmla="*/ 34 w 39"/>
                  <a:gd name="T17" fmla="*/ 11 h 44"/>
                  <a:gd name="T18" fmla="*/ 34 w 39"/>
                  <a:gd name="T19" fmla="*/ 27 h 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9" h="44">
                    <a:moveTo>
                      <a:pt x="38" y="27"/>
                    </a:moveTo>
                    <a:lnTo>
                      <a:pt x="33" y="34"/>
                    </a:lnTo>
                    <a:lnTo>
                      <a:pt x="19" y="43"/>
                    </a:lnTo>
                    <a:lnTo>
                      <a:pt x="14" y="40"/>
                    </a:lnTo>
                    <a:lnTo>
                      <a:pt x="2" y="39"/>
                    </a:lnTo>
                    <a:lnTo>
                      <a:pt x="0" y="27"/>
                    </a:lnTo>
                    <a:lnTo>
                      <a:pt x="0" y="7"/>
                    </a:lnTo>
                    <a:lnTo>
                      <a:pt x="26" y="0"/>
                    </a:lnTo>
                    <a:lnTo>
                      <a:pt x="38" y="11"/>
                    </a:lnTo>
                    <a:lnTo>
                      <a:pt x="38" y="27"/>
                    </a:lnTo>
                  </a:path>
                </a:pathLst>
              </a:custGeom>
              <a:solidFill>
                <a:srgbClr val="045A9B"/>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GB" sz="2400" b="1" smtClean="0">
                  <a:solidFill>
                    <a:srgbClr val="000000"/>
                  </a:solidFill>
                  <a:latin typeface="Arial Narrow" pitchFamily="34" charset="0"/>
                </a:endParaRPr>
              </a:p>
            </p:txBody>
          </p:sp>
          <p:sp>
            <p:nvSpPr>
              <p:cNvPr id="20495" name="Freeform 7"/>
              <p:cNvSpPr>
                <a:spLocks/>
              </p:cNvSpPr>
              <p:nvPr/>
            </p:nvSpPr>
            <p:spPr bwMode="auto">
              <a:xfrm>
                <a:off x="4257" y="3161"/>
                <a:ext cx="37" cy="169"/>
              </a:xfrm>
              <a:custGeom>
                <a:avLst/>
                <a:gdLst>
                  <a:gd name="T0" fmla="*/ 26 w 42"/>
                  <a:gd name="T1" fmla="*/ 0 h 169"/>
                  <a:gd name="T2" fmla="*/ 19 w 42"/>
                  <a:gd name="T3" fmla="*/ 13 h 169"/>
                  <a:gd name="T4" fmla="*/ 13 w 42"/>
                  <a:gd name="T5" fmla="*/ 25 h 169"/>
                  <a:gd name="T6" fmla="*/ 11 w 42"/>
                  <a:gd name="T7" fmla="*/ 37 h 169"/>
                  <a:gd name="T8" fmla="*/ 11 w 42"/>
                  <a:gd name="T9" fmla="*/ 44 h 169"/>
                  <a:gd name="T10" fmla="*/ 9 w 42"/>
                  <a:gd name="T11" fmla="*/ 54 h 169"/>
                  <a:gd name="T12" fmla="*/ 7 w 42"/>
                  <a:gd name="T13" fmla="*/ 65 h 169"/>
                  <a:gd name="T14" fmla="*/ 4 w 42"/>
                  <a:gd name="T15" fmla="*/ 74 h 169"/>
                  <a:gd name="T16" fmla="*/ 3 w 42"/>
                  <a:gd name="T17" fmla="*/ 87 h 169"/>
                  <a:gd name="T18" fmla="*/ 0 w 42"/>
                  <a:gd name="T19" fmla="*/ 98 h 169"/>
                  <a:gd name="T20" fmla="*/ 0 w 42"/>
                  <a:gd name="T21" fmla="*/ 111 h 169"/>
                  <a:gd name="T22" fmla="*/ 3 w 42"/>
                  <a:gd name="T23" fmla="*/ 124 h 169"/>
                  <a:gd name="T24" fmla="*/ 4 w 42"/>
                  <a:gd name="T25" fmla="*/ 133 h 169"/>
                  <a:gd name="T26" fmla="*/ 4 w 42"/>
                  <a:gd name="T27" fmla="*/ 138 h 169"/>
                  <a:gd name="T28" fmla="*/ 36 w 42"/>
                  <a:gd name="T29" fmla="*/ 168 h 169"/>
                  <a:gd name="T30" fmla="*/ 34 w 42"/>
                  <a:gd name="T31" fmla="*/ 163 h 169"/>
                  <a:gd name="T32" fmla="*/ 30 w 42"/>
                  <a:gd name="T33" fmla="*/ 154 h 169"/>
                  <a:gd name="T34" fmla="*/ 27 w 42"/>
                  <a:gd name="T35" fmla="*/ 144 h 169"/>
                  <a:gd name="T36" fmla="*/ 26 w 42"/>
                  <a:gd name="T37" fmla="*/ 136 h 169"/>
                  <a:gd name="T38" fmla="*/ 26 w 42"/>
                  <a:gd name="T39" fmla="*/ 98 h 169"/>
                  <a:gd name="T40" fmla="*/ 27 w 42"/>
                  <a:gd name="T41" fmla="*/ 87 h 169"/>
                  <a:gd name="T42" fmla="*/ 30 w 42"/>
                  <a:gd name="T43" fmla="*/ 79 h 169"/>
                  <a:gd name="T44" fmla="*/ 34 w 42"/>
                  <a:gd name="T45" fmla="*/ 59 h 169"/>
                  <a:gd name="T46" fmla="*/ 33 w 42"/>
                  <a:gd name="T47" fmla="*/ 57 h 169"/>
                  <a:gd name="T48" fmla="*/ 33 w 42"/>
                  <a:gd name="T49" fmla="*/ 54 h 169"/>
                  <a:gd name="T50" fmla="*/ 30 w 42"/>
                  <a:gd name="T51" fmla="*/ 47 h 169"/>
                  <a:gd name="T52" fmla="*/ 30 w 42"/>
                  <a:gd name="T53" fmla="*/ 22 h 169"/>
                  <a:gd name="T54" fmla="*/ 33 w 42"/>
                  <a:gd name="T55" fmla="*/ 17 h 169"/>
                  <a:gd name="T56" fmla="*/ 33 w 42"/>
                  <a:gd name="T57" fmla="*/ 13 h 169"/>
                  <a:gd name="T58" fmla="*/ 36 w 42"/>
                  <a:gd name="T59" fmla="*/ 2 h 169"/>
                  <a:gd name="T60" fmla="*/ 26 w 42"/>
                  <a:gd name="T61" fmla="*/ 0 h 169"/>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42" h="169">
                    <a:moveTo>
                      <a:pt x="29" y="0"/>
                    </a:moveTo>
                    <a:lnTo>
                      <a:pt x="22" y="13"/>
                    </a:lnTo>
                    <a:lnTo>
                      <a:pt x="15" y="25"/>
                    </a:lnTo>
                    <a:lnTo>
                      <a:pt x="12" y="37"/>
                    </a:lnTo>
                    <a:lnTo>
                      <a:pt x="12" y="44"/>
                    </a:lnTo>
                    <a:lnTo>
                      <a:pt x="10" y="54"/>
                    </a:lnTo>
                    <a:lnTo>
                      <a:pt x="8" y="65"/>
                    </a:lnTo>
                    <a:lnTo>
                      <a:pt x="5" y="74"/>
                    </a:lnTo>
                    <a:lnTo>
                      <a:pt x="3" y="87"/>
                    </a:lnTo>
                    <a:lnTo>
                      <a:pt x="0" y="98"/>
                    </a:lnTo>
                    <a:lnTo>
                      <a:pt x="0" y="111"/>
                    </a:lnTo>
                    <a:lnTo>
                      <a:pt x="3" y="124"/>
                    </a:lnTo>
                    <a:lnTo>
                      <a:pt x="5" y="133"/>
                    </a:lnTo>
                    <a:lnTo>
                      <a:pt x="5" y="138"/>
                    </a:lnTo>
                    <a:lnTo>
                      <a:pt x="41" y="168"/>
                    </a:lnTo>
                    <a:lnTo>
                      <a:pt x="39" y="163"/>
                    </a:lnTo>
                    <a:lnTo>
                      <a:pt x="34" y="154"/>
                    </a:lnTo>
                    <a:lnTo>
                      <a:pt x="31" y="144"/>
                    </a:lnTo>
                    <a:lnTo>
                      <a:pt x="29" y="136"/>
                    </a:lnTo>
                    <a:lnTo>
                      <a:pt x="29" y="98"/>
                    </a:lnTo>
                    <a:lnTo>
                      <a:pt x="31" y="87"/>
                    </a:lnTo>
                    <a:lnTo>
                      <a:pt x="34" y="79"/>
                    </a:lnTo>
                    <a:lnTo>
                      <a:pt x="39" y="59"/>
                    </a:lnTo>
                    <a:lnTo>
                      <a:pt x="37" y="57"/>
                    </a:lnTo>
                    <a:lnTo>
                      <a:pt x="37" y="54"/>
                    </a:lnTo>
                    <a:lnTo>
                      <a:pt x="34" y="47"/>
                    </a:lnTo>
                    <a:lnTo>
                      <a:pt x="34" y="22"/>
                    </a:lnTo>
                    <a:lnTo>
                      <a:pt x="37" y="17"/>
                    </a:lnTo>
                    <a:lnTo>
                      <a:pt x="37" y="13"/>
                    </a:lnTo>
                    <a:lnTo>
                      <a:pt x="41" y="2"/>
                    </a:lnTo>
                    <a:lnTo>
                      <a:pt x="29" y="0"/>
                    </a:lnTo>
                  </a:path>
                </a:pathLst>
              </a:custGeom>
              <a:solidFill>
                <a:srgbClr val="045A9B"/>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GB" sz="2400" b="1" smtClean="0">
                  <a:solidFill>
                    <a:srgbClr val="000000"/>
                  </a:solidFill>
                  <a:latin typeface="Arial Narrow" pitchFamily="34" charset="0"/>
                </a:endParaRPr>
              </a:p>
            </p:txBody>
          </p:sp>
          <p:sp>
            <p:nvSpPr>
              <p:cNvPr id="20496" name="Freeform 8"/>
              <p:cNvSpPr>
                <a:spLocks/>
              </p:cNvSpPr>
              <p:nvPr/>
            </p:nvSpPr>
            <p:spPr bwMode="auto">
              <a:xfrm>
                <a:off x="4304" y="3156"/>
                <a:ext cx="42" cy="192"/>
              </a:xfrm>
              <a:custGeom>
                <a:avLst/>
                <a:gdLst>
                  <a:gd name="T0" fmla="*/ 0 w 47"/>
                  <a:gd name="T1" fmla="*/ 10 h 192"/>
                  <a:gd name="T2" fmla="*/ 4 w 47"/>
                  <a:gd name="T3" fmla="*/ 13 h 192"/>
                  <a:gd name="T4" fmla="*/ 6 w 47"/>
                  <a:gd name="T5" fmla="*/ 17 h 192"/>
                  <a:gd name="T6" fmla="*/ 11 w 47"/>
                  <a:gd name="T7" fmla="*/ 24 h 192"/>
                  <a:gd name="T8" fmla="*/ 13 w 47"/>
                  <a:gd name="T9" fmla="*/ 30 h 192"/>
                  <a:gd name="T10" fmla="*/ 15 w 47"/>
                  <a:gd name="T11" fmla="*/ 37 h 192"/>
                  <a:gd name="T12" fmla="*/ 17 w 47"/>
                  <a:gd name="T13" fmla="*/ 47 h 192"/>
                  <a:gd name="T14" fmla="*/ 17 w 47"/>
                  <a:gd name="T15" fmla="*/ 70 h 192"/>
                  <a:gd name="T16" fmla="*/ 13 w 47"/>
                  <a:gd name="T17" fmla="*/ 77 h 192"/>
                  <a:gd name="T18" fmla="*/ 13 w 47"/>
                  <a:gd name="T19" fmla="*/ 84 h 192"/>
                  <a:gd name="T20" fmla="*/ 9 w 47"/>
                  <a:gd name="T21" fmla="*/ 94 h 192"/>
                  <a:gd name="T22" fmla="*/ 6 w 47"/>
                  <a:gd name="T23" fmla="*/ 104 h 192"/>
                  <a:gd name="T24" fmla="*/ 6 w 47"/>
                  <a:gd name="T25" fmla="*/ 114 h 192"/>
                  <a:gd name="T26" fmla="*/ 4 w 47"/>
                  <a:gd name="T27" fmla="*/ 124 h 192"/>
                  <a:gd name="T28" fmla="*/ 4 w 47"/>
                  <a:gd name="T29" fmla="*/ 146 h 192"/>
                  <a:gd name="T30" fmla="*/ 6 w 47"/>
                  <a:gd name="T31" fmla="*/ 156 h 192"/>
                  <a:gd name="T32" fmla="*/ 6 w 47"/>
                  <a:gd name="T33" fmla="*/ 166 h 192"/>
                  <a:gd name="T34" fmla="*/ 11 w 47"/>
                  <a:gd name="T35" fmla="*/ 176 h 192"/>
                  <a:gd name="T36" fmla="*/ 13 w 47"/>
                  <a:gd name="T37" fmla="*/ 186 h 192"/>
                  <a:gd name="T38" fmla="*/ 17 w 47"/>
                  <a:gd name="T39" fmla="*/ 191 h 192"/>
                  <a:gd name="T40" fmla="*/ 17 w 47"/>
                  <a:gd name="T41" fmla="*/ 186 h 192"/>
                  <a:gd name="T42" fmla="*/ 41 w 47"/>
                  <a:gd name="T43" fmla="*/ 143 h 192"/>
                  <a:gd name="T44" fmla="*/ 35 w 47"/>
                  <a:gd name="T45" fmla="*/ 137 h 192"/>
                  <a:gd name="T46" fmla="*/ 32 w 47"/>
                  <a:gd name="T47" fmla="*/ 132 h 192"/>
                  <a:gd name="T48" fmla="*/ 31 w 47"/>
                  <a:gd name="T49" fmla="*/ 126 h 192"/>
                  <a:gd name="T50" fmla="*/ 31 w 47"/>
                  <a:gd name="T51" fmla="*/ 110 h 192"/>
                  <a:gd name="T52" fmla="*/ 32 w 47"/>
                  <a:gd name="T53" fmla="*/ 104 h 192"/>
                  <a:gd name="T54" fmla="*/ 35 w 47"/>
                  <a:gd name="T55" fmla="*/ 99 h 192"/>
                  <a:gd name="T56" fmla="*/ 35 w 47"/>
                  <a:gd name="T57" fmla="*/ 97 h 192"/>
                  <a:gd name="T58" fmla="*/ 38 w 47"/>
                  <a:gd name="T59" fmla="*/ 97 h 192"/>
                  <a:gd name="T60" fmla="*/ 41 w 47"/>
                  <a:gd name="T61" fmla="*/ 77 h 192"/>
                  <a:gd name="T62" fmla="*/ 41 w 47"/>
                  <a:gd name="T63" fmla="*/ 57 h 192"/>
                  <a:gd name="T64" fmla="*/ 39 w 47"/>
                  <a:gd name="T65" fmla="*/ 37 h 192"/>
                  <a:gd name="T66" fmla="*/ 31 w 47"/>
                  <a:gd name="T67" fmla="*/ 22 h 192"/>
                  <a:gd name="T68" fmla="*/ 20 w 47"/>
                  <a:gd name="T69" fmla="*/ 7 h 192"/>
                  <a:gd name="T70" fmla="*/ 13 w 47"/>
                  <a:gd name="T71" fmla="*/ 0 h 192"/>
                  <a:gd name="T72" fmla="*/ 0 w 47"/>
                  <a:gd name="T73" fmla="*/ 10 h 19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47" h="192">
                    <a:moveTo>
                      <a:pt x="0" y="10"/>
                    </a:moveTo>
                    <a:lnTo>
                      <a:pt x="4" y="13"/>
                    </a:lnTo>
                    <a:lnTo>
                      <a:pt x="7" y="17"/>
                    </a:lnTo>
                    <a:lnTo>
                      <a:pt x="12" y="24"/>
                    </a:lnTo>
                    <a:lnTo>
                      <a:pt x="14" y="30"/>
                    </a:lnTo>
                    <a:lnTo>
                      <a:pt x="17" y="37"/>
                    </a:lnTo>
                    <a:lnTo>
                      <a:pt x="19" y="47"/>
                    </a:lnTo>
                    <a:lnTo>
                      <a:pt x="19" y="70"/>
                    </a:lnTo>
                    <a:lnTo>
                      <a:pt x="14" y="77"/>
                    </a:lnTo>
                    <a:lnTo>
                      <a:pt x="14" y="84"/>
                    </a:lnTo>
                    <a:lnTo>
                      <a:pt x="10" y="94"/>
                    </a:lnTo>
                    <a:lnTo>
                      <a:pt x="7" y="104"/>
                    </a:lnTo>
                    <a:lnTo>
                      <a:pt x="7" y="114"/>
                    </a:lnTo>
                    <a:lnTo>
                      <a:pt x="4" y="124"/>
                    </a:lnTo>
                    <a:lnTo>
                      <a:pt x="4" y="146"/>
                    </a:lnTo>
                    <a:lnTo>
                      <a:pt x="7" y="156"/>
                    </a:lnTo>
                    <a:lnTo>
                      <a:pt x="7" y="166"/>
                    </a:lnTo>
                    <a:lnTo>
                      <a:pt x="12" y="176"/>
                    </a:lnTo>
                    <a:lnTo>
                      <a:pt x="14" y="186"/>
                    </a:lnTo>
                    <a:lnTo>
                      <a:pt x="19" y="191"/>
                    </a:lnTo>
                    <a:lnTo>
                      <a:pt x="19" y="186"/>
                    </a:lnTo>
                    <a:lnTo>
                      <a:pt x="46" y="143"/>
                    </a:lnTo>
                    <a:lnTo>
                      <a:pt x="39" y="137"/>
                    </a:lnTo>
                    <a:lnTo>
                      <a:pt x="36" y="132"/>
                    </a:lnTo>
                    <a:lnTo>
                      <a:pt x="35" y="126"/>
                    </a:lnTo>
                    <a:lnTo>
                      <a:pt x="35" y="110"/>
                    </a:lnTo>
                    <a:lnTo>
                      <a:pt x="36" y="104"/>
                    </a:lnTo>
                    <a:lnTo>
                      <a:pt x="39" y="99"/>
                    </a:lnTo>
                    <a:lnTo>
                      <a:pt x="39" y="97"/>
                    </a:lnTo>
                    <a:lnTo>
                      <a:pt x="42" y="97"/>
                    </a:lnTo>
                    <a:lnTo>
                      <a:pt x="46" y="77"/>
                    </a:lnTo>
                    <a:lnTo>
                      <a:pt x="46" y="57"/>
                    </a:lnTo>
                    <a:lnTo>
                      <a:pt x="44" y="37"/>
                    </a:lnTo>
                    <a:lnTo>
                      <a:pt x="35" y="22"/>
                    </a:lnTo>
                    <a:lnTo>
                      <a:pt x="22" y="7"/>
                    </a:lnTo>
                    <a:lnTo>
                      <a:pt x="14" y="0"/>
                    </a:lnTo>
                    <a:lnTo>
                      <a:pt x="0" y="10"/>
                    </a:lnTo>
                  </a:path>
                </a:pathLst>
              </a:custGeom>
              <a:solidFill>
                <a:srgbClr val="045A9B"/>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GB" sz="2400" b="1" smtClean="0">
                  <a:solidFill>
                    <a:srgbClr val="000000"/>
                  </a:solidFill>
                  <a:latin typeface="Arial Narrow" pitchFamily="34" charset="0"/>
                </a:endParaRPr>
              </a:p>
            </p:txBody>
          </p:sp>
          <p:sp>
            <p:nvSpPr>
              <p:cNvPr id="20497" name="Freeform 9"/>
              <p:cNvSpPr>
                <a:spLocks/>
              </p:cNvSpPr>
              <p:nvPr/>
            </p:nvSpPr>
            <p:spPr bwMode="auto">
              <a:xfrm>
                <a:off x="3581" y="2859"/>
                <a:ext cx="699" cy="948"/>
              </a:xfrm>
              <a:custGeom>
                <a:avLst/>
                <a:gdLst>
                  <a:gd name="T0" fmla="*/ 329 w 788"/>
                  <a:gd name="T1" fmla="*/ 399 h 948"/>
                  <a:gd name="T2" fmla="*/ 361 w 788"/>
                  <a:gd name="T3" fmla="*/ 471 h 948"/>
                  <a:gd name="T4" fmla="*/ 361 w 788"/>
                  <a:gd name="T5" fmla="*/ 522 h 948"/>
                  <a:gd name="T6" fmla="*/ 630 w 788"/>
                  <a:gd name="T7" fmla="*/ 947 h 948"/>
                  <a:gd name="T8" fmla="*/ 383 w 788"/>
                  <a:gd name="T9" fmla="*/ 817 h 948"/>
                  <a:gd name="T10" fmla="*/ 188 w 788"/>
                  <a:gd name="T11" fmla="*/ 695 h 948"/>
                  <a:gd name="T12" fmla="*/ 195 w 788"/>
                  <a:gd name="T13" fmla="*/ 577 h 948"/>
                  <a:gd name="T14" fmla="*/ 167 w 788"/>
                  <a:gd name="T15" fmla="*/ 535 h 948"/>
                  <a:gd name="T16" fmla="*/ 127 w 788"/>
                  <a:gd name="T17" fmla="*/ 473 h 948"/>
                  <a:gd name="T18" fmla="*/ 68 w 788"/>
                  <a:gd name="T19" fmla="*/ 401 h 948"/>
                  <a:gd name="T20" fmla="*/ 32 w 788"/>
                  <a:gd name="T21" fmla="*/ 338 h 948"/>
                  <a:gd name="T22" fmla="*/ 25 w 788"/>
                  <a:gd name="T23" fmla="*/ 249 h 948"/>
                  <a:gd name="T24" fmla="*/ 40 w 788"/>
                  <a:gd name="T25" fmla="*/ 221 h 948"/>
                  <a:gd name="T26" fmla="*/ 59 w 788"/>
                  <a:gd name="T27" fmla="*/ 209 h 948"/>
                  <a:gd name="T28" fmla="*/ 44 w 788"/>
                  <a:gd name="T29" fmla="*/ 196 h 948"/>
                  <a:gd name="T30" fmla="*/ 22 w 788"/>
                  <a:gd name="T31" fmla="*/ 175 h 948"/>
                  <a:gd name="T32" fmla="*/ 8 w 788"/>
                  <a:gd name="T33" fmla="*/ 157 h 948"/>
                  <a:gd name="T34" fmla="*/ 12 w 788"/>
                  <a:gd name="T35" fmla="*/ 147 h 948"/>
                  <a:gd name="T36" fmla="*/ 3 w 788"/>
                  <a:gd name="T37" fmla="*/ 137 h 948"/>
                  <a:gd name="T38" fmla="*/ 8 w 788"/>
                  <a:gd name="T39" fmla="*/ 124 h 948"/>
                  <a:gd name="T40" fmla="*/ 0 w 788"/>
                  <a:gd name="T41" fmla="*/ 96 h 948"/>
                  <a:gd name="T42" fmla="*/ 15 w 788"/>
                  <a:gd name="T43" fmla="*/ 83 h 948"/>
                  <a:gd name="T44" fmla="*/ 22 w 788"/>
                  <a:gd name="T45" fmla="*/ 46 h 948"/>
                  <a:gd name="T46" fmla="*/ 35 w 788"/>
                  <a:gd name="T47" fmla="*/ 30 h 948"/>
                  <a:gd name="T48" fmla="*/ 47 w 788"/>
                  <a:gd name="T49" fmla="*/ 15 h 948"/>
                  <a:gd name="T50" fmla="*/ 59 w 788"/>
                  <a:gd name="T51" fmla="*/ 12 h 948"/>
                  <a:gd name="T52" fmla="*/ 71 w 788"/>
                  <a:gd name="T53" fmla="*/ 2 h 948"/>
                  <a:gd name="T54" fmla="*/ 103 w 788"/>
                  <a:gd name="T55" fmla="*/ 7 h 948"/>
                  <a:gd name="T56" fmla="*/ 125 w 788"/>
                  <a:gd name="T57" fmla="*/ 0 h 948"/>
                  <a:gd name="T58" fmla="*/ 149 w 788"/>
                  <a:gd name="T59" fmla="*/ 12 h 948"/>
                  <a:gd name="T60" fmla="*/ 152 w 788"/>
                  <a:gd name="T61" fmla="*/ 38 h 948"/>
                  <a:gd name="T62" fmla="*/ 164 w 788"/>
                  <a:gd name="T63" fmla="*/ 53 h 948"/>
                  <a:gd name="T64" fmla="*/ 180 w 788"/>
                  <a:gd name="T65" fmla="*/ 83 h 948"/>
                  <a:gd name="T66" fmla="*/ 183 w 788"/>
                  <a:gd name="T67" fmla="*/ 109 h 948"/>
                  <a:gd name="T68" fmla="*/ 215 w 788"/>
                  <a:gd name="T69" fmla="*/ 145 h 948"/>
                  <a:gd name="T70" fmla="*/ 198 w 788"/>
                  <a:gd name="T71" fmla="*/ 157 h 948"/>
                  <a:gd name="T72" fmla="*/ 183 w 788"/>
                  <a:gd name="T73" fmla="*/ 160 h 948"/>
                  <a:gd name="T74" fmla="*/ 171 w 788"/>
                  <a:gd name="T75" fmla="*/ 168 h 948"/>
                  <a:gd name="T76" fmla="*/ 195 w 788"/>
                  <a:gd name="T77" fmla="*/ 178 h 948"/>
                  <a:gd name="T78" fmla="*/ 192 w 788"/>
                  <a:gd name="T79" fmla="*/ 193 h 948"/>
                  <a:gd name="T80" fmla="*/ 190 w 788"/>
                  <a:gd name="T81" fmla="*/ 206 h 948"/>
                  <a:gd name="T82" fmla="*/ 171 w 788"/>
                  <a:gd name="T83" fmla="*/ 219 h 948"/>
                  <a:gd name="T84" fmla="*/ 154 w 788"/>
                  <a:gd name="T85" fmla="*/ 219 h 948"/>
                  <a:gd name="T86" fmla="*/ 176 w 788"/>
                  <a:gd name="T87" fmla="*/ 232 h 948"/>
                  <a:gd name="T88" fmla="*/ 222 w 788"/>
                  <a:gd name="T89" fmla="*/ 244 h 948"/>
                  <a:gd name="T90" fmla="*/ 549 w 788"/>
                  <a:gd name="T91" fmla="*/ 256 h 948"/>
                  <a:gd name="T92" fmla="*/ 566 w 788"/>
                  <a:gd name="T93" fmla="*/ 238 h 948"/>
                  <a:gd name="T94" fmla="*/ 603 w 788"/>
                  <a:gd name="T95" fmla="*/ 244 h 948"/>
                  <a:gd name="T96" fmla="*/ 637 w 788"/>
                  <a:gd name="T97" fmla="*/ 256 h 948"/>
                  <a:gd name="T98" fmla="*/ 658 w 788"/>
                  <a:gd name="T99" fmla="*/ 269 h 948"/>
                  <a:gd name="T100" fmla="*/ 698 w 788"/>
                  <a:gd name="T101" fmla="*/ 282 h 948"/>
                  <a:gd name="T102" fmla="*/ 654 w 788"/>
                  <a:gd name="T103" fmla="*/ 287 h 948"/>
                  <a:gd name="T104" fmla="*/ 593 w 788"/>
                  <a:gd name="T105" fmla="*/ 313 h 948"/>
                  <a:gd name="T106" fmla="*/ 571 w 788"/>
                  <a:gd name="T107" fmla="*/ 320 h 948"/>
                  <a:gd name="T108" fmla="*/ 549 w 788"/>
                  <a:gd name="T109" fmla="*/ 341 h 948"/>
                  <a:gd name="T110" fmla="*/ 520 w 788"/>
                  <a:gd name="T111" fmla="*/ 346 h 948"/>
                  <a:gd name="T112" fmla="*/ 496 w 788"/>
                  <a:gd name="T113" fmla="*/ 333 h 948"/>
                  <a:gd name="T114" fmla="*/ 464 w 788"/>
                  <a:gd name="T115" fmla="*/ 318 h 948"/>
                  <a:gd name="T116" fmla="*/ 417 w 788"/>
                  <a:gd name="T117" fmla="*/ 320 h 948"/>
                  <a:gd name="T118" fmla="*/ 354 w 788"/>
                  <a:gd name="T119" fmla="*/ 333 h 948"/>
                  <a:gd name="T120" fmla="*/ 291 w 788"/>
                  <a:gd name="T121" fmla="*/ 328 h 948"/>
                  <a:gd name="T122" fmla="*/ 302 w 788"/>
                  <a:gd name="T123" fmla="*/ 359 h 948"/>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788" h="948">
                    <a:moveTo>
                      <a:pt x="341" y="359"/>
                    </a:moveTo>
                    <a:lnTo>
                      <a:pt x="371" y="399"/>
                    </a:lnTo>
                    <a:lnTo>
                      <a:pt x="399" y="448"/>
                    </a:lnTo>
                    <a:lnTo>
                      <a:pt x="407" y="471"/>
                    </a:lnTo>
                    <a:lnTo>
                      <a:pt x="410" y="496"/>
                    </a:lnTo>
                    <a:lnTo>
                      <a:pt x="407" y="522"/>
                    </a:lnTo>
                    <a:lnTo>
                      <a:pt x="405" y="535"/>
                    </a:lnTo>
                    <a:lnTo>
                      <a:pt x="710" y="947"/>
                    </a:lnTo>
                    <a:lnTo>
                      <a:pt x="539" y="947"/>
                    </a:lnTo>
                    <a:lnTo>
                      <a:pt x="432" y="817"/>
                    </a:lnTo>
                    <a:lnTo>
                      <a:pt x="462" y="947"/>
                    </a:lnTo>
                    <a:lnTo>
                      <a:pt x="212" y="695"/>
                    </a:lnTo>
                    <a:lnTo>
                      <a:pt x="209" y="598"/>
                    </a:lnTo>
                    <a:lnTo>
                      <a:pt x="220" y="577"/>
                    </a:lnTo>
                    <a:lnTo>
                      <a:pt x="209" y="554"/>
                    </a:lnTo>
                    <a:lnTo>
                      <a:pt x="188" y="535"/>
                    </a:lnTo>
                    <a:lnTo>
                      <a:pt x="174" y="506"/>
                    </a:lnTo>
                    <a:lnTo>
                      <a:pt x="143" y="473"/>
                    </a:lnTo>
                    <a:lnTo>
                      <a:pt x="110" y="440"/>
                    </a:lnTo>
                    <a:lnTo>
                      <a:pt x="77" y="401"/>
                    </a:lnTo>
                    <a:lnTo>
                      <a:pt x="45" y="354"/>
                    </a:lnTo>
                    <a:lnTo>
                      <a:pt x="36" y="338"/>
                    </a:lnTo>
                    <a:lnTo>
                      <a:pt x="25" y="264"/>
                    </a:lnTo>
                    <a:lnTo>
                      <a:pt x="28" y="249"/>
                    </a:lnTo>
                    <a:lnTo>
                      <a:pt x="34" y="238"/>
                    </a:lnTo>
                    <a:lnTo>
                      <a:pt x="45" y="221"/>
                    </a:lnTo>
                    <a:lnTo>
                      <a:pt x="61" y="227"/>
                    </a:lnTo>
                    <a:lnTo>
                      <a:pt x="66" y="209"/>
                    </a:lnTo>
                    <a:lnTo>
                      <a:pt x="50" y="201"/>
                    </a:lnTo>
                    <a:lnTo>
                      <a:pt x="50" y="196"/>
                    </a:lnTo>
                    <a:lnTo>
                      <a:pt x="42" y="186"/>
                    </a:lnTo>
                    <a:lnTo>
                      <a:pt x="25" y="175"/>
                    </a:lnTo>
                    <a:lnTo>
                      <a:pt x="11" y="168"/>
                    </a:lnTo>
                    <a:lnTo>
                      <a:pt x="9" y="157"/>
                    </a:lnTo>
                    <a:lnTo>
                      <a:pt x="9" y="155"/>
                    </a:lnTo>
                    <a:lnTo>
                      <a:pt x="14" y="147"/>
                    </a:lnTo>
                    <a:lnTo>
                      <a:pt x="9" y="145"/>
                    </a:lnTo>
                    <a:lnTo>
                      <a:pt x="3" y="137"/>
                    </a:lnTo>
                    <a:lnTo>
                      <a:pt x="9" y="129"/>
                    </a:lnTo>
                    <a:lnTo>
                      <a:pt x="9" y="124"/>
                    </a:lnTo>
                    <a:lnTo>
                      <a:pt x="0" y="109"/>
                    </a:lnTo>
                    <a:lnTo>
                      <a:pt x="0" y="96"/>
                    </a:lnTo>
                    <a:lnTo>
                      <a:pt x="9" y="88"/>
                    </a:lnTo>
                    <a:lnTo>
                      <a:pt x="17" y="83"/>
                    </a:lnTo>
                    <a:lnTo>
                      <a:pt x="17" y="64"/>
                    </a:lnTo>
                    <a:lnTo>
                      <a:pt x="25" y="46"/>
                    </a:lnTo>
                    <a:lnTo>
                      <a:pt x="31" y="35"/>
                    </a:lnTo>
                    <a:lnTo>
                      <a:pt x="39" y="30"/>
                    </a:lnTo>
                    <a:lnTo>
                      <a:pt x="47" y="15"/>
                    </a:lnTo>
                    <a:lnTo>
                      <a:pt x="53" y="15"/>
                    </a:lnTo>
                    <a:lnTo>
                      <a:pt x="66" y="17"/>
                    </a:lnTo>
                    <a:lnTo>
                      <a:pt x="66" y="12"/>
                    </a:lnTo>
                    <a:lnTo>
                      <a:pt x="71" y="5"/>
                    </a:lnTo>
                    <a:lnTo>
                      <a:pt x="80" y="2"/>
                    </a:lnTo>
                    <a:lnTo>
                      <a:pt x="99" y="2"/>
                    </a:lnTo>
                    <a:lnTo>
                      <a:pt x="116" y="7"/>
                    </a:lnTo>
                    <a:lnTo>
                      <a:pt x="127" y="17"/>
                    </a:lnTo>
                    <a:lnTo>
                      <a:pt x="141" y="0"/>
                    </a:lnTo>
                    <a:lnTo>
                      <a:pt x="160" y="17"/>
                    </a:lnTo>
                    <a:lnTo>
                      <a:pt x="168" y="12"/>
                    </a:lnTo>
                    <a:lnTo>
                      <a:pt x="177" y="25"/>
                    </a:lnTo>
                    <a:lnTo>
                      <a:pt x="171" y="38"/>
                    </a:lnTo>
                    <a:lnTo>
                      <a:pt x="166" y="43"/>
                    </a:lnTo>
                    <a:lnTo>
                      <a:pt x="185" y="53"/>
                    </a:lnTo>
                    <a:lnTo>
                      <a:pt x="198" y="71"/>
                    </a:lnTo>
                    <a:lnTo>
                      <a:pt x="203" y="83"/>
                    </a:lnTo>
                    <a:lnTo>
                      <a:pt x="206" y="96"/>
                    </a:lnTo>
                    <a:lnTo>
                      <a:pt x="206" y="109"/>
                    </a:lnTo>
                    <a:lnTo>
                      <a:pt x="242" y="139"/>
                    </a:lnTo>
                    <a:lnTo>
                      <a:pt x="242" y="145"/>
                    </a:lnTo>
                    <a:lnTo>
                      <a:pt x="228" y="147"/>
                    </a:lnTo>
                    <a:lnTo>
                      <a:pt x="223" y="157"/>
                    </a:lnTo>
                    <a:lnTo>
                      <a:pt x="214" y="160"/>
                    </a:lnTo>
                    <a:lnTo>
                      <a:pt x="206" y="160"/>
                    </a:lnTo>
                    <a:lnTo>
                      <a:pt x="188" y="150"/>
                    </a:lnTo>
                    <a:lnTo>
                      <a:pt x="193" y="168"/>
                    </a:lnTo>
                    <a:lnTo>
                      <a:pt x="203" y="175"/>
                    </a:lnTo>
                    <a:lnTo>
                      <a:pt x="220" y="178"/>
                    </a:lnTo>
                    <a:lnTo>
                      <a:pt x="214" y="188"/>
                    </a:lnTo>
                    <a:lnTo>
                      <a:pt x="217" y="193"/>
                    </a:lnTo>
                    <a:lnTo>
                      <a:pt x="217" y="201"/>
                    </a:lnTo>
                    <a:lnTo>
                      <a:pt x="214" y="206"/>
                    </a:lnTo>
                    <a:lnTo>
                      <a:pt x="206" y="214"/>
                    </a:lnTo>
                    <a:lnTo>
                      <a:pt x="193" y="219"/>
                    </a:lnTo>
                    <a:lnTo>
                      <a:pt x="179" y="221"/>
                    </a:lnTo>
                    <a:lnTo>
                      <a:pt x="174" y="219"/>
                    </a:lnTo>
                    <a:lnTo>
                      <a:pt x="168" y="232"/>
                    </a:lnTo>
                    <a:lnTo>
                      <a:pt x="198" y="232"/>
                    </a:lnTo>
                    <a:lnTo>
                      <a:pt x="225" y="234"/>
                    </a:lnTo>
                    <a:lnTo>
                      <a:pt x="250" y="244"/>
                    </a:lnTo>
                    <a:lnTo>
                      <a:pt x="270" y="256"/>
                    </a:lnTo>
                    <a:lnTo>
                      <a:pt x="619" y="256"/>
                    </a:lnTo>
                    <a:lnTo>
                      <a:pt x="627" y="246"/>
                    </a:lnTo>
                    <a:lnTo>
                      <a:pt x="638" y="238"/>
                    </a:lnTo>
                    <a:lnTo>
                      <a:pt x="655" y="237"/>
                    </a:lnTo>
                    <a:lnTo>
                      <a:pt x="680" y="244"/>
                    </a:lnTo>
                    <a:lnTo>
                      <a:pt x="696" y="249"/>
                    </a:lnTo>
                    <a:lnTo>
                      <a:pt x="718" y="256"/>
                    </a:lnTo>
                    <a:lnTo>
                      <a:pt x="737" y="256"/>
                    </a:lnTo>
                    <a:lnTo>
                      <a:pt x="742" y="269"/>
                    </a:lnTo>
                    <a:lnTo>
                      <a:pt x="787" y="269"/>
                    </a:lnTo>
                    <a:lnTo>
                      <a:pt x="787" y="282"/>
                    </a:lnTo>
                    <a:lnTo>
                      <a:pt x="737" y="282"/>
                    </a:lnTo>
                    <a:lnTo>
                      <a:pt x="737" y="287"/>
                    </a:lnTo>
                    <a:lnTo>
                      <a:pt x="680" y="313"/>
                    </a:lnTo>
                    <a:lnTo>
                      <a:pt x="669" y="313"/>
                    </a:lnTo>
                    <a:lnTo>
                      <a:pt x="649" y="305"/>
                    </a:lnTo>
                    <a:lnTo>
                      <a:pt x="644" y="320"/>
                    </a:lnTo>
                    <a:lnTo>
                      <a:pt x="633" y="333"/>
                    </a:lnTo>
                    <a:lnTo>
                      <a:pt x="619" y="341"/>
                    </a:lnTo>
                    <a:lnTo>
                      <a:pt x="602" y="346"/>
                    </a:lnTo>
                    <a:lnTo>
                      <a:pt x="586" y="346"/>
                    </a:lnTo>
                    <a:lnTo>
                      <a:pt x="573" y="343"/>
                    </a:lnTo>
                    <a:lnTo>
                      <a:pt x="559" y="333"/>
                    </a:lnTo>
                    <a:lnTo>
                      <a:pt x="550" y="326"/>
                    </a:lnTo>
                    <a:lnTo>
                      <a:pt x="523" y="318"/>
                    </a:lnTo>
                    <a:lnTo>
                      <a:pt x="503" y="305"/>
                    </a:lnTo>
                    <a:lnTo>
                      <a:pt x="470" y="320"/>
                    </a:lnTo>
                    <a:lnTo>
                      <a:pt x="435" y="331"/>
                    </a:lnTo>
                    <a:lnTo>
                      <a:pt x="399" y="333"/>
                    </a:lnTo>
                    <a:lnTo>
                      <a:pt x="363" y="333"/>
                    </a:lnTo>
                    <a:lnTo>
                      <a:pt x="328" y="328"/>
                    </a:lnTo>
                    <a:lnTo>
                      <a:pt x="311" y="326"/>
                    </a:lnTo>
                    <a:lnTo>
                      <a:pt x="341" y="359"/>
                    </a:lnTo>
                  </a:path>
                </a:pathLst>
              </a:custGeom>
              <a:solidFill>
                <a:srgbClr val="066D8C"/>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GB" sz="2400" b="1" smtClean="0">
                  <a:solidFill>
                    <a:srgbClr val="000000"/>
                  </a:solidFill>
                  <a:latin typeface="Arial Narrow" pitchFamily="34" charset="0"/>
                </a:endParaRPr>
              </a:p>
            </p:txBody>
          </p:sp>
          <p:sp>
            <p:nvSpPr>
              <p:cNvPr id="20498" name="Freeform 10"/>
              <p:cNvSpPr>
                <a:spLocks/>
              </p:cNvSpPr>
              <p:nvPr/>
            </p:nvSpPr>
            <p:spPr bwMode="auto">
              <a:xfrm>
                <a:off x="3264" y="2887"/>
                <a:ext cx="723" cy="920"/>
              </a:xfrm>
              <a:custGeom>
                <a:avLst/>
                <a:gdLst>
                  <a:gd name="T0" fmla="*/ 241 w 815"/>
                  <a:gd name="T1" fmla="*/ 919 h 920"/>
                  <a:gd name="T2" fmla="*/ 219 w 815"/>
                  <a:gd name="T3" fmla="*/ 781 h 920"/>
                  <a:gd name="T4" fmla="*/ 215 w 815"/>
                  <a:gd name="T5" fmla="*/ 647 h 920"/>
                  <a:gd name="T6" fmla="*/ 187 w 815"/>
                  <a:gd name="T7" fmla="*/ 507 h 920"/>
                  <a:gd name="T8" fmla="*/ 174 w 815"/>
                  <a:gd name="T9" fmla="*/ 435 h 920"/>
                  <a:gd name="T10" fmla="*/ 110 w 815"/>
                  <a:gd name="T11" fmla="*/ 380 h 920"/>
                  <a:gd name="T12" fmla="*/ 85 w 815"/>
                  <a:gd name="T13" fmla="*/ 339 h 920"/>
                  <a:gd name="T14" fmla="*/ 73 w 815"/>
                  <a:gd name="T15" fmla="*/ 249 h 920"/>
                  <a:gd name="T16" fmla="*/ 66 w 815"/>
                  <a:gd name="T17" fmla="*/ 211 h 920"/>
                  <a:gd name="T18" fmla="*/ 54 w 815"/>
                  <a:gd name="T19" fmla="*/ 229 h 920"/>
                  <a:gd name="T20" fmla="*/ 42 w 815"/>
                  <a:gd name="T21" fmla="*/ 254 h 920"/>
                  <a:gd name="T22" fmla="*/ 4 w 815"/>
                  <a:gd name="T23" fmla="*/ 231 h 920"/>
                  <a:gd name="T24" fmla="*/ 29 w 815"/>
                  <a:gd name="T25" fmla="*/ 211 h 920"/>
                  <a:gd name="T26" fmla="*/ 25 w 815"/>
                  <a:gd name="T27" fmla="*/ 173 h 920"/>
                  <a:gd name="T28" fmla="*/ 3 w 815"/>
                  <a:gd name="T29" fmla="*/ 132 h 920"/>
                  <a:gd name="T30" fmla="*/ 3 w 815"/>
                  <a:gd name="T31" fmla="*/ 83 h 920"/>
                  <a:gd name="T32" fmla="*/ 27 w 815"/>
                  <a:gd name="T33" fmla="*/ 36 h 920"/>
                  <a:gd name="T34" fmla="*/ 51 w 815"/>
                  <a:gd name="T35" fmla="*/ 13 h 920"/>
                  <a:gd name="T36" fmla="*/ 95 w 815"/>
                  <a:gd name="T37" fmla="*/ 7 h 920"/>
                  <a:gd name="T38" fmla="*/ 117 w 815"/>
                  <a:gd name="T39" fmla="*/ 13 h 920"/>
                  <a:gd name="T40" fmla="*/ 130 w 815"/>
                  <a:gd name="T41" fmla="*/ 25 h 920"/>
                  <a:gd name="T42" fmla="*/ 156 w 815"/>
                  <a:gd name="T43" fmla="*/ 54 h 920"/>
                  <a:gd name="T44" fmla="*/ 169 w 815"/>
                  <a:gd name="T45" fmla="*/ 66 h 920"/>
                  <a:gd name="T46" fmla="*/ 207 w 815"/>
                  <a:gd name="T47" fmla="*/ 83 h 920"/>
                  <a:gd name="T48" fmla="*/ 193 w 815"/>
                  <a:gd name="T49" fmla="*/ 96 h 920"/>
                  <a:gd name="T50" fmla="*/ 190 w 815"/>
                  <a:gd name="T51" fmla="*/ 122 h 920"/>
                  <a:gd name="T52" fmla="*/ 176 w 815"/>
                  <a:gd name="T53" fmla="*/ 140 h 920"/>
                  <a:gd name="T54" fmla="*/ 195 w 815"/>
                  <a:gd name="T55" fmla="*/ 158 h 920"/>
                  <a:gd name="T56" fmla="*/ 200 w 815"/>
                  <a:gd name="T57" fmla="*/ 178 h 920"/>
                  <a:gd name="T58" fmla="*/ 159 w 815"/>
                  <a:gd name="T59" fmla="*/ 206 h 920"/>
                  <a:gd name="T60" fmla="*/ 181 w 815"/>
                  <a:gd name="T61" fmla="*/ 217 h 920"/>
                  <a:gd name="T62" fmla="*/ 212 w 815"/>
                  <a:gd name="T63" fmla="*/ 211 h 920"/>
                  <a:gd name="T64" fmla="*/ 251 w 815"/>
                  <a:gd name="T65" fmla="*/ 229 h 920"/>
                  <a:gd name="T66" fmla="*/ 336 w 815"/>
                  <a:gd name="T67" fmla="*/ 236 h 920"/>
                  <a:gd name="T68" fmla="*/ 312 w 815"/>
                  <a:gd name="T69" fmla="*/ 310 h 920"/>
                  <a:gd name="T70" fmla="*/ 396 w 815"/>
                  <a:gd name="T71" fmla="*/ 519 h 920"/>
                  <a:gd name="T72" fmla="*/ 468 w 815"/>
                  <a:gd name="T73" fmla="*/ 634 h 920"/>
                  <a:gd name="T74" fmla="*/ 722 w 815"/>
                  <a:gd name="T75" fmla="*/ 919 h 920"/>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815" h="920">
                    <a:moveTo>
                      <a:pt x="814" y="919"/>
                    </a:moveTo>
                    <a:lnTo>
                      <a:pt x="272" y="919"/>
                    </a:lnTo>
                    <a:lnTo>
                      <a:pt x="258" y="850"/>
                    </a:lnTo>
                    <a:lnTo>
                      <a:pt x="247" y="781"/>
                    </a:lnTo>
                    <a:lnTo>
                      <a:pt x="242" y="715"/>
                    </a:lnTo>
                    <a:lnTo>
                      <a:pt x="242" y="647"/>
                    </a:lnTo>
                    <a:lnTo>
                      <a:pt x="253" y="536"/>
                    </a:lnTo>
                    <a:lnTo>
                      <a:pt x="211" y="507"/>
                    </a:lnTo>
                    <a:lnTo>
                      <a:pt x="208" y="463"/>
                    </a:lnTo>
                    <a:lnTo>
                      <a:pt x="196" y="435"/>
                    </a:lnTo>
                    <a:lnTo>
                      <a:pt x="182" y="422"/>
                    </a:lnTo>
                    <a:lnTo>
                      <a:pt x="124" y="380"/>
                    </a:lnTo>
                    <a:lnTo>
                      <a:pt x="99" y="351"/>
                    </a:lnTo>
                    <a:lnTo>
                      <a:pt x="96" y="339"/>
                    </a:lnTo>
                    <a:lnTo>
                      <a:pt x="74" y="259"/>
                    </a:lnTo>
                    <a:lnTo>
                      <a:pt x="82" y="249"/>
                    </a:lnTo>
                    <a:lnTo>
                      <a:pt x="85" y="229"/>
                    </a:lnTo>
                    <a:lnTo>
                      <a:pt x="74" y="211"/>
                    </a:lnTo>
                    <a:lnTo>
                      <a:pt x="71" y="222"/>
                    </a:lnTo>
                    <a:lnTo>
                      <a:pt x="61" y="229"/>
                    </a:lnTo>
                    <a:lnTo>
                      <a:pt x="47" y="229"/>
                    </a:lnTo>
                    <a:lnTo>
                      <a:pt x="47" y="254"/>
                    </a:lnTo>
                    <a:lnTo>
                      <a:pt x="8" y="249"/>
                    </a:lnTo>
                    <a:lnTo>
                      <a:pt x="5" y="231"/>
                    </a:lnTo>
                    <a:lnTo>
                      <a:pt x="17" y="217"/>
                    </a:lnTo>
                    <a:lnTo>
                      <a:pt x="33" y="211"/>
                    </a:lnTo>
                    <a:lnTo>
                      <a:pt x="50" y="191"/>
                    </a:lnTo>
                    <a:lnTo>
                      <a:pt x="28" y="173"/>
                    </a:lnTo>
                    <a:lnTo>
                      <a:pt x="8" y="145"/>
                    </a:lnTo>
                    <a:lnTo>
                      <a:pt x="3" y="132"/>
                    </a:lnTo>
                    <a:lnTo>
                      <a:pt x="0" y="109"/>
                    </a:lnTo>
                    <a:lnTo>
                      <a:pt x="3" y="83"/>
                    </a:lnTo>
                    <a:lnTo>
                      <a:pt x="8" y="64"/>
                    </a:lnTo>
                    <a:lnTo>
                      <a:pt x="30" y="36"/>
                    </a:lnTo>
                    <a:lnTo>
                      <a:pt x="41" y="25"/>
                    </a:lnTo>
                    <a:lnTo>
                      <a:pt x="58" y="13"/>
                    </a:lnTo>
                    <a:lnTo>
                      <a:pt x="85" y="0"/>
                    </a:lnTo>
                    <a:lnTo>
                      <a:pt x="107" y="7"/>
                    </a:lnTo>
                    <a:lnTo>
                      <a:pt x="124" y="5"/>
                    </a:lnTo>
                    <a:lnTo>
                      <a:pt x="132" y="13"/>
                    </a:lnTo>
                    <a:lnTo>
                      <a:pt x="137" y="25"/>
                    </a:lnTo>
                    <a:lnTo>
                      <a:pt x="146" y="25"/>
                    </a:lnTo>
                    <a:lnTo>
                      <a:pt x="165" y="38"/>
                    </a:lnTo>
                    <a:lnTo>
                      <a:pt x="176" y="54"/>
                    </a:lnTo>
                    <a:lnTo>
                      <a:pt x="182" y="61"/>
                    </a:lnTo>
                    <a:lnTo>
                      <a:pt x="190" y="66"/>
                    </a:lnTo>
                    <a:lnTo>
                      <a:pt x="233" y="81"/>
                    </a:lnTo>
                    <a:lnTo>
                      <a:pt x="233" y="83"/>
                    </a:lnTo>
                    <a:lnTo>
                      <a:pt x="222" y="94"/>
                    </a:lnTo>
                    <a:lnTo>
                      <a:pt x="217" y="96"/>
                    </a:lnTo>
                    <a:lnTo>
                      <a:pt x="220" y="109"/>
                    </a:lnTo>
                    <a:lnTo>
                      <a:pt x="214" y="122"/>
                    </a:lnTo>
                    <a:lnTo>
                      <a:pt x="187" y="132"/>
                    </a:lnTo>
                    <a:lnTo>
                      <a:pt x="198" y="140"/>
                    </a:lnTo>
                    <a:lnTo>
                      <a:pt x="220" y="145"/>
                    </a:lnTo>
                    <a:lnTo>
                      <a:pt x="220" y="158"/>
                    </a:lnTo>
                    <a:lnTo>
                      <a:pt x="228" y="163"/>
                    </a:lnTo>
                    <a:lnTo>
                      <a:pt x="225" y="178"/>
                    </a:lnTo>
                    <a:lnTo>
                      <a:pt x="185" y="196"/>
                    </a:lnTo>
                    <a:lnTo>
                      <a:pt x="179" y="206"/>
                    </a:lnTo>
                    <a:lnTo>
                      <a:pt x="182" y="209"/>
                    </a:lnTo>
                    <a:lnTo>
                      <a:pt x="204" y="217"/>
                    </a:lnTo>
                    <a:lnTo>
                      <a:pt x="220" y="217"/>
                    </a:lnTo>
                    <a:lnTo>
                      <a:pt x="239" y="211"/>
                    </a:lnTo>
                    <a:lnTo>
                      <a:pt x="261" y="219"/>
                    </a:lnTo>
                    <a:lnTo>
                      <a:pt x="283" y="229"/>
                    </a:lnTo>
                    <a:lnTo>
                      <a:pt x="316" y="233"/>
                    </a:lnTo>
                    <a:lnTo>
                      <a:pt x="379" y="236"/>
                    </a:lnTo>
                    <a:lnTo>
                      <a:pt x="390" y="310"/>
                    </a:lnTo>
                    <a:lnTo>
                      <a:pt x="352" y="310"/>
                    </a:lnTo>
                    <a:lnTo>
                      <a:pt x="451" y="494"/>
                    </a:lnTo>
                    <a:lnTo>
                      <a:pt x="446" y="519"/>
                    </a:lnTo>
                    <a:lnTo>
                      <a:pt x="495" y="598"/>
                    </a:lnTo>
                    <a:lnTo>
                      <a:pt x="528" y="634"/>
                    </a:lnTo>
                    <a:lnTo>
                      <a:pt x="564" y="667"/>
                    </a:lnTo>
                    <a:lnTo>
                      <a:pt x="814" y="919"/>
                    </a:lnTo>
                  </a:path>
                </a:pathLst>
              </a:custGeom>
              <a:solidFill>
                <a:srgbClr val="066D8C"/>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GB" sz="2400" b="1" smtClean="0">
                  <a:solidFill>
                    <a:srgbClr val="000000"/>
                  </a:solidFill>
                  <a:latin typeface="Arial Narrow" pitchFamily="34" charset="0"/>
                </a:endParaRPr>
              </a:p>
            </p:txBody>
          </p:sp>
          <p:sp>
            <p:nvSpPr>
              <p:cNvPr id="20499" name="Freeform 11"/>
              <p:cNvSpPr>
                <a:spLocks/>
              </p:cNvSpPr>
              <p:nvPr/>
            </p:nvSpPr>
            <p:spPr bwMode="auto">
              <a:xfrm>
                <a:off x="3072" y="2882"/>
                <a:ext cx="404" cy="925"/>
              </a:xfrm>
              <a:custGeom>
                <a:avLst/>
                <a:gdLst>
                  <a:gd name="T0" fmla="*/ 234 w 455"/>
                  <a:gd name="T1" fmla="*/ 259 h 925"/>
                  <a:gd name="T2" fmla="*/ 257 w 455"/>
                  <a:gd name="T3" fmla="*/ 264 h 925"/>
                  <a:gd name="T4" fmla="*/ 274 w 455"/>
                  <a:gd name="T5" fmla="*/ 344 h 925"/>
                  <a:gd name="T6" fmla="*/ 165 w 455"/>
                  <a:gd name="T7" fmla="*/ 364 h 925"/>
                  <a:gd name="T8" fmla="*/ 231 w 455"/>
                  <a:gd name="T9" fmla="*/ 585 h 925"/>
                  <a:gd name="T10" fmla="*/ 206 w 455"/>
                  <a:gd name="T11" fmla="*/ 611 h 925"/>
                  <a:gd name="T12" fmla="*/ 224 w 455"/>
                  <a:gd name="T13" fmla="*/ 618 h 925"/>
                  <a:gd name="T14" fmla="*/ 226 w 455"/>
                  <a:gd name="T15" fmla="*/ 629 h 925"/>
                  <a:gd name="T16" fmla="*/ 226 w 455"/>
                  <a:gd name="T17" fmla="*/ 641 h 925"/>
                  <a:gd name="T18" fmla="*/ 269 w 455"/>
                  <a:gd name="T19" fmla="*/ 697 h 925"/>
                  <a:gd name="T20" fmla="*/ 315 w 455"/>
                  <a:gd name="T21" fmla="*/ 761 h 925"/>
                  <a:gd name="T22" fmla="*/ 354 w 455"/>
                  <a:gd name="T23" fmla="*/ 825 h 925"/>
                  <a:gd name="T24" fmla="*/ 388 w 455"/>
                  <a:gd name="T25" fmla="*/ 890 h 925"/>
                  <a:gd name="T26" fmla="*/ 403 w 455"/>
                  <a:gd name="T27" fmla="*/ 924 h 925"/>
                  <a:gd name="T28" fmla="*/ 234 w 455"/>
                  <a:gd name="T29" fmla="*/ 924 h 925"/>
                  <a:gd name="T30" fmla="*/ 153 w 455"/>
                  <a:gd name="T31" fmla="*/ 784 h 925"/>
                  <a:gd name="T32" fmla="*/ 168 w 455"/>
                  <a:gd name="T33" fmla="*/ 924 h 925"/>
                  <a:gd name="T34" fmla="*/ 0 w 455"/>
                  <a:gd name="T35" fmla="*/ 924 h 925"/>
                  <a:gd name="T36" fmla="*/ 0 w 455"/>
                  <a:gd name="T37" fmla="*/ 0 h 925"/>
                  <a:gd name="T38" fmla="*/ 38 w 455"/>
                  <a:gd name="T39" fmla="*/ 5 h 925"/>
                  <a:gd name="T40" fmla="*/ 58 w 455"/>
                  <a:gd name="T41" fmla="*/ 12 h 925"/>
                  <a:gd name="T42" fmla="*/ 70 w 455"/>
                  <a:gd name="T43" fmla="*/ 0 h 925"/>
                  <a:gd name="T44" fmla="*/ 85 w 455"/>
                  <a:gd name="T45" fmla="*/ 2 h 925"/>
                  <a:gd name="T46" fmla="*/ 90 w 455"/>
                  <a:gd name="T47" fmla="*/ 7 h 925"/>
                  <a:gd name="T48" fmla="*/ 90 w 455"/>
                  <a:gd name="T49" fmla="*/ 18 h 925"/>
                  <a:gd name="T50" fmla="*/ 98 w 455"/>
                  <a:gd name="T51" fmla="*/ 25 h 925"/>
                  <a:gd name="T52" fmla="*/ 99 w 455"/>
                  <a:gd name="T53" fmla="*/ 41 h 925"/>
                  <a:gd name="T54" fmla="*/ 95 w 455"/>
                  <a:gd name="T55" fmla="*/ 46 h 925"/>
                  <a:gd name="T56" fmla="*/ 92 w 455"/>
                  <a:gd name="T57" fmla="*/ 51 h 925"/>
                  <a:gd name="T58" fmla="*/ 104 w 455"/>
                  <a:gd name="T59" fmla="*/ 66 h 925"/>
                  <a:gd name="T60" fmla="*/ 114 w 455"/>
                  <a:gd name="T61" fmla="*/ 101 h 925"/>
                  <a:gd name="T62" fmla="*/ 111 w 455"/>
                  <a:gd name="T63" fmla="*/ 119 h 925"/>
                  <a:gd name="T64" fmla="*/ 143 w 455"/>
                  <a:gd name="T65" fmla="*/ 173 h 925"/>
                  <a:gd name="T66" fmla="*/ 123 w 455"/>
                  <a:gd name="T67" fmla="*/ 178 h 925"/>
                  <a:gd name="T68" fmla="*/ 119 w 455"/>
                  <a:gd name="T69" fmla="*/ 191 h 925"/>
                  <a:gd name="T70" fmla="*/ 88 w 455"/>
                  <a:gd name="T71" fmla="*/ 181 h 925"/>
                  <a:gd name="T72" fmla="*/ 114 w 455"/>
                  <a:gd name="T73" fmla="*/ 209 h 925"/>
                  <a:gd name="T74" fmla="*/ 99 w 455"/>
                  <a:gd name="T75" fmla="*/ 216 h 925"/>
                  <a:gd name="T76" fmla="*/ 107 w 455"/>
                  <a:gd name="T77" fmla="*/ 229 h 925"/>
                  <a:gd name="T78" fmla="*/ 104 w 455"/>
                  <a:gd name="T79" fmla="*/ 238 h 925"/>
                  <a:gd name="T80" fmla="*/ 88 w 455"/>
                  <a:gd name="T81" fmla="*/ 246 h 925"/>
                  <a:gd name="T82" fmla="*/ 73 w 455"/>
                  <a:gd name="T83" fmla="*/ 246 h 925"/>
                  <a:gd name="T84" fmla="*/ 73 w 455"/>
                  <a:gd name="T85" fmla="*/ 277 h 925"/>
                  <a:gd name="T86" fmla="*/ 83 w 455"/>
                  <a:gd name="T87" fmla="*/ 264 h 925"/>
                  <a:gd name="T88" fmla="*/ 104 w 455"/>
                  <a:gd name="T89" fmla="*/ 254 h 925"/>
                  <a:gd name="T90" fmla="*/ 129 w 455"/>
                  <a:gd name="T91" fmla="*/ 246 h 925"/>
                  <a:gd name="T92" fmla="*/ 153 w 455"/>
                  <a:gd name="T93" fmla="*/ 246 h 925"/>
                  <a:gd name="T94" fmla="*/ 196 w 455"/>
                  <a:gd name="T95" fmla="*/ 254 h 925"/>
                  <a:gd name="T96" fmla="*/ 234 w 455"/>
                  <a:gd name="T97" fmla="*/ 259 h 925"/>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455" h="925">
                    <a:moveTo>
                      <a:pt x="263" y="259"/>
                    </a:moveTo>
                    <a:lnTo>
                      <a:pt x="289" y="264"/>
                    </a:lnTo>
                    <a:lnTo>
                      <a:pt x="309" y="344"/>
                    </a:lnTo>
                    <a:lnTo>
                      <a:pt x="186" y="364"/>
                    </a:lnTo>
                    <a:lnTo>
                      <a:pt x="260" y="585"/>
                    </a:lnTo>
                    <a:lnTo>
                      <a:pt x="232" y="611"/>
                    </a:lnTo>
                    <a:lnTo>
                      <a:pt x="252" y="618"/>
                    </a:lnTo>
                    <a:lnTo>
                      <a:pt x="254" y="629"/>
                    </a:lnTo>
                    <a:lnTo>
                      <a:pt x="254" y="641"/>
                    </a:lnTo>
                    <a:lnTo>
                      <a:pt x="303" y="697"/>
                    </a:lnTo>
                    <a:lnTo>
                      <a:pt x="355" y="761"/>
                    </a:lnTo>
                    <a:lnTo>
                      <a:pt x="399" y="825"/>
                    </a:lnTo>
                    <a:lnTo>
                      <a:pt x="437" y="890"/>
                    </a:lnTo>
                    <a:lnTo>
                      <a:pt x="454" y="924"/>
                    </a:lnTo>
                    <a:lnTo>
                      <a:pt x="263" y="924"/>
                    </a:lnTo>
                    <a:lnTo>
                      <a:pt x="172" y="784"/>
                    </a:lnTo>
                    <a:lnTo>
                      <a:pt x="189" y="924"/>
                    </a:lnTo>
                    <a:lnTo>
                      <a:pt x="0" y="924"/>
                    </a:lnTo>
                    <a:lnTo>
                      <a:pt x="0" y="0"/>
                    </a:lnTo>
                    <a:lnTo>
                      <a:pt x="43" y="5"/>
                    </a:lnTo>
                    <a:lnTo>
                      <a:pt x="65" y="12"/>
                    </a:lnTo>
                    <a:lnTo>
                      <a:pt x="79" y="0"/>
                    </a:lnTo>
                    <a:lnTo>
                      <a:pt x="96" y="2"/>
                    </a:lnTo>
                    <a:lnTo>
                      <a:pt x="101" y="7"/>
                    </a:lnTo>
                    <a:lnTo>
                      <a:pt x="101" y="18"/>
                    </a:lnTo>
                    <a:lnTo>
                      <a:pt x="110" y="25"/>
                    </a:lnTo>
                    <a:lnTo>
                      <a:pt x="112" y="41"/>
                    </a:lnTo>
                    <a:lnTo>
                      <a:pt x="107" y="46"/>
                    </a:lnTo>
                    <a:lnTo>
                      <a:pt x="104" y="51"/>
                    </a:lnTo>
                    <a:lnTo>
                      <a:pt x="117" y="66"/>
                    </a:lnTo>
                    <a:lnTo>
                      <a:pt x="128" y="101"/>
                    </a:lnTo>
                    <a:lnTo>
                      <a:pt x="125" y="119"/>
                    </a:lnTo>
                    <a:lnTo>
                      <a:pt x="161" y="173"/>
                    </a:lnTo>
                    <a:lnTo>
                      <a:pt x="139" y="178"/>
                    </a:lnTo>
                    <a:lnTo>
                      <a:pt x="134" y="191"/>
                    </a:lnTo>
                    <a:lnTo>
                      <a:pt x="99" y="181"/>
                    </a:lnTo>
                    <a:lnTo>
                      <a:pt x="128" y="209"/>
                    </a:lnTo>
                    <a:lnTo>
                      <a:pt x="112" y="216"/>
                    </a:lnTo>
                    <a:lnTo>
                      <a:pt x="120" y="229"/>
                    </a:lnTo>
                    <a:lnTo>
                      <a:pt x="117" y="238"/>
                    </a:lnTo>
                    <a:lnTo>
                      <a:pt x="99" y="246"/>
                    </a:lnTo>
                    <a:lnTo>
                      <a:pt x="82" y="246"/>
                    </a:lnTo>
                    <a:lnTo>
                      <a:pt x="82" y="277"/>
                    </a:lnTo>
                    <a:lnTo>
                      <a:pt x="93" y="264"/>
                    </a:lnTo>
                    <a:lnTo>
                      <a:pt x="117" y="254"/>
                    </a:lnTo>
                    <a:lnTo>
                      <a:pt x="145" y="246"/>
                    </a:lnTo>
                    <a:lnTo>
                      <a:pt x="172" y="246"/>
                    </a:lnTo>
                    <a:lnTo>
                      <a:pt x="221" y="254"/>
                    </a:lnTo>
                    <a:lnTo>
                      <a:pt x="263" y="259"/>
                    </a:lnTo>
                  </a:path>
                </a:pathLst>
              </a:custGeom>
              <a:solidFill>
                <a:srgbClr val="066D8C"/>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GB" sz="2400" b="1" smtClean="0">
                  <a:solidFill>
                    <a:srgbClr val="000000"/>
                  </a:solidFill>
                  <a:latin typeface="Arial Narrow" pitchFamily="34" charset="0"/>
                </a:endParaRPr>
              </a:p>
            </p:txBody>
          </p:sp>
          <p:sp>
            <p:nvSpPr>
              <p:cNvPr id="20500" name="Freeform 12"/>
              <p:cNvSpPr>
                <a:spLocks/>
              </p:cNvSpPr>
              <p:nvPr/>
            </p:nvSpPr>
            <p:spPr bwMode="auto">
              <a:xfrm>
                <a:off x="4323" y="2859"/>
                <a:ext cx="699" cy="948"/>
              </a:xfrm>
              <a:custGeom>
                <a:avLst/>
                <a:gdLst>
                  <a:gd name="T0" fmla="*/ 371 w 787"/>
                  <a:gd name="T1" fmla="*/ 399 h 948"/>
                  <a:gd name="T2" fmla="*/ 339 w 787"/>
                  <a:gd name="T3" fmla="*/ 471 h 948"/>
                  <a:gd name="T4" fmla="*/ 339 w 787"/>
                  <a:gd name="T5" fmla="*/ 522 h 948"/>
                  <a:gd name="T6" fmla="*/ 68 w 787"/>
                  <a:gd name="T7" fmla="*/ 947 h 948"/>
                  <a:gd name="T8" fmla="*/ 317 w 787"/>
                  <a:gd name="T9" fmla="*/ 817 h 948"/>
                  <a:gd name="T10" fmla="*/ 511 w 787"/>
                  <a:gd name="T11" fmla="*/ 695 h 948"/>
                  <a:gd name="T12" fmla="*/ 506 w 787"/>
                  <a:gd name="T13" fmla="*/ 577 h 948"/>
                  <a:gd name="T14" fmla="*/ 535 w 787"/>
                  <a:gd name="T15" fmla="*/ 535 h 948"/>
                  <a:gd name="T16" fmla="*/ 571 w 787"/>
                  <a:gd name="T17" fmla="*/ 473 h 948"/>
                  <a:gd name="T18" fmla="*/ 633 w 787"/>
                  <a:gd name="T19" fmla="*/ 401 h 948"/>
                  <a:gd name="T20" fmla="*/ 666 w 787"/>
                  <a:gd name="T21" fmla="*/ 338 h 948"/>
                  <a:gd name="T22" fmla="*/ 674 w 787"/>
                  <a:gd name="T23" fmla="*/ 249 h 948"/>
                  <a:gd name="T24" fmla="*/ 659 w 787"/>
                  <a:gd name="T25" fmla="*/ 221 h 948"/>
                  <a:gd name="T26" fmla="*/ 640 w 787"/>
                  <a:gd name="T27" fmla="*/ 209 h 948"/>
                  <a:gd name="T28" fmla="*/ 655 w 787"/>
                  <a:gd name="T29" fmla="*/ 196 h 948"/>
                  <a:gd name="T30" fmla="*/ 676 w 787"/>
                  <a:gd name="T31" fmla="*/ 175 h 948"/>
                  <a:gd name="T32" fmla="*/ 691 w 787"/>
                  <a:gd name="T33" fmla="*/ 157 h 948"/>
                  <a:gd name="T34" fmla="*/ 687 w 787"/>
                  <a:gd name="T35" fmla="*/ 147 h 948"/>
                  <a:gd name="T36" fmla="*/ 698 w 787"/>
                  <a:gd name="T37" fmla="*/ 137 h 948"/>
                  <a:gd name="T38" fmla="*/ 691 w 787"/>
                  <a:gd name="T39" fmla="*/ 124 h 948"/>
                  <a:gd name="T40" fmla="*/ 698 w 787"/>
                  <a:gd name="T41" fmla="*/ 96 h 948"/>
                  <a:gd name="T42" fmla="*/ 687 w 787"/>
                  <a:gd name="T43" fmla="*/ 83 h 948"/>
                  <a:gd name="T44" fmla="*/ 676 w 787"/>
                  <a:gd name="T45" fmla="*/ 46 h 948"/>
                  <a:gd name="T46" fmla="*/ 664 w 787"/>
                  <a:gd name="T47" fmla="*/ 30 h 948"/>
                  <a:gd name="T48" fmla="*/ 652 w 787"/>
                  <a:gd name="T49" fmla="*/ 15 h 948"/>
                  <a:gd name="T50" fmla="*/ 640 w 787"/>
                  <a:gd name="T51" fmla="*/ 12 h 948"/>
                  <a:gd name="T52" fmla="*/ 628 w 787"/>
                  <a:gd name="T53" fmla="*/ 2 h 948"/>
                  <a:gd name="T54" fmla="*/ 596 w 787"/>
                  <a:gd name="T55" fmla="*/ 7 h 948"/>
                  <a:gd name="T56" fmla="*/ 576 w 787"/>
                  <a:gd name="T57" fmla="*/ 0 h 948"/>
                  <a:gd name="T58" fmla="*/ 549 w 787"/>
                  <a:gd name="T59" fmla="*/ 12 h 948"/>
                  <a:gd name="T60" fmla="*/ 547 w 787"/>
                  <a:gd name="T61" fmla="*/ 38 h 948"/>
                  <a:gd name="T62" fmla="*/ 535 w 787"/>
                  <a:gd name="T63" fmla="*/ 53 h 948"/>
                  <a:gd name="T64" fmla="*/ 518 w 787"/>
                  <a:gd name="T65" fmla="*/ 83 h 948"/>
                  <a:gd name="T66" fmla="*/ 516 w 787"/>
                  <a:gd name="T67" fmla="*/ 109 h 948"/>
                  <a:gd name="T68" fmla="*/ 484 w 787"/>
                  <a:gd name="T69" fmla="*/ 145 h 948"/>
                  <a:gd name="T70" fmla="*/ 501 w 787"/>
                  <a:gd name="T71" fmla="*/ 157 h 948"/>
                  <a:gd name="T72" fmla="*/ 516 w 787"/>
                  <a:gd name="T73" fmla="*/ 160 h 948"/>
                  <a:gd name="T74" fmla="*/ 527 w 787"/>
                  <a:gd name="T75" fmla="*/ 168 h 948"/>
                  <a:gd name="T76" fmla="*/ 506 w 787"/>
                  <a:gd name="T77" fmla="*/ 178 h 948"/>
                  <a:gd name="T78" fmla="*/ 506 w 787"/>
                  <a:gd name="T79" fmla="*/ 193 h 948"/>
                  <a:gd name="T80" fmla="*/ 511 w 787"/>
                  <a:gd name="T81" fmla="*/ 206 h 948"/>
                  <a:gd name="T82" fmla="*/ 527 w 787"/>
                  <a:gd name="T83" fmla="*/ 219 h 948"/>
                  <a:gd name="T84" fmla="*/ 544 w 787"/>
                  <a:gd name="T85" fmla="*/ 219 h 948"/>
                  <a:gd name="T86" fmla="*/ 523 w 787"/>
                  <a:gd name="T87" fmla="*/ 232 h 948"/>
                  <a:gd name="T88" fmla="*/ 476 w 787"/>
                  <a:gd name="T89" fmla="*/ 244 h 948"/>
                  <a:gd name="T90" fmla="*/ 152 w 787"/>
                  <a:gd name="T91" fmla="*/ 256 h 948"/>
                  <a:gd name="T92" fmla="*/ 130 w 787"/>
                  <a:gd name="T93" fmla="*/ 238 h 948"/>
                  <a:gd name="T94" fmla="*/ 95 w 787"/>
                  <a:gd name="T95" fmla="*/ 244 h 948"/>
                  <a:gd name="T96" fmla="*/ 60 w 787"/>
                  <a:gd name="T97" fmla="*/ 256 h 948"/>
                  <a:gd name="T98" fmla="*/ 42 w 787"/>
                  <a:gd name="T99" fmla="*/ 269 h 948"/>
                  <a:gd name="T100" fmla="*/ 0 w 787"/>
                  <a:gd name="T101" fmla="*/ 282 h 948"/>
                  <a:gd name="T102" fmla="*/ 44 w 787"/>
                  <a:gd name="T103" fmla="*/ 287 h 948"/>
                  <a:gd name="T104" fmla="*/ 105 w 787"/>
                  <a:gd name="T105" fmla="*/ 313 h 948"/>
                  <a:gd name="T106" fmla="*/ 127 w 787"/>
                  <a:gd name="T107" fmla="*/ 320 h 948"/>
                  <a:gd name="T108" fmla="*/ 149 w 787"/>
                  <a:gd name="T109" fmla="*/ 341 h 948"/>
                  <a:gd name="T110" fmla="*/ 178 w 787"/>
                  <a:gd name="T111" fmla="*/ 346 h 948"/>
                  <a:gd name="T112" fmla="*/ 203 w 787"/>
                  <a:gd name="T113" fmla="*/ 333 h 948"/>
                  <a:gd name="T114" fmla="*/ 234 w 787"/>
                  <a:gd name="T115" fmla="*/ 318 h 948"/>
                  <a:gd name="T116" fmla="*/ 282 w 787"/>
                  <a:gd name="T117" fmla="*/ 320 h 948"/>
                  <a:gd name="T118" fmla="*/ 345 w 787"/>
                  <a:gd name="T119" fmla="*/ 333 h 948"/>
                  <a:gd name="T120" fmla="*/ 408 w 787"/>
                  <a:gd name="T121" fmla="*/ 328 h 948"/>
                  <a:gd name="T122" fmla="*/ 399 w 787"/>
                  <a:gd name="T123" fmla="*/ 359 h 948"/>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787" h="948">
                    <a:moveTo>
                      <a:pt x="449" y="359"/>
                    </a:moveTo>
                    <a:lnTo>
                      <a:pt x="418" y="399"/>
                    </a:lnTo>
                    <a:lnTo>
                      <a:pt x="388" y="448"/>
                    </a:lnTo>
                    <a:lnTo>
                      <a:pt x="382" y="471"/>
                    </a:lnTo>
                    <a:lnTo>
                      <a:pt x="379" y="496"/>
                    </a:lnTo>
                    <a:lnTo>
                      <a:pt x="382" y="522"/>
                    </a:lnTo>
                    <a:lnTo>
                      <a:pt x="382" y="535"/>
                    </a:lnTo>
                    <a:lnTo>
                      <a:pt x="77" y="947"/>
                    </a:lnTo>
                    <a:lnTo>
                      <a:pt x="247" y="947"/>
                    </a:lnTo>
                    <a:lnTo>
                      <a:pt x="357" y="817"/>
                    </a:lnTo>
                    <a:lnTo>
                      <a:pt x="328" y="947"/>
                    </a:lnTo>
                    <a:lnTo>
                      <a:pt x="575" y="695"/>
                    </a:lnTo>
                    <a:lnTo>
                      <a:pt x="578" y="598"/>
                    </a:lnTo>
                    <a:lnTo>
                      <a:pt x="570" y="577"/>
                    </a:lnTo>
                    <a:lnTo>
                      <a:pt x="575" y="554"/>
                    </a:lnTo>
                    <a:lnTo>
                      <a:pt x="602" y="535"/>
                    </a:lnTo>
                    <a:lnTo>
                      <a:pt x="613" y="506"/>
                    </a:lnTo>
                    <a:lnTo>
                      <a:pt x="643" y="473"/>
                    </a:lnTo>
                    <a:lnTo>
                      <a:pt x="677" y="440"/>
                    </a:lnTo>
                    <a:lnTo>
                      <a:pt x="713" y="401"/>
                    </a:lnTo>
                    <a:lnTo>
                      <a:pt x="742" y="354"/>
                    </a:lnTo>
                    <a:lnTo>
                      <a:pt x="750" y="338"/>
                    </a:lnTo>
                    <a:lnTo>
                      <a:pt x="761" y="264"/>
                    </a:lnTo>
                    <a:lnTo>
                      <a:pt x="759" y="249"/>
                    </a:lnTo>
                    <a:lnTo>
                      <a:pt x="753" y="238"/>
                    </a:lnTo>
                    <a:lnTo>
                      <a:pt x="742" y="221"/>
                    </a:lnTo>
                    <a:lnTo>
                      <a:pt x="725" y="227"/>
                    </a:lnTo>
                    <a:lnTo>
                      <a:pt x="721" y="209"/>
                    </a:lnTo>
                    <a:lnTo>
                      <a:pt x="737" y="201"/>
                    </a:lnTo>
                    <a:lnTo>
                      <a:pt x="737" y="196"/>
                    </a:lnTo>
                    <a:lnTo>
                      <a:pt x="745" y="186"/>
                    </a:lnTo>
                    <a:lnTo>
                      <a:pt x="761" y="175"/>
                    </a:lnTo>
                    <a:lnTo>
                      <a:pt x="775" y="168"/>
                    </a:lnTo>
                    <a:lnTo>
                      <a:pt x="778" y="157"/>
                    </a:lnTo>
                    <a:lnTo>
                      <a:pt x="778" y="155"/>
                    </a:lnTo>
                    <a:lnTo>
                      <a:pt x="773" y="147"/>
                    </a:lnTo>
                    <a:lnTo>
                      <a:pt x="781" y="145"/>
                    </a:lnTo>
                    <a:lnTo>
                      <a:pt x="786" y="137"/>
                    </a:lnTo>
                    <a:lnTo>
                      <a:pt x="781" y="129"/>
                    </a:lnTo>
                    <a:lnTo>
                      <a:pt x="778" y="124"/>
                    </a:lnTo>
                    <a:lnTo>
                      <a:pt x="786" y="109"/>
                    </a:lnTo>
                    <a:lnTo>
                      <a:pt x="786" y="96"/>
                    </a:lnTo>
                    <a:lnTo>
                      <a:pt x="781" y="88"/>
                    </a:lnTo>
                    <a:lnTo>
                      <a:pt x="773" y="83"/>
                    </a:lnTo>
                    <a:lnTo>
                      <a:pt x="770" y="64"/>
                    </a:lnTo>
                    <a:lnTo>
                      <a:pt x="761" y="46"/>
                    </a:lnTo>
                    <a:lnTo>
                      <a:pt x="759" y="35"/>
                    </a:lnTo>
                    <a:lnTo>
                      <a:pt x="748" y="30"/>
                    </a:lnTo>
                    <a:lnTo>
                      <a:pt x="739" y="15"/>
                    </a:lnTo>
                    <a:lnTo>
                      <a:pt x="734" y="15"/>
                    </a:lnTo>
                    <a:lnTo>
                      <a:pt x="721" y="17"/>
                    </a:lnTo>
                    <a:lnTo>
                      <a:pt x="721" y="12"/>
                    </a:lnTo>
                    <a:lnTo>
                      <a:pt x="715" y="5"/>
                    </a:lnTo>
                    <a:lnTo>
                      <a:pt x="707" y="2"/>
                    </a:lnTo>
                    <a:lnTo>
                      <a:pt x="690" y="2"/>
                    </a:lnTo>
                    <a:lnTo>
                      <a:pt x="671" y="7"/>
                    </a:lnTo>
                    <a:lnTo>
                      <a:pt x="660" y="17"/>
                    </a:lnTo>
                    <a:lnTo>
                      <a:pt x="649" y="0"/>
                    </a:lnTo>
                    <a:lnTo>
                      <a:pt x="627" y="17"/>
                    </a:lnTo>
                    <a:lnTo>
                      <a:pt x="618" y="12"/>
                    </a:lnTo>
                    <a:lnTo>
                      <a:pt x="610" y="25"/>
                    </a:lnTo>
                    <a:lnTo>
                      <a:pt x="616" y="38"/>
                    </a:lnTo>
                    <a:lnTo>
                      <a:pt x="621" y="43"/>
                    </a:lnTo>
                    <a:lnTo>
                      <a:pt x="602" y="53"/>
                    </a:lnTo>
                    <a:lnTo>
                      <a:pt x="589" y="71"/>
                    </a:lnTo>
                    <a:lnTo>
                      <a:pt x="583" y="83"/>
                    </a:lnTo>
                    <a:lnTo>
                      <a:pt x="581" y="96"/>
                    </a:lnTo>
                    <a:lnTo>
                      <a:pt x="581" y="109"/>
                    </a:lnTo>
                    <a:lnTo>
                      <a:pt x="545" y="139"/>
                    </a:lnTo>
                    <a:lnTo>
                      <a:pt x="545" y="145"/>
                    </a:lnTo>
                    <a:lnTo>
                      <a:pt x="561" y="147"/>
                    </a:lnTo>
                    <a:lnTo>
                      <a:pt x="564" y="157"/>
                    </a:lnTo>
                    <a:lnTo>
                      <a:pt x="572" y="160"/>
                    </a:lnTo>
                    <a:lnTo>
                      <a:pt x="581" y="160"/>
                    </a:lnTo>
                    <a:lnTo>
                      <a:pt x="602" y="150"/>
                    </a:lnTo>
                    <a:lnTo>
                      <a:pt x="593" y="168"/>
                    </a:lnTo>
                    <a:lnTo>
                      <a:pt x="583" y="175"/>
                    </a:lnTo>
                    <a:lnTo>
                      <a:pt x="570" y="178"/>
                    </a:lnTo>
                    <a:lnTo>
                      <a:pt x="575" y="188"/>
                    </a:lnTo>
                    <a:lnTo>
                      <a:pt x="570" y="193"/>
                    </a:lnTo>
                    <a:lnTo>
                      <a:pt x="570" y="201"/>
                    </a:lnTo>
                    <a:lnTo>
                      <a:pt x="575" y="206"/>
                    </a:lnTo>
                    <a:lnTo>
                      <a:pt x="581" y="214"/>
                    </a:lnTo>
                    <a:lnTo>
                      <a:pt x="593" y="219"/>
                    </a:lnTo>
                    <a:lnTo>
                      <a:pt x="610" y="221"/>
                    </a:lnTo>
                    <a:lnTo>
                      <a:pt x="613" y="219"/>
                    </a:lnTo>
                    <a:lnTo>
                      <a:pt x="616" y="232"/>
                    </a:lnTo>
                    <a:lnTo>
                      <a:pt x="589" y="232"/>
                    </a:lnTo>
                    <a:lnTo>
                      <a:pt x="561" y="234"/>
                    </a:lnTo>
                    <a:lnTo>
                      <a:pt x="536" y="244"/>
                    </a:lnTo>
                    <a:lnTo>
                      <a:pt x="520" y="256"/>
                    </a:lnTo>
                    <a:lnTo>
                      <a:pt x="171" y="256"/>
                    </a:lnTo>
                    <a:lnTo>
                      <a:pt x="160" y="246"/>
                    </a:lnTo>
                    <a:lnTo>
                      <a:pt x="146" y="238"/>
                    </a:lnTo>
                    <a:lnTo>
                      <a:pt x="132" y="237"/>
                    </a:lnTo>
                    <a:lnTo>
                      <a:pt x="107" y="244"/>
                    </a:lnTo>
                    <a:lnTo>
                      <a:pt x="90" y="249"/>
                    </a:lnTo>
                    <a:lnTo>
                      <a:pt x="68" y="256"/>
                    </a:lnTo>
                    <a:lnTo>
                      <a:pt x="50" y="256"/>
                    </a:lnTo>
                    <a:lnTo>
                      <a:pt x="47" y="269"/>
                    </a:lnTo>
                    <a:lnTo>
                      <a:pt x="0" y="269"/>
                    </a:lnTo>
                    <a:lnTo>
                      <a:pt x="0" y="282"/>
                    </a:lnTo>
                    <a:lnTo>
                      <a:pt x="50" y="282"/>
                    </a:lnTo>
                    <a:lnTo>
                      <a:pt x="50" y="287"/>
                    </a:lnTo>
                    <a:lnTo>
                      <a:pt x="107" y="313"/>
                    </a:lnTo>
                    <a:lnTo>
                      <a:pt x="118" y="313"/>
                    </a:lnTo>
                    <a:lnTo>
                      <a:pt x="138" y="305"/>
                    </a:lnTo>
                    <a:lnTo>
                      <a:pt x="143" y="320"/>
                    </a:lnTo>
                    <a:lnTo>
                      <a:pt x="154" y="333"/>
                    </a:lnTo>
                    <a:lnTo>
                      <a:pt x="168" y="341"/>
                    </a:lnTo>
                    <a:lnTo>
                      <a:pt x="185" y="346"/>
                    </a:lnTo>
                    <a:lnTo>
                      <a:pt x="200" y="346"/>
                    </a:lnTo>
                    <a:lnTo>
                      <a:pt x="214" y="343"/>
                    </a:lnTo>
                    <a:lnTo>
                      <a:pt x="228" y="333"/>
                    </a:lnTo>
                    <a:lnTo>
                      <a:pt x="236" y="326"/>
                    </a:lnTo>
                    <a:lnTo>
                      <a:pt x="264" y="318"/>
                    </a:lnTo>
                    <a:lnTo>
                      <a:pt x="286" y="305"/>
                    </a:lnTo>
                    <a:lnTo>
                      <a:pt x="317" y="320"/>
                    </a:lnTo>
                    <a:lnTo>
                      <a:pt x="352" y="331"/>
                    </a:lnTo>
                    <a:lnTo>
                      <a:pt x="388" y="333"/>
                    </a:lnTo>
                    <a:lnTo>
                      <a:pt x="424" y="333"/>
                    </a:lnTo>
                    <a:lnTo>
                      <a:pt x="459" y="328"/>
                    </a:lnTo>
                    <a:lnTo>
                      <a:pt x="475" y="326"/>
                    </a:lnTo>
                    <a:lnTo>
                      <a:pt x="449" y="359"/>
                    </a:lnTo>
                  </a:path>
                </a:pathLst>
              </a:custGeom>
              <a:solidFill>
                <a:srgbClr val="066D8C"/>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GB" sz="2400" b="1" smtClean="0">
                  <a:solidFill>
                    <a:srgbClr val="000000"/>
                  </a:solidFill>
                  <a:latin typeface="Arial Narrow" pitchFamily="34" charset="0"/>
                </a:endParaRPr>
              </a:p>
            </p:txBody>
          </p:sp>
          <p:sp>
            <p:nvSpPr>
              <p:cNvPr id="20501" name="Freeform 13"/>
              <p:cNvSpPr>
                <a:spLocks/>
              </p:cNvSpPr>
              <p:nvPr/>
            </p:nvSpPr>
            <p:spPr bwMode="auto">
              <a:xfrm>
                <a:off x="4616" y="2887"/>
                <a:ext cx="723" cy="920"/>
              </a:xfrm>
              <a:custGeom>
                <a:avLst/>
                <a:gdLst>
                  <a:gd name="T0" fmla="*/ 481 w 815"/>
                  <a:gd name="T1" fmla="*/ 919 h 920"/>
                  <a:gd name="T2" fmla="*/ 505 w 815"/>
                  <a:gd name="T3" fmla="*/ 781 h 920"/>
                  <a:gd name="T4" fmla="*/ 507 w 815"/>
                  <a:gd name="T5" fmla="*/ 647 h 920"/>
                  <a:gd name="T6" fmla="*/ 537 w 815"/>
                  <a:gd name="T7" fmla="*/ 507 h 920"/>
                  <a:gd name="T8" fmla="*/ 548 w 815"/>
                  <a:gd name="T9" fmla="*/ 435 h 920"/>
                  <a:gd name="T10" fmla="*/ 615 w 815"/>
                  <a:gd name="T11" fmla="*/ 380 h 920"/>
                  <a:gd name="T12" fmla="*/ 637 w 815"/>
                  <a:gd name="T13" fmla="*/ 339 h 920"/>
                  <a:gd name="T14" fmla="*/ 649 w 815"/>
                  <a:gd name="T15" fmla="*/ 249 h 920"/>
                  <a:gd name="T16" fmla="*/ 656 w 815"/>
                  <a:gd name="T17" fmla="*/ 211 h 920"/>
                  <a:gd name="T18" fmla="*/ 668 w 815"/>
                  <a:gd name="T19" fmla="*/ 229 h 920"/>
                  <a:gd name="T20" fmla="*/ 680 w 815"/>
                  <a:gd name="T21" fmla="*/ 254 h 920"/>
                  <a:gd name="T22" fmla="*/ 717 w 815"/>
                  <a:gd name="T23" fmla="*/ 231 h 920"/>
                  <a:gd name="T24" fmla="*/ 693 w 815"/>
                  <a:gd name="T25" fmla="*/ 211 h 920"/>
                  <a:gd name="T26" fmla="*/ 695 w 815"/>
                  <a:gd name="T27" fmla="*/ 173 h 920"/>
                  <a:gd name="T28" fmla="*/ 719 w 815"/>
                  <a:gd name="T29" fmla="*/ 132 h 920"/>
                  <a:gd name="T30" fmla="*/ 719 w 815"/>
                  <a:gd name="T31" fmla="*/ 83 h 920"/>
                  <a:gd name="T32" fmla="*/ 695 w 815"/>
                  <a:gd name="T33" fmla="*/ 36 h 920"/>
                  <a:gd name="T34" fmla="*/ 671 w 815"/>
                  <a:gd name="T35" fmla="*/ 13 h 920"/>
                  <a:gd name="T36" fmla="*/ 627 w 815"/>
                  <a:gd name="T37" fmla="*/ 7 h 920"/>
                  <a:gd name="T38" fmla="*/ 605 w 815"/>
                  <a:gd name="T39" fmla="*/ 13 h 920"/>
                  <a:gd name="T40" fmla="*/ 593 w 815"/>
                  <a:gd name="T41" fmla="*/ 25 h 920"/>
                  <a:gd name="T42" fmla="*/ 565 w 815"/>
                  <a:gd name="T43" fmla="*/ 54 h 920"/>
                  <a:gd name="T44" fmla="*/ 554 w 815"/>
                  <a:gd name="T45" fmla="*/ 66 h 920"/>
                  <a:gd name="T46" fmla="*/ 517 w 815"/>
                  <a:gd name="T47" fmla="*/ 83 h 920"/>
                  <a:gd name="T48" fmla="*/ 530 w 815"/>
                  <a:gd name="T49" fmla="*/ 96 h 920"/>
                  <a:gd name="T50" fmla="*/ 534 w 815"/>
                  <a:gd name="T51" fmla="*/ 122 h 920"/>
                  <a:gd name="T52" fmla="*/ 546 w 815"/>
                  <a:gd name="T53" fmla="*/ 140 h 920"/>
                  <a:gd name="T54" fmla="*/ 527 w 815"/>
                  <a:gd name="T55" fmla="*/ 158 h 920"/>
                  <a:gd name="T56" fmla="*/ 524 w 815"/>
                  <a:gd name="T57" fmla="*/ 178 h 920"/>
                  <a:gd name="T58" fmla="*/ 563 w 815"/>
                  <a:gd name="T59" fmla="*/ 206 h 920"/>
                  <a:gd name="T60" fmla="*/ 542 w 815"/>
                  <a:gd name="T61" fmla="*/ 217 h 920"/>
                  <a:gd name="T62" fmla="*/ 513 w 815"/>
                  <a:gd name="T63" fmla="*/ 211 h 920"/>
                  <a:gd name="T64" fmla="*/ 470 w 815"/>
                  <a:gd name="T65" fmla="*/ 229 h 920"/>
                  <a:gd name="T66" fmla="*/ 385 w 815"/>
                  <a:gd name="T67" fmla="*/ 236 h 920"/>
                  <a:gd name="T68" fmla="*/ 410 w 815"/>
                  <a:gd name="T69" fmla="*/ 310 h 920"/>
                  <a:gd name="T70" fmla="*/ 326 w 815"/>
                  <a:gd name="T71" fmla="*/ 519 h 920"/>
                  <a:gd name="T72" fmla="*/ 254 w 815"/>
                  <a:gd name="T73" fmla="*/ 634 h 920"/>
                  <a:gd name="T74" fmla="*/ 0 w 815"/>
                  <a:gd name="T75" fmla="*/ 919 h 920"/>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815" h="920">
                    <a:moveTo>
                      <a:pt x="0" y="919"/>
                    </a:moveTo>
                    <a:lnTo>
                      <a:pt x="542" y="919"/>
                    </a:lnTo>
                    <a:lnTo>
                      <a:pt x="555" y="850"/>
                    </a:lnTo>
                    <a:lnTo>
                      <a:pt x="569" y="781"/>
                    </a:lnTo>
                    <a:lnTo>
                      <a:pt x="572" y="715"/>
                    </a:lnTo>
                    <a:lnTo>
                      <a:pt x="572" y="647"/>
                    </a:lnTo>
                    <a:lnTo>
                      <a:pt x="561" y="536"/>
                    </a:lnTo>
                    <a:lnTo>
                      <a:pt x="605" y="507"/>
                    </a:lnTo>
                    <a:lnTo>
                      <a:pt x="605" y="463"/>
                    </a:lnTo>
                    <a:lnTo>
                      <a:pt x="618" y="435"/>
                    </a:lnTo>
                    <a:lnTo>
                      <a:pt x="632" y="422"/>
                    </a:lnTo>
                    <a:lnTo>
                      <a:pt x="693" y="380"/>
                    </a:lnTo>
                    <a:lnTo>
                      <a:pt x="715" y="351"/>
                    </a:lnTo>
                    <a:lnTo>
                      <a:pt x="718" y="339"/>
                    </a:lnTo>
                    <a:lnTo>
                      <a:pt x="740" y="259"/>
                    </a:lnTo>
                    <a:lnTo>
                      <a:pt x="732" y="249"/>
                    </a:lnTo>
                    <a:lnTo>
                      <a:pt x="729" y="229"/>
                    </a:lnTo>
                    <a:lnTo>
                      <a:pt x="740" y="211"/>
                    </a:lnTo>
                    <a:lnTo>
                      <a:pt x="743" y="222"/>
                    </a:lnTo>
                    <a:lnTo>
                      <a:pt x="753" y="229"/>
                    </a:lnTo>
                    <a:lnTo>
                      <a:pt x="767" y="229"/>
                    </a:lnTo>
                    <a:lnTo>
                      <a:pt x="767" y="254"/>
                    </a:lnTo>
                    <a:lnTo>
                      <a:pt x="808" y="249"/>
                    </a:lnTo>
                    <a:lnTo>
                      <a:pt x="808" y="231"/>
                    </a:lnTo>
                    <a:lnTo>
                      <a:pt x="797" y="217"/>
                    </a:lnTo>
                    <a:lnTo>
                      <a:pt x="781" y="211"/>
                    </a:lnTo>
                    <a:lnTo>
                      <a:pt x="767" y="191"/>
                    </a:lnTo>
                    <a:lnTo>
                      <a:pt x="783" y="173"/>
                    </a:lnTo>
                    <a:lnTo>
                      <a:pt x="805" y="145"/>
                    </a:lnTo>
                    <a:lnTo>
                      <a:pt x="811" y="132"/>
                    </a:lnTo>
                    <a:lnTo>
                      <a:pt x="814" y="109"/>
                    </a:lnTo>
                    <a:lnTo>
                      <a:pt x="811" y="83"/>
                    </a:lnTo>
                    <a:lnTo>
                      <a:pt x="805" y="64"/>
                    </a:lnTo>
                    <a:lnTo>
                      <a:pt x="783" y="36"/>
                    </a:lnTo>
                    <a:lnTo>
                      <a:pt x="775" y="25"/>
                    </a:lnTo>
                    <a:lnTo>
                      <a:pt x="756" y="13"/>
                    </a:lnTo>
                    <a:lnTo>
                      <a:pt x="729" y="0"/>
                    </a:lnTo>
                    <a:lnTo>
                      <a:pt x="707" y="7"/>
                    </a:lnTo>
                    <a:lnTo>
                      <a:pt x="693" y="5"/>
                    </a:lnTo>
                    <a:lnTo>
                      <a:pt x="682" y="13"/>
                    </a:lnTo>
                    <a:lnTo>
                      <a:pt x="676" y="25"/>
                    </a:lnTo>
                    <a:lnTo>
                      <a:pt x="668" y="25"/>
                    </a:lnTo>
                    <a:lnTo>
                      <a:pt x="649" y="38"/>
                    </a:lnTo>
                    <a:lnTo>
                      <a:pt x="637" y="54"/>
                    </a:lnTo>
                    <a:lnTo>
                      <a:pt x="632" y="61"/>
                    </a:lnTo>
                    <a:lnTo>
                      <a:pt x="624" y="66"/>
                    </a:lnTo>
                    <a:lnTo>
                      <a:pt x="583" y="81"/>
                    </a:lnTo>
                    <a:lnTo>
                      <a:pt x="583" y="83"/>
                    </a:lnTo>
                    <a:lnTo>
                      <a:pt x="591" y="94"/>
                    </a:lnTo>
                    <a:lnTo>
                      <a:pt x="597" y="96"/>
                    </a:lnTo>
                    <a:lnTo>
                      <a:pt x="594" y="109"/>
                    </a:lnTo>
                    <a:lnTo>
                      <a:pt x="602" y="122"/>
                    </a:lnTo>
                    <a:lnTo>
                      <a:pt x="629" y="132"/>
                    </a:lnTo>
                    <a:lnTo>
                      <a:pt x="615" y="140"/>
                    </a:lnTo>
                    <a:lnTo>
                      <a:pt x="594" y="145"/>
                    </a:lnTo>
                    <a:lnTo>
                      <a:pt x="594" y="158"/>
                    </a:lnTo>
                    <a:lnTo>
                      <a:pt x="589" y="163"/>
                    </a:lnTo>
                    <a:lnTo>
                      <a:pt x="591" y="178"/>
                    </a:lnTo>
                    <a:lnTo>
                      <a:pt x="629" y="196"/>
                    </a:lnTo>
                    <a:lnTo>
                      <a:pt x="635" y="206"/>
                    </a:lnTo>
                    <a:lnTo>
                      <a:pt x="632" y="209"/>
                    </a:lnTo>
                    <a:lnTo>
                      <a:pt x="611" y="217"/>
                    </a:lnTo>
                    <a:lnTo>
                      <a:pt x="594" y="217"/>
                    </a:lnTo>
                    <a:lnTo>
                      <a:pt x="578" y="211"/>
                    </a:lnTo>
                    <a:lnTo>
                      <a:pt x="555" y="219"/>
                    </a:lnTo>
                    <a:lnTo>
                      <a:pt x="530" y="229"/>
                    </a:lnTo>
                    <a:lnTo>
                      <a:pt x="494" y="233"/>
                    </a:lnTo>
                    <a:lnTo>
                      <a:pt x="434" y="236"/>
                    </a:lnTo>
                    <a:lnTo>
                      <a:pt x="423" y="310"/>
                    </a:lnTo>
                    <a:lnTo>
                      <a:pt x="462" y="310"/>
                    </a:lnTo>
                    <a:lnTo>
                      <a:pt x="365" y="494"/>
                    </a:lnTo>
                    <a:lnTo>
                      <a:pt x="368" y="519"/>
                    </a:lnTo>
                    <a:lnTo>
                      <a:pt x="322" y="598"/>
                    </a:lnTo>
                    <a:lnTo>
                      <a:pt x="286" y="634"/>
                    </a:lnTo>
                    <a:lnTo>
                      <a:pt x="250" y="667"/>
                    </a:lnTo>
                    <a:lnTo>
                      <a:pt x="0" y="919"/>
                    </a:lnTo>
                  </a:path>
                </a:pathLst>
              </a:custGeom>
              <a:solidFill>
                <a:srgbClr val="066D8C"/>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GB" sz="2400" b="1" smtClean="0">
                  <a:solidFill>
                    <a:srgbClr val="000000"/>
                  </a:solidFill>
                  <a:latin typeface="Arial Narrow" pitchFamily="34" charset="0"/>
                </a:endParaRPr>
              </a:p>
            </p:txBody>
          </p:sp>
          <p:sp>
            <p:nvSpPr>
              <p:cNvPr id="20502" name="Freeform 14"/>
              <p:cNvSpPr>
                <a:spLocks/>
              </p:cNvSpPr>
              <p:nvPr/>
            </p:nvSpPr>
            <p:spPr bwMode="auto">
              <a:xfrm>
                <a:off x="5127" y="2882"/>
                <a:ext cx="404" cy="925"/>
              </a:xfrm>
              <a:custGeom>
                <a:avLst/>
                <a:gdLst>
                  <a:gd name="T0" fmla="*/ 172 w 455"/>
                  <a:gd name="T1" fmla="*/ 259 h 925"/>
                  <a:gd name="T2" fmla="*/ 148 w 455"/>
                  <a:gd name="T3" fmla="*/ 264 h 925"/>
                  <a:gd name="T4" fmla="*/ 129 w 455"/>
                  <a:gd name="T5" fmla="*/ 344 h 925"/>
                  <a:gd name="T6" fmla="*/ 238 w 455"/>
                  <a:gd name="T7" fmla="*/ 364 h 925"/>
                  <a:gd name="T8" fmla="*/ 172 w 455"/>
                  <a:gd name="T9" fmla="*/ 585 h 925"/>
                  <a:gd name="T10" fmla="*/ 196 w 455"/>
                  <a:gd name="T11" fmla="*/ 611 h 925"/>
                  <a:gd name="T12" fmla="*/ 179 w 455"/>
                  <a:gd name="T13" fmla="*/ 618 h 925"/>
                  <a:gd name="T14" fmla="*/ 174 w 455"/>
                  <a:gd name="T15" fmla="*/ 629 h 925"/>
                  <a:gd name="T16" fmla="*/ 179 w 455"/>
                  <a:gd name="T17" fmla="*/ 641 h 925"/>
                  <a:gd name="T18" fmla="*/ 133 w 455"/>
                  <a:gd name="T19" fmla="*/ 697 h 925"/>
                  <a:gd name="T20" fmla="*/ 91 w 455"/>
                  <a:gd name="T21" fmla="*/ 761 h 925"/>
                  <a:gd name="T22" fmla="*/ 51 w 455"/>
                  <a:gd name="T23" fmla="*/ 825 h 925"/>
                  <a:gd name="T24" fmla="*/ 15 w 455"/>
                  <a:gd name="T25" fmla="*/ 890 h 925"/>
                  <a:gd name="T26" fmla="*/ 0 w 455"/>
                  <a:gd name="T27" fmla="*/ 924 h 925"/>
                  <a:gd name="T28" fmla="*/ 170 w 455"/>
                  <a:gd name="T29" fmla="*/ 924 h 925"/>
                  <a:gd name="T30" fmla="*/ 252 w 455"/>
                  <a:gd name="T31" fmla="*/ 784 h 925"/>
                  <a:gd name="T32" fmla="*/ 235 w 455"/>
                  <a:gd name="T33" fmla="*/ 924 h 925"/>
                  <a:gd name="T34" fmla="*/ 403 w 455"/>
                  <a:gd name="T35" fmla="*/ 924 h 925"/>
                  <a:gd name="T36" fmla="*/ 403 w 455"/>
                  <a:gd name="T37" fmla="*/ 0 h 925"/>
                  <a:gd name="T38" fmla="*/ 365 w 455"/>
                  <a:gd name="T39" fmla="*/ 5 h 925"/>
                  <a:gd name="T40" fmla="*/ 347 w 455"/>
                  <a:gd name="T41" fmla="*/ 12 h 925"/>
                  <a:gd name="T42" fmla="*/ 335 w 455"/>
                  <a:gd name="T43" fmla="*/ 0 h 925"/>
                  <a:gd name="T44" fmla="*/ 318 w 455"/>
                  <a:gd name="T45" fmla="*/ 2 h 925"/>
                  <a:gd name="T46" fmla="*/ 313 w 455"/>
                  <a:gd name="T47" fmla="*/ 7 h 925"/>
                  <a:gd name="T48" fmla="*/ 313 w 455"/>
                  <a:gd name="T49" fmla="*/ 18 h 925"/>
                  <a:gd name="T50" fmla="*/ 305 w 455"/>
                  <a:gd name="T51" fmla="*/ 25 h 925"/>
                  <a:gd name="T52" fmla="*/ 305 w 455"/>
                  <a:gd name="T53" fmla="*/ 41 h 925"/>
                  <a:gd name="T54" fmla="*/ 308 w 455"/>
                  <a:gd name="T55" fmla="*/ 46 h 925"/>
                  <a:gd name="T56" fmla="*/ 311 w 455"/>
                  <a:gd name="T57" fmla="*/ 51 h 925"/>
                  <a:gd name="T58" fmla="*/ 302 w 455"/>
                  <a:gd name="T59" fmla="*/ 66 h 925"/>
                  <a:gd name="T60" fmla="*/ 289 w 455"/>
                  <a:gd name="T61" fmla="*/ 101 h 925"/>
                  <a:gd name="T62" fmla="*/ 291 w 455"/>
                  <a:gd name="T63" fmla="*/ 119 h 925"/>
                  <a:gd name="T64" fmla="*/ 259 w 455"/>
                  <a:gd name="T65" fmla="*/ 173 h 925"/>
                  <a:gd name="T66" fmla="*/ 280 w 455"/>
                  <a:gd name="T67" fmla="*/ 178 h 925"/>
                  <a:gd name="T68" fmla="*/ 284 w 455"/>
                  <a:gd name="T69" fmla="*/ 191 h 925"/>
                  <a:gd name="T70" fmla="*/ 315 w 455"/>
                  <a:gd name="T71" fmla="*/ 181 h 925"/>
                  <a:gd name="T72" fmla="*/ 289 w 455"/>
                  <a:gd name="T73" fmla="*/ 209 h 925"/>
                  <a:gd name="T74" fmla="*/ 303 w 455"/>
                  <a:gd name="T75" fmla="*/ 216 h 925"/>
                  <a:gd name="T76" fmla="*/ 297 w 455"/>
                  <a:gd name="T77" fmla="*/ 229 h 925"/>
                  <a:gd name="T78" fmla="*/ 302 w 455"/>
                  <a:gd name="T79" fmla="*/ 238 h 925"/>
                  <a:gd name="T80" fmla="*/ 315 w 455"/>
                  <a:gd name="T81" fmla="*/ 246 h 925"/>
                  <a:gd name="T82" fmla="*/ 330 w 455"/>
                  <a:gd name="T83" fmla="*/ 246 h 925"/>
                  <a:gd name="T84" fmla="*/ 330 w 455"/>
                  <a:gd name="T85" fmla="*/ 277 h 925"/>
                  <a:gd name="T86" fmla="*/ 322 w 455"/>
                  <a:gd name="T87" fmla="*/ 264 h 925"/>
                  <a:gd name="T88" fmla="*/ 299 w 455"/>
                  <a:gd name="T89" fmla="*/ 254 h 925"/>
                  <a:gd name="T90" fmla="*/ 274 w 455"/>
                  <a:gd name="T91" fmla="*/ 246 h 925"/>
                  <a:gd name="T92" fmla="*/ 250 w 455"/>
                  <a:gd name="T93" fmla="*/ 246 h 925"/>
                  <a:gd name="T94" fmla="*/ 206 w 455"/>
                  <a:gd name="T95" fmla="*/ 254 h 925"/>
                  <a:gd name="T96" fmla="*/ 172 w 455"/>
                  <a:gd name="T97" fmla="*/ 259 h 925"/>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455" h="925">
                    <a:moveTo>
                      <a:pt x="194" y="259"/>
                    </a:moveTo>
                    <a:lnTo>
                      <a:pt x="167" y="264"/>
                    </a:lnTo>
                    <a:lnTo>
                      <a:pt x="145" y="344"/>
                    </a:lnTo>
                    <a:lnTo>
                      <a:pt x="268" y="364"/>
                    </a:lnTo>
                    <a:lnTo>
                      <a:pt x="194" y="585"/>
                    </a:lnTo>
                    <a:lnTo>
                      <a:pt x="221" y="611"/>
                    </a:lnTo>
                    <a:lnTo>
                      <a:pt x="202" y="618"/>
                    </a:lnTo>
                    <a:lnTo>
                      <a:pt x="196" y="629"/>
                    </a:lnTo>
                    <a:lnTo>
                      <a:pt x="202" y="641"/>
                    </a:lnTo>
                    <a:lnTo>
                      <a:pt x="150" y="697"/>
                    </a:lnTo>
                    <a:lnTo>
                      <a:pt x="102" y="761"/>
                    </a:lnTo>
                    <a:lnTo>
                      <a:pt x="57" y="825"/>
                    </a:lnTo>
                    <a:lnTo>
                      <a:pt x="17" y="890"/>
                    </a:lnTo>
                    <a:lnTo>
                      <a:pt x="0" y="924"/>
                    </a:lnTo>
                    <a:lnTo>
                      <a:pt x="191" y="924"/>
                    </a:lnTo>
                    <a:lnTo>
                      <a:pt x="284" y="784"/>
                    </a:lnTo>
                    <a:lnTo>
                      <a:pt x="265" y="924"/>
                    </a:lnTo>
                    <a:lnTo>
                      <a:pt x="454" y="924"/>
                    </a:lnTo>
                    <a:lnTo>
                      <a:pt x="454" y="0"/>
                    </a:lnTo>
                    <a:lnTo>
                      <a:pt x="411" y="5"/>
                    </a:lnTo>
                    <a:lnTo>
                      <a:pt x="391" y="12"/>
                    </a:lnTo>
                    <a:lnTo>
                      <a:pt x="377" y="0"/>
                    </a:lnTo>
                    <a:lnTo>
                      <a:pt x="358" y="2"/>
                    </a:lnTo>
                    <a:lnTo>
                      <a:pt x="352" y="7"/>
                    </a:lnTo>
                    <a:lnTo>
                      <a:pt x="352" y="18"/>
                    </a:lnTo>
                    <a:lnTo>
                      <a:pt x="344" y="25"/>
                    </a:lnTo>
                    <a:lnTo>
                      <a:pt x="344" y="41"/>
                    </a:lnTo>
                    <a:lnTo>
                      <a:pt x="347" y="46"/>
                    </a:lnTo>
                    <a:lnTo>
                      <a:pt x="350" y="51"/>
                    </a:lnTo>
                    <a:lnTo>
                      <a:pt x="340" y="66"/>
                    </a:lnTo>
                    <a:lnTo>
                      <a:pt x="326" y="101"/>
                    </a:lnTo>
                    <a:lnTo>
                      <a:pt x="328" y="119"/>
                    </a:lnTo>
                    <a:lnTo>
                      <a:pt x="292" y="173"/>
                    </a:lnTo>
                    <a:lnTo>
                      <a:pt x="315" y="178"/>
                    </a:lnTo>
                    <a:lnTo>
                      <a:pt x="320" y="191"/>
                    </a:lnTo>
                    <a:lnTo>
                      <a:pt x="355" y="181"/>
                    </a:lnTo>
                    <a:lnTo>
                      <a:pt x="326" y="209"/>
                    </a:lnTo>
                    <a:lnTo>
                      <a:pt x="341" y="216"/>
                    </a:lnTo>
                    <a:lnTo>
                      <a:pt x="334" y="229"/>
                    </a:lnTo>
                    <a:lnTo>
                      <a:pt x="340" y="238"/>
                    </a:lnTo>
                    <a:lnTo>
                      <a:pt x="355" y="246"/>
                    </a:lnTo>
                    <a:lnTo>
                      <a:pt x="372" y="246"/>
                    </a:lnTo>
                    <a:lnTo>
                      <a:pt x="372" y="277"/>
                    </a:lnTo>
                    <a:lnTo>
                      <a:pt x="363" y="264"/>
                    </a:lnTo>
                    <a:lnTo>
                      <a:pt x="337" y="254"/>
                    </a:lnTo>
                    <a:lnTo>
                      <a:pt x="309" y="246"/>
                    </a:lnTo>
                    <a:lnTo>
                      <a:pt x="281" y="246"/>
                    </a:lnTo>
                    <a:lnTo>
                      <a:pt x="232" y="254"/>
                    </a:lnTo>
                    <a:lnTo>
                      <a:pt x="194" y="259"/>
                    </a:lnTo>
                  </a:path>
                </a:pathLst>
              </a:custGeom>
              <a:solidFill>
                <a:srgbClr val="066D8C"/>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GB" sz="2400" b="1" smtClean="0">
                  <a:solidFill>
                    <a:srgbClr val="000000"/>
                  </a:solidFill>
                  <a:latin typeface="Arial Narrow" pitchFamily="34" charset="0"/>
                </a:endParaRPr>
              </a:p>
            </p:txBody>
          </p:sp>
        </p:grpSp>
        <p:sp>
          <p:nvSpPr>
            <p:cNvPr id="20488" name="Line 15"/>
            <p:cNvSpPr>
              <a:spLocks noChangeShapeType="1"/>
            </p:cNvSpPr>
            <p:nvPr/>
          </p:nvSpPr>
          <p:spPr bwMode="auto">
            <a:xfrm>
              <a:off x="480" y="2352"/>
              <a:ext cx="508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GB" sz="2400" b="1" smtClean="0">
                <a:solidFill>
                  <a:srgbClr val="000000"/>
                </a:solidFill>
                <a:latin typeface="Arial Narrow" pitchFamily="34" charset="0"/>
              </a:endParaRPr>
            </a:p>
          </p:txBody>
        </p:sp>
        <p:pic>
          <p:nvPicPr>
            <p:cNvPr id="20489" name="Picture 16"/>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04" y="1248"/>
              <a:ext cx="723" cy="1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490" name="Rectangle 17"/>
            <p:cNvSpPr>
              <a:spLocks noChangeArrowheads="1"/>
            </p:cNvSpPr>
            <p:nvPr/>
          </p:nvSpPr>
          <p:spPr bwMode="auto">
            <a:xfrm>
              <a:off x="492" y="894"/>
              <a:ext cx="1618" cy="12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eaLnBrk="0" fontAlgn="base" hangingPunct="0">
                <a:spcBef>
                  <a:spcPct val="0"/>
                </a:spcBef>
                <a:spcAft>
                  <a:spcPct val="0"/>
                </a:spcAft>
              </a:pPr>
              <a:r>
                <a:rPr lang="en-US" sz="3000" dirty="0" smtClean="0">
                  <a:solidFill>
                    <a:srgbClr val="CE2700"/>
                  </a:solidFill>
                </a:rPr>
                <a:t>Changes in</a:t>
              </a:r>
            </a:p>
            <a:p>
              <a:pPr eaLnBrk="0" fontAlgn="base" hangingPunct="0">
                <a:spcBef>
                  <a:spcPct val="0"/>
                </a:spcBef>
                <a:spcAft>
                  <a:spcPct val="0"/>
                </a:spcAft>
              </a:pPr>
              <a:r>
                <a:rPr lang="en-US" sz="3000" dirty="0" smtClean="0">
                  <a:solidFill>
                    <a:srgbClr val="CE2700"/>
                  </a:solidFill>
                </a:rPr>
                <a:t>environmental</a:t>
              </a:r>
            </a:p>
            <a:p>
              <a:pPr eaLnBrk="0" fontAlgn="base" hangingPunct="0">
                <a:spcBef>
                  <a:spcPct val="0"/>
                </a:spcBef>
                <a:spcAft>
                  <a:spcPct val="0"/>
                </a:spcAft>
              </a:pPr>
              <a:r>
                <a:rPr lang="en-US" sz="3000" dirty="0" smtClean="0">
                  <a:solidFill>
                    <a:srgbClr val="CE2700"/>
                  </a:solidFill>
                </a:rPr>
                <a:t>or other legal</a:t>
              </a:r>
            </a:p>
            <a:p>
              <a:pPr eaLnBrk="0" fontAlgn="base" hangingPunct="0">
                <a:spcBef>
                  <a:spcPct val="0"/>
                </a:spcBef>
                <a:spcAft>
                  <a:spcPct val="0"/>
                </a:spcAft>
              </a:pPr>
              <a:r>
                <a:rPr lang="en-US" sz="3000" dirty="0" smtClean="0">
                  <a:solidFill>
                    <a:srgbClr val="CE2700"/>
                  </a:solidFill>
                </a:rPr>
                <a:t>requirements</a:t>
              </a:r>
              <a:endParaRPr lang="en-US" sz="3200" dirty="0" smtClean="0">
                <a:solidFill>
                  <a:srgbClr val="CE2700"/>
                </a:solidFill>
              </a:endParaRPr>
            </a:p>
          </p:txBody>
        </p:sp>
        <p:sp>
          <p:nvSpPr>
            <p:cNvPr id="20491" name="Rectangle 18"/>
            <p:cNvSpPr>
              <a:spLocks noChangeArrowheads="1"/>
            </p:cNvSpPr>
            <p:nvPr/>
          </p:nvSpPr>
          <p:spPr bwMode="auto">
            <a:xfrm>
              <a:off x="3081" y="1104"/>
              <a:ext cx="2431" cy="9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ctr" eaLnBrk="0" fontAlgn="base" hangingPunct="0">
                <a:spcBef>
                  <a:spcPct val="0"/>
                </a:spcBef>
                <a:spcAft>
                  <a:spcPct val="0"/>
                </a:spcAft>
              </a:pPr>
              <a:r>
                <a:rPr lang="en-US" sz="3000" dirty="0" smtClean="0">
                  <a:solidFill>
                    <a:srgbClr val="CE2700"/>
                  </a:solidFill>
                </a:rPr>
                <a:t>Changes in volume of</a:t>
              </a:r>
            </a:p>
            <a:p>
              <a:pPr algn="ctr" eaLnBrk="0" fontAlgn="base" hangingPunct="0">
                <a:spcBef>
                  <a:spcPct val="0"/>
                </a:spcBef>
                <a:spcAft>
                  <a:spcPct val="0"/>
                </a:spcAft>
              </a:pPr>
              <a:r>
                <a:rPr lang="en-US" sz="3000" dirty="0" smtClean="0">
                  <a:solidFill>
                    <a:srgbClr val="CE2700"/>
                  </a:solidFill>
                </a:rPr>
                <a:t>output or mix of</a:t>
              </a:r>
            </a:p>
            <a:p>
              <a:pPr algn="ctr" eaLnBrk="0" fontAlgn="base" hangingPunct="0">
                <a:spcBef>
                  <a:spcPct val="0"/>
                </a:spcBef>
                <a:spcAft>
                  <a:spcPct val="0"/>
                </a:spcAft>
              </a:pPr>
              <a:r>
                <a:rPr lang="en-US" sz="3000" dirty="0" smtClean="0">
                  <a:solidFill>
                    <a:srgbClr val="CE2700"/>
                  </a:solidFill>
                </a:rPr>
                <a:t>products</a:t>
              </a:r>
            </a:p>
          </p:txBody>
        </p:sp>
        <p:sp>
          <p:nvSpPr>
            <p:cNvPr id="20492" name="Rectangle 19"/>
            <p:cNvSpPr>
              <a:spLocks noChangeArrowheads="1"/>
            </p:cNvSpPr>
            <p:nvPr/>
          </p:nvSpPr>
          <p:spPr bwMode="auto">
            <a:xfrm>
              <a:off x="593" y="2730"/>
              <a:ext cx="2311" cy="6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ctr" eaLnBrk="0" fontAlgn="base" hangingPunct="0">
                <a:spcBef>
                  <a:spcPct val="0"/>
                </a:spcBef>
                <a:spcAft>
                  <a:spcPct val="0"/>
                </a:spcAft>
              </a:pPr>
              <a:r>
                <a:rPr lang="en-US" sz="3000" dirty="0" smtClean="0">
                  <a:solidFill>
                    <a:srgbClr val="CE2700"/>
                  </a:solidFill>
                </a:rPr>
                <a:t>Changes in methods</a:t>
              </a:r>
            </a:p>
            <a:p>
              <a:pPr algn="ctr" eaLnBrk="0" fontAlgn="base" hangingPunct="0">
                <a:spcBef>
                  <a:spcPct val="0"/>
                </a:spcBef>
                <a:spcAft>
                  <a:spcPct val="0"/>
                </a:spcAft>
              </a:pPr>
              <a:r>
                <a:rPr lang="en-US" sz="3000" dirty="0" smtClean="0">
                  <a:solidFill>
                    <a:srgbClr val="CE2700"/>
                  </a:solidFill>
                </a:rPr>
                <a:t>and equipment</a:t>
              </a:r>
              <a:endParaRPr lang="en-US" sz="3200" dirty="0" smtClean="0">
                <a:solidFill>
                  <a:srgbClr val="CE2700"/>
                </a:solidFill>
              </a:endParaRPr>
            </a:p>
          </p:txBody>
        </p:sp>
        <p:sp>
          <p:nvSpPr>
            <p:cNvPr id="20493" name="Rectangle 20"/>
            <p:cNvSpPr>
              <a:spLocks noChangeArrowheads="1"/>
            </p:cNvSpPr>
            <p:nvPr/>
          </p:nvSpPr>
          <p:spPr bwMode="auto">
            <a:xfrm>
              <a:off x="3425" y="2437"/>
              <a:ext cx="1898" cy="3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eaLnBrk="0" fontAlgn="base" hangingPunct="0">
                <a:spcBef>
                  <a:spcPct val="0"/>
                </a:spcBef>
                <a:spcAft>
                  <a:spcPct val="0"/>
                </a:spcAft>
              </a:pPr>
              <a:r>
                <a:rPr lang="en-US" sz="3000" dirty="0" smtClean="0">
                  <a:solidFill>
                    <a:srgbClr val="CE2700"/>
                  </a:solidFill>
                </a:rPr>
                <a:t>Morale problems</a:t>
              </a:r>
              <a:endParaRPr lang="en-US" sz="3200" dirty="0" smtClean="0">
                <a:solidFill>
                  <a:srgbClr val="CE2700"/>
                </a:solidFill>
              </a:endParaRPr>
            </a:p>
          </p:txBody>
        </p:sp>
      </p:grpSp>
      <p:sp>
        <p:nvSpPr>
          <p:cNvPr id="20484" name="Rectangle 21"/>
          <p:cNvSpPr>
            <a:spLocks noGrp="1" noChangeArrowheads="1"/>
          </p:cNvSpPr>
          <p:nvPr>
            <p:ph type="title"/>
          </p:nvPr>
        </p:nvSpPr>
        <p:spPr>
          <a:xfrm>
            <a:off x="331788" y="571500"/>
            <a:ext cx="7745412" cy="427038"/>
          </a:xfrm>
          <a:noFill/>
        </p:spPr>
        <p:txBody>
          <a:bodyPr anchor="ctr"/>
          <a:lstStyle/>
          <a:p>
            <a:pPr eaLnBrk="1" hangingPunct="1"/>
            <a:r>
              <a:rPr lang="en-US" dirty="0" smtClean="0"/>
              <a:t>The Need for Layout Design (Cont’d)</a:t>
            </a:r>
          </a:p>
        </p:txBody>
      </p:sp>
    </p:spTree>
    <p:extLst>
      <p:ext uri="{BB962C8B-B14F-4D97-AF65-F5344CB8AC3E}">
        <p14:creationId xmlns:p14="http://schemas.microsoft.com/office/powerpoint/2010/main" val="2420576352"/>
      </p:ext>
    </p:extLst>
  </p:cSld>
  <p:clrMapOvr>
    <a:masterClrMapping/>
  </p:clrMapOvr>
  <p:transition>
    <p:dissolve/>
  </p:transition>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3"/>
          <p:cNvSpPr>
            <a:spLocks noGrp="1"/>
          </p:cNvSpPr>
          <p:nvPr>
            <p:ph type="sldNum" sz="quarter" idx="10"/>
          </p:nvPr>
        </p:nvSpPr>
        <p:spPr>
          <a:noFill/>
        </p:spPr>
        <p:txBody>
          <a:bodyPr/>
          <a:lstStyle>
            <a:lvl1pPr marL="342900" indent="-342900">
              <a:defRPr sz="2400" b="1">
                <a:solidFill>
                  <a:schemeClr val="tx1"/>
                </a:solidFill>
                <a:latin typeface="Arial Narrow" pitchFamily="34" charset="0"/>
              </a:defRPr>
            </a:lvl1pPr>
            <a:lvl2pPr marL="742950" indent="-285750">
              <a:defRPr sz="2400" b="1">
                <a:solidFill>
                  <a:schemeClr val="tx1"/>
                </a:solidFill>
                <a:latin typeface="Arial Narrow" pitchFamily="34" charset="0"/>
              </a:defRPr>
            </a:lvl2pPr>
            <a:lvl3pPr marL="228600">
              <a:defRPr sz="2400" b="1">
                <a:solidFill>
                  <a:schemeClr val="tx1"/>
                </a:solidFill>
                <a:latin typeface="Arial Narrow" pitchFamily="34" charset="0"/>
              </a:defRPr>
            </a:lvl3pPr>
            <a:lvl4pPr marL="1600200" indent="-228600">
              <a:defRPr sz="2400" b="1">
                <a:solidFill>
                  <a:schemeClr val="tx1"/>
                </a:solidFill>
                <a:latin typeface="Arial Narrow" pitchFamily="34" charset="0"/>
              </a:defRPr>
            </a:lvl4pPr>
            <a:lvl5pPr marL="2057400" indent="-228600">
              <a:defRPr sz="2400" b="1">
                <a:solidFill>
                  <a:schemeClr val="tx1"/>
                </a:solidFill>
                <a:latin typeface="Arial Narrow" pitchFamily="34" charset="0"/>
              </a:defRPr>
            </a:lvl5pPr>
            <a:lvl6pPr marL="2514600" indent="-228600" eaLnBrk="0" fontAlgn="base" hangingPunct="0">
              <a:spcBef>
                <a:spcPct val="0"/>
              </a:spcBef>
              <a:spcAft>
                <a:spcPct val="0"/>
              </a:spcAft>
              <a:defRPr sz="2400" b="1">
                <a:solidFill>
                  <a:schemeClr val="tx1"/>
                </a:solidFill>
                <a:latin typeface="Arial Narrow" pitchFamily="34" charset="0"/>
              </a:defRPr>
            </a:lvl6pPr>
            <a:lvl7pPr marL="2971800" indent="-228600" eaLnBrk="0" fontAlgn="base" hangingPunct="0">
              <a:spcBef>
                <a:spcPct val="0"/>
              </a:spcBef>
              <a:spcAft>
                <a:spcPct val="0"/>
              </a:spcAft>
              <a:defRPr sz="2400" b="1">
                <a:solidFill>
                  <a:schemeClr val="tx1"/>
                </a:solidFill>
                <a:latin typeface="Arial Narrow" pitchFamily="34" charset="0"/>
              </a:defRPr>
            </a:lvl7pPr>
            <a:lvl8pPr marL="3429000" indent="-228600" eaLnBrk="0" fontAlgn="base" hangingPunct="0">
              <a:spcBef>
                <a:spcPct val="0"/>
              </a:spcBef>
              <a:spcAft>
                <a:spcPct val="0"/>
              </a:spcAft>
              <a:defRPr sz="2400" b="1">
                <a:solidFill>
                  <a:schemeClr val="tx1"/>
                </a:solidFill>
                <a:latin typeface="Arial Narrow" pitchFamily="34" charset="0"/>
              </a:defRPr>
            </a:lvl8pPr>
            <a:lvl9pPr marL="3886200" indent="-228600" eaLnBrk="0" fontAlgn="base" hangingPunct="0">
              <a:spcBef>
                <a:spcPct val="0"/>
              </a:spcBef>
              <a:spcAft>
                <a:spcPct val="0"/>
              </a:spcAft>
              <a:defRPr sz="2400" b="1">
                <a:solidFill>
                  <a:schemeClr val="tx1"/>
                </a:solidFill>
                <a:latin typeface="Arial Narrow" pitchFamily="34" charset="0"/>
              </a:defRPr>
            </a:lvl9pPr>
          </a:lstStyle>
          <a:p>
            <a:pPr lvl="2"/>
            <a:fld id="{D95C767C-AACB-4736-A9EF-01107D9CAABA}" type="slidenum">
              <a:rPr lang="en-US" sz="1400" b="0">
                <a:solidFill>
                  <a:srgbClr val="000000"/>
                </a:solidFill>
                <a:latin typeface="Times New Roman" pitchFamily="18" charset="0"/>
              </a:rPr>
              <a:pPr lvl="2"/>
              <a:t>112</a:t>
            </a:fld>
            <a:endParaRPr lang="en-US" sz="1400" b="0">
              <a:solidFill>
                <a:srgbClr val="000000"/>
              </a:solidFill>
              <a:latin typeface="Times New Roman" pitchFamily="18" charset="0"/>
            </a:endParaRPr>
          </a:p>
        </p:txBody>
      </p:sp>
      <p:grpSp>
        <p:nvGrpSpPr>
          <p:cNvPr id="19459" name="Group 2"/>
          <p:cNvGrpSpPr>
            <a:grpSpLocks/>
          </p:cNvGrpSpPr>
          <p:nvPr/>
        </p:nvGrpSpPr>
        <p:grpSpPr bwMode="auto">
          <a:xfrm>
            <a:off x="609600" y="1447800"/>
            <a:ext cx="8253413" cy="4757738"/>
            <a:chOff x="480" y="864"/>
            <a:chExt cx="5199" cy="2997"/>
          </a:xfrm>
        </p:grpSpPr>
        <p:graphicFrame>
          <p:nvGraphicFramePr>
            <p:cNvPr id="19461" name="Object 3"/>
            <p:cNvGraphicFramePr>
              <a:graphicFrameLocks/>
            </p:cNvGraphicFramePr>
            <p:nvPr/>
          </p:nvGraphicFramePr>
          <p:xfrm>
            <a:off x="2132" y="1287"/>
            <a:ext cx="652" cy="890"/>
          </p:xfrm>
          <a:graphic>
            <a:graphicData uri="http://schemas.openxmlformats.org/presentationml/2006/ole">
              <mc:AlternateContent xmlns:mc="http://schemas.openxmlformats.org/markup-compatibility/2006">
                <mc:Choice xmlns:v="urn:schemas-microsoft-com:vml" Requires="v">
                  <p:oleObj spid="_x0000_s2168" name="Clip" r:id="rId4" imgW="1182223" imgH="1410426" progId="MS_ClipArt_Gallery.2">
                    <p:embed/>
                  </p:oleObj>
                </mc:Choice>
                <mc:Fallback>
                  <p:oleObj name="Clip" r:id="rId4" imgW="1182223" imgH="1410426" progId="MS_ClipArt_Gallery.2">
                    <p:embed/>
                    <p:pic>
                      <p:nvPicPr>
                        <p:cNvPr id="0" name=""/>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32" y="1287"/>
                          <a:ext cx="652" cy="8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2" name="Object 4"/>
            <p:cNvGraphicFramePr>
              <a:graphicFrameLocks/>
            </p:cNvGraphicFramePr>
            <p:nvPr/>
          </p:nvGraphicFramePr>
          <p:xfrm>
            <a:off x="3798" y="2727"/>
            <a:ext cx="937" cy="590"/>
          </p:xfrm>
          <a:graphic>
            <a:graphicData uri="http://schemas.openxmlformats.org/presentationml/2006/ole">
              <mc:AlternateContent xmlns:mc="http://schemas.openxmlformats.org/markup-compatibility/2006">
                <mc:Choice xmlns:v="urn:schemas-microsoft-com:vml" Requires="v">
                  <p:oleObj spid="_x0000_s2169" name="Clip" r:id="rId6" imgW="1698851" imgH="935002" progId="MS_ClipArt_Gallery.2">
                    <p:embed/>
                  </p:oleObj>
                </mc:Choice>
                <mc:Fallback>
                  <p:oleObj name="Clip" r:id="rId6" imgW="1698851" imgH="935002" progId="MS_ClipArt_Gallery.2">
                    <p:embed/>
                    <p:pic>
                      <p:nvPicPr>
                        <p:cNvPr id="0" name=""/>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798" y="2727"/>
                          <a:ext cx="937" cy="5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9463" name="Line 5"/>
            <p:cNvSpPr>
              <a:spLocks noChangeShapeType="1"/>
            </p:cNvSpPr>
            <p:nvPr/>
          </p:nvSpPr>
          <p:spPr bwMode="auto">
            <a:xfrm>
              <a:off x="3013" y="900"/>
              <a:ext cx="0" cy="291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GB" sz="2400" b="1" smtClean="0">
                <a:solidFill>
                  <a:srgbClr val="000000"/>
                </a:solidFill>
                <a:latin typeface="Arial Narrow" pitchFamily="34" charset="0"/>
              </a:endParaRPr>
            </a:p>
          </p:txBody>
        </p:sp>
        <p:sp>
          <p:nvSpPr>
            <p:cNvPr id="19464" name="Line 6"/>
            <p:cNvSpPr>
              <a:spLocks noChangeShapeType="1"/>
            </p:cNvSpPr>
            <p:nvPr/>
          </p:nvSpPr>
          <p:spPr bwMode="auto">
            <a:xfrm>
              <a:off x="519" y="2367"/>
              <a:ext cx="4982"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GB" sz="2400" b="1" smtClean="0">
                <a:solidFill>
                  <a:srgbClr val="000000"/>
                </a:solidFill>
                <a:latin typeface="Arial Narrow" pitchFamily="34" charset="0"/>
              </a:endParaRPr>
            </a:p>
          </p:txBody>
        </p:sp>
        <p:sp>
          <p:nvSpPr>
            <p:cNvPr id="19465" name="Line 7"/>
            <p:cNvSpPr>
              <a:spLocks noChangeShapeType="1"/>
            </p:cNvSpPr>
            <p:nvPr/>
          </p:nvSpPr>
          <p:spPr bwMode="auto">
            <a:xfrm>
              <a:off x="556" y="3861"/>
              <a:ext cx="4981"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GB" sz="2400" b="1" smtClean="0">
                <a:solidFill>
                  <a:srgbClr val="000000"/>
                </a:solidFill>
                <a:latin typeface="Arial Narrow" pitchFamily="34" charset="0"/>
              </a:endParaRPr>
            </a:p>
          </p:txBody>
        </p:sp>
        <p:sp>
          <p:nvSpPr>
            <p:cNvPr id="19466" name="Line 8"/>
            <p:cNvSpPr>
              <a:spLocks noChangeShapeType="1"/>
            </p:cNvSpPr>
            <p:nvPr/>
          </p:nvSpPr>
          <p:spPr bwMode="auto">
            <a:xfrm>
              <a:off x="480" y="864"/>
              <a:ext cx="0" cy="2971"/>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GB" sz="2400" b="1" smtClean="0">
                <a:solidFill>
                  <a:srgbClr val="000000"/>
                </a:solidFill>
                <a:latin typeface="Arial Narrow" pitchFamily="34" charset="0"/>
              </a:endParaRPr>
            </a:p>
          </p:txBody>
        </p:sp>
        <p:sp>
          <p:nvSpPr>
            <p:cNvPr id="19467" name="Rectangle 9"/>
            <p:cNvSpPr>
              <a:spLocks noChangeArrowheads="1"/>
            </p:cNvSpPr>
            <p:nvPr/>
          </p:nvSpPr>
          <p:spPr bwMode="auto">
            <a:xfrm>
              <a:off x="619" y="905"/>
              <a:ext cx="2325" cy="3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eaLnBrk="0" fontAlgn="base" hangingPunct="0">
                <a:spcBef>
                  <a:spcPct val="0"/>
                </a:spcBef>
                <a:spcAft>
                  <a:spcPct val="0"/>
                </a:spcAft>
              </a:pPr>
              <a:r>
                <a:rPr lang="en-US" sz="3000" dirty="0" smtClean="0">
                  <a:solidFill>
                    <a:srgbClr val="066D8C"/>
                  </a:solidFill>
                </a:rPr>
                <a:t>Inefficient operations</a:t>
              </a:r>
              <a:endParaRPr lang="en-US" sz="3200" dirty="0" smtClean="0">
                <a:solidFill>
                  <a:srgbClr val="066D8C"/>
                </a:solidFill>
              </a:endParaRPr>
            </a:p>
          </p:txBody>
        </p:sp>
        <p:sp>
          <p:nvSpPr>
            <p:cNvPr id="19468" name="Rectangle 10"/>
            <p:cNvSpPr>
              <a:spLocks noChangeArrowheads="1"/>
            </p:cNvSpPr>
            <p:nvPr/>
          </p:nvSpPr>
          <p:spPr bwMode="auto">
            <a:xfrm>
              <a:off x="619" y="1373"/>
              <a:ext cx="1353" cy="8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eaLnBrk="0" fontAlgn="base" hangingPunct="0">
                <a:spcBef>
                  <a:spcPct val="0"/>
                </a:spcBef>
                <a:spcAft>
                  <a:spcPct val="0"/>
                </a:spcAft>
              </a:pPr>
              <a:r>
                <a:rPr lang="en-US" sz="2000" dirty="0" smtClean="0">
                  <a:solidFill>
                    <a:srgbClr val="066D8C"/>
                  </a:solidFill>
                </a:rPr>
                <a:t>For Example:</a:t>
              </a:r>
              <a:endParaRPr lang="en-US" dirty="0" smtClean="0">
                <a:solidFill>
                  <a:srgbClr val="066D8C"/>
                </a:solidFill>
              </a:endParaRPr>
            </a:p>
            <a:p>
              <a:pPr eaLnBrk="0" fontAlgn="base" hangingPunct="0">
                <a:spcBef>
                  <a:spcPct val="0"/>
                </a:spcBef>
                <a:spcAft>
                  <a:spcPct val="0"/>
                </a:spcAft>
              </a:pPr>
              <a:r>
                <a:rPr lang="en-US" sz="3000" dirty="0" smtClean="0">
                  <a:solidFill>
                    <a:srgbClr val="066D8C"/>
                  </a:solidFill>
                </a:rPr>
                <a:t>High Cost</a:t>
              </a:r>
            </a:p>
            <a:p>
              <a:pPr eaLnBrk="0" fontAlgn="base" hangingPunct="0">
                <a:spcBef>
                  <a:spcPct val="0"/>
                </a:spcBef>
                <a:spcAft>
                  <a:spcPct val="0"/>
                </a:spcAft>
              </a:pPr>
              <a:r>
                <a:rPr lang="en-US" sz="3000" dirty="0" smtClean="0">
                  <a:solidFill>
                    <a:srgbClr val="066D8C"/>
                  </a:solidFill>
                </a:rPr>
                <a:t>Bottlenecks</a:t>
              </a:r>
              <a:endParaRPr lang="en-US" sz="3200" dirty="0" smtClean="0">
                <a:solidFill>
                  <a:srgbClr val="066D8C"/>
                </a:solidFill>
              </a:endParaRPr>
            </a:p>
          </p:txBody>
        </p:sp>
        <p:sp>
          <p:nvSpPr>
            <p:cNvPr id="19469" name="Rectangle 11"/>
            <p:cNvSpPr>
              <a:spLocks noChangeArrowheads="1"/>
            </p:cNvSpPr>
            <p:nvPr/>
          </p:nvSpPr>
          <p:spPr bwMode="auto">
            <a:xfrm>
              <a:off x="3090" y="1275"/>
              <a:ext cx="2526" cy="6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eaLnBrk="0" fontAlgn="base" hangingPunct="0">
                <a:spcBef>
                  <a:spcPct val="0"/>
                </a:spcBef>
                <a:spcAft>
                  <a:spcPct val="0"/>
                </a:spcAft>
              </a:pPr>
              <a:r>
                <a:rPr lang="en-US" sz="3000" dirty="0" smtClean="0">
                  <a:solidFill>
                    <a:srgbClr val="066D8C"/>
                  </a:solidFill>
                </a:rPr>
                <a:t>Changes in the design</a:t>
              </a:r>
            </a:p>
            <a:p>
              <a:pPr eaLnBrk="0" fontAlgn="base" hangingPunct="0">
                <a:spcBef>
                  <a:spcPct val="0"/>
                </a:spcBef>
                <a:spcAft>
                  <a:spcPct val="0"/>
                </a:spcAft>
              </a:pPr>
              <a:r>
                <a:rPr lang="en-US" sz="3000" dirty="0" smtClean="0">
                  <a:solidFill>
                    <a:srgbClr val="066D8C"/>
                  </a:solidFill>
                </a:rPr>
                <a:t>of products or services</a:t>
              </a:r>
            </a:p>
          </p:txBody>
        </p:sp>
        <p:sp>
          <p:nvSpPr>
            <p:cNvPr id="19470" name="Rectangle 12"/>
            <p:cNvSpPr>
              <a:spLocks noChangeArrowheads="1"/>
            </p:cNvSpPr>
            <p:nvPr/>
          </p:nvSpPr>
          <p:spPr bwMode="auto">
            <a:xfrm>
              <a:off x="556" y="2715"/>
              <a:ext cx="2447" cy="5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eaLnBrk="0" fontAlgn="base" hangingPunct="0">
                <a:spcBef>
                  <a:spcPct val="0"/>
                </a:spcBef>
                <a:spcAft>
                  <a:spcPct val="0"/>
                </a:spcAft>
              </a:pPr>
              <a:r>
                <a:rPr lang="en-US" sz="2800" dirty="0" smtClean="0">
                  <a:solidFill>
                    <a:srgbClr val="066D8C"/>
                  </a:solidFill>
                </a:rPr>
                <a:t>The introduction of new</a:t>
              </a:r>
              <a:br>
                <a:rPr lang="en-US" sz="2800" dirty="0" smtClean="0">
                  <a:solidFill>
                    <a:srgbClr val="066D8C"/>
                  </a:solidFill>
                </a:rPr>
              </a:br>
              <a:r>
                <a:rPr lang="en-US" sz="2800" dirty="0" smtClean="0">
                  <a:solidFill>
                    <a:srgbClr val="066D8C"/>
                  </a:solidFill>
                </a:rPr>
                <a:t>products or services</a:t>
              </a:r>
              <a:endParaRPr lang="en-US" sz="3200" dirty="0" smtClean="0">
                <a:solidFill>
                  <a:srgbClr val="066D8C"/>
                </a:solidFill>
              </a:endParaRPr>
            </a:p>
          </p:txBody>
        </p:sp>
        <p:sp>
          <p:nvSpPr>
            <p:cNvPr id="19471" name="Rectangle 13"/>
            <p:cNvSpPr>
              <a:spLocks noChangeArrowheads="1"/>
            </p:cNvSpPr>
            <p:nvPr/>
          </p:nvSpPr>
          <p:spPr bwMode="auto">
            <a:xfrm>
              <a:off x="3073" y="2410"/>
              <a:ext cx="1223" cy="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eaLnBrk="0" fontAlgn="base" hangingPunct="0">
                <a:spcBef>
                  <a:spcPct val="0"/>
                </a:spcBef>
                <a:spcAft>
                  <a:spcPct val="0"/>
                </a:spcAft>
              </a:pPr>
              <a:r>
                <a:rPr lang="en-US" sz="3200" smtClean="0">
                  <a:solidFill>
                    <a:srgbClr val="066D8C"/>
                  </a:solidFill>
                </a:rPr>
                <a:t>Accidents</a:t>
              </a:r>
            </a:p>
          </p:txBody>
        </p:sp>
        <p:sp>
          <p:nvSpPr>
            <p:cNvPr id="19472" name="Rectangle 14"/>
            <p:cNvSpPr>
              <a:spLocks noChangeArrowheads="1"/>
            </p:cNvSpPr>
            <p:nvPr/>
          </p:nvSpPr>
          <p:spPr bwMode="auto">
            <a:xfrm>
              <a:off x="3860" y="3435"/>
              <a:ext cx="1819" cy="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eaLnBrk="0" fontAlgn="base" hangingPunct="0">
                <a:spcBef>
                  <a:spcPct val="0"/>
                </a:spcBef>
                <a:spcAft>
                  <a:spcPct val="0"/>
                </a:spcAft>
              </a:pPr>
              <a:r>
                <a:rPr lang="en-US" sz="3200" dirty="0" smtClean="0">
                  <a:solidFill>
                    <a:srgbClr val="066D8C"/>
                  </a:solidFill>
                </a:rPr>
                <a:t>Safety hazards</a:t>
              </a:r>
            </a:p>
          </p:txBody>
        </p:sp>
        <p:sp>
          <p:nvSpPr>
            <p:cNvPr id="19473" name="Line 15"/>
            <p:cNvSpPr>
              <a:spLocks noChangeShapeType="1"/>
            </p:cNvSpPr>
            <p:nvPr/>
          </p:nvSpPr>
          <p:spPr bwMode="auto">
            <a:xfrm>
              <a:off x="5616" y="933"/>
              <a:ext cx="0" cy="291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GB" sz="2400" b="1" smtClean="0">
                <a:solidFill>
                  <a:srgbClr val="000000"/>
                </a:solidFill>
                <a:latin typeface="Arial Narrow" pitchFamily="34" charset="0"/>
              </a:endParaRPr>
            </a:p>
          </p:txBody>
        </p:sp>
      </p:grpSp>
      <p:sp>
        <p:nvSpPr>
          <p:cNvPr id="19460" name="Rectangle 16"/>
          <p:cNvSpPr>
            <a:spLocks noGrp="1" noChangeArrowheads="1"/>
          </p:cNvSpPr>
          <p:nvPr>
            <p:ph type="title"/>
          </p:nvPr>
        </p:nvSpPr>
        <p:spPr>
          <a:xfrm>
            <a:off x="331788" y="585788"/>
            <a:ext cx="7745412" cy="428625"/>
          </a:xfrm>
          <a:noFill/>
        </p:spPr>
        <p:txBody>
          <a:bodyPr anchor="ctr"/>
          <a:lstStyle/>
          <a:p>
            <a:pPr eaLnBrk="1" hangingPunct="1"/>
            <a:r>
              <a:rPr lang="en-US" dirty="0" smtClean="0"/>
              <a:t>The Need for Layout Decisions</a:t>
            </a:r>
          </a:p>
        </p:txBody>
      </p:sp>
    </p:spTree>
    <p:extLst>
      <p:ext uri="{BB962C8B-B14F-4D97-AF65-F5344CB8AC3E}">
        <p14:creationId xmlns:p14="http://schemas.microsoft.com/office/powerpoint/2010/main" val="4242116909"/>
      </p:ext>
    </p:extLst>
  </p:cSld>
  <p:clrMapOvr>
    <a:masterClrMapping/>
  </p:clrMapOvr>
  <p:transition>
    <p:dissolve/>
  </p:transition>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77500" lnSpcReduction="20000"/>
          </a:bodyPr>
          <a:lstStyle/>
          <a:p>
            <a:pPr marL="0" indent="0">
              <a:buNone/>
            </a:pPr>
            <a:r>
              <a:rPr lang="en-GB" dirty="0"/>
              <a:t>This article deals with one of the important decisions in the field of designing the transformational process, which is related to determining the most appropriate sites for production and service equipment within the site, and then choosing it. This process is usually called the decision to choose the internal </a:t>
            </a:r>
            <a:r>
              <a:rPr lang="en-GB" dirty="0" smtClean="0"/>
              <a:t>layout(Facility Layout ) </a:t>
            </a:r>
            <a:r>
              <a:rPr lang="en-GB" dirty="0"/>
              <a:t>of the site. It should be noted from the outset that this decision includes several aspects, the most important of which are:</a:t>
            </a:r>
          </a:p>
          <a:p>
            <a:pPr marL="0" indent="0">
              <a:buNone/>
            </a:pPr>
            <a:r>
              <a:rPr lang="en-GB" dirty="0"/>
              <a:t>1) Determining the locations and areas of the places necessary for the operations of receiving, storing, using and transporting materials that are necessary for the production process, including the handling means that must be used and their relationship to the places of production</a:t>
            </a:r>
            <a:r>
              <a:rPr lang="en-GB" dirty="0" smtClean="0"/>
              <a:t>.</a:t>
            </a:r>
            <a:endParaRPr lang="en-GB" dirty="0"/>
          </a:p>
        </p:txBody>
      </p:sp>
    </p:spTree>
    <p:extLst>
      <p:ext uri="{BB962C8B-B14F-4D97-AF65-F5344CB8AC3E}">
        <p14:creationId xmlns:p14="http://schemas.microsoft.com/office/powerpoint/2010/main" val="1988193289"/>
      </p:ext>
    </p:extLst>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77500" lnSpcReduction="20000"/>
          </a:bodyPr>
          <a:lstStyle/>
          <a:p>
            <a:pPr marL="0" indent="0">
              <a:buNone/>
            </a:pPr>
            <a:r>
              <a:rPr lang="en-GB" dirty="0"/>
              <a:t>2) Determine the places to store the materials under operation, which may exist between the different production stages.</a:t>
            </a:r>
          </a:p>
          <a:p>
            <a:pPr marL="0" indent="0">
              <a:buNone/>
            </a:pPr>
            <a:r>
              <a:rPr lang="en-GB" dirty="0"/>
              <a:t>3) Determine the locations of production departments as well as service departments such as maintenance and quality control, cafeteria, first aid...etc.</a:t>
            </a:r>
          </a:p>
          <a:p>
            <a:pPr marL="0" indent="0">
              <a:buNone/>
            </a:pPr>
            <a:r>
              <a:rPr lang="en-GB" dirty="0"/>
              <a:t>4) Achieving balance in the flow of materials during the stages of the production process in a way that ensures that there are no idle energies.</a:t>
            </a:r>
          </a:p>
          <a:p>
            <a:pPr marL="0" indent="0">
              <a:buNone/>
            </a:pPr>
            <a:r>
              <a:rPr lang="en-GB" dirty="0"/>
              <a:t>5) Determining where finished products are stored and how they are transported to distribution </a:t>
            </a:r>
            <a:r>
              <a:rPr lang="en-GB" dirty="0" err="1"/>
              <a:t>centers</a:t>
            </a:r>
            <a:r>
              <a:rPr lang="en-GB" dirty="0"/>
              <a:t>, for example: the presence of railway lines within the factory site.</a:t>
            </a:r>
          </a:p>
          <a:p>
            <a:pPr marL="0" indent="0">
              <a:buNone/>
            </a:pPr>
            <a:endParaRPr lang="en-GB" dirty="0"/>
          </a:p>
        </p:txBody>
      </p:sp>
    </p:spTree>
    <p:extLst>
      <p:ext uri="{BB962C8B-B14F-4D97-AF65-F5344CB8AC3E}">
        <p14:creationId xmlns:p14="http://schemas.microsoft.com/office/powerpoint/2010/main" val="902942038"/>
      </p:ext>
    </p:extLst>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Inputs to the planning process for the interior </a:t>
            </a:r>
            <a:r>
              <a:rPr lang="en-GB" dirty="0" smtClean="0"/>
              <a:t>arrangement</a:t>
            </a:r>
            <a:r>
              <a:rPr lang="ar-IQ" dirty="0" smtClean="0"/>
              <a:t>)</a:t>
            </a:r>
            <a:r>
              <a:rPr lang="en-GB" dirty="0" smtClean="0"/>
              <a:t>Facility Layout )</a:t>
            </a:r>
            <a:endParaRPr lang="en-GB" dirty="0"/>
          </a:p>
        </p:txBody>
      </p:sp>
      <p:sp>
        <p:nvSpPr>
          <p:cNvPr id="3" name="Content Placeholder 2"/>
          <p:cNvSpPr>
            <a:spLocks noGrp="1"/>
          </p:cNvSpPr>
          <p:nvPr>
            <p:ph idx="1"/>
          </p:nvPr>
        </p:nvSpPr>
        <p:spPr/>
        <p:txBody>
          <a:bodyPr>
            <a:normAutofit fontScale="70000" lnSpcReduction="20000"/>
          </a:bodyPr>
          <a:lstStyle/>
          <a:p>
            <a:pPr marL="0" indent="0">
              <a:buNone/>
            </a:pPr>
            <a:r>
              <a:rPr lang="en-GB" dirty="0"/>
              <a:t>Inputs to the process of determining the internal </a:t>
            </a:r>
            <a:r>
              <a:rPr lang="en-GB" dirty="0" smtClean="0"/>
              <a:t>arrangement(Facility Layout ): </a:t>
            </a:r>
            <a:r>
              <a:rPr lang="en-GB" dirty="0"/>
              <a:t>(Jess and </a:t>
            </a:r>
            <a:r>
              <a:rPr lang="en-GB" dirty="0" err="1"/>
              <a:t>Aquilano</a:t>
            </a:r>
            <a:r>
              <a:rPr lang="en-GB" dirty="0"/>
              <a:t>) mentioned a group of factors that affect the decision to choose the optimal arrangement for the site, and these factors are:</a:t>
            </a:r>
          </a:p>
          <a:p>
            <a:pPr marL="0" indent="0">
              <a:buNone/>
            </a:pPr>
            <a:r>
              <a:rPr lang="en-GB" dirty="0"/>
              <a:t>1) The objectives of the production system (consumer satisfaction / increased productivity).</a:t>
            </a:r>
          </a:p>
          <a:p>
            <a:pPr marL="0" indent="0">
              <a:buNone/>
            </a:pPr>
            <a:r>
              <a:rPr lang="en-GB" dirty="0"/>
              <a:t>2) The size of the expected demand for goods or services.</a:t>
            </a:r>
          </a:p>
          <a:p>
            <a:pPr marL="0" indent="0">
              <a:buNone/>
            </a:pPr>
            <a:r>
              <a:rPr lang="en-GB" dirty="0"/>
              <a:t>3) the requirements of the production process.</a:t>
            </a:r>
          </a:p>
          <a:p>
            <a:pPr marL="0" indent="0">
              <a:buNone/>
            </a:pPr>
            <a:r>
              <a:rPr lang="en-GB" dirty="0"/>
              <a:t>4) The area of the place designated for the production process.</a:t>
            </a:r>
          </a:p>
          <a:p>
            <a:pPr marL="0" indent="0">
              <a:buNone/>
            </a:pPr>
            <a:r>
              <a:rPr lang="en-GB" u="sng" dirty="0"/>
              <a:t>Objectives of the internal </a:t>
            </a:r>
            <a:r>
              <a:rPr lang="en-GB" u="sng" dirty="0" smtClean="0"/>
              <a:t>arrangement(Facility </a:t>
            </a:r>
            <a:r>
              <a:rPr lang="en-GB" u="sng" dirty="0"/>
              <a:t>Layout ):</a:t>
            </a:r>
          </a:p>
          <a:p>
            <a:pPr marL="0" indent="0">
              <a:buNone/>
            </a:pPr>
            <a:r>
              <a:rPr lang="en-GB" dirty="0"/>
              <a:t>1) Reducing choke points that impede the movement of people, materials or machines within the site.</a:t>
            </a:r>
          </a:p>
          <a:p>
            <a:pPr marL="0" indent="0">
              <a:buNone/>
            </a:pPr>
            <a:r>
              <a:rPr lang="en-GB" dirty="0"/>
              <a:t>2) Reducing the cost of transporting and handling materials to the lowest possible extent.</a:t>
            </a:r>
          </a:p>
        </p:txBody>
      </p:sp>
    </p:spTree>
    <p:extLst>
      <p:ext uri="{BB962C8B-B14F-4D97-AF65-F5344CB8AC3E}">
        <p14:creationId xmlns:p14="http://schemas.microsoft.com/office/powerpoint/2010/main" val="2596321899"/>
      </p:ext>
    </p:extLst>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77500" lnSpcReduction="20000"/>
          </a:bodyPr>
          <a:lstStyle/>
          <a:p>
            <a:pPr marL="0" indent="0">
              <a:buNone/>
            </a:pPr>
            <a:r>
              <a:rPr lang="en-GB" dirty="0"/>
              <a:t>3) Reducing the degree of danger to which workers are exposed during production.</a:t>
            </a:r>
          </a:p>
          <a:p>
            <a:pPr marL="0" indent="0">
              <a:buNone/>
            </a:pPr>
            <a:r>
              <a:rPr lang="en-GB" dirty="0"/>
              <a:t>4) Achieving the highest degree of benefit from the efforts of workers and technical equipment.</a:t>
            </a:r>
          </a:p>
          <a:p>
            <a:pPr marL="0" indent="0">
              <a:buNone/>
            </a:pPr>
            <a:r>
              <a:rPr lang="en-GB" dirty="0"/>
              <a:t>5) Improving morale among individuals.</a:t>
            </a:r>
          </a:p>
          <a:p>
            <a:pPr marL="0" indent="0">
              <a:buNone/>
            </a:pPr>
            <a:r>
              <a:rPr lang="en-GB" dirty="0"/>
              <a:t>6) Achieving the highest effective utilization rate of the available spaces.</a:t>
            </a:r>
          </a:p>
          <a:p>
            <a:pPr marL="0" indent="0">
              <a:buNone/>
            </a:pPr>
            <a:r>
              <a:rPr lang="en-GB" dirty="0"/>
              <a:t>7) Achieving a kind of flexibility and providing opportunities for the possibility of modification.</a:t>
            </a:r>
          </a:p>
          <a:p>
            <a:pPr marL="0" indent="0">
              <a:buNone/>
            </a:pPr>
            <a:r>
              <a:rPr lang="en-GB" dirty="0"/>
              <a:t>8) Facilitate the process of supervision and follow-up.</a:t>
            </a:r>
          </a:p>
          <a:p>
            <a:pPr marL="0" indent="0">
              <a:buNone/>
            </a:pPr>
            <a:r>
              <a:rPr lang="en-GB" dirty="0"/>
              <a:t>9) Facilitate the process of effective coordination between units and provide opportunities for direct communication when needed.</a:t>
            </a:r>
          </a:p>
        </p:txBody>
      </p:sp>
    </p:spTree>
    <p:extLst>
      <p:ext uri="{BB962C8B-B14F-4D97-AF65-F5344CB8AC3E}">
        <p14:creationId xmlns:p14="http://schemas.microsoft.com/office/powerpoint/2010/main" val="3843940578"/>
      </p:ext>
    </p:extLst>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Strategic Significance Of Facility Layout</a:t>
            </a:r>
            <a:r>
              <a:rPr lang="en-GB" dirty="0"/>
              <a:t/>
            </a:r>
            <a:br>
              <a:rPr lang="en-GB" dirty="0"/>
            </a:br>
            <a:endParaRPr lang="en-GB" dirty="0"/>
          </a:p>
        </p:txBody>
      </p:sp>
      <p:sp>
        <p:nvSpPr>
          <p:cNvPr id="3" name="Content Placeholder 2"/>
          <p:cNvSpPr>
            <a:spLocks noGrp="1"/>
          </p:cNvSpPr>
          <p:nvPr>
            <p:ph idx="1"/>
          </p:nvPr>
        </p:nvSpPr>
        <p:spPr/>
        <p:txBody>
          <a:bodyPr>
            <a:normAutofit fontScale="70000" lnSpcReduction="20000"/>
          </a:bodyPr>
          <a:lstStyle/>
          <a:p>
            <a:pPr marL="0" indent="0">
              <a:buNone/>
            </a:pPr>
            <a:r>
              <a:rPr lang="en-GB" dirty="0" smtClean="0"/>
              <a:t>1-High </a:t>
            </a:r>
            <a:r>
              <a:rPr lang="en-GB" dirty="0"/>
              <a:t>utilization of spaces, equipment and personnel</a:t>
            </a:r>
          </a:p>
          <a:p>
            <a:pPr marL="0" indent="0">
              <a:buNone/>
            </a:pPr>
            <a:r>
              <a:rPr lang="en-GB" dirty="0"/>
              <a:t>A distinct improvement in the flow of information, materials and the movement of workers</a:t>
            </a:r>
          </a:p>
          <a:p>
            <a:pPr marL="0" indent="0">
              <a:buNone/>
            </a:pPr>
            <a:r>
              <a:rPr lang="en-GB" dirty="0" smtClean="0"/>
              <a:t>2- Improving </a:t>
            </a:r>
            <a:r>
              <a:rPr lang="en-GB" dirty="0"/>
              <a:t>the morale of workers and ensuring good working conditions</a:t>
            </a:r>
          </a:p>
          <a:p>
            <a:pPr marL="0" indent="0">
              <a:buNone/>
            </a:pPr>
            <a:r>
              <a:rPr lang="en-GB" dirty="0" smtClean="0"/>
              <a:t>3-Improve </a:t>
            </a:r>
            <a:r>
              <a:rPr lang="en-GB" dirty="0"/>
              <a:t>the relationship with customers</a:t>
            </a:r>
          </a:p>
          <a:p>
            <a:pPr marL="0" indent="0">
              <a:buNone/>
            </a:pPr>
            <a:r>
              <a:rPr lang="en-GB" dirty="0" smtClean="0"/>
              <a:t>4- Improve </a:t>
            </a:r>
            <a:r>
              <a:rPr lang="en-GB" dirty="0"/>
              <a:t>the flexibility of the production system</a:t>
            </a:r>
          </a:p>
          <a:p>
            <a:pPr marL="0" indent="0">
              <a:buNone/>
            </a:pPr>
            <a:r>
              <a:rPr lang="en-GB" dirty="0"/>
              <a:t>The senior management of the company faces several strategic decisions related to the internal arrangement, such as:</a:t>
            </a:r>
          </a:p>
          <a:p>
            <a:pPr marL="0" indent="0">
              <a:buNone/>
            </a:pPr>
            <a:r>
              <a:rPr lang="en-GB" dirty="0" smtClean="0"/>
              <a:t>*Planning </a:t>
            </a:r>
            <a:r>
              <a:rPr lang="en-GB" dirty="0"/>
              <a:t>for current and future requirements</a:t>
            </a:r>
          </a:p>
          <a:p>
            <a:pPr marL="0" indent="0">
              <a:buNone/>
            </a:pPr>
            <a:r>
              <a:rPr lang="en-GB" dirty="0" smtClean="0"/>
              <a:t>*Choosing </a:t>
            </a:r>
            <a:r>
              <a:rPr lang="en-GB" dirty="0"/>
              <a:t>between several designs of buildings</a:t>
            </a:r>
            <a:r>
              <a:rPr lang="en-GB" dirty="0" smtClean="0"/>
              <a:t>,* </a:t>
            </a:r>
            <a:r>
              <a:rPr lang="en-GB" dirty="0"/>
              <a:t>choosing between arranging on the basis of the process or on the basis of the product</a:t>
            </a:r>
          </a:p>
          <a:p>
            <a:pPr marL="0" indent="0">
              <a:buNone/>
            </a:pPr>
            <a:r>
              <a:rPr lang="en-GB" dirty="0" smtClean="0"/>
              <a:t>*Setting </a:t>
            </a:r>
            <a:r>
              <a:rPr lang="en-GB" dirty="0"/>
              <a:t>standards to judge the validity of the arrangement in the long term</a:t>
            </a:r>
          </a:p>
        </p:txBody>
      </p:sp>
    </p:spTree>
    <p:extLst>
      <p:ext uri="{BB962C8B-B14F-4D97-AF65-F5344CB8AC3E}">
        <p14:creationId xmlns:p14="http://schemas.microsoft.com/office/powerpoint/2010/main" val="254841793"/>
      </p:ext>
    </p:extLst>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Types Of Facility Layout </a:t>
            </a:r>
            <a:endParaRPr lang="en-GB" dirty="0"/>
          </a:p>
        </p:txBody>
      </p:sp>
      <p:sp>
        <p:nvSpPr>
          <p:cNvPr id="3" name="Content Placeholder 2"/>
          <p:cNvSpPr>
            <a:spLocks noGrp="1"/>
          </p:cNvSpPr>
          <p:nvPr>
            <p:ph idx="1"/>
          </p:nvPr>
        </p:nvSpPr>
        <p:spPr/>
        <p:txBody>
          <a:bodyPr>
            <a:normAutofit fontScale="85000" lnSpcReduction="20000"/>
          </a:bodyPr>
          <a:lstStyle/>
          <a:p>
            <a:pPr marL="0" indent="0">
              <a:buNone/>
            </a:pPr>
            <a:r>
              <a:rPr lang="en-GB" dirty="0"/>
              <a:t>Depending on the division of the types of production processes, it can be said that there are four basic types of internal arrangement of the factory:</a:t>
            </a:r>
          </a:p>
          <a:p>
            <a:pPr marL="0" indent="0">
              <a:buNone/>
            </a:pPr>
            <a:r>
              <a:rPr lang="en-GB" dirty="0"/>
              <a:t>1) Arrangement on the basis of the product: It is the type in which the components and facilities of the production process are arranged according to the sequence of steps in which a specific standard product is produced, and accordingly, the flow of materials is in the form of a line dedicated to the production of a specific product, </a:t>
            </a:r>
            <a:r>
              <a:rPr lang="en-GB" dirty="0">
                <a:solidFill>
                  <a:srgbClr val="FF0000"/>
                </a:solidFill>
              </a:rPr>
              <a:t>starting</a:t>
            </a:r>
            <a:r>
              <a:rPr lang="en-GB" dirty="0"/>
              <a:t> with the inputs of materials and ending At the point of production of the </a:t>
            </a:r>
            <a:r>
              <a:rPr lang="en-GB" dirty="0">
                <a:solidFill>
                  <a:srgbClr val="FF0000"/>
                </a:solidFill>
              </a:rPr>
              <a:t>final product</a:t>
            </a:r>
            <a:r>
              <a:rPr lang="en-GB" dirty="0"/>
              <a:t>, the following figure shows this</a:t>
            </a:r>
          </a:p>
        </p:txBody>
      </p:sp>
    </p:spTree>
    <p:extLst>
      <p:ext uri="{BB962C8B-B14F-4D97-AF65-F5344CB8AC3E}">
        <p14:creationId xmlns:p14="http://schemas.microsoft.com/office/powerpoint/2010/main" val="3986951307"/>
      </p:ext>
    </p:extLst>
  </p:cSld>
  <p:clrMapOvr>
    <a:masterClrMapping/>
  </p:clrMapOvr>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Facility Layout applications </a:t>
            </a:r>
            <a:r>
              <a:rPr lang="en-GB" dirty="0"/>
              <a:t>in different organizations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707811093"/>
              </p:ext>
            </p:extLst>
          </p:nvPr>
        </p:nvGraphicFramePr>
        <p:xfrm>
          <a:off x="683568" y="2708920"/>
          <a:ext cx="8147248" cy="2103120"/>
        </p:xfrm>
        <a:graphic>
          <a:graphicData uri="http://schemas.openxmlformats.org/drawingml/2006/table">
            <a:tbl>
              <a:tblPr firstRow="1" bandRow="1">
                <a:tableStyleId>{5C22544A-7EE6-4342-B048-85BDC9FD1C3A}</a:tableStyleId>
              </a:tblPr>
              <a:tblGrid>
                <a:gridCol w="4073624"/>
                <a:gridCol w="4073624"/>
              </a:tblGrid>
              <a:tr h="0">
                <a:tc>
                  <a:txBody>
                    <a:bodyPr/>
                    <a:lstStyle/>
                    <a:p>
                      <a:r>
                        <a:rPr lang="ar-IQ" dirty="0" smtClean="0"/>
                        <a:t>L</a:t>
                      </a:r>
                      <a:r>
                        <a:rPr lang="en-GB" dirty="0" err="1" smtClean="0"/>
                        <a:t>ayout</a:t>
                      </a:r>
                      <a:r>
                        <a:rPr lang="en-GB" dirty="0" smtClean="0"/>
                        <a:t> Type</a:t>
                      </a:r>
                      <a:endParaRPr lang="en-GB" dirty="0"/>
                    </a:p>
                  </a:txBody>
                  <a:tcPr/>
                </a:tc>
                <a:tc>
                  <a:txBody>
                    <a:bodyPr/>
                    <a:lstStyle/>
                    <a:p>
                      <a:r>
                        <a:rPr lang="en-GB" dirty="0" smtClean="0"/>
                        <a:t>Examples</a:t>
                      </a:r>
                      <a:endParaRPr lang="en-GB" dirty="0"/>
                    </a:p>
                  </a:txBody>
                  <a:tcPr/>
                </a:tc>
              </a:tr>
              <a:tr h="0">
                <a:tc>
                  <a:txBody>
                    <a:bodyPr/>
                    <a:lstStyle/>
                    <a:p>
                      <a:r>
                        <a:rPr lang="en-GB" dirty="0" smtClean="0"/>
                        <a:t>Process Layout </a:t>
                      </a:r>
                      <a:endParaRPr lang="ar-IQ" dirty="0" smtClean="0"/>
                    </a:p>
                    <a:p>
                      <a:r>
                        <a:rPr lang="en-GB" dirty="0" smtClean="0"/>
                        <a:t>Product Layout </a:t>
                      </a:r>
                      <a:endParaRPr lang="ar-IQ" dirty="0" smtClean="0"/>
                    </a:p>
                    <a:p>
                      <a:endParaRPr lang="ar-IQ" dirty="0" smtClean="0"/>
                    </a:p>
                    <a:p>
                      <a:r>
                        <a:rPr lang="en-GB" dirty="0" smtClean="0"/>
                        <a:t>Hybrid Layout </a:t>
                      </a:r>
                      <a:endParaRPr lang="ar-IQ" dirty="0" smtClean="0"/>
                    </a:p>
                    <a:p>
                      <a:r>
                        <a:rPr lang="en-GB" dirty="0" smtClean="0"/>
                        <a:t>Fixed Position Layout </a:t>
                      </a:r>
                    </a:p>
                    <a:p>
                      <a:r>
                        <a:rPr lang="en-GB" dirty="0" smtClean="0"/>
                        <a:t>Specialized Layout </a:t>
                      </a:r>
                      <a:endParaRPr lang="ar-IQ" dirty="0" smtClean="0"/>
                    </a:p>
                  </a:txBody>
                  <a:tcPr/>
                </a:tc>
                <a:tc>
                  <a:txBody>
                    <a:bodyPr/>
                    <a:lstStyle/>
                    <a:p>
                      <a:r>
                        <a:rPr lang="en-GB" dirty="0" smtClean="0"/>
                        <a:t>Workshops - Hospitals – Kitchens</a:t>
                      </a:r>
                    </a:p>
                    <a:p>
                      <a:r>
                        <a:rPr lang="en-GB" dirty="0" smtClean="0"/>
                        <a:t>Assembly lines for electrical appliances - milk factories</a:t>
                      </a:r>
                    </a:p>
                    <a:p>
                      <a:r>
                        <a:rPr lang="en-GB" dirty="0" smtClean="0"/>
                        <a:t>Quick Service Restaurants</a:t>
                      </a:r>
                      <a:endParaRPr lang="ar-IQ" dirty="0" smtClean="0"/>
                    </a:p>
                    <a:p>
                      <a:r>
                        <a:rPr lang="en-GB" dirty="0" smtClean="0"/>
                        <a:t>Shipbuilding - aircraft industry – dams</a:t>
                      </a:r>
                      <a:endParaRPr lang="ar-IQ" dirty="0" smtClean="0"/>
                    </a:p>
                    <a:p>
                      <a:r>
                        <a:rPr lang="en-GB" dirty="0" smtClean="0"/>
                        <a:t>Stores - offices - central markets</a:t>
                      </a:r>
                      <a:endParaRPr lang="en-GB" dirty="0"/>
                    </a:p>
                  </a:txBody>
                  <a:tcPr/>
                </a:tc>
              </a:tr>
            </a:tbl>
          </a:graphicData>
        </a:graphic>
      </p:graphicFrame>
    </p:spTree>
    <p:extLst>
      <p:ext uri="{BB962C8B-B14F-4D97-AF65-F5344CB8AC3E}">
        <p14:creationId xmlns:p14="http://schemas.microsoft.com/office/powerpoint/2010/main" val="22380497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
            </a:r>
            <a:br>
              <a:rPr lang="en-GB" dirty="0"/>
            </a:br>
            <a:r>
              <a:rPr lang="en-GB" dirty="0"/>
              <a:t>3.1.	Classification of Production System</a:t>
            </a:r>
          </a:p>
        </p:txBody>
      </p:sp>
      <p:sp>
        <p:nvSpPr>
          <p:cNvPr id="3" name="Content Placeholder 2"/>
          <p:cNvSpPr>
            <a:spLocks noGrp="1"/>
          </p:cNvSpPr>
          <p:nvPr>
            <p:ph idx="1"/>
          </p:nvPr>
        </p:nvSpPr>
        <p:spPr/>
        <p:txBody>
          <a:bodyPr/>
          <a:lstStyle/>
          <a:p>
            <a:pPr marL="0" indent="0">
              <a:buNone/>
            </a:pPr>
            <a:r>
              <a:rPr lang="en-GB" dirty="0"/>
              <a:t>Production systems can be classified as Job Shop, Batch, Mass and Continuous Production systems.</a:t>
            </a:r>
          </a:p>
        </p:txBody>
      </p:sp>
    </p:spTree>
    <p:extLst>
      <p:ext uri="{BB962C8B-B14F-4D97-AF65-F5344CB8AC3E}">
        <p14:creationId xmlns:p14="http://schemas.microsoft.com/office/powerpoint/2010/main" val="899711969"/>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Slide Number Placeholder 3"/>
          <p:cNvSpPr>
            <a:spLocks noGrp="1"/>
          </p:cNvSpPr>
          <p:nvPr>
            <p:ph type="sldNum" sz="quarter" idx="10"/>
          </p:nvPr>
        </p:nvSpPr>
        <p:spPr>
          <a:noFill/>
        </p:spPr>
        <p:txBody>
          <a:bodyPr/>
          <a:lstStyle>
            <a:lvl1pPr marL="342900" indent="-342900">
              <a:defRPr sz="2400" b="1">
                <a:solidFill>
                  <a:schemeClr val="tx1"/>
                </a:solidFill>
                <a:latin typeface="Arial Narrow" pitchFamily="34" charset="0"/>
              </a:defRPr>
            </a:lvl1pPr>
            <a:lvl2pPr marL="742950" indent="-285750">
              <a:defRPr sz="2400" b="1">
                <a:solidFill>
                  <a:schemeClr val="tx1"/>
                </a:solidFill>
                <a:latin typeface="Arial Narrow" pitchFamily="34" charset="0"/>
              </a:defRPr>
            </a:lvl2pPr>
            <a:lvl3pPr marL="228600">
              <a:defRPr sz="2400" b="1">
                <a:solidFill>
                  <a:schemeClr val="tx1"/>
                </a:solidFill>
                <a:latin typeface="Arial Narrow" pitchFamily="34" charset="0"/>
              </a:defRPr>
            </a:lvl3pPr>
            <a:lvl4pPr marL="1600200" indent="-228600">
              <a:defRPr sz="2400" b="1">
                <a:solidFill>
                  <a:schemeClr val="tx1"/>
                </a:solidFill>
                <a:latin typeface="Arial Narrow" pitchFamily="34" charset="0"/>
              </a:defRPr>
            </a:lvl4pPr>
            <a:lvl5pPr marL="2057400" indent="-228600">
              <a:defRPr sz="2400" b="1">
                <a:solidFill>
                  <a:schemeClr val="tx1"/>
                </a:solidFill>
                <a:latin typeface="Arial Narrow" pitchFamily="34" charset="0"/>
              </a:defRPr>
            </a:lvl5pPr>
            <a:lvl6pPr marL="2514600" indent="-228600" eaLnBrk="0" fontAlgn="base" hangingPunct="0">
              <a:spcBef>
                <a:spcPct val="0"/>
              </a:spcBef>
              <a:spcAft>
                <a:spcPct val="0"/>
              </a:spcAft>
              <a:defRPr sz="2400" b="1">
                <a:solidFill>
                  <a:schemeClr val="tx1"/>
                </a:solidFill>
                <a:latin typeface="Arial Narrow" pitchFamily="34" charset="0"/>
              </a:defRPr>
            </a:lvl6pPr>
            <a:lvl7pPr marL="2971800" indent="-228600" eaLnBrk="0" fontAlgn="base" hangingPunct="0">
              <a:spcBef>
                <a:spcPct val="0"/>
              </a:spcBef>
              <a:spcAft>
                <a:spcPct val="0"/>
              </a:spcAft>
              <a:defRPr sz="2400" b="1">
                <a:solidFill>
                  <a:schemeClr val="tx1"/>
                </a:solidFill>
                <a:latin typeface="Arial Narrow" pitchFamily="34" charset="0"/>
              </a:defRPr>
            </a:lvl7pPr>
            <a:lvl8pPr marL="3429000" indent="-228600" eaLnBrk="0" fontAlgn="base" hangingPunct="0">
              <a:spcBef>
                <a:spcPct val="0"/>
              </a:spcBef>
              <a:spcAft>
                <a:spcPct val="0"/>
              </a:spcAft>
              <a:defRPr sz="2400" b="1">
                <a:solidFill>
                  <a:schemeClr val="tx1"/>
                </a:solidFill>
                <a:latin typeface="Arial Narrow" pitchFamily="34" charset="0"/>
              </a:defRPr>
            </a:lvl8pPr>
            <a:lvl9pPr marL="3886200" indent="-228600" eaLnBrk="0" fontAlgn="base" hangingPunct="0">
              <a:spcBef>
                <a:spcPct val="0"/>
              </a:spcBef>
              <a:spcAft>
                <a:spcPct val="0"/>
              </a:spcAft>
              <a:defRPr sz="2400" b="1">
                <a:solidFill>
                  <a:schemeClr val="tx1"/>
                </a:solidFill>
                <a:latin typeface="Arial Narrow" pitchFamily="34" charset="0"/>
              </a:defRPr>
            </a:lvl9pPr>
          </a:lstStyle>
          <a:p>
            <a:pPr lvl="2"/>
            <a:fld id="{7179C5EF-ECA3-4C66-BEB3-30B8AA716FCC}" type="slidenum">
              <a:rPr lang="en-US" sz="1400" b="0">
                <a:solidFill>
                  <a:srgbClr val="000000"/>
                </a:solidFill>
                <a:latin typeface="Times New Roman" pitchFamily="18" charset="0"/>
              </a:rPr>
              <a:pPr lvl="2"/>
              <a:t>120</a:t>
            </a:fld>
            <a:endParaRPr lang="en-US" sz="1400" b="0">
              <a:solidFill>
                <a:srgbClr val="000000"/>
              </a:solidFill>
              <a:latin typeface="Times New Roman" pitchFamily="18" charset="0"/>
            </a:endParaRPr>
          </a:p>
        </p:txBody>
      </p:sp>
      <p:sp>
        <p:nvSpPr>
          <p:cNvPr id="21507" name="Rectangle 2"/>
          <p:cNvSpPr>
            <a:spLocks noGrp="1" noChangeArrowheads="1"/>
          </p:cNvSpPr>
          <p:nvPr>
            <p:ph type="title"/>
          </p:nvPr>
        </p:nvSpPr>
        <p:spPr>
          <a:xfrm>
            <a:off x="0" y="336550"/>
            <a:ext cx="9144000" cy="554038"/>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en-US" smtClean="0"/>
              <a:t>Basic Layout Types</a:t>
            </a:r>
          </a:p>
        </p:txBody>
      </p:sp>
      <p:sp>
        <p:nvSpPr>
          <p:cNvPr id="18435" name="Rectangle 3"/>
          <p:cNvSpPr>
            <a:spLocks noGrp="1" noChangeArrowheads="1"/>
          </p:cNvSpPr>
          <p:nvPr>
            <p:ph type="body" idx="1"/>
          </p:nvPr>
        </p:nvSpPr>
        <p:spPr>
          <a:xfrm>
            <a:off x="609600" y="1676400"/>
            <a:ext cx="8382000" cy="48006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lnSpc>
                <a:spcPct val="90000"/>
              </a:lnSpc>
              <a:spcBef>
                <a:spcPct val="5000"/>
              </a:spcBef>
            </a:pPr>
            <a:r>
              <a:rPr lang="en-US" sz="2800" dirty="0" smtClean="0"/>
              <a:t>Product Layout </a:t>
            </a:r>
          </a:p>
          <a:p>
            <a:pPr lvl="1" eaLnBrk="1" hangingPunct="1">
              <a:lnSpc>
                <a:spcPct val="90000"/>
              </a:lnSpc>
              <a:spcBef>
                <a:spcPct val="5000"/>
              </a:spcBef>
            </a:pPr>
            <a:r>
              <a:rPr lang="en-US" sz="2400" dirty="0" smtClean="0"/>
              <a:t>Layout that uses standardized processing operations to achieve smooth, rapid, high-volume flow</a:t>
            </a:r>
          </a:p>
          <a:p>
            <a:pPr lvl="2" eaLnBrk="1" hangingPunct="1">
              <a:lnSpc>
                <a:spcPct val="90000"/>
              </a:lnSpc>
              <a:spcBef>
                <a:spcPct val="5000"/>
              </a:spcBef>
            </a:pPr>
            <a:r>
              <a:rPr lang="en-US" dirty="0" smtClean="0"/>
              <a:t>Auto plants, cafeterias</a:t>
            </a:r>
          </a:p>
          <a:p>
            <a:pPr eaLnBrk="1" hangingPunct="1">
              <a:lnSpc>
                <a:spcPct val="90000"/>
              </a:lnSpc>
              <a:spcBef>
                <a:spcPct val="5000"/>
              </a:spcBef>
            </a:pPr>
            <a:r>
              <a:rPr lang="en-US" sz="2800" dirty="0" smtClean="0"/>
              <a:t>Process Layout</a:t>
            </a:r>
          </a:p>
          <a:p>
            <a:pPr lvl="1" eaLnBrk="1" hangingPunct="1">
              <a:lnSpc>
                <a:spcPct val="90000"/>
              </a:lnSpc>
              <a:spcBef>
                <a:spcPct val="5000"/>
              </a:spcBef>
            </a:pPr>
            <a:r>
              <a:rPr lang="en-US" sz="2400" dirty="0" smtClean="0"/>
              <a:t>Layout that can handle varied processing requirements</a:t>
            </a:r>
          </a:p>
          <a:p>
            <a:pPr lvl="2" eaLnBrk="1" hangingPunct="1">
              <a:lnSpc>
                <a:spcPct val="90000"/>
              </a:lnSpc>
              <a:spcBef>
                <a:spcPct val="5000"/>
              </a:spcBef>
            </a:pPr>
            <a:r>
              <a:rPr lang="en-US" dirty="0" smtClean="0"/>
              <a:t>Tool and die shops, university departments</a:t>
            </a:r>
          </a:p>
          <a:p>
            <a:pPr eaLnBrk="1" hangingPunct="1">
              <a:lnSpc>
                <a:spcPct val="90000"/>
              </a:lnSpc>
              <a:spcBef>
                <a:spcPct val="5000"/>
              </a:spcBef>
            </a:pPr>
            <a:r>
              <a:rPr lang="en-US" sz="2800" dirty="0" smtClean="0"/>
              <a:t>Fixed Position Layout</a:t>
            </a:r>
          </a:p>
          <a:p>
            <a:pPr lvl="1" eaLnBrk="1" hangingPunct="1">
              <a:lnSpc>
                <a:spcPct val="90000"/>
              </a:lnSpc>
              <a:spcBef>
                <a:spcPct val="5000"/>
              </a:spcBef>
            </a:pPr>
            <a:r>
              <a:rPr lang="en-US" sz="2400" dirty="0" smtClean="0"/>
              <a:t>Layout in which the product or project remains stationary, and workers, materials, and equipment are moved as needed</a:t>
            </a:r>
          </a:p>
          <a:p>
            <a:pPr lvl="2" eaLnBrk="1" hangingPunct="1">
              <a:lnSpc>
                <a:spcPct val="90000"/>
              </a:lnSpc>
              <a:spcBef>
                <a:spcPct val="5000"/>
              </a:spcBef>
            </a:pPr>
            <a:r>
              <a:rPr lang="en-US" dirty="0" smtClean="0"/>
              <a:t>Building projects, disabled patients at hospitals</a:t>
            </a:r>
          </a:p>
          <a:p>
            <a:pPr eaLnBrk="1" hangingPunct="1">
              <a:lnSpc>
                <a:spcPct val="90000"/>
              </a:lnSpc>
              <a:spcBef>
                <a:spcPct val="5000"/>
              </a:spcBef>
            </a:pPr>
            <a:r>
              <a:rPr lang="en-US" sz="2800" dirty="0" smtClean="0"/>
              <a:t>Combination Layouts</a:t>
            </a:r>
          </a:p>
        </p:txBody>
      </p:sp>
    </p:spTree>
    <p:extLst>
      <p:ext uri="{BB962C8B-B14F-4D97-AF65-F5344CB8AC3E}">
        <p14:creationId xmlns:p14="http://schemas.microsoft.com/office/powerpoint/2010/main" val="3512314435"/>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Effect transition="in" filter="wipe(left)">
                                      <p:cBhvr>
                                        <p:cTn id="7" dur="500"/>
                                        <p:tgtEl>
                                          <p:spTgt spid="18435">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8435">
                                            <p:txEl>
                                              <p:pRg st="1" end="1"/>
                                            </p:txEl>
                                          </p:spTgt>
                                        </p:tgtEl>
                                        <p:attrNameLst>
                                          <p:attrName>style.visibility</p:attrName>
                                        </p:attrNameLst>
                                      </p:cBhvr>
                                      <p:to>
                                        <p:strVal val="visible"/>
                                      </p:to>
                                    </p:set>
                                    <p:animEffect transition="in" filter="wipe(left)">
                                      <p:cBhvr>
                                        <p:cTn id="10" dur="500"/>
                                        <p:tgtEl>
                                          <p:spTgt spid="18435">
                                            <p:txEl>
                                              <p:pRg st="1" end="1"/>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18435">
                                            <p:txEl>
                                              <p:pRg st="2" end="2"/>
                                            </p:txEl>
                                          </p:spTgt>
                                        </p:tgtEl>
                                        <p:attrNameLst>
                                          <p:attrName>style.visibility</p:attrName>
                                        </p:attrNameLst>
                                      </p:cBhvr>
                                      <p:to>
                                        <p:strVal val="visible"/>
                                      </p:to>
                                    </p:set>
                                    <p:animEffect transition="in" filter="wipe(left)">
                                      <p:cBhvr>
                                        <p:cTn id="13" dur="500"/>
                                        <p:tgtEl>
                                          <p:spTgt spid="18435">
                                            <p:txEl>
                                              <p:pRg st="2" end="2"/>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2" presetClass="entr" presetSubtype="8" fill="hold" grpId="0" nodeType="clickEffect">
                                  <p:stCondLst>
                                    <p:cond delay="0"/>
                                  </p:stCondLst>
                                  <p:childTnLst>
                                    <p:set>
                                      <p:cBhvr>
                                        <p:cTn id="17" dur="1" fill="hold">
                                          <p:stCondLst>
                                            <p:cond delay="0"/>
                                          </p:stCondLst>
                                        </p:cTn>
                                        <p:tgtEl>
                                          <p:spTgt spid="18435">
                                            <p:txEl>
                                              <p:pRg st="3" end="3"/>
                                            </p:txEl>
                                          </p:spTgt>
                                        </p:tgtEl>
                                        <p:attrNameLst>
                                          <p:attrName>style.visibility</p:attrName>
                                        </p:attrNameLst>
                                      </p:cBhvr>
                                      <p:to>
                                        <p:strVal val="visible"/>
                                      </p:to>
                                    </p:set>
                                    <p:animEffect transition="in" filter="wipe(left)">
                                      <p:cBhvr>
                                        <p:cTn id="18" dur="500"/>
                                        <p:tgtEl>
                                          <p:spTgt spid="18435">
                                            <p:txEl>
                                              <p:pRg st="3" end="3"/>
                                            </p:txEl>
                                          </p:spTgt>
                                        </p:tgtEl>
                                      </p:cBhvr>
                                    </p:animEffect>
                                  </p:childTnLst>
                                </p:cTn>
                              </p:par>
                              <p:par>
                                <p:cTn id="19" presetID="22" presetClass="entr" presetSubtype="8" fill="hold" grpId="0" nodeType="withEffect">
                                  <p:stCondLst>
                                    <p:cond delay="0"/>
                                  </p:stCondLst>
                                  <p:childTnLst>
                                    <p:set>
                                      <p:cBhvr>
                                        <p:cTn id="20" dur="1" fill="hold">
                                          <p:stCondLst>
                                            <p:cond delay="0"/>
                                          </p:stCondLst>
                                        </p:cTn>
                                        <p:tgtEl>
                                          <p:spTgt spid="18435">
                                            <p:txEl>
                                              <p:pRg st="4" end="4"/>
                                            </p:txEl>
                                          </p:spTgt>
                                        </p:tgtEl>
                                        <p:attrNameLst>
                                          <p:attrName>style.visibility</p:attrName>
                                        </p:attrNameLst>
                                      </p:cBhvr>
                                      <p:to>
                                        <p:strVal val="visible"/>
                                      </p:to>
                                    </p:set>
                                    <p:animEffect transition="in" filter="wipe(left)">
                                      <p:cBhvr>
                                        <p:cTn id="21" dur="500"/>
                                        <p:tgtEl>
                                          <p:spTgt spid="18435">
                                            <p:txEl>
                                              <p:pRg st="4" end="4"/>
                                            </p:txEl>
                                          </p:spTgt>
                                        </p:tgtEl>
                                      </p:cBhvr>
                                    </p:animEffect>
                                  </p:childTnLst>
                                </p:cTn>
                              </p:par>
                              <p:par>
                                <p:cTn id="22" presetID="22" presetClass="entr" presetSubtype="8" fill="hold" grpId="0" nodeType="withEffect">
                                  <p:stCondLst>
                                    <p:cond delay="0"/>
                                  </p:stCondLst>
                                  <p:childTnLst>
                                    <p:set>
                                      <p:cBhvr>
                                        <p:cTn id="23" dur="1" fill="hold">
                                          <p:stCondLst>
                                            <p:cond delay="0"/>
                                          </p:stCondLst>
                                        </p:cTn>
                                        <p:tgtEl>
                                          <p:spTgt spid="18435">
                                            <p:txEl>
                                              <p:pRg st="5" end="5"/>
                                            </p:txEl>
                                          </p:spTgt>
                                        </p:tgtEl>
                                        <p:attrNameLst>
                                          <p:attrName>style.visibility</p:attrName>
                                        </p:attrNameLst>
                                      </p:cBhvr>
                                      <p:to>
                                        <p:strVal val="visible"/>
                                      </p:to>
                                    </p:set>
                                    <p:animEffect transition="in" filter="wipe(left)">
                                      <p:cBhvr>
                                        <p:cTn id="24" dur="500"/>
                                        <p:tgtEl>
                                          <p:spTgt spid="18435">
                                            <p:txEl>
                                              <p:pRg st="5" end="5"/>
                                            </p:txEl>
                                          </p:spTgt>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2" presetClass="entr" presetSubtype="8" fill="hold" grpId="0" nodeType="clickEffect">
                                  <p:stCondLst>
                                    <p:cond delay="0"/>
                                  </p:stCondLst>
                                  <p:childTnLst>
                                    <p:set>
                                      <p:cBhvr>
                                        <p:cTn id="28" dur="1" fill="hold">
                                          <p:stCondLst>
                                            <p:cond delay="0"/>
                                          </p:stCondLst>
                                        </p:cTn>
                                        <p:tgtEl>
                                          <p:spTgt spid="18435">
                                            <p:txEl>
                                              <p:pRg st="6" end="6"/>
                                            </p:txEl>
                                          </p:spTgt>
                                        </p:tgtEl>
                                        <p:attrNameLst>
                                          <p:attrName>style.visibility</p:attrName>
                                        </p:attrNameLst>
                                      </p:cBhvr>
                                      <p:to>
                                        <p:strVal val="visible"/>
                                      </p:to>
                                    </p:set>
                                    <p:animEffect transition="in" filter="wipe(left)">
                                      <p:cBhvr>
                                        <p:cTn id="29" dur="500"/>
                                        <p:tgtEl>
                                          <p:spTgt spid="18435">
                                            <p:txEl>
                                              <p:pRg st="6" end="6"/>
                                            </p:txEl>
                                          </p:spTgt>
                                        </p:tgtEl>
                                      </p:cBhvr>
                                    </p:animEffect>
                                  </p:childTnLst>
                                </p:cTn>
                              </p:par>
                              <p:par>
                                <p:cTn id="30" presetID="22" presetClass="entr" presetSubtype="8" fill="hold" grpId="0" nodeType="withEffect">
                                  <p:stCondLst>
                                    <p:cond delay="0"/>
                                  </p:stCondLst>
                                  <p:childTnLst>
                                    <p:set>
                                      <p:cBhvr>
                                        <p:cTn id="31" dur="1" fill="hold">
                                          <p:stCondLst>
                                            <p:cond delay="0"/>
                                          </p:stCondLst>
                                        </p:cTn>
                                        <p:tgtEl>
                                          <p:spTgt spid="18435">
                                            <p:txEl>
                                              <p:pRg st="7" end="7"/>
                                            </p:txEl>
                                          </p:spTgt>
                                        </p:tgtEl>
                                        <p:attrNameLst>
                                          <p:attrName>style.visibility</p:attrName>
                                        </p:attrNameLst>
                                      </p:cBhvr>
                                      <p:to>
                                        <p:strVal val="visible"/>
                                      </p:to>
                                    </p:set>
                                    <p:animEffect transition="in" filter="wipe(left)">
                                      <p:cBhvr>
                                        <p:cTn id="32" dur="500"/>
                                        <p:tgtEl>
                                          <p:spTgt spid="18435">
                                            <p:txEl>
                                              <p:pRg st="7" end="7"/>
                                            </p:txEl>
                                          </p:spTgt>
                                        </p:tgtEl>
                                      </p:cBhvr>
                                    </p:animEffect>
                                  </p:childTnLst>
                                </p:cTn>
                              </p:par>
                              <p:par>
                                <p:cTn id="33" presetID="22" presetClass="entr" presetSubtype="8" fill="hold" grpId="0" nodeType="withEffect">
                                  <p:stCondLst>
                                    <p:cond delay="0"/>
                                  </p:stCondLst>
                                  <p:childTnLst>
                                    <p:set>
                                      <p:cBhvr>
                                        <p:cTn id="34" dur="1" fill="hold">
                                          <p:stCondLst>
                                            <p:cond delay="0"/>
                                          </p:stCondLst>
                                        </p:cTn>
                                        <p:tgtEl>
                                          <p:spTgt spid="18435">
                                            <p:txEl>
                                              <p:pRg st="8" end="8"/>
                                            </p:txEl>
                                          </p:spTgt>
                                        </p:tgtEl>
                                        <p:attrNameLst>
                                          <p:attrName>style.visibility</p:attrName>
                                        </p:attrNameLst>
                                      </p:cBhvr>
                                      <p:to>
                                        <p:strVal val="visible"/>
                                      </p:to>
                                    </p:set>
                                    <p:animEffect transition="in" filter="wipe(left)">
                                      <p:cBhvr>
                                        <p:cTn id="35" dur="500"/>
                                        <p:tgtEl>
                                          <p:spTgt spid="18435">
                                            <p:txEl>
                                              <p:pRg st="8" end="8"/>
                                            </p:txEl>
                                          </p:spTgt>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22" presetClass="entr" presetSubtype="8" fill="hold" grpId="0" nodeType="clickEffect">
                                  <p:stCondLst>
                                    <p:cond delay="0"/>
                                  </p:stCondLst>
                                  <p:childTnLst>
                                    <p:set>
                                      <p:cBhvr>
                                        <p:cTn id="39" dur="1" fill="hold">
                                          <p:stCondLst>
                                            <p:cond delay="0"/>
                                          </p:stCondLst>
                                        </p:cTn>
                                        <p:tgtEl>
                                          <p:spTgt spid="18435">
                                            <p:txEl>
                                              <p:pRg st="9" end="9"/>
                                            </p:txEl>
                                          </p:spTgt>
                                        </p:tgtEl>
                                        <p:attrNameLst>
                                          <p:attrName>style.visibility</p:attrName>
                                        </p:attrNameLst>
                                      </p:cBhvr>
                                      <p:to>
                                        <p:strVal val="visible"/>
                                      </p:to>
                                    </p:set>
                                    <p:animEffect transition="in" filter="wipe(left)">
                                      <p:cBhvr>
                                        <p:cTn id="40" dur="500"/>
                                        <p:tgtEl>
                                          <p:spTgt spid="18435">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autoUpdateAnimBg="0"/>
    </p:bld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Process Layout</a:t>
            </a:r>
            <a:endParaRPr lang="en-GB" dirty="0"/>
          </a:p>
        </p:txBody>
      </p:sp>
      <p:sp>
        <p:nvSpPr>
          <p:cNvPr id="3" name="Content Placeholder 2"/>
          <p:cNvSpPr>
            <a:spLocks noGrp="1"/>
          </p:cNvSpPr>
          <p:nvPr>
            <p:ph idx="1"/>
          </p:nvPr>
        </p:nvSpPr>
        <p:spPr/>
        <p:txBody>
          <a:bodyPr>
            <a:normAutofit fontScale="85000" lnSpcReduction="20000"/>
          </a:bodyPr>
          <a:lstStyle/>
          <a:p>
            <a:pPr marL="0" indent="0">
              <a:buNone/>
            </a:pPr>
            <a:r>
              <a:rPr lang="en-GB" dirty="0"/>
              <a:t>This type of arrangement is used when the company's strategy requires the production of small quantities and a high variety of the product, so the resources (such as workers and equipment) must be organized around the processes required for production.</a:t>
            </a:r>
          </a:p>
          <a:p>
            <a:pPr marL="0" indent="0">
              <a:buNone/>
            </a:pPr>
            <a:r>
              <a:rPr lang="en-GB" dirty="0"/>
              <a:t>As in job shops</a:t>
            </a:r>
          </a:p>
          <a:p>
            <a:pPr marL="0" indent="0">
              <a:buNone/>
            </a:pPr>
            <a:r>
              <a:rPr lang="en-GB" dirty="0"/>
              <a:t>The arrangement is based on the process on the basis of assembling similar production processes in one department, by applying the principle of specialization. For example, all punching equipment is placed in one section of the factory, as well as for the blacksmithing department, the painting department, and so on....</a:t>
            </a:r>
          </a:p>
        </p:txBody>
      </p:sp>
    </p:spTree>
    <p:extLst>
      <p:ext uri="{BB962C8B-B14F-4D97-AF65-F5344CB8AC3E}">
        <p14:creationId xmlns:p14="http://schemas.microsoft.com/office/powerpoint/2010/main" val="4206096825"/>
      </p:ext>
    </p:extLst>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Slide Number Placeholder 40"/>
          <p:cNvSpPr>
            <a:spLocks noGrp="1"/>
          </p:cNvSpPr>
          <p:nvPr>
            <p:ph type="sldNum" sz="quarter" idx="10"/>
          </p:nvPr>
        </p:nvSpPr>
        <p:spPr/>
        <p:txBody>
          <a:bodyPr/>
          <a:lstStyle/>
          <a:p>
            <a:pPr lvl="2"/>
            <a:fld id="{FA045189-F938-4C2C-AC80-9BCE59619BB3}" type="slidenum">
              <a:rPr lang="en-US">
                <a:solidFill>
                  <a:srgbClr val="000000"/>
                </a:solidFill>
              </a:rPr>
              <a:pPr lvl="2"/>
              <a:t>122</a:t>
            </a:fld>
            <a:endParaRPr lang="en-US">
              <a:solidFill>
                <a:srgbClr val="000000"/>
              </a:solidFill>
            </a:endParaRPr>
          </a:p>
        </p:txBody>
      </p:sp>
      <p:graphicFrame>
        <p:nvGraphicFramePr>
          <p:cNvPr id="143362" name="Group 2"/>
          <p:cNvGraphicFramePr>
            <a:graphicFrameLocks noGrp="1"/>
          </p:cNvGraphicFramePr>
          <p:nvPr>
            <p:ph type="tbl" idx="1"/>
          </p:nvPr>
        </p:nvGraphicFramePr>
        <p:xfrm>
          <a:off x="228600" y="1604963"/>
          <a:ext cx="8739188" cy="3138488"/>
        </p:xfrm>
        <a:graphic>
          <a:graphicData uri="http://schemas.openxmlformats.org/drawingml/2006/table">
            <a:tbl>
              <a:tblPr/>
              <a:tblGrid>
                <a:gridCol w="1747838"/>
                <a:gridCol w="1747837"/>
                <a:gridCol w="1747838"/>
                <a:gridCol w="1747837"/>
                <a:gridCol w="1747838"/>
              </a:tblGrid>
              <a:tr h="4381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rgbClr val="CE2700"/>
                          </a:solidFill>
                          <a:effectLst/>
                          <a:latin typeface="Arial" charset="0"/>
                        </a:rPr>
                        <a:t>Dimension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0FDC5"/>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zh-CN" sz="2000" b="0" i="0" u="none" strike="noStrike" cap="none" normalizeH="0" baseline="0" smtClean="0">
                          <a:ln>
                            <a:noFill/>
                          </a:ln>
                          <a:solidFill>
                            <a:srgbClr val="CE2700"/>
                          </a:solidFill>
                          <a:effectLst/>
                          <a:latin typeface="Arial" charset="0"/>
                          <a:ea typeface="宋体" pitchFamily="2" charset="-122"/>
                        </a:rPr>
                        <a:t>Job Shop</a:t>
                      </a:r>
                      <a:endParaRPr kumimoji="0" lang="en-US" sz="2000" b="0" i="0" u="none" strike="noStrike" cap="none" normalizeH="0" baseline="0" smtClean="0">
                        <a:ln>
                          <a:noFill/>
                        </a:ln>
                        <a:solidFill>
                          <a:srgbClr val="CE27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0FDC5"/>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zh-CN" sz="2000" b="0" i="0" u="none" strike="noStrike" cap="none" normalizeH="0" baseline="0" smtClean="0">
                          <a:ln>
                            <a:noFill/>
                          </a:ln>
                          <a:solidFill>
                            <a:srgbClr val="CE2700"/>
                          </a:solidFill>
                          <a:effectLst/>
                          <a:latin typeface="Arial" charset="0"/>
                          <a:ea typeface="宋体" pitchFamily="2" charset="-122"/>
                        </a:rPr>
                        <a:t>Batch</a:t>
                      </a:r>
                      <a:endParaRPr kumimoji="0" lang="en-US" sz="2000" b="0" i="0" u="none" strike="noStrike" cap="none" normalizeH="0" baseline="0" smtClean="0">
                        <a:ln>
                          <a:noFill/>
                        </a:ln>
                        <a:solidFill>
                          <a:srgbClr val="CE27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0FDC5"/>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zh-CN" sz="2000" b="0" i="0" u="none" strike="noStrike" cap="none" normalizeH="0" baseline="0" smtClean="0">
                          <a:ln>
                            <a:noFill/>
                          </a:ln>
                          <a:solidFill>
                            <a:srgbClr val="CE2700"/>
                          </a:solidFill>
                          <a:effectLst/>
                          <a:latin typeface="Arial" charset="0"/>
                          <a:ea typeface="宋体" pitchFamily="2" charset="-122"/>
                        </a:rPr>
                        <a:t>Repetitive</a:t>
                      </a:r>
                      <a:endParaRPr kumimoji="0" lang="en-US" sz="2000" b="0" i="0" u="none" strike="noStrike" cap="none" normalizeH="0" baseline="0" smtClean="0">
                        <a:ln>
                          <a:noFill/>
                        </a:ln>
                        <a:solidFill>
                          <a:srgbClr val="CE27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0FDC5"/>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zh-CN" sz="2000" b="0" i="0" u="none" strike="noStrike" cap="none" normalizeH="0" baseline="0" smtClean="0">
                          <a:ln>
                            <a:noFill/>
                          </a:ln>
                          <a:solidFill>
                            <a:srgbClr val="CE2700"/>
                          </a:solidFill>
                          <a:effectLst/>
                          <a:latin typeface="Arial" charset="0"/>
                          <a:ea typeface="宋体" pitchFamily="2" charset="-122"/>
                        </a:rPr>
                        <a:t>Continuous</a:t>
                      </a:r>
                      <a:endParaRPr kumimoji="0" lang="en-US" sz="2000" b="0" i="0" u="none" strike="noStrike" cap="none" normalizeH="0" baseline="0" smtClean="0">
                        <a:ln>
                          <a:noFill/>
                        </a:ln>
                        <a:solidFill>
                          <a:srgbClr val="CE2700"/>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0FDC5"/>
                    </a:solidFill>
                  </a:tcPr>
                </a:tc>
              </a:tr>
              <a:tr h="4397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chemeClr val="tx2"/>
                          </a:solidFill>
                          <a:effectLst/>
                          <a:latin typeface="Arial" charset="0"/>
                        </a:rPr>
                        <a:t>Job variety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rgbClr val="CE2700"/>
                          </a:solidFill>
                          <a:effectLst/>
                          <a:latin typeface="Arial" charset="0"/>
                        </a:rPr>
                        <a:t>Very High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rgbClr val="CE2700"/>
                          </a:solidFill>
                          <a:effectLst/>
                          <a:latin typeface="Arial" charset="0"/>
                        </a:rPr>
                        <a:t>Moderate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rgbClr val="CE2700"/>
                          </a:solidFill>
                          <a:effectLst/>
                          <a:latin typeface="Arial" charset="0"/>
                        </a:rPr>
                        <a:t>Low</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rgbClr val="CE2700"/>
                          </a:solidFill>
                          <a:effectLst/>
                          <a:latin typeface="Arial" charset="0"/>
                        </a:rPr>
                        <a:t>Very low</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350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chemeClr val="tx2"/>
                          </a:solidFill>
                          <a:effectLst/>
                          <a:latin typeface="Arial" charset="0"/>
                        </a:rPr>
                        <a:t>Process flexibility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rgbClr val="CE2700"/>
                          </a:solidFill>
                          <a:effectLst/>
                          <a:latin typeface="Arial" charset="0"/>
                        </a:rPr>
                        <a:t>Very High</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rgbClr val="CE27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rgbClr val="CE2700"/>
                          </a:solidFill>
                          <a:effectLst/>
                          <a:latin typeface="Arial" charset="0"/>
                        </a:rPr>
                        <a:t>Moderate</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rgbClr val="CE27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rgbClr val="CE2700"/>
                          </a:solidFill>
                          <a:effectLst/>
                          <a:latin typeface="Arial" charset="0"/>
                        </a:rPr>
                        <a:t>Low</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rgbClr val="CE2700"/>
                          </a:solidFill>
                          <a:effectLst/>
                          <a:latin typeface="Arial" charset="0"/>
                        </a:rPr>
                        <a:t>Very low</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rgbClr val="CE2700"/>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81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chemeClr val="tx2"/>
                          </a:solidFill>
                          <a:effectLst/>
                          <a:latin typeface="Arial" charset="0"/>
                        </a:rPr>
                        <a:t>Unit cost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rgbClr val="CE2700"/>
                          </a:solidFill>
                          <a:effectLst/>
                          <a:latin typeface="Arial" charset="0"/>
                        </a:rPr>
                        <a:t>Very High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rgbClr val="CE2700"/>
                          </a:solidFill>
                          <a:effectLst/>
                          <a:latin typeface="Arial" charset="0"/>
                        </a:rPr>
                        <a:t>Moderate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rgbClr val="CE2700"/>
                          </a:solidFill>
                          <a:effectLst/>
                          <a:latin typeface="Arial" charset="0"/>
                        </a:rPr>
                        <a:t>Low</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rgbClr val="CE2700"/>
                          </a:solidFill>
                          <a:effectLst/>
                          <a:latin typeface="Arial" charset="0"/>
                        </a:rPr>
                        <a:t>Very low</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874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chemeClr val="tx2"/>
                          </a:solidFill>
                          <a:effectLst/>
                          <a:latin typeface="Arial" charset="0"/>
                        </a:rPr>
                        <a:t>Volume of output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rgbClr val="CE2700"/>
                          </a:solidFill>
                          <a:effectLst/>
                          <a:latin typeface="Arial" charset="0"/>
                        </a:rPr>
                        <a:t>Very </a:t>
                      </a:r>
                      <a:r>
                        <a:rPr kumimoji="0" lang="en-US" altLang="zh-CN" sz="2000" b="0" i="0" u="none" strike="noStrike" cap="none" normalizeH="0" baseline="0" smtClean="0">
                          <a:ln>
                            <a:noFill/>
                          </a:ln>
                          <a:solidFill>
                            <a:srgbClr val="CE2700"/>
                          </a:solidFill>
                          <a:effectLst/>
                          <a:latin typeface="Arial" charset="0"/>
                          <a:ea typeface="宋体" pitchFamily="2" charset="-122"/>
                        </a:rPr>
                        <a:t>low</a:t>
                      </a:r>
                      <a:endParaRPr kumimoji="0" lang="en-US" sz="2000" b="0" i="0" u="none" strike="noStrike" cap="none" normalizeH="0" baseline="0" smtClean="0">
                        <a:ln>
                          <a:noFill/>
                        </a:ln>
                        <a:solidFill>
                          <a:srgbClr val="CE2700"/>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rgbClr val="CE27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rgbClr val="CE2700"/>
                          </a:solidFill>
                          <a:effectLst/>
                          <a:latin typeface="Arial" charset="0"/>
                        </a:rPr>
                        <a:t>Low</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rgbClr val="CE2700"/>
                          </a:solidFill>
                          <a:effectLst/>
                          <a:latin typeface="Arial" charset="0"/>
                        </a:rPr>
                        <a:t>High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rgbClr val="CE2700"/>
                          </a:solidFill>
                          <a:effectLst/>
                          <a:latin typeface="Arial" charset="0"/>
                        </a:rPr>
                        <a:t>Very </a:t>
                      </a:r>
                      <a:r>
                        <a:rPr kumimoji="0" lang="en-US" altLang="zh-CN" sz="2000" b="0" i="0" u="none" strike="noStrike" cap="none" normalizeH="0" baseline="0" smtClean="0">
                          <a:ln>
                            <a:noFill/>
                          </a:ln>
                          <a:solidFill>
                            <a:srgbClr val="CE2700"/>
                          </a:solidFill>
                          <a:effectLst/>
                          <a:latin typeface="Arial" charset="0"/>
                          <a:ea typeface="宋体" pitchFamily="2" charset="-122"/>
                        </a:rPr>
                        <a:t>high</a:t>
                      </a:r>
                      <a:endParaRPr kumimoji="0" lang="en-US" sz="2000" b="0" i="0" u="none" strike="noStrike" cap="none" normalizeH="0" baseline="0" smtClean="0">
                        <a:ln>
                          <a:noFill/>
                        </a:ln>
                        <a:solidFill>
                          <a:srgbClr val="CE2700"/>
                        </a:solidFill>
                        <a:effectLst/>
                        <a:latin typeface="Arial"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rgbClr val="CE2700"/>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43401" name="Rectangle 41"/>
          <p:cNvSpPr>
            <a:spLocks noGrp="1" noChangeArrowheads="1"/>
          </p:cNvSpPr>
          <p:nvPr>
            <p:ph type="title"/>
          </p:nvPr>
        </p:nvSpPr>
        <p:spPr>
          <a:xfrm>
            <a:off x="315913" y="577850"/>
            <a:ext cx="7761287" cy="428625"/>
          </a:xfrm>
          <a:noFill/>
          <a:ln/>
        </p:spPr>
        <p:txBody>
          <a:bodyPr anchor="ctr"/>
          <a:lstStyle/>
          <a:p>
            <a:r>
              <a:rPr lang="en-US"/>
              <a:t>Product – Process Matrix</a:t>
            </a:r>
          </a:p>
        </p:txBody>
      </p:sp>
    </p:spTree>
    <p:extLst>
      <p:ext uri="{BB962C8B-B14F-4D97-AF65-F5344CB8AC3E}">
        <p14:creationId xmlns:p14="http://schemas.microsoft.com/office/powerpoint/2010/main" val="2120429320"/>
      </p:ext>
    </p:extLst>
  </p:cSld>
  <p:clrMapOvr>
    <a:masterClrMapping/>
  </p:clrMapOvr>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Slide Number Placeholder 26"/>
          <p:cNvSpPr>
            <a:spLocks noGrp="1"/>
          </p:cNvSpPr>
          <p:nvPr>
            <p:ph type="sldNum" sz="quarter" idx="10"/>
          </p:nvPr>
        </p:nvSpPr>
        <p:spPr/>
        <p:txBody>
          <a:bodyPr/>
          <a:lstStyle/>
          <a:p>
            <a:pPr lvl="2"/>
            <a:fld id="{9474A77F-614E-4C10-A18B-742189635C32}" type="slidenum">
              <a:rPr lang="en-US">
                <a:solidFill>
                  <a:srgbClr val="000000"/>
                </a:solidFill>
              </a:rPr>
              <a:pPr lvl="2"/>
              <a:t>123</a:t>
            </a:fld>
            <a:endParaRPr lang="en-US">
              <a:solidFill>
                <a:srgbClr val="000000"/>
              </a:solidFill>
            </a:endParaRPr>
          </a:p>
        </p:txBody>
      </p:sp>
      <p:sp>
        <p:nvSpPr>
          <p:cNvPr id="24578" name="Rectangle 2"/>
          <p:cNvSpPr>
            <a:spLocks noGrp="1" noChangeArrowheads="1"/>
          </p:cNvSpPr>
          <p:nvPr>
            <p:ph type="title"/>
          </p:nvPr>
        </p:nvSpPr>
        <p:spPr>
          <a:xfrm>
            <a:off x="0" y="304800"/>
            <a:ext cx="9144000" cy="554038"/>
          </a:xfrm>
          <a:noFill/>
          <a:ln/>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r>
              <a:rPr lang="en-US"/>
              <a:t>Process Layout</a:t>
            </a:r>
            <a:endParaRPr lang="en-US" b="1"/>
          </a:p>
        </p:txBody>
      </p:sp>
      <p:grpSp>
        <p:nvGrpSpPr>
          <p:cNvPr id="24603" name="Group 27"/>
          <p:cNvGrpSpPr>
            <a:grpSpLocks/>
          </p:cNvGrpSpPr>
          <p:nvPr/>
        </p:nvGrpSpPr>
        <p:grpSpPr bwMode="auto">
          <a:xfrm>
            <a:off x="152400" y="1676400"/>
            <a:ext cx="9144000" cy="4070350"/>
            <a:chOff x="0" y="1296"/>
            <a:chExt cx="5760" cy="2564"/>
          </a:xfrm>
        </p:grpSpPr>
        <p:sp>
          <p:nvSpPr>
            <p:cNvPr id="24579" name="Rectangle 3"/>
            <p:cNvSpPr>
              <a:spLocks noChangeArrowheads="1"/>
            </p:cNvSpPr>
            <p:nvPr/>
          </p:nvSpPr>
          <p:spPr bwMode="auto">
            <a:xfrm>
              <a:off x="480" y="1296"/>
              <a:ext cx="4576" cy="2548"/>
            </a:xfrm>
            <a:prstGeom prst="rect">
              <a:avLst/>
            </a:prstGeom>
            <a:solidFill>
              <a:schemeClr val="bg1"/>
            </a:solidFill>
            <a:ln w="12700">
              <a:solidFill>
                <a:schemeClr val="bg1"/>
              </a:solidFill>
              <a:miter lim="800000"/>
              <a:headEnd/>
              <a:tailEnd/>
            </a:ln>
            <a:effectLst>
              <a:outerShdw dist="107763" dir="2700000" algn="ctr" rotWithShape="0">
                <a:srgbClr val="2237A0"/>
              </a:outerShdw>
            </a:effectLst>
          </p:spPr>
          <p:txBody>
            <a:bodyPr wrap="none" anchor="ctr"/>
            <a:lstStyle/>
            <a:p>
              <a:pPr eaLnBrk="0" fontAlgn="base" hangingPunct="0">
                <a:spcBef>
                  <a:spcPct val="0"/>
                </a:spcBef>
                <a:spcAft>
                  <a:spcPct val="0"/>
                </a:spcAft>
              </a:pPr>
              <a:endParaRPr lang="en-GB" sz="2400" b="1">
                <a:solidFill>
                  <a:srgbClr val="000000"/>
                </a:solidFill>
                <a:latin typeface="Arial Narrow" pitchFamily="34" charset="0"/>
              </a:endParaRPr>
            </a:p>
          </p:txBody>
        </p:sp>
        <p:sp>
          <p:nvSpPr>
            <p:cNvPr id="24599" name="Rectangle 23"/>
            <p:cNvSpPr>
              <a:spLocks noChangeArrowheads="1"/>
            </p:cNvSpPr>
            <p:nvPr/>
          </p:nvSpPr>
          <p:spPr bwMode="auto">
            <a:xfrm>
              <a:off x="0" y="3420"/>
              <a:ext cx="5760" cy="4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algn="ctr" eaLnBrk="0" fontAlgn="base" hangingPunct="0">
                <a:spcBef>
                  <a:spcPct val="0"/>
                </a:spcBef>
                <a:spcAft>
                  <a:spcPct val="0"/>
                </a:spcAft>
              </a:pPr>
              <a:r>
                <a:rPr lang="en-US" sz="2000" b="1">
                  <a:solidFill>
                    <a:srgbClr val="CE2700"/>
                  </a:solidFill>
                </a:rPr>
                <a:t>Process Layout - work travels </a:t>
              </a:r>
              <a:br>
                <a:rPr lang="en-US" sz="2000" b="1">
                  <a:solidFill>
                    <a:srgbClr val="CE2700"/>
                  </a:solidFill>
                </a:rPr>
              </a:br>
              <a:r>
                <a:rPr lang="en-US" sz="2000" b="1">
                  <a:solidFill>
                    <a:srgbClr val="CE2700"/>
                  </a:solidFill>
                </a:rPr>
                <a:t>to dedicated process centers</a:t>
              </a:r>
            </a:p>
          </p:txBody>
        </p:sp>
        <p:grpSp>
          <p:nvGrpSpPr>
            <p:cNvPr id="24602" name="Group 26"/>
            <p:cNvGrpSpPr>
              <a:grpSpLocks/>
            </p:cNvGrpSpPr>
            <p:nvPr/>
          </p:nvGrpSpPr>
          <p:grpSpPr bwMode="auto">
            <a:xfrm>
              <a:off x="692" y="1328"/>
              <a:ext cx="4012" cy="2080"/>
              <a:chOff x="916" y="1468"/>
              <a:chExt cx="4012" cy="2080"/>
            </a:xfrm>
          </p:grpSpPr>
          <p:sp>
            <p:nvSpPr>
              <p:cNvPr id="24580" name="AutoShape 4"/>
              <p:cNvSpPr>
                <a:spLocks noChangeArrowheads="1"/>
              </p:cNvSpPr>
              <p:nvPr/>
            </p:nvSpPr>
            <p:spPr bwMode="auto">
              <a:xfrm>
                <a:off x="916" y="1972"/>
                <a:ext cx="1180" cy="508"/>
              </a:xfrm>
              <a:prstGeom prst="roundRect">
                <a:avLst>
                  <a:gd name="adj" fmla="val 12486"/>
                </a:avLst>
              </a:prstGeom>
              <a:solidFill>
                <a:srgbClr val="BADED5"/>
              </a:solidFill>
              <a:ln w="12700">
                <a:solidFill>
                  <a:schemeClr val="tx1"/>
                </a:solidFill>
                <a:round/>
                <a:headEnd/>
                <a:tailEnd/>
              </a:ln>
              <a:effectLst>
                <a:prstShdw prst="shdw17" dist="17961" dir="2700000">
                  <a:schemeClr val="tx1">
                    <a:gamma/>
                    <a:shade val="60000"/>
                    <a:invGamma/>
                  </a:schemeClr>
                </a:prstShdw>
              </a:effectLst>
            </p:spPr>
            <p:txBody>
              <a:bodyPr wrap="none" anchor="ctr"/>
              <a:lstStyle/>
              <a:p>
                <a:pPr eaLnBrk="0" fontAlgn="base" hangingPunct="0">
                  <a:spcBef>
                    <a:spcPct val="0"/>
                  </a:spcBef>
                  <a:spcAft>
                    <a:spcPct val="0"/>
                  </a:spcAft>
                </a:pPr>
                <a:endParaRPr lang="en-GB" sz="2400" b="1">
                  <a:solidFill>
                    <a:srgbClr val="000000"/>
                  </a:solidFill>
                  <a:latin typeface="Arial Narrow" pitchFamily="34" charset="0"/>
                </a:endParaRPr>
              </a:p>
            </p:txBody>
          </p:sp>
          <p:sp>
            <p:nvSpPr>
              <p:cNvPr id="24581" name="AutoShape 5"/>
              <p:cNvSpPr>
                <a:spLocks noChangeArrowheads="1"/>
              </p:cNvSpPr>
              <p:nvPr/>
            </p:nvSpPr>
            <p:spPr bwMode="auto">
              <a:xfrm>
                <a:off x="1540" y="3040"/>
                <a:ext cx="1180" cy="508"/>
              </a:xfrm>
              <a:prstGeom prst="roundRect">
                <a:avLst>
                  <a:gd name="adj" fmla="val 12486"/>
                </a:avLst>
              </a:prstGeom>
              <a:solidFill>
                <a:srgbClr val="BADED5"/>
              </a:solidFill>
              <a:ln w="12700">
                <a:solidFill>
                  <a:schemeClr val="tx1"/>
                </a:solidFill>
                <a:round/>
                <a:headEnd/>
                <a:tailEnd/>
              </a:ln>
              <a:effectLst>
                <a:prstShdw prst="shdw17" dist="17961" dir="2700000">
                  <a:schemeClr val="tx1">
                    <a:gamma/>
                    <a:shade val="60000"/>
                    <a:invGamma/>
                  </a:schemeClr>
                </a:prstShdw>
              </a:effectLst>
            </p:spPr>
            <p:txBody>
              <a:bodyPr wrap="none" anchor="ctr"/>
              <a:lstStyle/>
              <a:p>
                <a:pPr eaLnBrk="0" fontAlgn="base" hangingPunct="0">
                  <a:spcBef>
                    <a:spcPct val="0"/>
                  </a:spcBef>
                  <a:spcAft>
                    <a:spcPct val="0"/>
                  </a:spcAft>
                </a:pPr>
                <a:endParaRPr lang="en-GB" sz="2400" b="1">
                  <a:solidFill>
                    <a:srgbClr val="000000"/>
                  </a:solidFill>
                  <a:latin typeface="Arial Narrow" pitchFamily="34" charset="0"/>
                </a:endParaRPr>
              </a:p>
            </p:txBody>
          </p:sp>
          <p:sp>
            <p:nvSpPr>
              <p:cNvPr id="24582" name="AutoShape 6"/>
              <p:cNvSpPr>
                <a:spLocks noChangeArrowheads="1"/>
              </p:cNvSpPr>
              <p:nvPr/>
            </p:nvSpPr>
            <p:spPr bwMode="auto">
              <a:xfrm>
                <a:off x="3748" y="1996"/>
                <a:ext cx="1180" cy="508"/>
              </a:xfrm>
              <a:prstGeom prst="roundRect">
                <a:avLst>
                  <a:gd name="adj" fmla="val 12486"/>
                </a:avLst>
              </a:prstGeom>
              <a:solidFill>
                <a:srgbClr val="BADED5"/>
              </a:solidFill>
              <a:ln w="12700">
                <a:solidFill>
                  <a:schemeClr val="tx1"/>
                </a:solidFill>
                <a:round/>
                <a:headEnd/>
                <a:tailEnd/>
              </a:ln>
              <a:effectLst>
                <a:prstShdw prst="shdw17" dist="17961" dir="2700000">
                  <a:schemeClr val="tx1">
                    <a:gamma/>
                    <a:shade val="60000"/>
                    <a:invGamma/>
                  </a:schemeClr>
                </a:prstShdw>
              </a:effectLst>
            </p:spPr>
            <p:txBody>
              <a:bodyPr wrap="none" anchor="ctr"/>
              <a:lstStyle/>
              <a:p>
                <a:pPr eaLnBrk="0" fontAlgn="base" hangingPunct="0">
                  <a:spcBef>
                    <a:spcPct val="0"/>
                  </a:spcBef>
                  <a:spcAft>
                    <a:spcPct val="0"/>
                  </a:spcAft>
                </a:pPr>
                <a:endParaRPr lang="en-GB" sz="2400" b="1">
                  <a:solidFill>
                    <a:srgbClr val="000000"/>
                  </a:solidFill>
                  <a:latin typeface="Arial Narrow" pitchFamily="34" charset="0"/>
                </a:endParaRPr>
              </a:p>
            </p:txBody>
          </p:sp>
          <p:sp>
            <p:nvSpPr>
              <p:cNvPr id="24583" name="AutoShape 7"/>
              <p:cNvSpPr>
                <a:spLocks noChangeArrowheads="1"/>
              </p:cNvSpPr>
              <p:nvPr/>
            </p:nvSpPr>
            <p:spPr bwMode="auto">
              <a:xfrm>
                <a:off x="3520" y="3040"/>
                <a:ext cx="1180" cy="508"/>
              </a:xfrm>
              <a:prstGeom prst="roundRect">
                <a:avLst>
                  <a:gd name="adj" fmla="val 12486"/>
                </a:avLst>
              </a:prstGeom>
              <a:solidFill>
                <a:srgbClr val="BADED5"/>
              </a:solidFill>
              <a:ln w="12700">
                <a:solidFill>
                  <a:schemeClr val="tx1"/>
                </a:solidFill>
                <a:round/>
                <a:headEnd/>
                <a:tailEnd/>
              </a:ln>
              <a:effectLst>
                <a:prstShdw prst="shdw17" dist="17961" dir="2700000">
                  <a:schemeClr val="tx1">
                    <a:gamma/>
                    <a:shade val="60000"/>
                    <a:invGamma/>
                  </a:schemeClr>
                </a:prstShdw>
              </a:effectLst>
            </p:spPr>
            <p:txBody>
              <a:bodyPr wrap="none" anchor="ctr"/>
              <a:lstStyle/>
              <a:p>
                <a:pPr eaLnBrk="0" fontAlgn="base" hangingPunct="0">
                  <a:spcBef>
                    <a:spcPct val="0"/>
                  </a:spcBef>
                  <a:spcAft>
                    <a:spcPct val="0"/>
                  </a:spcAft>
                </a:pPr>
                <a:endParaRPr lang="en-GB" sz="2400" b="1">
                  <a:solidFill>
                    <a:srgbClr val="000000"/>
                  </a:solidFill>
                  <a:latin typeface="Arial Narrow" pitchFamily="34" charset="0"/>
                </a:endParaRPr>
              </a:p>
            </p:txBody>
          </p:sp>
          <p:sp>
            <p:nvSpPr>
              <p:cNvPr id="24584" name="AutoShape 8"/>
              <p:cNvSpPr>
                <a:spLocks noChangeArrowheads="1"/>
              </p:cNvSpPr>
              <p:nvPr/>
            </p:nvSpPr>
            <p:spPr bwMode="auto">
              <a:xfrm>
                <a:off x="2476" y="1468"/>
                <a:ext cx="916" cy="328"/>
              </a:xfrm>
              <a:prstGeom prst="roundRect">
                <a:avLst>
                  <a:gd name="adj" fmla="val 12486"/>
                </a:avLst>
              </a:prstGeom>
              <a:solidFill>
                <a:srgbClr val="BADED5"/>
              </a:solidFill>
              <a:ln w="12700">
                <a:solidFill>
                  <a:schemeClr val="tx1"/>
                </a:solidFill>
                <a:round/>
                <a:headEnd/>
                <a:tailEnd/>
              </a:ln>
              <a:effectLst>
                <a:prstShdw prst="shdw17" dist="17961" dir="2700000">
                  <a:schemeClr val="tx1">
                    <a:gamma/>
                    <a:shade val="60000"/>
                    <a:invGamma/>
                  </a:schemeClr>
                </a:prstShdw>
              </a:effectLst>
            </p:spPr>
            <p:txBody>
              <a:bodyPr wrap="none" anchor="ctr"/>
              <a:lstStyle/>
              <a:p>
                <a:pPr eaLnBrk="0" fontAlgn="base" hangingPunct="0">
                  <a:spcBef>
                    <a:spcPct val="0"/>
                  </a:spcBef>
                  <a:spcAft>
                    <a:spcPct val="0"/>
                  </a:spcAft>
                </a:pPr>
                <a:endParaRPr lang="en-GB" sz="2400" b="1">
                  <a:solidFill>
                    <a:srgbClr val="000000"/>
                  </a:solidFill>
                  <a:latin typeface="Arial Narrow" pitchFamily="34" charset="0"/>
                </a:endParaRPr>
              </a:p>
            </p:txBody>
          </p:sp>
          <p:sp>
            <p:nvSpPr>
              <p:cNvPr id="24585" name="Rectangle 9"/>
              <p:cNvSpPr>
                <a:spLocks noChangeArrowheads="1"/>
              </p:cNvSpPr>
              <p:nvPr/>
            </p:nvSpPr>
            <p:spPr bwMode="auto">
              <a:xfrm>
                <a:off x="2595" y="1491"/>
                <a:ext cx="720" cy="2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eaLnBrk="0" fontAlgn="base" hangingPunct="0">
                  <a:spcBef>
                    <a:spcPct val="0"/>
                  </a:spcBef>
                  <a:spcAft>
                    <a:spcPct val="0"/>
                  </a:spcAft>
                </a:pPr>
                <a:r>
                  <a:rPr lang="en-US" sz="2400" b="1">
                    <a:solidFill>
                      <a:srgbClr val="CE2700"/>
                    </a:solidFill>
                  </a:rPr>
                  <a:t>Milling</a:t>
                </a:r>
              </a:p>
            </p:txBody>
          </p:sp>
          <p:sp>
            <p:nvSpPr>
              <p:cNvPr id="24586" name="Rectangle 10"/>
              <p:cNvSpPr>
                <a:spLocks noChangeArrowheads="1"/>
              </p:cNvSpPr>
              <p:nvPr/>
            </p:nvSpPr>
            <p:spPr bwMode="auto">
              <a:xfrm>
                <a:off x="974" y="1971"/>
                <a:ext cx="1022" cy="5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algn="ctr" eaLnBrk="0" fontAlgn="base" hangingPunct="0">
                  <a:spcBef>
                    <a:spcPct val="0"/>
                  </a:spcBef>
                  <a:spcAft>
                    <a:spcPct val="0"/>
                  </a:spcAft>
                </a:pPr>
                <a:r>
                  <a:rPr lang="en-US" sz="2400" b="1">
                    <a:solidFill>
                      <a:srgbClr val="CE2700"/>
                    </a:solidFill>
                  </a:rPr>
                  <a:t>Assembly</a:t>
                </a:r>
                <a:br>
                  <a:rPr lang="en-US" sz="2400" b="1">
                    <a:solidFill>
                      <a:srgbClr val="CE2700"/>
                    </a:solidFill>
                  </a:rPr>
                </a:br>
                <a:r>
                  <a:rPr lang="en-US" sz="2400" b="1">
                    <a:solidFill>
                      <a:srgbClr val="CE2700"/>
                    </a:solidFill>
                  </a:rPr>
                  <a:t>&amp; Test</a:t>
                </a:r>
              </a:p>
            </p:txBody>
          </p:sp>
          <p:sp>
            <p:nvSpPr>
              <p:cNvPr id="24587" name="Rectangle 11"/>
              <p:cNvSpPr>
                <a:spLocks noChangeArrowheads="1"/>
              </p:cNvSpPr>
              <p:nvPr/>
            </p:nvSpPr>
            <p:spPr bwMode="auto">
              <a:xfrm>
                <a:off x="3903" y="2103"/>
                <a:ext cx="912" cy="2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eaLnBrk="0" fontAlgn="base" hangingPunct="0">
                  <a:spcBef>
                    <a:spcPct val="0"/>
                  </a:spcBef>
                  <a:spcAft>
                    <a:spcPct val="0"/>
                  </a:spcAft>
                </a:pPr>
                <a:r>
                  <a:rPr lang="en-US" sz="2400" b="1">
                    <a:solidFill>
                      <a:srgbClr val="CE2700"/>
                    </a:solidFill>
                  </a:rPr>
                  <a:t>Grinding</a:t>
                </a:r>
              </a:p>
            </p:txBody>
          </p:sp>
          <p:sp>
            <p:nvSpPr>
              <p:cNvPr id="24588" name="Rectangle 12"/>
              <p:cNvSpPr>
                <a:spLocks noChangeArrowheads="1"/>
              </p:cNvSpPr>
              <p:nvPr/>
            </p:nvSpPr>
            <p:spPr bwMode="auto">
              <a:xfrm>
                <a:off x="1755" y="3183"/>
                <a:ext cx="774" cy="2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eaLnBrk="0" fontAlgn="base" hangingPunct="0">
                  <a:spcBef>
                    <a:spcPct val="0"/>
                  </a:spcBef>
                  <a:spcAft>
                    <a:spcPct val="0"/>
                  </a:spcAft>
                </a:pPr>
                <a:r>
                  <a:rPr lang="en-US" sz="2400" b="1">
                    <a:solidFill>
                      <a:srgbClr val="CE2700"/>
                    </a:solidFill>
                  </a:rPr>
                  <a:t>Drilling</a:t>
                </a:r>
              </a:p>
            </p:txBody>
          </p:sp>
          <p:sp>
            <p:nvSpPr>
              <p:cNvPr id="24589" name="Rectangle 13"/>
              <p:cNvSpPr>
                <a:spLocks noChangeArrowheads="1"/>
              </p:cNvSpPr>
              <p:nvPr/>
            </p:nvSpPr>
            <p:spPr bwMode="auto">
              <a:xfrm>
                <a:off x="3771" y="3171"/>
                <a:ext cx="753" cy="2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eaLnBrk="0" fontAlgn="base" hangingPunct="0">
                  <a:spcBef>
                    <a:spcPct val="0"/>
                  </a:spcBef>
                  <a:spcAft>
                    <a:spcPct val="0"/>
                  </a:spcAft>
                </a:pPr>
                <a:r>
                  <a:rPr lang="en-US" sz="2400" b="1">
                    <a:solidFill>
                      <a:srgbClr val="CE2700"/>
                    </a:solidFill>
                  </a:rPr>
                  <a:t>Plating</a:t>
                </a:r>
              </a:p>
            </p:txBody>
          </p:sp>
          <p:sp>
            <p:nvSpPr>
              <p:cNvPr id="24590" name="Line 14"/>
              <p:cNvSpPr>
                <a:spLocks noChangeShapeType="1"/>
              </p:cNvSpPr>
              <p:nvPr/>
            </p:nvSpPr>
            <p:spPr bwMode="auto">
              <a:xfrm flipV="1">
                <a:off x="2133" y="1805"/>
                <a:ext cx="763" cy="1239"/>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GB" sz="2400" b="1">
                  <a:solidFill>
                    <a:srgbClr val="000000"/>
                  </a:solidFill>
                  <a:latin typeface="Arial Narrow" pitchFamily="34" charset="0"/>
                </a:endParaRPr>
              </a:p>
            </p:txBody>
          </p:sp>
          <p:sp>
            <p:nvSpPr>
              <p:cNvPr id="24591" name="Line 15"/>
              <p:cNvSpPr>
                <a:spLocks noChangeShapeType="1"/>
              </p:cNvSpPr>
              <p:nvPr/>
            </p:nvSpPr>
            <p:spPr bwMode="auto">
              <a:xfrm flipV="1">
                <a:off x="2113" y="1805"/>
                <a:ext cx="507" cy="231"/>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GB" sz="2400" b="1">
                  <a:solidFill>
                    <a:srgbClr val="000000"/>
                  </a:solidFill>
                  <a:latin typeface="Arial Narrow" pitchFamily="34" charset="0"/>
                </a:endParaRPr>
              </a:p>
            </p:txBody>
          </p:sp>
          <p:sp>
            <p:nvSpPr>
              <p:cNvPr id="24592" name="Line 16"/>
              <p:cNvSpPr>
                <a:spLocks noChangeShapeType="1"/>
              </p:cNvSpPr>
              <p:nvPr/>
            </p:nvSpPr>
            <p:spPr bwMode="auto">
              <a:xfrm>
                <a:off x="2121" y="2232"/>
                <a:ext cx="1615"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GB" sz="2400" b="1">
                  <a:solidFill>
                    <a:srgbClr val="000000"/>
                  </a:solidFill>
                  <a:latin typeface="Arial Narrow" pitchFamily="34" charset="0"/>
                </a:endParaRPr>
              </a:p>
            </p:txBody>
          </p:sp>
          <p:sp>
            <p:nvSpPr>
              <p:cNvPr id="24593" name="Line 17"/>
              <p:cNvSpPr>
                <a:spLocks noChangeShapeType="1"/>
              </p:cNvSpPr>
              <p:nvPr/>
            </p:nvSpPr>
            <p:spPr bwMode="auto">
              <a:xfrm>
                <a:off x="2101" y="2477"/>
                <a:ext cx="1419" cy="575"/>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GB" sz="2400" b="1">
                  <a:solidFill>
                    <a:srgbClr val="000000"/>
                  </a:solidFill>
                  <a:latin typeface="Arial Narrow" pitchFamily="34" charset="0"/>
                </a:endParaRPr>
              </a:p>
            </p:txBody>
          </p:sp>
          <p:sp>
            <p:nvSpPr>
              <p:cNvPr id="24594" name="Line 18"/>
              <p:cNvSpPr>
                <a:spLocks noChangeShapeType="1"/>
              </p:cNvSpPr>
              <p:nvPr/>
            </p:nvSpPr>
            <p:spPr bwMode="auto">
              <a:xfrm flipH="1" flipV="1">
                <a:off x="1385" y="2477"/>
                <a:ext cx="575" cy="571"/>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GB" sz="2400" b="1">
                  <a:solidFill>
                    <a:srgbClr val="000000"/>
                  </a:solidFill>
                  <a:latin typeface="Arial Narrow" pitchFamily="34" charset="0"/>
                </a:endParaRPr>
              </a:p>
            </p:txBody>
          </p:sp>
          <p:sp>
            <p:nvSpPr>
              <p:cNvPr id="24595" name="Line 19"/>
              <p:cNvSpPr>
                <a:spLocks noChangeShapeType="1"/>
              </p:cNvSpPr>
              <p:nvPr/>
            </p:nvSpPr>
            <p:spPr bwMode="auto">
              <a:xfrm>
                <a:off x="2736" y="3312"/>
                <a:ext cx="76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GB" sz="2400" b="1">
                  <a:solidFill>
                    <a:srgbClr val="000000"/>
                  </a:solidFill>
                  <a:latin typeface="Arial Narrow" pitchFamily="34" charset="0"/>
                </a:endParaRPr>
              </a:p>
            </p:txBody>
          </p:sp>
          <p:sp>
            <p:nvSpPr>
              <p:cNvPr id="24596" name="Line 20"/>
              <p:cNvSpPr>
                <a:spLocks noChangeShapeType="1"/>
              </p:cNvSpPr>
              <p:nvPr/>
            </p:nvSpPr>
            <p:spPr bwMode="auto">
              <a:xfrm flipH="1" flipV="1">
                <a:off x="4224" y="2496"/>
                <a:ext cx="0" cy="528"/>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GB" sz="2400" b="1">
                  <a:solidFill>
                    <a:srgbClr val="000000"/>
                  </a:solidFill>
                  <a:latin typeface="Arial Narrow" pitchFamily="34" charset="0"/>
                </a:endParaRPr>
              </a:p>
            </p:txBody>
          </p:sp>
          <p:sp>
            <p:nvSpPr>
              <p:cNvPr id="24597" name="Line 21"/>
              <p:cNvSpPr>
                <a:spLocks noChangeShapeType="1"/>
              </p:cNvSpPr>
              <p:nvPr/>
            </p:nvSpPr>
            <p:spPr bwMode="auto">
              <a:xfrm flipV="1">
                <a:off x="2733" y="2489"/>
                <a:ext cx="1039" cy="591"/>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GB" sz="2400" b="1">
                  <a:solidFill>
                    <a:srgbClr val="000000"/>
                  </a:solidFill>
                  <a:latin typeface="Arial Narrow" pitchFamily="34" charset="0"/>
                </a:endParaRPr>
              </a:p>
            </p:txBody>
          </p:sp>
          <p:sp>
            <p:nvSpPr>
              <p:cNvPr id="24598" name="Line 22"/>
              <p:cNvSpPr>
                <a:spLocks noChangeShapeType="1"/>
              </p:cNvSpPr>
              <p:nvPr/>
            </p:nvSpPr>
            <p:spPr bwMode="auto">
              <a:xfrm>
                <a:off x="3129" y="1821"/>
                <a:ext cx="715" cy="1207"/>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GB" sz="2400" b="1">
                  <a:solidFill>
                    <a:srgbClr val="000000"/>
                  </a:solidFill>
                  <a:latin typeface="Arial Narrow" pitchFamily="34" charset="0"/>
                </a:endParaRPr>
              </a:p>
            </p:txBody>
          </p:sp>
          <p:sp>
            <p:nvSpPr>
              <p:cNvPr id="24600" name="Line 24"/>
              <p:cNvSpPr>
                <a:spLocks noChangeShapeType="1"/>
              </p:cNvSpPr>
              <p:nvPr/>
            </p:nvSpPr>
            <p:spPr bwMode="auto">
              <a:xfrm>
                <a:off x="3393" y="1809"/>
                <a:ext cx="351" cy="255"/>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GB" sz="2400" b="1">
                  <a:solidFill>
                    <a:srgbClr val="000000"/>
                  </a:solidFill>
                  <a:latin typeface="Arial Narrow" pitchFamily="34" charset="0"/>
                </a:endParaRPr>
              </a:p>
            </p:txBody>
          </p:sp>
        </p:grpSp>
      </p:grpSp>
    </p:spTree>
    <p:extLst>
      <p:ext uri="{BB962C8B-B14F-4D97-AF65-F5344CB8AC3E}">
        <p14:creationId xmlns:p14="http://schemas.microsoft.com/office/powerpoint/2010/main" val="3007367817"/>
      </p:ext>
    </p:extLst>
  </p:cSld>
  <p:clrMapOvr>
    <a:masterClrMapping/>
  </p:clrMapOvr>
  <p:transition>
    <p:dissolve/>
  </p:transition>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Slide Number Placeholder 47"/>
          <p:cNvSpPr>
            <a:spLocks noGrp="1"/>
          </p:cNvSpPr>
          <p:nvPr>
            <p:ph type="sldNum" sz="quarter" idx="10"/>
          </p:nvPr>
        </p:nvSpPr>
        <p:spPr/>
        <p:txBody>
          <a:bodyPr/>
          <a:lstStyle/>
          <a:p>
            <a:pPr lvl="2"/>
            <a:fld id="{EA564C7E-63BF-4299-A23D-1B6158B03D12}" type="slidenum">
              <a:rPr lang="en-US">
                <a:solidFill>
                  <a:srgbClr val="000000"/>
                </a:solidFill>
              </a:rPr>
              <a:pPr lvl="2"/>
              <a:t>124</a:t>
            </a:fld>
            <a:endParaRPr lang="en-US">
              <a:solidFill>
                <a:srgbClr val="000000"/>
              </a:solidFill>
            </a:endParaRPr>
          </a:p>
        </p:txBody>
      </p:sp>
      <p:sp>
        <p:nvSpPr>
          <p:cNvPr id="119810" name="Rectangle 2"/>
          <p:cNvSpPr>
            <a:spLocks noGrp="1" noChangeArrowheads="1"/>
          </p:cNvSpPr>
          <p:nvPr>
            <p:ph type="title"/>
          </p:nvPr>
        </p:nvSpPr>
        <p:spPr>
          <a:xfrm>
            <a:off x="0" y="0"/>
            <a:ext cx="9144000" cy="1104900"/>
          </a:xfrm>
        </p:spPr>
        <p:txBody>
          <a:bodyPr/>
          <a:lstStyle/>
          <a:p>
            <a:r>
              <a:rPr lang="en-US"/>
              <a:t>Layout types: Product or Process Make your pick</a:t>
            </a:r>
          </a:p>
        </p:txBody>
      </p:sp>
      <p:sp>
        <p:nvSpPr>
          <p:cNvPr id="119811" name="Rectangle 3"/>
          <p:cNvSpPr>
            <a:spLocks noChangeArrowheads="1"/>
          </p:cNvSpPr>
          <p:nvPr/>
        </p:nvSpPr>
        <p:spPr bwMode="auto">
          <a:xfrm>
            <a:off x="914400" y="1981200"/>
            <a:ext cx="990600" cy="381000"/>
          </a:xfrm>
          <a:prstGeom prst="rect">
            <a:avLst/>
          </a:prstGeom>
          <a:gradFill rotWithShape="0">
            <a:gsLst>
              <a:gs pos="0">
                <a:schemeClr val="bg1"/>
              </a:gs>
              <a:gs pos="100000">
                <a:schemeClr val="accent1"/>
              </a:gs>
            </a:gsLst>
            <a:path path="shape">
              <a:fillToRect l="50000" t="50000" r="50000" b="50000"/>
            </a:path>
          </a:gra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eaLnBrk="0" fontAlgn="base" hangingPunct="0">
              <a:spcBef>
                <a:spcPct val="0"/>
              </a:spcBef>
              <a:spcAft>
                <a:spcPct val="0"/>
              </a:spcAft>
            </a:pPr>
            <a:endParaRPr lang="en-GB" sz="2400" b="1">
              <a:solidFill>
                <a:srgbClr val="000000"/>
              </a:solidFill>
              <a:latin typeface="Arial Narrow" pitchFamily="34" charset="0"/>
            </a:endParaRPr>
          </a:p>
        </p:txBody>
      </p:sp>
      <p:sp>
        <p:nvSpPr>
          <p:cNvPr id="119812" name="Rectangle 4"/>
          <p:cNvSpPr>
            <a:spLocks noChangeArrowheads="1"/>
          </p:cNvSpPr>
          <p:nvPr/>
        </p:nvSpPr>
        <p:spPr bwMode="auto">
          <a:xfrm>
            <a:off x="2590800" y="1981200"/>
            <a:ext cx="990600" cy="381000"/>
          </a:xfrm>
          <a:prstGeom prst="rect">
            <a:avLst/>
          </a:prstGeom>
          <a:solidFill>
            <a:schemeClr val="accent2"/>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eaLnBrk="0" fontAlgn="base" hangingPunct="0">
              <a:spcBef>
                <a:spcPct val="0"/>
              </a:spcBef>
              <a:spcAft>
                <a:spcPct val="0"/>
              </a:spcAft>
            </a:pPr>
            <a:endParaRPr lang="en-GB" sz="2400" b="1">
              <a:solidFill>
                <a:srgbClr val="000000"/>
              </a:solidFill>
              <a:latin typeface="Arial Narrow" pitchFamily="34" charset="0"/>
            </a:endParaRPr>
          </a:p>
        </p:txBody>
      </p:sp>
      <p:sp>
        <p:nvSpPr>
          <p:cNvPr id="119813" name="Rectangle 5"/>
          <p:cNvSpPr>
            <a:spLocks noChangeArrowheads="1"/>
          </p:cNvSpPr>
          <p:nvPr/>
        </p:nvSpPr>
        <p:spPr bwMode="auto">
          <a:xfrm>
            <a:off x="4343400" y="1981200"/>
            <a:ext cx="990600" cy="381000"/>
          </a:xfrm>
          <a:prstGeom prst="rect">
            <a:avLst/>
          </a:prstGeom>
          <a:solidFill>
            <a:srgbClr val="A127A7"/>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eaLnBrk="0" fontAlgn="base" hangingPunct="0">
              <a:spcBef>
                <a:spcPct val="0"/>
              </a:spcBef>
              <a:spcAft>
                <a:spcPct val="0"/>
              </a:spcAft>
            </a:pPr>
            <a:endParaRPr lang="en-GB" sz="2400" b="1">
              <a:solidFill>
                <a:srgbClr val="000000"/>
              </a:solidFill>
              <a:latin typeface="Arial Narrow" pitchFamily="34" charset="0"/>
            </a:endParaRPr>
          </a:p>
        </p:txBody>
      </p:sp>
      <p:sp>
        <p:nvSpPr>
          <p:cNvPr id="119814" name="Rectangle 6"/>
          <p:cNvSpPr>
            <a:spLocks noChangeArrowheads="1"/>
          </p:cNvSpPr>
          <p:nvPr/>
        </p:nvSpPr>
        <p:spPr bwMode="auto">
          <a:xfrm>
            <a:off x="5334000" y="3048000"/>
            <a:ext cx="990600" cy="381000"/>
          </a:xfrm>
          <a:prstGeom prst="rect">
            <a:avLst/>
          </a:prstGeom>
          <a:solidFill>
            <a:schemeClr val="accent2"/>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eaLnBrk="0" fontAlgn="base" hangingPunct="0">
              <a:spcBef>
                <a:spcPct val="0"/>
              </a:spcBef>
              <a:spcAft>
                <a:spcPct val="0"/>
              </a:spcAft>
            </a:pPr>
            <a:endParaRPr lang="en-GB" sz="2400" b="1">
              <a:solidFill>
                <a:srgbClr val="000000"/>
              </a:solidFill>
              <a:latin typeface="Arial Narrow" pitchFamily="34" charset="0"/>
            </a:endParaRPr>
          </a:p>
        </p:txBody>
      </p:sp>
      <p:sp>
        <p:nvSpPr>
          <p:cNvPr id="119815" name="Rectangle 7"/>
          <p:cNvSpPr>
            <a:spLocks noChangeArrowheads="1"/>
          </p:cNvSpPr>
          <p:nvPr/>
        </p:nvSpPr>
        <p:spPr bwMode="auto">
          <a:xfrm>
            <a:off x="1828800" y="3048000"/>
            <a:ext cx="990600" cy="381000"/>
          </a:xfrm>
          <a:prstGeom prst="rect">
            <a:avLst/>
          </a:prstGeom>
          <a:solidFill>
            <a:schemeClr val="accent2"/>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eaLnBrk="0" fontAlgn="base" hangingPunct="0">
              <a:spcBef>
                <a:spcPct val="0"/>
              </a:spcBef>
              <a:spcAft>
                <a:spcPct val="0"/>
              </a:spcAft>
            </a:pPr>
            <a:endParaRPr lang="en-GB" sz="2400" b="1">
              <a:solidFill>
                <a:srgbClr val="000000"/>
              </a:solidFill>
              <a:latin typeface="Arial Narrow" pitchFamily="34" charset="0"/>
            </a:endParaRPr>
          </a:p>
        </p:txBody>
      </p:sp>
      <p:sp>
        <p:nvSpPr>
          <p:cNvPr id="119816" name="Rectangle 8"/>
          <p:cNvSpPr>
            <a:spLocks noChangeArrowheads="1"/>
          </p:cNvSpPr>
          <p:nvPr/>
        </p:nvSpPr>
        <p:spPr bwMode="auto">
          <a:xfrm>
            <a:off x="3581400" y="3048000"/>
            <a:ext cx="990600" cy="381000"/>
          </a:xfrm>
          <a:prstGeom prst="rect">
            <a:avLst/>
          </a:prstGeom>
          <a:solidFill>
            <a:srgbClr val="A127A7"/>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eaLnBrk="0" fontAlgn="base" hangingPunct="0">
              <a:spcBef>
                <a:spcPct val="0"/>
              </a:spcBef>
              <a:spcAft>
                <a:spcPct val="0"/>
              </a:spcAft>
            </a:pPr>
            <a:endParaRPr lang="en-GB" sz="2400" b="1">
              <a:solidFill>
                <a:srgbClr val="000000"/>
              </a:solidFill>
              <a:latin typeface="Arial Narrow" pitchFamily="34" charset="0"/>
            </a:endParaRPr>
          </a:p>
        </p:txBody>
      </p:sp>
      <p:sp>
        <p:nvSpPr>
          <p:cNvPr id="119817" name="Rectangle 9"/>
          <p:cNvSpPr>
            <a:spLocks noChangeArrowheads="1"/>
          </p:cNvSpPr>
          <p:nvPr/>
        </p:nvSpPr>
        <p:spPr bwMode="auto">
          <a:xfrm>
            <a:off x="6096000" y="1981200"/>
            <a:ext cx="990600" cy="381000"/>
          </a:xfrm>
          <a:prstGeom prst="rect">
            <a:avLst/>
          </a:prstGeom>
          <a:gradFill rotWithShape="0">
            <a:gsLst>
              <a:gs pos="0">
                <a:schemeClr val="bg1"/>
              </a:gs>
              <a:gs pos="100000">
                <a:schemeClr val="accent1"/>
              </a:gs>
            </a:gsLst>
            <a:path path="shape">
              <a:fillToRect l="50000" t="50000" r="50000" b="50000"/>
            </a:path>
          </a:gra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eaLnBrk="0" fontAlgn="base" hangingPunct="0">
              <a:spcBef>
                <a:spcPct val="0"/>
              </a:spcBef>
              <a:spcAft>
                <a:spcPct val="0"/>
              </a:spcAft>
            </a:pPr>
            <a:endParaRPr lang="en-GB" sz="2400" b="1">
              <a:solidFill>
                <a:srgbClr val="000000"/>
              </a:solidFill>
              <a:latin typeface="Arial Narrow" pitchFamily="34" charset="0"/>
            </a:endParaRPr>
          </a:p>
        </p:txBody>
      </p:sp>
      <p:sp>
        <p:nvSpPr>
          <p:cNvPr id="119818" name="Line 10"/>
          <p:cNvSpPr>
            <a:spLocks noChangeShapeType="1"/>
          </p:cNvSpPr>
          <p:nvPr/>
        </p:nvSpPr>
        <p:spPr bwMode="auto">
          <a:xfrm>
            <a:off x="1905000" y="2133600"/>
            <a:ext cx="685800" cy="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endParaRPr lang="en-GB" sz="2400" b="1">
              <a:solidFill>
                <a:srgbClr val="000000"/>
              </a:solidFill>
              <a:latin typeface="Arial Narrow" pitchFamily="34" charset="0"/>
            </a:endParaRPr>
          </a:p>
        </p:txBody>
      </p:sp>
      <p:sp>
        <p:nvSpPr>
          <p:cNvPr id="119819" name="Line 11"/>
          <p:cNvSpPr>
            <a:spLocks noChangeShapeType="1"/>
          </p:cNvSpPr>
          <p:nvPr/>
        </p:nvSpPr>
        <p:spPr bwMode="auto">
          <a:xfrm>
            <a:off x="3581400" y="2133600"/>
            <a:ext cx="762000" cy="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endParaRPr lang="en-GB" sz="2400" b="1">
              <a:solidFill>
                <a:srgbClr val="000000"/>
              </a:solidFill>
              <a:latin typeface="Arial Narrow" pitchFamily="34" charset="0"/>
            </a:endParaRPr>
          </a:p>
        </p:txBody>
      </p:sp>
      <p:sp>
        <p:nvSpPr>
          <p:cNvPr id="119820" name="Line 12"/>
          <p:cNvSpPr>
            <a:spLocks noChangeShapeType="1"/>
          </p:cNvSpPr>
          <p:nvPr/>
        </p:nvSpPr>
        <p:spPr bwMode="auto">
          <a:xfrm>
            <a:off x="5334000" y="2133600"/>
            <a:ext cx="762000" cy="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endParaRPr lang="en-GB" sz="2400" b="1">
              <a:solidFill>
                <a:srgbClr val="000000"/>
              </a:solidFill>
              <a:latin typeface="Arial Narrow" pitchFamily="34" charset="0"/>
            </a:endParaRPr>
          </a:p>
        </p:txBody>
      </p:sp>
      <p:sp>
        <p:nvSpPr>
          <p:cNvPr id="119821" name="Line 13"/>
          <p:cNvSpPr>
            <a:spLocks noChangeShapeType="1"/>
          </p:cNvSpPr>
          <p:nvPr/>
        </p:nvSpPr>
        <p:spPr bwMode="auto">
          <a:xfrm>
            <a:off x="304800" y="2133600"/>
            <a:ext cx="609600" cy="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endParaRPr lang="en-GB" sz="2400" b="1">
              <a:solidFill>
                <a:srgbClr val="000000"/>
              </a:solidFill>
              <a:latin typeface="Arial Narrow" pitchFamily="34" charset="0"/>
            </a:endParaRPr>
          </a:p>
        </p:txBody>
      </p:sp>
      <p:sp>
        <p:nvSpPr>
          <p:cNvPr id="119822" name="Line 14"/>
          <p:cNvSpPr>
            <a:spLocks noChangeShapeType="1"/>
          </p:cNvSpPr>
          <p:nvPr/>
        </p:nvSpPr>
        <p:spPr bwMode="auto">
          <a:xfrm>
            <a:off x="7086600" y="2133600"/>
            <a:ext cx="685800" cy="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endParaRPr lang="en-GB" sz="2400" b="1">
              <a:solidFill>
                <a:srgbClr val="000000"/>
              </a:solidFill>
              <a:latin typeface="Arial Narrow" pitchFamily="34" charset="0"/>
            </a:endParaRPr>
          </a:p>
        </p:txBody>
      </p:sp>
      <p:sp>
        <p:nvSpPr>
          <p:cNvPr id="119823" name="Text Box 15"/>
          <p:cNvSpPr txBox="1">
            <a:spLocks noChangeArrowheads="1"/>
          </p:cNvSpPr>
          <p:nvPr/>
        </p:nvSpPr>
        <p:spPr bwMode="auto">
          <a:xfrm>
            <a:off x="212725" y="1752600"/>
            <a:ext cx="396875" cy="457200"/>
          </a:xfrm>
          <a:prstGeom prst="rect">
            <a:avLst/>
          </a:prstGeom>
          <a:noFill/>
          <a:ln>
            <a:noFill/>
          </a:ln>
          <a:effectLst/>
          <a:extLst>
            <a:ext uri="{909E8E84-426E-40DD-AFC4-6F175D3DCCD1}">
              <a14:hiddenFill xmlns:a14="http://schemas.microsoft.com/office/drawing/2010/main">
                <a:gradFill rotWithShape="0">
                  <a:gsLst>
                    <a:gs pos="0">
                      <a:schemeClr val="bg1"/>
                    </a:gs>
                    <a:gs pos="100000">
                      <a:schemeClr val="accent1"/>
                    </a:gs>
                  </a:gsLst>
                  <a:path path="shape">
                    <a:fillToRect l="50000" t="50000" r="50000" b="50000"/>
                  </a:path>
                </a:gra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0"/>
              </a:spcBef>
              <a:spcAft>
                <a:spcPct val="0"/>
              </a:spcAft>
            </a:pPr>
            <a:r>
              <a:rPr lang="en-US" sz="2400" b="1">
                <a:solidFill>
                  <a:srgbClr val="000000"/>
                </a:solidFill>
                <a:latin typeface="Arial Narrow" pitchFamily="34" charset="0"/>
              </a:rPr>
              <a:t>A</a:t>
            </a:r>
          </a:p>
        </p:txBody>
      </p:sp>
      <p:sp>
        <p:nvSpPr>
          <p:cNvPr id="119824" name="Line 16"/>
          <p:cNvSpPr>
            <a:spLocks noChangeShapeType="1"/>
          </p:cNvSpPr>
          <p:nvPr/>
        </p:nvSpPr>
        <p:spPr bwMode="auto">
          <a:xfrm>
            <a:off x="381000" y="3200400"/>
            <a:ext cx="1447800" cy="0"/>
          </a:xfrm>
          <a:prstGeom prst="line">
            <a:avLst/>
          </a:prstGeom>
          <a:noFill/>
          <a:ln w="28575">
            <a:solidFill>
              <a:schemeClr val="tx1"/>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endParaRPr lang="en-GB" sz="2400" b="1">
              <a:solidFill>
                <a:srgbClr val="000000"/>
              </a:solidFill>
              <a:latin typeface="Arial Narrow" pitchFamily="34" charset="0"/>
            </a:endParaRPr>
          </a:p>
        </p:txBody>
      </p:sp>
      <p:sp>
        <p:nvSpPr>
          <p:cNvPr id="119825" name="Line 17"/>
          <p:cNvSpPr>
            <a:spLocks noChangeShapeType="1"/>
          </p:cNvSpPr>
          <p:nvPr/>
        </p:nvSpPr>
        <p:spPr bwMode="auto">
          <a:xfrm>
            <a:off x="2819400" y="3200400"/>
            <a:ext cx="762000" cy="0"/>
          </a:xfrm>
          <a:prstGeom prst="line">
            <a:avLst/>
          </a:prstGeom>
          <a:noFill/>
          <a:ln w="28575">
            <a:solidFill>
              <a:schemeClr val="tx1"/>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endParaRPr lang="en-GB" sz="2400" b="1">
              <a:solidFill>
                <a:srgbClr val="000000"/>
              </a:solidFill>
              <a:latin typeface="Arial Narrow" pitchFamily="34" charset="0"/>
            </a:endParaRPr>
          </a:p>
        </p:txBody>
      </p:sp>
      <p:sp>
        <p:nvSpPr>
          <p:cNvPr id="119826" name="Line 18"/>
          <p:cNvSpPr>
            <a:spLocks noChangeShapeType="1"/>
          </p:cNvSpPr>
          <p:nvPr/>
        </p:nvSpPr>
        <p:spPr bwMode="auto">
          <a:xfrm>
            <a:off x="4572000" y="3200400"/>
            <a:ext cx="762000" cy="0"/>
          </a:xfrm>
          <a:prstGeom prst="line">
            <a:avLst/>
          </a:prstGeom>
          <a:noFill/>
          <a:ln w="28575">
            <a:solidFill>
              <a:schemeClr val="tx1"/>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endParaRPr lang="en-GB" sz="2400" b="1">
              <a:solidFill>
                <a:srgbClr val="000000"/>
              </a:solidFill>
              <a:latin typeface="Arial Narrow" pitchFamily="34" charset="0"/>
            </a:endParaRPr>
          </a:p>
        </p:txBody>
      </p:sp>
      <p:sp>
        <p:nvSpPr>
          <p:cNvPr id="119827" name="Line 19"/>
          <p:cNvSpPr>
            <a:spLocks noChangeShapeType="1"/>
          </p:cNvSpPr>
          <p:nvPr/>
        </p:nvSpPr>
        <p:spPr bwMode="auto">
          <a:xfrm>
            <a:off x="6324600" y="3200400"/>
            <a:ext cx="1447800" cy="0"/>
          </a:xfrm>
          <a:prstGeom prst="line">
            <a:avLst/>
          </a:prstGeom>
          <a:noFill/>
          <a:ln w="28575">
            <a:solidFill>
              <a:schemeClr val="tx1"/>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endParaRPr lang="en-GB" sz="2400" b="1">
              <a:solidFill>
                <a:srgbClr val="000000"/>
              </a:solidFill>
              <a:latin typeface="Arial Narrow" pitchFamily="34" charset="0"/>
            </a:endParaRPr>
          </a:p>
        </p:txBody>
      </p:sp>
      <p:sp>
        <p:nvSpPr>
          <p:cNvPr id="119828" name="Text Box 20"/>
          <p:cNvSpPr txBox="1">
            <a:spLocks noChangeArrowheads="1"/>
          </p:cNvSpPr>
          <p:nvPr/>
        </p:nvSpPr>
        <p:spPr bwMode="auto">
          <a:xfrm>
            <a:off x="212725" y="2819400"/>
            <a:ext cx="396875" cy="457200"/>
          </a:xfrm>
          <a:prstGeom prst="rect">
            <a:avLst/>
          </a:prstGeom>
          <a:noFill/>
          <a:ln>
            <a:noFill/>
          </a:ln>
          <a:effectLst/>
          <a:extLst>
            <a:ext uri="{909E8E84-426E-40DD-AFC4-6F175D3DCCD1}">
              <a14:hiddenFill xmlns:a14="http://schemas.microsoft.com/office/drawing/2010/main">
                <a:gradFill rotWithShape="0">
                  <a:gsLst>
                    <a:gs pos="0">
                      <a:schemeClr val="bg1"/>
                    </a:gs>
                    <a:gs pos="100000">
                      <a:schemeClr val="accent1"/>
                    </a:gs>
                  </a:gsLst>
                  <a:path path="shape">
                    <a:fillToRect l="50000" t="50000" r="50000" b="50000"/>
                  </a:path>
                </a:gra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0"/>
              </a:spcBef>
              <a:spcAft>
                <a:spcPct val="0"/>
              </a:spcAft>
            </a:pPr>
            <a:r>
              <a:rPr lang="en-US" sz="2400" b="1">
                <a:solidFill>
                  <a:srgbClr val="000000"/>
                </a:solidFill>
                <a:latin typeface="Arial Narrow" pitchFamily="34" charset="0"/>
              </a:rPr>
              <a:t>B</a:t>
            </a:r>
          </a:p>
        </p:txBody>
      </p:sp>
      <p:sp>
        <p:nvSpPr>
          <p:cNvPr id="119831" name="Line 23"/>
          <p:cNvSpPr>
            <a:spLocks noChangeShapeType="1"/>
          </p:cNvSpPr>
          <p:nvPr/>
        </p:nvSpPr>
        <p:spPr bwMode="auto">
          <a:xfrm>
            <a:off x="1676400" y="3886200"/>
            <a:ext cx="5105400" cy="0"/>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endParaRPr lang="en-GB" sz="2400" b="1">
              <a:solidFill>
                <a:srgbClr val="000000"/>
              </a:solidFill>
              <a:latin typeface="Arial Narrow" pitchFamily="34" charset="0"/>
            </a:endParaRPr>
          </a:p>
        </p:txBody>
      </p:sp>
      <p:sp>
        <p:nvSpPr>
          <p:cNvPr id="119832" name="Rectangle 24"/>
          <p:cNvSpPr>
            <a:spLocks noChangeArrowheads="1"/>
          </p:cNvSpPr>
          <p:nvPr/>
        </p:nvSpPr>
        <p:spPr bwMode="auto">
          <a:xfrm>
            <a:off x="990600" y="4876800"/>
            <a:ext cx="990600" cy="381000"/>
          </a:xfrm>
          <a:prstGeom prst="rect">
            <a:avLst/>
          </a:prstGeom>
          <a:gradFill rotWithShape="0">
            <a:gsLst>
              <a:gs pos="0">
                <a:schemeClr val="bg1"/>
              </a:gs>
              <a:gs pos="100000">
                <a:schemeClr val="accent1"/>
              </a:gs>
            </a:gsLst>
            <a:path path="shape">
              <a:fillToRect l="50000" t="50000" r="50000" b="50000"/>
            </a:path>
          </a:gra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eaLnBrk="0" fontAlgn="base" hangingPunct="0">
              <a:spcBef>
                <a:spcPct val="0"/>
              </a:spcBef>
              <a:spcAft>
                <a:spcPct val="0"/>
              </a:spcAft>
            </a:pPr>
            <a:endParaRPr lang="en-GB" sz="2400" b="1">
              <a:solidFill>
                <a:srgbClr val="000000"/>
              </a:solidFill>
              <a:latin typeface="Arial Narrow" pitchFamily="34" charset="0"/>
            </a:endParaRPr>
          </a:p>
        </p:txBody>
      </p:sp>
      <p:sp>
        <p:nvSpPr>
          <p:cNvPr id="119833" name="Rectangle 25"/>
          <p:cNvSpPr>
            <a:spLocks noChangeArrowheads="1"/>
          </p:cNvSpPr>
          <p:nvPr/>
        </p:nvSpPr>
        <p:spPr bwMode="auto">
          <a:xfrm>
            <a:off x="6629400" y="4876800"/>
            <a:ext cx="990600" cy="381000"/>
          </a:xfrm>
          <a:prstGeom prst="rect">
            <a:avLst/>
          </a:prstGeom>
          <a:solidFill>
            <a:schemeClr val="accent2"/>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eaLnBrk="0" fontAlgn="base" hangingPunct="0">
              <a:spcBef>
                <a:spcPct val="0"/>
              </a:spcBef>
              <a:spcAft>
                <a:spcPct val="0"/>
              </a:spcAft>
            </a:pPr>
            <a:endParaRPr lang="en-GB" sz="2400" b="1">
              <a:solidFill>
                <a:srgbClr val="000000"/>
              </a:solidFill>
              <a:latin typeface="Arial Narrow" pitchFamily="34" charset="0"/>
            </a:endParaRPr>
          </a:p>
        </p:txBody>
      </p:sp>
      <p:sp>
        <p:nvSpPr>
          <p:cNvPr id="119834" name="Rectangle 26"/>
          <p:cNvSpPr>
            <a:spLocks noChangeArrowheads="1"/>
          </p:cNvSpPr>
          <p:nvPr/>
        </p:nvSpPr>
        <p:spPr bwMode="auto">
          <a:xfrm>
            <a:off x="3733800" y="4876800"/>
            <a:ext cx="990600" cy="381000"/>
          </a:xfrm>
          <a:prstGeom prst="rect">
            <a:avLst/>
          </a:prstGeom>
          <a:solidFill>
            <a:srgbClr val="A127A7"/>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eaLnBrk="0" fontAlgn="base" hangingPunct="0">
              <a:spcBef>
                <a:spcPct val="0"/>
              </a:spcBef>
              <a:spcAft>
                <a:spcPct val="0"/>
              </a:spcAft>
            </a:pPr>
            <a:endParaRPr lang="en-GB" sz="2400" b="1">
              <a:solidFill>
                <a:srgbClr val="000000"/>
              </a:solidFill>
              <a:latin typeface="Arial Narrow" pitchFamily="34" charset="0"/>
            </a:endParaRPr>
          </a:p>
        </p:txBody>
      </p:sp>
      <p:sp>
        <p:nvSpPr>
          <p:cNvPr id="119835" name="Line 27"/>
          <p:cNvSpPr>
            <a:spLocks noChangeShapeType="1"/>
          </p:cNvSpPr>
          <p:nvPr/>
        </p:nvSpPr>
        <p:spPr bwMode="auto">
          <a:xfrm>
            <a:off x="304800" y="5029200"/>
            <a:ext cx="685800" cy="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endParaRPr lang="en-GB" sz="2400" b="1">
              <a:solidFill>
                <a:srgbClr val="000000"/>
              </a:solidFill>
              <a:latin typeface="Arial Narrow" pitchFamily="34" charset="0"/>
            </a:endParaRPr>
          </a:p>
        </p:txBody>
      </p:sp>
      <p:sp>
        <p:nvSpPr>
          <p:cNvPr id="119836" name="Line 28"/>
          <p:cNvSpPr>
            <a:spLocks noChangeShapeType="1"/>
          </p:cNvSpPr>
          <p:nvPr/>
        </p:nvSpPr>
        <p:spPr bwMode="auto">
          <a:xfrm flipV="1">
            <a:off x="1981200" y="4419600"/>
            <a:ext cx="2133600" cy="60960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endParaRPr lang="en-GB" sz="2400" b="1">
              <a:solidFill>
                <a:srgbClr val="000000"/>
              </a:solidFill>
              <a:latin typeface="Arial Narrow" pitchFamily="34" charset="0"/>
            </a:endParaRPr>
          </a:p>
        </p:txBody>
      </p:sp>
      <p:sp>
        <p:nvSpPr>
          <p:cNvPr id="119837" name="Line 29"/>
          <p:cNvSpPr>
            <a:spLocks noChangeShapeType="1"/>
          </p:cNvSpPr>
          <p:nvPr/>
        </p:nvSpPr>
        <p:spPr bwMode="auto">
          <a:xfrm>
            <a:off x="4114800" y="4419600"/>
            <a:ext cx="2514600" cy="60960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endParaRPr lang="en-GB" sz="2400" b="1">
              <a:solidFill>
                <a:srgbClr val="000000"/>
              </a:solidFill>
              <a:latin typeface="Arial Narrow" pitchFamily="34" charset="0"/>
            </a:endParaRPr>
          </a:p>
        </p:txBody>
      </p:sp>
      <p:sp>
        <p:nvSpPr>
          <p:cNvPr id="119838" name="Line 30"/>
          <p:cNvSpPr>
            <a:spLocks noChangeShapeType="1"/>
          </p:cNvSpPr>
          <p:nvPr/>
        </p:nvSpPr>
        <p:spPr bwMode="auto">
          <a:xfrm>
            <a:off x="7620000" y="5029200"/>
            <a:ext cx="457200" cy="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endParaRPr lang="en-GB" sz="2400" b="1">
              <a:solidFill>
                <a:srgbClr val="000000"/>
              </a:solidFill>
              <a:latin typeface="Arial Narrow" pitchFamily="34" charset="0"/>
            </a:endParaRPr>
          </a:p>
        </p:txBody>
      </p:sp>
      <p:sp>
        <p:nvSpPr>
          <p:cNvPr id="119839" name="Line 31"/>
          <p:cNvSpPr>
            <a:spLocks noChangeShapeType="1"/>
          </p:cNvSpPr>
          <p:nvPr/>
        </p:nvSpPr>
        <p:spPr bwMode="auto">
          <a:xfrm flipH="1">
            <a:off x="7467600" y="5029200"/>
            <a:ext cx="609600" cy="91440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endParaRPr lang="en-GB" sz="2400" b="1">
              <a:solidFill>
                <a:srgbClr val="000000"/>
              </a:solidFill>
              <a:latin typeface="Arial Narrow" pitchFamily="34" charset="0"/>
            </a:endParaRPr>
          </a:p>
        </p:txBody>
      </p:sp>
      <p:sp>
        <p:nvSpPr>
          <p:cNvPr id="119841" name="Line 33"/>
          <p:cNvSpPr>
            <a:spLocks noChangeShapeType="1"/>
          </p:cNvSpPr>
          <p:nvPr/>
        </p:nvSpPr>
        <p:spPr bwMode="auto">
          <a:xfrm flipH="1">
            <a:off x="3200400" y="5943600"/>
            <a:ext cx="4267200" cy="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endParaRPr lang="en-GB" sz="2400" b="1">
              <a:solidFill>
                <a:srgbClr val="000000"/>
              </a:solidFill>
              <a:latin typeface="Arial Narrow" pitchFamily="34" charset="0"/>
            </a:endParaRPr>
          </a:p>
        </p:txBody>
      </p:sp>
      <p:sp>
        <p:nvSpPr>
          <p:cNvPr id="119842" name="Line 34"/>
          <p:cNvSpPr>
            <a:spLocks noChangeShapeType="1"/>
          </p:cNvSpPr>
          <p:nvPr/>
        </p:nvSpPr>
        <p:spPr bwMode="auto">
          <a:xfrm flipV="1">
            <a:off x="3200400" y="5105400"/>
            <a:ext cx="533400" cy="83820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endParaRPr lang="en-GB" sz="2400" b="1">
              <a:solidFill>
                <a:srgbClr val="000000"/>
              </a:solidFill>
              <a:latin typeface="Arial Narrow" pitchFamily="34" charset="0"/>
            </a:endParaRPr>
          </a:p>
        </p:txBody>
      </p:sp>
      <p:sp>
        <p:nvSpPr>
          <p:cNvPr id="119845" name="Line 37"/>
          <p:cNvSpPr>
            <a:spLocks noChangeShapeType="1"/>
          </p:cNvSpPr>
          <p:nvPr/>
        </p:nvSpPr>
        <p:spPr bwMode="auto">
          <a:xfrm flipH="1">
            <a:off x="533400" y="5638800"/>
            <a:ext cx="4419600" cy="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endParaRPr lang="en-GB" sz="2400" b="1">
              <a:solidFill>
                <a:srgbClr val="000000"/>
              </a:solidFill>
              <a:latin typeface="Arial Narrow" pitchFamily="34" charset="0"/>
            </a:endParaRPr>
          </a:p>
        </p:txBody>
      </p:sp>
      <p:sp>
        <p:nvSpPr>
          <p:cNvPr id="119846" name="Line 38"/>
          <p:cNvSpPr>
            <a:spLocks noChangeShapeType="1"/>
          </p:cNvSpPr>
          <p:nvPr/>
        </p:nvSpPr>
        <p:spPr bwMode="auto">
          <a:xfrm flipV="1">
            <a:off x="533400" y="5105400"/>
            <a:ext cx="457200" cy="53340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endParaRPr lang="en-GB" sz="2400" b="1">
              <a:solidFill>
                <a:srgbClr val="000000"/>
              </a:solidFill>
              <a:latin typeface="Arial Narrow" pitchFamily="34" charset="0"/>
            </a:endParaRPr>
          </a:p>
        </p:txBody>
      </p:sp>
      <p:sp>
        <p:nvSpPr>
          <p:cNvPr id="119847" name="Line 39"/>
          <p:cNvSpPr>
            <a:spLocks noChangeShapeType="1"/>
          </p:cNvSpPr>
          <p:nvPr/>
        </p:nvSpPr>
        <p:spPr bwMode="auto">
          <a:xfrm>
            <a:off x="1981200" y="5105400"/>
            <a:ext cx="762000" cy="144780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endParaRPr lang="en-GB" sz="2400" b="1">
              <a:solidFill>
                <a:srgbClr val="000000"/>
              </a:solidFill>
              <a:latin typeface="Arial Narrow" pitchFamily="34" charset="0"/>
            </a:endParaRPr>
          </a:p>
        </p:txBody>
      </p:sp>
      <p:sp>
        <p:nvSpPr>
          <p:cNvPr id="119850" name="Line 42"/>
          <p:cNvSpPr>
            <a:spLocks noChangeShapeType="1"/>
          </p:cNvSpPr>
          <p:nvPr/>
        </p:nvSpPr>
        <p:spPr bwMode="auto">
          <a:xfrm>
            <a:off x="304800" y="4267200"/>
            <a:ext cx="5638800" cy="0"/>
          </a:xfrm>
          <a:prstGeom prst="line">
            <a:avLst/>
          </a:prstGeom>
          <a:noFill/>
          <a:ln w="28575">
            <a:solidFill>
              <a:schemeClr val="tx1"/>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endParaRPr lang="en-GB" sz="2400" b="1">
              <a:solidFill>
                <a:srgbClr val="000000"/>
              </a:solidFill>
              <a:latin typeface="Arial Narrow" pitchFamily="34" charset="0"/>
            </a:endParaRPr>
          </a:p>
        </p:txBody>
      </p:sp>
      <p:sp>
        <p:nvSpPr>
          <p:cNvPr id="119851" name="Line 43"/>
          <p:cNvSpPr>
            <a:spLocks noChangeShapeType="1"/>
          </p:cNvSpPr>
          <p:nvPr/>
        </p:nvSpPr>
        <p:spPr bwMode="auto">
          <a:xfrm>
            <a:off x="5943600" y="4267200"/>
            <a:ext cx="609600" cy="685800"/>
          </a:xfrm>
          <a:prstGeom prst="line">
            <a:avLst/>
          </a:prstGeom>
          <a:noFill/>
          <a:ln w="28575">
            <a:solidFill>
              <a:schemeClr val="tx1"/>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endParaRPr lang="en-GB" sz="2400" b="1">
              <a:solidFill>
                <a:srgbClr val="000000"/>
              </a:solidFill>
              <a:latin typeface="Arial Narrow" pitchFamily="34" charset="0"/>
            </a:endParaRPr>
          </a:p>
        </p:txBody>
      </p:sp>
      <p:sp>
        <p:nvSpPr>
          <p:cNvPr id="119852" name="Line 44"/>
          <p:cNvSpPr>
            <a:spLocks noChangeShapeType="1"/>
          </p:cNvSpPr>
          <p:nvPr/>
        </p:nvSpPr>
        <p:spPr bwMode="auto">
          <a:xfrm>
            <a:off x="7620000" y="4953000"/>
            <a:ext cx="914400" cy="0"/>
          </a:xfrm>
          <a:prstGeom prst="line">
            <a:avLst/>
          </a:prstGeom>
          <a:noFill/>
          <a:ln w="28575">
            <a:solidFill>
              <a:schemeClr val="tx1"/>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endParaRPr lang="en-GB" sz="2400" b="1">
              <a:solidFill>
                <a:srgbClr val="000000"/>
              </a:solidFill>
              <a:latin typeface="Arial Narrow" pitchFamily="34" charset="0"/>
            </a:endParaRPr>
          </a:p>
        </p:txBody>
      </p:sp>
      <p:sp>
        <p:nvSpPr>
          <p:cNvPr id="119853" name="Line 45"/>
          <p:cNvSpPr>
            <a:spLocks noChangeShapeType="1"/>
          </p:cNvSpPr>
          <p:nvPr/>
        </p:nvSpPr>
        <p:spPr bwMode="auto">
          <a:xfrm flipH="1">
            <a:off x="7772400" y="4953000"/>
            <a:ext cx="762000" cy="1219200"/>
          </a:xfrm>
          <a:prstGeom prst="line">
            <a:avLst/>
          </a:prstGeom>
          <a:noFill/>
          <a:ln w="28575">
            <a:solidFill>
              <a:schemeClr val="tx1"/>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endParaRPr lang="en-GB" sz="2400" b="1">
              <a:solidFill>
                <a:srgbClr val="000000"/>
              </a:solidFill>
              <a:latin typeface="Arial Narrow" pitchFamily="34" charset="0"/>
            </a:endParaRPr>
          </a:p>
        </p:txBody>
      </p:sp>
      <p:sp>
        <p:nvSpPr>
          <p:cNvPr id="119854" name="Line 46"/>
          <p:cNvSpPr>
            <a:spLocks noChangeShapeType="1"/>
          </p:cNvSpPr>
          <p:nvPr/>
        </p:nvSpPr>
        <p:spPr bwMode="auto">
          <a:xfrm flipH="1">
            <a:off x="2743200" y="6172200"/>
            <a:ext cx="5029200" cy="0"/>
          </a:xfrm>
          <a:prstGeom prst="line">
            <a:avLst/>
          </a:prstGeom>
          <a:noFill/>
          <a:ln w="28575">
            <a:solidFill>
              <a:schemeClr val="tx1"/>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endParaRPr lang="en-GB" sz="2400" b="1">
              <a:solidFill>
                <a:srgbClr val="000000"/>
              </a:solidFill>
              <a:latin typeface="Arial Narrow" pitchFamily="34" charset="0"/>
            </a:endParaRPr>
          </a:p>
        </p:txBody>
      </p:sp>
      <p:sp>
        <p:nvSpPr>
          <p:cNvPr id="119855" name="Line 47"/>
          <p:cNvSpPr>
            <a:spLocks noChangeShapeType="1"/>
          </p:cNvSpPr>
          <p:nvPr/>
        </p:nvSpPr>
        <p:spPr bwMode="auto">
          <a:xfrm flipV="1">
            <a:off x="2743200" y="5029200"/>
            <a:ext cx="685800" cy="1143000"/>
          </a:xfrm>
          <a:prstGeom prst="line">
            <a:avLst/>
          </a:prstGeom>
          <a:noFill/>
          <a:ln w="28575">
            <a:solidFill>
              <a:schemeClr val="tx1"/>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endParaRPr lang="en-GB" sz="2400" b="1">
              <a:solidFill>
                <a:srgbClr val="000000"/>
              </a:solidFill>
              <a:latin typeface="Arial Narrow" pitchFamily="34" charset="0"/>
            </a:endParaRPr>
          </a:p>
        </p:txBody>
      </p:sp>
      <p:sp>
        <p:nvSpPr>
          <p:cNvPr id="119856" name="Line 48"/>
          <p:cNvSpPr>
            <a:spLocks noChangeShapeType="1"/>
          </p:cNvSpPr>
          <p:nvPr/>
        </p:nvSpPr>
        <p:spPr bwMode="auto">
          <a:xfrm>
            <a:off x="3429000" y="5029200"/>
            <a:ext cx="304800" cy="0"/>
          </a:xfrm>
          <a:prstGeom prst="line">
            <a:avLst/>
          </a:prstGeom>
          <a:noFill/>
          <a:ln w="28575">
            <a:solidFill>
              <a:schemeClr val="tx1"/>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endParaRPr lang="en-GB" sz="2400" b="1">
              <a:solidFill>
                <a:srgbClr val="000000"/>
              </a:solidFill>
              <a:latin typeface="Arial Narrow" pitchFamily="34" charset="0"/>
            </a:endParaRPr>
          </a:p>
        </p:txBody>
      </p:sp>
      <p:sp>
        <p:nvSpPr>
          <p:cNvPr id="119858" name="Line 50"/>
          <p:cNvSpPr>
            <a:spLocks noChangeShapeType="1"/>
          </p:cNvSpPr>
          <p:nvPr/>
        </p:nvSpPr>
        <p:spPr bwMode="auto">
          <a:xfrm>
            <a:off x="4724400" y="5181600"/>
            <a:ext cx="533400" cy="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endParaRPr lang="en-GB" sz="2400" b="1">
              <a:solidFill>
                <a:srgbClr val="000000"/>
              </a:solidFill>
              <a:latin typeface="Arial Narrow" pitchFamily="34" charset="0"/>
            </a:endParaRPr>
          </a:p>
        </p:txBody>
      </p:sp>
      <p:sp>
        <p:nvSpPr>
          <p:cNvPr id="119859" name="Line 51"/>
          <p:cNvSpPr>
            <a:spLocks noChangeShapeType="1"/>
          </p:cNvSpPr>
          <p:nvPr/>
        </p:nvSpPr>
        <p:spPr bwMode="auto">
          <a:xfrm flipH="1">
            <a:off x="4953000" y="5181600"/>
            <a:ext cx="304800" cy="45720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endParaRPr lang="en-GB" sz="2400" b="1">
              <a:solidFill>
                <a:srgbClr val="000000"/>
              </a:solidFill>
              <a:latin typeface="Arial Narrow" pitchFamily="34" charset="0"/>
            </a:endParaRPr>
          </a:p>
        </p:txBody>
      </p:sp>
      <p:sp>
        <p:nvSpPr>
          <p:cNvPr id="119861" name="Line 53"/>
          <p:cNvSpPr>
            <a:spLocks noChangeShapeType="1"/>
          </p:cNvSpPr>
          <p:nvPr/>
        </p:nvSpPr>
        <p:spPr bwMode="auto">
          <a:xfrm>
            <a:off x="4724400" y="5105400"/>
            <a:ext cx="1905000" cy="0"/>
          </a:xfrm>
          <a:prstGeom prst="line">
            <a:avLst/>
          </a:prstGeom>
          <a:noFill/>
          <a:ln w="28575">
            <a:solidFill>
              <a:schemeClr val="tx1"/>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endParaRPr lang="en-GB" sz="2400" b="1">
              <a:solidFill>
                <a:srgbClr val="000000"/>
              </a:solidFill>
              <a:latin typeface="Arial Narrow" pitchFamily="34" charset="0"/>
            </a:endParaRPr>
          </a:p>
        </p:txBody>
      </p:sp>
      <p:sp>
        <p:nvSpPr>
          <p:cNvPr id="119862" name="Line 54"/>
          <p:cNvSpPr>
            <a:spLocks noChangeShapeType="1"/>
          </p:cNvSpPr>
          <p:nvPr/>
        </p:nvSpPr>
        <p:spPr bwMode="auto">
          <a:xfrm>
            <a:off x="7620000" y="5105400"/>
            <a:ext cx="838200" cy="1295400"/>
          </a:xfrm>
          <a:prstGeom prst="line">
            <a:avLst/>
          </a:prstGeom>
          <a:noFill/>
          <a:ln w="28575">
            <a:solidFill>
              <a:schemeClr val="tx1"/>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fontAlgn="base" hangingPunct="0">
              <a:spcBef>
                <a:spcPct val="0"/>
              </a:spcBef>
              <a:spcAft>
                <a:spcPct val="0"/>
              </a:spcAft>
            </a:pPr>
            <a:endParaRPr lang="en-GB" sz="2400" b="1">
              <a:solidFill>
                <a:srgbClr val="000000"/>
              </a:solidFill>
              <a:latin typeface="Arial Narrow" pitchFamily="34" charset="0"/>
            </a:endParaRPr>
          </a:p>
        </p:txBody>
      </p:sp>
      <p:sp>
        <p:nvSpPr>
          <p:cNvPr id="119863" name="Text Box 55"/>
          <p:cNvSpPr txBox="1">
            <a:spLocks noChangeArrowheads="1"/>
          </p:cNvSpPr>
          <p:nvPr/>
        </p:nvSpPr>
        <p:spPr bwMode="auto">
          <a:xfrm>
            <a:off x="60325" y="4648200"/>
            <a:ext cx="365125" cy="457200"/>
          </a:xfrm>
          <a:prstGeom prst="rect">
            <a:avLst/>
          </a:prstGeom>
          <a:noFill/>
          <a:ln>
            <a:noFill/>
          </a:ln>
          <a:effectLst/>
          <a:extLst>
            <a:ext uri="{909E8E84-426E-40DD-AFC4-6F175D3DCCD1}">
              <a14:hiddenFill xmlns:a14="http://schemas.microsoft.com/office/drawing/2010/main">
                <a:gradFill rotWithShape="0">
                  <a:gsLst>
                    <a:gs pos="0">
                      <a:schemeClr val="bg1"/>
                    </a:gs>
                    <a:gs pos="100000">
                      <a:schemeClr val="accent1"/>
                    </a:gs>
                  </a:gsLst>
                  <a:path path="shape">
                    <a:fillToRect l="50000" t="50000" r="50000" b="50000"/>
                  </a:path>
                </a:gra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0"/>
              </a:spcBef>
              <a:spcAft>
                <a:spcPct val="0"/>
              </a:spcAft>
            </a:pPr>
            <a:r>
              <a:rPr lang="en-US" sz="2400" b="1">
                <a:solidFill>
                  <a:srgbClr val="000000"/>
                </a:solidFill>
                <a:latin typeface="Arial Narrow" pitchFamily="34" charset="0"/>
              </a:rPr>
              <a:t>A</a:t>
            </a:r>
          </a:p>
        </p:txBody>
      </p:sp>
      <p:sp>
        <p:nvSpPr>
          <p:cNvPr id="119865" name="Text Box 57"/>
          <p:cNvSpPr txBox="1">
            <a:spLocks noChangeArrowheads="1"/>
          </p:cNvSpPr>
          <p:nvPr/>
        </p:nvSpPr>
        <p:spPr bwMode="auto">
          <a:xfrm>
            <a:off x="60325" y="3886200"/>
            <a:ext cx="365125" cy="457200"/>
          </a:xfrm>
          <a:prstGeom prst="rect">
            <a:avLst/>
          </a:prstGeom>
          <a:noFill/>
          <a:ln>
            <a:noFill/>
          </a:ln>
          <a:effectLst/>
          <a:extLst>
            <a:ext uri="{909E8E84-426E-40DD-AFC4-6F175D3DCCD1}">
              <a14:hiddenFill xmlns:a14="http://schemas.microsoft.com/office/drawing/2010/main">
                <a:gradFill rotWithShape="0">
                  <a:gsLst>
                    <a:gs pos="0">
                      <a:schemeClr val="bg1"/>
                    </a:gs>
                    <a:gs pos="100000">
                      <a:schemeClr val="accent1"/>
                    </a:gs>
                  </a:gsLst>
                  <a:path path="shape">
                    <a:fillToRect l="50000" t="50000" r="50000" b="50000"/>
                  </a:path>
                </a:gra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0"/>
              </a:spcBef>
              <a:spcAft>
                <a:spcPct val="0"/>
              </a:spcAft>
            </a:pPr>
            <a:r>
              <a:rPr lang="en-US" sz="2400" b="1">
                <a:solidFill>
                  <a:srgbClr val="000000"/>
                </a:solidFill>
                <a:latin typeface="Arial Narrow" pitchFamily="34" charset="0"/>
              </a:rPr>
              <a:t>B</a:t>
            </a:r>
          </a:p>
        </p:txBody>
      </p:sp>
    </p:spTree>
    <p:extLst>
      <p:ext uri="{BB962C8B-B14F-4D97-AF65-F5344CB8AC3E}">
        <p14:creationId xmlns:p14="http://schemas.microsoft.com/office/powerpoint/2010/main" val="550989211"/>
      </p:ext>
    </p:extLst>
  </p:cSld>
  <p:clrMapOvr>
    <a:masterClrMapping/>
  </p:clrMapOvr>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endParaRPr lang="en-GB"/>
          </a:p>
        </p:txBody>
      </p:sp>
      <p:sp>
        <p:nvSpPr>
          <p:cNvPr id="6" name="Content Placeholder 5"/>
          <p:cNvSpPr>
            <a:spLocks noGrp="1"/>
          </p:cNvSpPr>
          <p:nvPr>
            <p:ph idx="1"/>
          </p:nvPr>
        </p:nvSpPr>
        <p:spPr/>
        <p:txBody>
          <a:bodyPr/>
          <a:lstStyle/>
          <a:p>
            <a:pPr marL="0" indent="0">
              <a:buNone/>
            </a:pPr>
            <a:r>
              <a:rPr lang="en-GB" dirty="0">
                <a:solidFill>
                  <a:srgbClr val="000000"/>
                </a:solidFill>
                <a:latin typeface="Roboto"/>
              </a:rPr>
              <a:t>The advantages of ranking on the basis </a:t>
            </a:r>
            <a:r>
              <a:rPr lang="en-GB" sz="2800" dirty="0">
                <a:solidFill>
                  <a:srgbClr val="000000"/>
                </a:solidFill>
                <a:latin typeface="Roboto"/>
              </a:rPr>
              <a:t>of the process: </a:t>
            </a:r>
            <a:endParaRPr lang="ar-IQ" sz="2800" dirty="0" smtClean="0">
              <a:solidFill>
                <a:srgbClr val="000000"/>
              </a:solidFill>
              <a:latin typeface="Roboto"/>
            </a:endParaRPr>
          </a:p>
          <a:p>
            <a:pPr marL="0" indent="0">
              <a:buNone/>
            </a:pPr>
            <a:r>
              <a:rPr lang="en-GB" sz="2800" dirty="0" smtClean="0">
                <a:solidFill>
                  <a:srgbClr val="000000"/>
                </a:solidFill>
                <a:latin typeface="Roboto"/>
              </a:rPr>
              <a:t>1- </a:t>
            </a:r>
            <a:r>
              <a:rPr lang="en-GB" sz="2800" dirty="0">
                <a:solidFill>
                  <a:srgbClr val="000000"/>
                </a:solidFill>
                <a:latin typeface="Roboto"/>
              </a:rPr>
              <a:t>It achieves high flexibility to produce a variety of products </a:t>
            </a:r>
            <a:endParaRPr lang="ar-IQ" sz="2800" dirty="0" smtClean="0">
              <a:solidFill>
                <a:srgbClr val="000000"/>
              </a:solidFill>
              <a:latin typeface="Roboto"/>
            </a:endParaRPr>
          </a:p>
          <a:p>
            <a:pPr marL="0" indent="0">
              <a:buNone/>
            </a:pPr>
            <a:r>
              <a:rPr lang="en-GB" sz="2800" dirty="0" smtClean="0">
                <a:solidFill>
                  <a:srgbClr val="000000"/>
                </a:solidFill>
                <a:latin typeface="Roboto"/>
              </a:rPr>
              <a:t>2- </a:t>
            </a:r>
            <a:r>
              <a:rPr lang="en-GB" sz="2800" dirty="0">
                <a:solidFill>
                  <a:srgbClr val="000000"/>
                </a:solidFill>
                <a:latin typeface="Roboto"/>
              </a:rPr>
              <a:t>Allows the use of resources (workers and technology) of general use and flexibility </a:t>
            </a:r>
            <a:endParaRPr lang="ar-IQ" sz="2800" dirty="0" smtClean="0">
              <a:solidFill>
                <a:srgbClr val="000000"/>
              </a:solidFill>
              <a:latin typeface="Roboto"/>
            </a:endParaRPr>
          </a:p>
          <a:p>
            <a:pPr marL="0" indent="0">
              <a:buNone/>
            </a:pPr>
            <a:r>
              <a:rPr lang="en-GB" sz="2800" dirty="0" smtClean="0">
                <a:solidFill>
                  <a:srgbClr val="000000"/>
                </a:solidFill>
                <a:latin typeface="Roboto"/>
              </a:rPr>
              <a:t>3- </a:t>
            </a:r>
            <a:r>
              <a:rPr lang="en-GB" sz="2800" dirty="0">
                <a:solidFill>
                  <a:srgbClr val="000000"/>
                </a:solidFill>
                <a:latin typeface="Roboto"/>
              </a:rPr>
              <a:t>The possibility of continuing production operations in the event of a malfunction in one of the other sections of the </a:t>
            </a:r>
            <a:r>
              <a:rPr lang="en-GB" sz="2800" dirty="0" smtClean="0">
                <a:solidFill>
                  <a:srgbClr val="000000"/>
                </a:solidFill>
                <a:latin typeface="Roboto"/>
              </a:rPr>
              <a:t>factory</a:t>
            </a:r>
            <a:endParaRPr lang="en-GB" sz="2800" dirty="0"/>
          </a:p>
        </p:txBody>
      </p:sp>
      <p:sp>
        <p:nvSpPr>
          <p:cNvPr id="3" name="Slide Number Placeholder 2"/>
          <p:cNvSpPr>
            <a:spLocks noGrp="1"/>
          </p:cNvSpPr>
          <p:nvPr>
            <p:ph type="sldNum" sz="quarter" idx="10"/>
          </p:nvPr>
        </p:nvSpPr>
        <p:spPr/>
        <p:txBody>
          <a:bodyPr/>
          <a:lstStyle/>
          <a:p>
            <a:pPr lvl="2"/>
            <a:fld id="{5585020C-9836-4865-B7A7-F4C3CD386AFF}" type="slidenum">
              <a:rPr lang="en-US" smtClean="0">
                <a:solidFill>
                  <a:srgbClr val="000000"/>
                </a:solidFill>
              </a:rPr>
              <a:pPr lvl="2"/>
              <a:t>125</a:t>
            </a:fld>
            <a:endParaRPr lang="en-US" dirty="0">
              <a:solidFill>
                <a:srgbClr val="000000"/>
              </a:solidFill>
            </a:endParaRPr>
          </a:p>
        </p:txBody>
      </p:sp>
    </p:spTree>
    <p:extLst>
      <p:ext uri="{BB962C8B-B14F-4D97-AF65-F5344CB8AC3E}">
        <p14:creationId xmlns:p14="http://schemas.microsoft.com/office/powerpoint/2010/main" val="2858556030"/>
      </p:ext>
    </p:extLst>
  </p:cSld>
  <p:clrMapOvr>
    <a:masterClrMapping/>
  </p:clrMapOvr>
  <p:timing>
    <p:tnLst>
      <p:par>
        <p:cT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indent="0">
              <a:buNone/>
            </a:pPr>
            <a:r>
              <a:rPr lang="en-GB" sz="2800" dirty="0"/>
              <a:t>4- The possibility of changing production processes or production quantities without the need to change machines </a:t>
            </a:r>
            <a:endParaRPr lang="ar-IQ" sz="2800" dirty="0" smtClean="0"/>
          </a:p>
          <a:p>
            <a:pPr marL="0" indent="0">
              <a:buNone/>
            </a:pPr>
            <a:r>
              <a:rPr lang="en-GB" sz="2800" dirty="0" smtClean="0"/>
              <a:t>5- </a:t>
            </a:r>
            <a:r>
              <a:rPr lang="en-GB" sz="2800" dirty="0"/>
              <a:t>The possibility of production, even in very small quantities, according to demand </a:t>
            </a:r>
            <a:endParaRPr lang="ar-IQ" sz="2800" dirty="0" smtClean="0"/>
          </a:p>
          <a:p>
            <a:pPr marL="0" indent="0">
              <a:buNone/>
            </a:pPr>
            <a:r>
              <a:rPr lang="en-GB" sz="2800" dirty="0" smtClean="0"/>
              <a:t>6- </a:t>
            </a:r>
            <a:r>
              <a:rPr lang="en-GB" sz="2800" dirty="0"/>
              <a:t>Increasing customer satisfaction due to the high diversity of </a:t>
            </a:r>
            <a:r>
              <a:rPr lang="en-GB" sz="2800" dirty="0" smtClean="0"/>
              <a:t>production</a:t>
            </a:r>
            <a:endParaRPr lang="ar-IQ" sz="2800" dirty="0" smtClean="0"/>
          </a:p>
          <a:p>
            <a:pPr marL="0" indent="0">
              <a:buNone/>
            </a:pPr>
            <a:r>
              <a:rPr lang="en-GB" sz="2800" dirty="0" smtClean="0"/>
              <a:t> </a:t>
            </a:r>
            <a:r>
              <a:rPr lang="en-GB" sz="2800" dirty="0"/>
              <a:t>7- Improving the performance of employees as a result of the high specialization of the departments, which makes them able to implement very accurate requests</a:t>
            </a:r>
          </a:p>
          <a:p>
            <a:endParaRPr lang="en-GB" dirty="0"/>
          </a:p>
        </p:txBody>
      </p:sp>
      <p:sp>
        <p:nvSpPr>
          <p:cNvPr id="4" name="Slide Number Placeholder 3"/>
          <p:cNvSpPr>
            <a:spLocks noGrp="1"/>
          </p:cNvSpPr>
          <p:nvPr>
            <p:ph type="sldNum" sz="quarter" idx="10"/>
          </p:nvPr>
        </p:nvSpPr>
        <p:spPr/>
        <p:txBody>
          <a:bodyPr/>
          <a:lstStyle/>
          <a:p>
            <a:pPr lvl="2"/>
            <a:fld id="{454642FE-B1BE-4B66-BCE4-45CCD8B46F0E}" type="slidenum">
              <a:rPr lang="en-US" smtClean="0">
                <a:solidFill>
                  <a:srgbClr val="000000"/>
                </a:solidFill>
              </a:rPr>
              <a:pPr lvl="2"/>
              <a:t>126</a:t>
            </a:fld>
            <a:endParaRPr lang="en-US">
              <a:solidFill>
                <a:srgbClr val="000000"/>
              </a:solidFill>
            </a:endParaRPr>
          </a:p>
        </p:txBody>
      </p:sp>
    </p:spTree>
    <p:extLst>
      <p:ext uri="{BB962C8B-B14F-4D97-AF65-F5344CB8AC3E}">
        <p14:creationId xmlns:p14="http://schemas.microsoft.com/office/powerpoint/2010/main" val="2230871640"/>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indent="0">
              <a:buNone/>
            </a:pPr>
            <a:r>
              <a:rPr lang="en-GB" sz="2800" dirty="0"/>
              <a:t>As for the disadvantages of ranking on the basis of the process:</a:t>
            </a:r>
          </a:p>
          <a:p>
            <a:pPr marL="0" indent="0">
              <a:buNone/>
            </a:pPr>
            <a:r>
              <a:rPr lang="en-GB" sz="2800" dirty="0"/>
              <a:t>1- The arrangement is suitable only for production with small meals, which generates low exploitation rates for workers and equipment</a:t>
            </a:r>
          </a:p>
          <a:p>
            <a:pPr marL="0" indent="0">
              <a:buNone/>
            </a:pPr>
            <a:r>
              <a:rPr lang="en-GB" sz="2800" dirty="0"/>
              <a:t>2- The complexity and overlap of the technological paths of the products and the difficulty of controlling and following them up</a:t>
            </a:r>
          </a:p>
          <a:p>
            <a:pPr marL="0" indent="0">
              <a:buNone/>
            </a:pPr>
            <a:r>
              <a:rPr lang="en-GB" sz="2800" dirty="0"/>
              <a:t>3- Increasing the stock of materials under operation (WIP) in the production departments</a:t>
            </a:r>
          </a:p>
        </p:txBody>
      </p:sp>
      <p:sp>
        <p:nvSpPr>
          <p:cNvPr id="4" name="Slide Number Placeholder 3"/>
          <p:cNvSpPr>
            <a:spLocks noGrp="1"/>
          </p:cNvSpPr>
          <p:nvPr>
            <p:ph type="sldNum" sz="quarter" idx="10"/>
          </p:nvPr>
        </p:nvSpPr>
        <p:spPr/>
        <p:txBody>
          <a:bodyPr/>
          <a:lstStyle/>
          <a:p>
            <a:pPr lvl="2"/>
            <a:fld id="{454642FE-B1BE-4B66-BCE4-45CCD8B46F0E}" type="slidenum">
              <a:rPr lang="en-US" smtClean="0">
                <a:solidFill>
                  <a:srgbClr val="000000"/>
                </a:solidFill>
              </a:rPr>
              <a:pPr lvl="2"/>
              <a:t>127</a:t>
            </a:fld>
            <a:endParaRPr lang="en-US">
              <a:solidFill>
                <a:srgbClr val="000000"/>
              </a:solidFill>
            </a:endParaRPr>
          </a:p>
        </p:txBody>
      </p:sp>
    </p:spTree>
    <p:extLst>
      <p:ext uri="{BB962C8B-B14F-4D97-AF65-F5344CB8AC3E}">
        <p14:creationId xmlns:p14="http://schemas.microsoft.com/office/powerpoint/2010/main" val="1498247840"/>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indent="0">
              <a:buNone/>
            </a:pPr>
            <a:r>
              <a:rPr lang="en-GB" dirty="0"/>
              <a:t>4- Increasing the process of transferring and handling materials between departments</a:t>
            </a:r>
          </a:p>
          <a:p>
            <a:pPr marL="0" indent="0">
              <a:buNone/>
            </a:pPr>
            <a:r>
              <a:rPr lang="en-GB" dirty="0"/>
              <a:t>5- Increasing the need for highly skilled and diverse workers</a:t>
            </a:r>
          </a:p>
          <a:p>
            <a:pPr marL="0" indent="0">
              <a:buNone/>
            </a:pPr>
            <a:r>
              <a:rPr lang="en-GB" dirty="0"/>
              <a:t>6- Business scheduling is complicated due to the high diversity of products</a:t>
            </a:r>
          </a:p>
          <a:p>
            <a:pPr marL="0" indent="0">
              <a:buNone/>
            </a:pPr>
            <a:r>
              <a:rPr lang="en-GB" dirty="0"/>
              <a:t>7- Difficulty supervising work</a:t>
            </a:r>
          </a:p>
          <a:p>
            <a:pPr marL="0" indent="0">
              <a:buNone/>
            </a:pPr>
            <a:r>
              <a:rPr lang="en-GB" dirty="0"/>
              <a:t>8- Difficulty controlling storage</a:t>
            </a:r>
          </a:p>
        </p:txBody>
      </p:sp>
      <p:sp>
        <p:nvSpPr>
          <p:cNvPr id="4" name="Slide Number Placeholder 3"/>
          <p:cNvSpPr>
            <a:spLocks noGrp="1"/>
          </p:cNvSpPr>
          <p:nvPr>
            <p:ph type="sldNum" sz="quarter" idx="10"/>
          </p:nvPr>
        </p:nvSpPr>
        <p:spPr/>
        <p:txBody>
          <a:bodyPr/>
          <a:lstStyle/>
          <a:p>
            <a:pPr lvl="2"/>
            <a:fld id="{454642FE-B1BE-4B66-BCE4-45CCD8B46F0E}" type="slidenum">
              <a:rPr lang="en-US" smtClean="0">
                <a:solidFill>
                  <a:srgbClr val="000000"/>
                </a:solidFill>
              </a:rPr>
              <a:pPr lvl="2"/>
              <a:t>128</a:t>
            </a:fld>
            <a:endParaRPr lang="en-US">
              <a:solidFill>
                <a:srgbClr val="000000"/>
              </a:solidFill>
            </a:endParaRPr>
          </a:p>
        </p:txBody>
      </p:sp>
    </p:spTree>
    <p:extLst>
      <p:ext uri="{BB962C8B-B14F-4D97-AF65-F5344CB8AC3E}">
        <p14:creationId xmlns:p14="http://schemas.microsoft.com/office/powerpoint/2010/main" val="3039138928"/>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Developing a Process Layout </a:t>
            </a:r>
            <a:endParaRPr lang="en-GB" dirty="0"/>
          </a:p>
        </p:txBody>
      </p:sp>
      <p:sp>
        <p:nvSpPr>
          <p:cNvPr id="3" name="Content Placeholder 2"/>
          <p:cNvSpPr>
            <a:spLocks noGrp="1"/>
          </p:cNvSpPr>
          <p:nvPr>
            <p:ph idx="1"/>
          </p:nvPr>
        </p:nvSpPr>
        <p:spPr/>
        <p:txBody>
          <a:bodyPr/>
          <a:lstStyle/>
          <a:p>
            <a:r>
              <a:rPr lang="en-GB" dirty="0"/>
              <a:t>The main problem in </a:t>
            </a:r>
            <a:r>
              <a:rPr lang="en-GB" dirty="0" smtClean="0"/>
              <a:t>Layout </a:t>
            </a:r>
            <a:r>
              <a:rPr lang="en-GB" dirty="0"/>
              <a:t>on the basis of the process that must be solved is to reduce the cost of transporting materials between departments within the factory. The adopted logic is to make the sections between which there is a high flow adjacent as much as possible, taking into account other factors that can work </a:t>
            </a:r>
            <a:r>
              <a:rPr lang="en-GB" dirty="0" smtClean="0"/>
              <a:t>without</a:t>
            </a:r>
            <a:endParaRPr lang="en-GB" dirty="0"/>
          </a:p>
        </p:txBody>
      </p:sp>
      <p:sp>
        <p:nvSpPr>
          <p:cNvPr id="4" name="Slide Number Placeholder 3"/>
          <p:cNvSpPr>
            <a:spLocks noGrp="1"/>
          </p:cNvSpPr>
          <p:nvPr>
            <p:ph type="sldNum" sz="quarter" idx="10"/>
          </p:nvPr>
        </p:nvSpPr>
        <p:spPr/>
        <p:txBody>
          <a:bodyPr/>
          <a:lstStyle/>
          <a:p>
            <a:pPr lvl="2"/>
            <a:fld id="{454642FE-B1BE-4B66-BCE4-45CCD8B46F0E}" type="slidenum">
              <a:rPr lang="en-US" smtClean="0">
                <a:solidFill>
                  <a:srgbClr val="000000"/>
                </a:solidFill>
              </a:rPr>
              <a:pPr lvl="2"/>
              <a:t>129</a:t>
            </a:fld>
            <a:endParaRPr lang="en-US">
              <a:solidFill>
                <a:srgbClr val="000000"/>
              </a:solidFill>
            </a:endParaRPr>
          </a:p>
        </p:txBody>
      </p:sp>
    </p:spTree>
    <p:extLst>
      <p:ext uri="{BB962C8B-B14F-4D97-AF65-F5344CB8AC3E}">
        <p14:creationId xmlns:p14="http://schemas.microsoft.com/office/powerpoint/2010/main" val="26556143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7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3690129"/>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dirty="0"/>
              <a:t>the adjacent sections between which there is a high flow, such as causing a fire in the case of adjacent or an </a:t>
            </a:r>
            <a:r>
              <a:rPr lang="en-GB" dirty="0" smtClean="0"/>
              <a:t>explosion And </a:t>
            </a:r>
            <a:r>
              <a:rPr lang="en-GB" dirty="0"/>
              <a:t>to prepare an </a:t>
            </a:r>
            <a:r>
              <a:rPr lang="en-GB" dirty="0" smtClean="0"/>
              <a:t>Layout </a:t>
            </a:r>
            <a:r>
              <a:rPr lang="en-GB" dirty="0"/>
              <a:t>on the basis of the process, there are several methods, some of which are simple and suitable for </a:t>
            </a:r>
            <a:r>
              <a:rPr lang="en-GB" dirty="0" smtClean="0"/>
              <a:t>Layout </a:t>
            </a:r>
            <a:r>
              <a:rPr lang="en-GB" dirty="0"/>
              <a:t>a small </a:t>
            </a:r>
            <a:r>
              <a:rPr lang="en-GB" dirty="0" smtClean="0"/>
              <a:t>Factory</a:t>
            </a:r>
            <a:r>
              <a:rPr lang="en-GB" dirty="0"/>
              <a:t>, such as the method of trial and error, and some are organized and suitable for preparing an </a:t>
            </a:r>
            <a:r>
              <a:rPr lang="en-GB" dirty="0" smtClean="0"/>
              <a:t>Layout </a:t>
            </a:r>
            <a:r>
              <a:rPr lang="en-GB" dirty="0"/>
              <a:t>for a </a:t>
            </a:r>
            <a:r>
              <a:rPr lang="en-GB" dirty="0" smtClean="0"/>
              <a:t>Factory </a:t>
            </a:r>
            <a:r>
              <a:rPr lang="en-GB" dirty="0"/>
              <a:t>that contains a large number of departments and requires the use of a computer</a:t>
            </a:r>
          </a:p>
          <a:p>
            <a:endParaRPr lang="en-GB" dirty="0"/>
          </a:p>
        </p:txBody>
      </p:sp>
      <p:sp>
        <p:nvSpPr>
          <p:cNvPr id="4" name="Slide Number Placeholder 3"/>
          <p:cNvSpPr>
            <a:spLocks noGrp="1"/>
          </p:cNvSpPr>
          <p:nvPr>
            <p:ph type="sldNum" sz="quarter" idx="10"/>
          </p:nvPr>
        </p:nvSpPr>
        <p:spPr/>
        <p:txBody>
          <a:bodyPr/>
          <a:lstStyle/>
          <a:p>
            <a:pPr lvl="2"/>
            <a:fld id="{454642FE-B1BE-4B66-BCE4-45CCD8B46F0E}" type="slidenum">
              <a:rPr lang="en-US" smtClean="0">
                <a:solidFill>
                  <a:srgbClr val="000000"/>
                </a:solidFill>
              </a:rPr>
              <a:pPr lvl="2"/>
              <a:t>130</a:t>
            </a:fld>
            <a:endParaRPr lang="en-US">
              <a:solidFill>
                <a:srgbClr val="000000"/>
              </a:solidFill>
            </a:endParaRPr>
          </a:p>
        </p:txBody>
      </p:sp>
    </p:spTree>
    <p:extLst>
      <p:ext uri="{BB962C8B-B14F-4D97-AF65-F5344CB8AC3E}">
        <p14:creationId xmlns:p14="http://schemas.microsoft.com/office/powerpoint/2010/main" val="3678098375"/>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Example :1</a:t>
            </a:r>
            <a:endParaRPr lang="en-GB" dirty="0"/>
          </a:p>
        </p:txBody>
      </p:sp>
      <p:sp>
        <p:nvSpPr>
          <p:cNvPr id="3" name="Content Placeholder 2"/>
          <p:cNvSpPr>
            <a:spLocks noGrp="1"/>
          </p:cNvSpPr>
          <p:nvPr>
            <p:ph idx="1"/>
          </p:nvPr>
        </p:nvSpPr>
        <p:spPr/>
        <p:txBody>
          <a:bodyPr/>
          <a:lstStyle/>
          <a:p>
            <a:r>
              <a:rPr lang="en-GB" dirty="0"/>
              <a:t>Example 1 shows how to prepare an internal </a:t>
            </a:r>
            <a:r>
              <a:rPr lang="en-GB" dirty="0" smtClean="0"/>
              <a:t>Layout </a:t>
            </a:r>
            <a:r>
              <a:rPr lang="en-GB" dirty="0"/>
              <a:t>on the basis of the process for a </a:t>
            </a:r>
            <a:r>
              <a:rPr lang="en-GB" dirty="0" smtClean="0"/>
              <a:t>Factory </a:t>
            </a:r>
            <a:r>
              <a:rPr lang="en-GB" dirty="0"/>
              <a:t>consisting of six departments using the trial and error method</a:t>
            </a:r>
          </a:p>
        </p:txBody>
      </p:sp>
      <p:sp>
        <p:nvSpPr>
          <p:cNvPr id="4" name="Slide Number Placeholder 3"/>
          <p:cNvSpPr>
            <a:spLocks noGrp="1"/>
          </p:cNvSpPr>
          <p:nvPr>
            <p:ph type="sldNum" sz="quarter" idx="10"/>
          </p:nvPr>
        </p:nvSpPr>
        <p:spPr/>
        <p:txBody>
          <a:bodyPr/>
          <a:lstStyle/>
          <a:p>
            <a:pPr lvl="2"/>
            <a:fld id="{454642FE-B1BE-4B66-BCE4-45CCD8B46F0E}" type="slidenum">
              <a:rPr lang="en-US" smtClean="0">
                <a:solidFill>
                  <a:srgbClr val="000000"/>
                </a:solidFill>
              </a:rPr>
              <a:pPr lvl="2"/>
              <a:t>131</a:t>
            </a:fld>
            <a:endParaRPr lang="en-US">
              <a:solidFill>
                <a:srgbClr val="000000"/>
              </a:solidFill>
            </a:endParaRPr>
          </a:p>
        </p:txBody>
      </p:sp>
    </p:spTree>
    <p:extLst>
      <p:ext uri="{BB962C8B-B14F-4D97-AF65-F5344CB8AC3E}">
        <p14:creationId xmlns:p14="http://schemas.microsoft.com/office/powerpoint/2010/main" val="1640824622"/>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Example :</a:t>
            </a:r>
            <a:endParaRPr lang="en-GB" dirty="0"/>
          </a:p>
        </p:txBody>
      </p:sp>
      <p:sp>
        <p:nvSpPr>
          <p:cNvPr id="3" name="Content Placeholder 2"/>
          <p:cNvSpPr>
            <a:spLocks noGrp="1"/>
          </p:cNvSpPr>
          <p:nvPr>
            <p:ph idx="1"/>
          </p:nvPr>
        </p:nvSpPr>
        <p:spPr/>
        <p:txBody>
          <a:bodyPr/>
          <a:lstStyle/>
          <a:p>
            <a:r>
              <a:rPr lang="en-GB" dirty="0"/>
              <a:t>One of the </a:t>
            </a:r>
            <a:r>
              <a:rPr lang="en-GB" dirty="0" smtClean="0"/>
              <a:t>Factories </a:t>
            </a:r>
            <a:r>
              <a:rPr lang="en-GB" dirty="0"/>
              <a:t>contains six sections of equal area, arranged inside a </a:t>
            </a:r>
            <a:r>
              <a:rPr lang="en-GB" dirty="0" smtClean="0"/>
              <a:t>one-Level </a:t>
            </a:r>
            <a:r>
              <a:rPr lang="en-GB" dirty="0"/>
              <a:t>building in the form of a rectangle. The following is a map with the current </a:t>
            </a:r>
            <a:r>
              <a:rPr lang="en-GB" dirty="0" smtClean="0"/>
              <a:t>Layout </a:t>
            </a:r>
            <a:r>
              <a:rPr lang="en-GB" dirty="0"/>
              <a:t>of the sections and the number of transfers between sections / </a:t>
            </a:r>
            <a:r>
              <a:rPr lang="en-GB" dirty="0" smtClean="0"/>
              <a:t>day . Note </a:t>
            </a:r>
            <a:r>
              <a:rPr lang="en-GB" dirty="0"/>
              <a:t>that the </a:t>
            </a:r>
            <a:r>
              <a:rPr lang="en-GB" dirty="0" smtClean="0"/>
              <a:t>Factory </a:t>
            </a:r>
            <a:r>
              <a:rPr lang="en-GB" dirty="0"/>
              <a:t>uses a forklift for transportation inside the factory, and that the cost of transportation between departments is $10 / shift / section</a:t>
            </a:r>
          </a:p>
        </p:txBody>
      </p:sp>
      <p:sp>
        <p:nvSpPr>
          <p:cNvPr id="4" name="Slide Number Placeholder 3"/>
          <p:cNvSpPr>
            <a:spLocks noGrp="1"/>
          </p:cNvSpPr>
          <p:nvPr>
            <p:ph type="sldNum" sz="quarter" idx="10"/>
          </p:nvPr>
        </p:nvSpPr>
        <p:spPr/>
        <p:txBody>
          <a:bodyPr/>
          <a:lstStyle/>
          <a:p>
            <a:pPr lvl="2"/>
            <a:fld id="{454642FE-B1BE-4B66-BCE4-45CCD8B46F0E}" type="slidenum">
              <a:rPr lang="en-US" smtClean="0">
                <a:solidFill>
                  <a:srgbClr val="000000"/>
                </a:solidFill>
              </a:rPr>
              <a:pPr lvl="2"/>
              <a:t>132</a:t>
            </a:fld>
            <a:endParaRPr lang="en-US">
              <a:solidFill>
                <a:srgbClr val="000000"/>
              </a:solidFill>
            </a:endParaRPr>
          </a:p>
        </p:txBody>
      </p:sp>
    </p:spTree>
    <p:extLst>
      <p:ext uri="{BB962C8B-B14F-4D97-AF65-F5344CB8AC3E}">
        <p14:creationId xmlns:p14="http://schemas.microsoft.com/office/powerpoint/2010/main" val="600620602"/>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064981140"/>
              </p:ext>
            </p:extLst>
          </p:nvPr>
        </p:nvGraphicFramePr>
        <p:xfrm>
          <a:off x="304800" y="2348880"/>
          <a:ext cx="7795592" cy="2880320"/>
        </p:xfrm>
        <a:graphic>
          <a:graphicData uri="http://schemas.openxmlformats.org/drawingml/2006/table">
            <a:tbl>
              <a:tblPr firstRow="1" bandRow="1">
                <a:tableStyleId>{5C22544A-7EE6-4342-B048-85BDC9FD1C3A}</a:tableStyleId>
              </a:tblPr>
              <a:tblGrid>
                <a:gridCol w="2768600"/>
                <a:gridCol w="2768600"/>
                <a:gridCol w="2258392"/>
              </a:tblGrid>
              <a:tr h="1440160">
                <a:tc>
                  <a:txBody>
                    <a:bodyPr/>
                    <a:lstStyle/>
                    <a:p>
                      <a:r>
                        <a:rPr lang="en-GB" dirty="0" smtClean="0"/>
                        <a:t>A</a:t>
                      </a:r>
                      <a:endParaRPr lang="en-GB" dirty="0"/>
                    </a:p>
                  </a:txBody>
                  <a:tcPr/>
                </a:tc>
                <a:tc>
                  <a:txBody>
                    <a:bodyPr/>
                    <a:lstStyle/>
                    <a:p>
                      <a:r>
                        <a:rPr lang="en-GB" dirty="0" smtClean="0"/>
                        <a:t>B</a:t>
                      </a:r>
                      <a:endParaRPr lang="en-GB" dirty="0"/>
                    </a:p>
                  </a:txBody>
                  <a:tcPr/>
                </a:tc>
                <a:tc>
                  <a:txBody>
                    <a:bodyPr/>
                    <a:lstStyle/>
                    <a:p>
                      <a:r>
                        <a:rPr lang="en-GB" dirty="0" smtClean="0"/>
                        <a:t>C</a:t>
                      </a:r>
                    </a:p>
                    <a:p>
                      <a:r>
                        <a:rPr lang="en-GB" dirty="0" smtClean="0"/>
                        <a:t>20 FOOT</a:t>
                      </a:r>
                      <a:endParaRPr lang="en-GB" dirty="0"/>
                    </a:p>
                  </a:txBody>
                  <a:tcPr/>
                </a:tc>
              </a:tr>
              <a:tr h="1440160">
                <a:tc>
                  <a:txBody>
                    <a:bodyPr/>
                    <a:lstStyle/>
                    <a:p>
                      <a:r>
                        <a:rPr lang="en-GB" dirty="0" smtClean="0"/>
                        <a:t>D</a:t>
                      </a:r>
                      <a:endParaRPr lang="en-GB" dirty="0"/>
                    </a:p>
                  </a:txBody>
                  <a:tcPr/>
                </a:tc>
                <a:tc>
                  <a:txBody>
                    <a:bodyPr/>
                    <a:lstStyle/>
                    <a:p>
                      <a:r>
                        <a:rPr lang="en-GB" dirty="0" smtClean="0"/>
                        <a:t>E</a:t>
                      </a:r>
                      <a:endParaRPr lang="en-GB" dirty="0"/>
                    </a:p>
                  </a:txBody>
                  <a:tcPr/>
                </a:tc>
                <a:tc>
                  <a:txBody>
                    <a:bodyPr/>
                    <a:lstStyle/>
                    <a:p>
                      <a:r>
                        <a:rPr lang="en-GB" dirty="0" smtClean="0"/>
                        <a:t>F</a:t>
                      </a:r>
                    </a:p>
                    <a:p>
                      <a:r>
                        <a:rPr lang="en-GB" dirty="0" smtClean="0"/>
                        <a:t>20 FOOT</a:t>
                      </a:r>
                      <a:endParaRPr lang="en-GB" dirty="0"/>
                    </a:p>
                  </a:txBody>
                  <a:tcPr/>
                </a:tc>
              </a:tr>
            </a:tbl>
          </a:graphicData>
        </a:graphic>
      </p:graphicFrame>
      <p:sp>
        <p:nvSpPr>
          <p:cNvPr id="4" name="Slide Number Placeholder 3"/>
          <p:cNvSpPr>
            <a:spLocks noGrp="1"/>
          </p:cNvSpPr>
          <p:nvPr>
            <p:ph type="sldNum" sz="quarter" idx="10"/>
          </p:nvPr>
        </p:nvSpPr>
        <p:spPr/>
        <p:txBody>
          <a:bodyPr/>
          <a:lstStyle/>
          <a:p>
            <a:pPr lvl="2"/>
            <a:fld id="{454642FE-B1BE-4B66-BCE4-45CCD8B46F0E}" type="slidenum">
              <a:rPr lang="en-US" smtClean="0">
                <a:solidFill>
                  <a:srgbClr val="000000"/>
                </a:solidFill>
              </a:rPr>
              <a:pPr lvl="2"/>
              <a:t>133</a:t>
            </a:fld>
            <a:endParaRPr lang="en-US">
              <a:solidFill>
                <a:srgbClr val="000000"/>
              </a:solidFill>
            </a:endParaRPr>
          </a:p>
        </p:txBody>
      </p:sp>
    </p:spTree>
    <p:extLst>
      <p:ext uri="{BB962C8B-B14F-4D97-AF65-F5344CB8AC3E}">
        <p14:creationId xmlns:p14="http://schemas.microsoft.com/office/powerpoint/2010/main" val="1211597663"/>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dirty="0"/>
              <a:t>Required: Using the trial and error method to prepare an internal </a:t>
            </a:r>
            <a:r>
              <a:rPr lang="en-GB" dirty="0" smtClean="0"/>
              <a:t>Layout  </a:t>
            </a:r>
            <a:r>
              <a:rPr lang="en-GB" dirty="0"/>
              <a:t>to reduce the cost of transportation within the </a:t>
            </a:r>
            <a:r>
              <a:rPr lang="en-GB" dirty="0" smtClean="0"/>
              <a:t>Factory </a:t>
            </a:r>
            <a:r>
              <a:rPr lang="en-GB" dirty="0"/>
              <a:t>to the lowest possible extent</a:t>
            </a:r>
          </a:p>
        </p:txBody>
      </p:sp>
      <p:sp>
        <p:nvSpPr>
          <p:cNvPr id="4" name="Slide Number Placeholder 3"/>
          <p:cNvSpPr>
            <a:spLocks noGrp="1"/>
          </p:cNvSpPr>
          <p:nvPr>
            <p:ph type="sldNum" sz="quarter" idx="10"/>
          </p:nvPr>
        </p:nvSpPr>
        <p:spPr/>
        <p:txBody>
          <a:bodyPr/>
          <a:lstStyle/>
          <a:p>
            <a:pPr lvl="2"/>
            <a:fld id="{454642FE-B1BE-4B66-BCE4-45CCD8B46F0E}" type="slidenum">
              <a:rPr lang="en-US" smtClean="0">
                <a:solidFill>
                  <a:srgbClr val="000000"/>
                </a:solidFill>
              </a:rPr>
              <a:pPr lvl="2"/>
              <a:t>134</a:t>
            </a:fld>
            <a:endParaRPr lang="en-US">
              <a:solidFill>
                <a:srgbClr val="000000"/>
              </a:solidFill>
            </a:endParaRPr>
          </a:p>
        </p:txBody>
      </p:sp>
    </p:spTree>
    <p:extLst>
      <p:ext uri="{BB962C8B-B14F-4D97-AF65-F5344CB8AC3E}">
        <p14:creationId xmlns:p14="http://schemas.microsoft.com/office/powerpoint/2010/main" val="1346656344"/>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Flow schedule between departments / day</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500160182"/>
              </p:ext>
            </p:extLst>
          </p:nvPr>
        </p:nvGraphicFramePr>
        <p:xfrm>
          <a:off x="304800" y="1524000"/>
          <a:ext cx="8305801" cy="2865120"/>
        </p:xfrm>
        <a:graphic>
          <a:graphicData uri="http://schemas.openxmlformats.org/drawingml/2006/table">
            <a:tbl>
              <a:tblPr firstRow="1" bandRow="1">
                <a:tableStyleId>{5C22544A-7EE6-4342-B048-85BDC9FD1C3A}</a:tableStyleId>
              </a:tblPr>
              <a:tblGrid>
                <a:gridCol w="1186543"/>
                <a:gridCol w="1186543"/>
                <a:gridCol w="1186543"/>
                <a:gridCol w="1186543"/>
                <a:gridCol w="1186543"/>
                <a:gridCol w="1186543"/>
                <a:gridCol w="1186543"/>
              </a:tblGrid>
              <a:tr h="370840">
                <a:tc>
                  <a:txBody>
                    <a:bodyPr/>
                    <a:lstStyle/>
                    <a:p>
                      <a:r>
                        <a:rPr lang="en-GB" dirty="0" err="1" smtClean="0"/>
                        <a:t>Depatments</a:t>
                      </a:r>
                      <a:endParaRPr lang="en-GB" dirty="0"/>
                    </a:p>
                  </a:txBody>
                  <a:tcPr/>
                </a:tc>
                <a:tc>
                  <a:txBody>
                    <a:bodyPr/>
                    <a:lstStyle/>
                    <a:p>
                      <a:r>
                        <a:rPr lang="en-GB" dirty="0" smtClean="0"/>
                        <a:t>A</a:t>
                      </a:r>
                      <a:endParaRPr lang="en-GB" dirty="0"/>
                    </a:p>
                  </a:txBody>
                  <a:tcPr/>
                </a:tc>
                <a:tc>
                  <a:txBody>
                    <a:bodyPr/>
                    <a:lstStyle/>
                    <a:p>
                      <a:r>
                        <a:rPr lang="en-GB" dirty="0" smtClean="0"/>
                        <a:t>B</a:t>
                      </a:r>
                      <a:endParaRPr lang="en-GB" dirty="0"/>
                    </a:p>
                  </a:txBody>
                  <a:tcPr/>
                </a:tc>
                <a:tc>
                  <a:txBody>
                    <a:bodyPr/>
                    <a:lstStyle/>
                    <a:p>
                      <a:r>
                        <a:rPr lang="en-GB" dirty="0" smtClean="0"/>
                        <a:t>C</a:t>
                      </a:r>
                      <a:endParaRPr lang="en-GB" dirty="0"/>
                    </a:p>
                  </a:txBody>
                  <a:tcPr/>
                </a:tc>
                <a:tc>
                  <a:txBody>
                    <a:bodyPr/>
                    <a:lstStyle/>
                    <a:p>
                      <a:r>
                        <a:rPr lang="en-GB" dirty="0" smtClean="0"/>
                        <a:t>D</a:t>
                      </a:r>
                      <a:endParaRPr lang="en-GB" dirty="0"/>
                    </a:p>
                  </a:txBody>
                  <a:tcPr/>
                </a:tc>
                <a:tc>
                  <a:txBody>
                    <a:bodyPr/>
                    <a:lstStyle/>
                    <a:p>
                      <a:r>
                        <a:rPr lang="en-GB" dirty="0" smtClean="0"/>
                        <a:t>E</a:t>
                      </a:r>
                      <a:endParaRPr lang="en-GB" dirty="0"/>
                    </a:p>
                  </a:txBody>
                  <a:tcPr/>
                </a:tc>
                <a:tc>
                  <a:txBody>
                    <a:bodyPr/>
                    <a:lstStyle/>
                    <a:p>
                      <a:r>
                        <a:rPr lang="en-GB" dirty="0" smtClean="0"/>
                        <a:t>F</a:t>
                      </a:r>
                      <a:endParaRPr lang="en-GB" dirty="0"/>
                    </a:p>
                  </a:txBody>
                  <a:tcPr/>
                </a:tc>
              </a:tr>
              <a:tr h="370840">
                <a:tc>
                  <a:txBody>
                    <a:bodyPr/>
                    <a:lstStyle/>
                    <a:p>
                      <a:r>
                        <a:rPr lang="en-GB" dirty="0" smtClean="0"/>
                        <a:t>A</a:t>
                      </a:r>
                      <a:endParaRPr lang="en-GB" dirty="0"/>
                    </a:p>
                  </a:txBody>
                  <a:tcPr/>
                </a:tc>
                <a:tc>
                  <a:txBody>
                    <a:bodyPr/>
                    <a:lstStyle/>
                    <a:p>
                      <a:r>
                        <a:rPr lang="en-GB" dirty="0" smtClean="0"/>
                        <a:t>--</a:t>
                      </a:r>
                      <a:endParaRPr lang="en-GB" dirty="0"/>
                    </a:p>
                  </a:txBody>
                  <a:tcPr/>
                </a:tc>
                <a:tc>
                  <a:txBody>
                    <a:bodyPr/>
                    <a:lstStyle/>
                    <a:p>
                      <a:r>
                        <a:rPr lang="en-GB" dirty="0" smtClean="0"/>
                        <a:t>60</a:t>
                      </a:r>
                      <a:endParaRPr lang="en-GB" dirty="0"/>
                    </a:p>
                  </a:txBody>
                  <a:tcPr/>
                </a:tc>
                <a:tc>
                  <a:txBody>
                    <a:bodyPr/>
                    <a:lstStyle/>
                    <a:p>
                      <a:r>
                        <a:rPr lang="en-GB" dirty="0" smtClean="0"/>
                        <a:t>20</a:t>
                      </a:r>
                      <a:endParaRPr lang="en-GB" dirty="0"/>
                    </a:p>
                  </a:txBody>
                  <a:tcPr/>
                </a:tc>
                <a:tc>
                  <a:txBody>
                    <a:bodyPr/>
                    <a:lstStyle/>
                    <a:p>
                      <a:r>
                        <a:rPr lang="en-GB" dirty="0" smtClean="0"/>
                        <a:t>0</a:t>
                      </a:r>
                      <a:endParaRPr lang="en-GB" dirty="0"/>
                    </a:p>
                  </a:txBody>
                  <a:tcPr/>
                </a:tc>
                <a:tc>
                  <a:txBody>
                    <a:bodyPr/>
                    <a:lstStyle/>
                    <a:p>
                      <a:r>
                        <a:rPr lang="en-GB" dirty="0" smtClean="0"/>
                        <a:t>24</a:t>
                      </a:r>
                      <a:endParaRPr lang="en-GB" dirty="0"/>
                    </a:p>
                  </a:txBody>
                  <a:tcPr/>
                </a:tc>
                <a:tc>
                  <a:txBody>
                    <a:bodyPr/>
                    <a:lstStyle/>
                    <a:p>
                      <a:r>
                        <a:rPr lang="en-GB" dirty="0" smtClean="0"/>
                        <a:t>0</a:t>
                      </a:r>
                      <a:endParaRPr lang="en-GB" dirty="0"/>
                    </a:p>
                  </a:txBody>
                  <a:tcPr/>
                </a:tc>
              </a:tr>
              <a:tr h="370840">
                <a:tc>
                  <a:txBody>
                    <a:bodyPr/>
                    <a:lstStyle/>
                    <a:p>
                      <a:r>
                        <a:rPr lang="en-GB" dirty="0" smtClean="0"/>
                        <a:t>B</a:t>
                      </a:r>
                      <a:endParaRPr lang="en-GB" dirty="0"/>
                    </a:p>
                  </a:txBody>
                  <a:tcPr/>
                </a:tc>
                <a:tc>
                  <a:txBody>
                    <a:bodyPr/>
                    <a:lstStyle/>
                    <a:p>
                      <a:r>
                        <a:rPr lang="en-GB" dirty="0" smtClean="0"/>
                        <a:t>0</a:t>
                      </a:r>
                      <a:endParaRPr lang="en-GB" dirty="0"/>
                    </a:p>
                  </a:txBody>
                  <a:tcPr/>
                </a:tc>
                <a:tc>
                  <a:txBody>
                    <a:bodyPr/>
                    <a:lstStyle/>
                    <a:p>
                      <a:r>
                        <a:rPr lang="en-GB" dirty="0" smtClean="0"/>
                        <a:t>--</a:t>
                      </a:r>
                      <a:endParaRPr lang="en-GB" dirty="0"/>
                    </a:p>
                  </a:txBody>
                  <a:tcPr/>
                </a:tc>
                <a:tc>
                  <a:txBody>
                    <a:bodyPr/>
                    <a:lstStyle/>
                    <a:p>
                      <a:r>
                        <a:rPr lang="en-GB" dirty="0" smtClean="0"/>
                        <a:t>20</a:t>
                      </a:r>
                      <a:endParaRPr lang="en-GB" dirty="0"/>
                    </a:p>
                  </a:txBody>
                  <a:tcPr/>
                </a:tc>
                <a:tc>
                  <a:txBody>
                    <a:bodyPr/>
                    <a:lstStyle/>
                    <a:p>
                      <a:r>
                        <a:rPr lang="en-GB" dirty="0" smtClean="0"/>
                        <a:t>40</a:t>
                      </a:r>
                      <a:endParaRPr lang="en-GB" dirty="0"/>
                    </a:p>
                  </a:txBody>
                  <a:tcPr/>
                </a:tc>
                <a:tc>
                  <a:txBody>
                    <a:bodyPr/>
                    <a:lstStyle/>
                    <a:p>
                      <a:r>
                        <a:rPr lang="en-GB" dirty="0" smtClean="0"/>
                        <a:t>10</a:t>
                      </a:r>
                      <a:endParaRPr lang="en-GB" dirty="0"/>
                    </a:p>
                  </a:txBody>
                  <a:tcPr/>
                </a:tc>
                <a:tc>
                  <a:txBody>
                    <a:bodyPr/>
                    <a:lstStyle/>
                    <a:p>
                      <a:r>
                        <a:rPr lang="en-GB" dirty="0" smtClean="0"/>
                        <a:t>0</a:t>
                      </a:r>
                      <a:endParaRPr lang="en-GB" dirty="0"/>
                    </a:p>
                  </a:txBody>
                  <a:tcPr/>
                </a:tc>
              </a:tr>
              <a:tr h="370840">
                <a:tc>
                  <a:txBody>
                    <a:bodyPr/>
                    <a:lstStyle/>
                    <a:p>
                      <a:r>
                        <a:rPr lang="en-GB" dirty="0" smtClean="0"/>
                        <a:t>C</a:t>
                      </a:r>
                      <a:endParaRPr lang="en-GB" dirty="0"/>
                    </a:p>
                  </a:txBody>
                  <a:tcPr/>
                </a:tc>
                <a:tc>
                  <a:txBody>
                    <a:bodyPr/>
                    <a:lstStyle/>
                    <a:p>
                      <a:r>
                        <a:rPr lang="en-GB" dirty="0" smtClean="0"/>
                        <a:t>0</a:t>
                      </a:r>
                      <a:endParaRPr lang="en-GB" dirty="0"/>
                    </a:p>
                  </a:txBody>
                  <a:tcPr/>
                </a:tc>
                <a:tc>
                  <a:txBody>
                    <a:bodyPr/>
                    <a:lstStyle/>
                    <a:p>
                      <a:r>
                        <a:rPr lang="en-GB" dirty="0" smtClean="0"/>
                        <a:t>10</a:t>
                      </a:r>
                      <a:endParaRPr lang="en-GB" dirty="0"/>
                    </a:p>
                  </a:txBody>
                  <a:tcPr/>
                </a:tc>
                <a:tc>
                  <a:txBody>
                    <a:bodyPr/>
                    <a:lstStyle/>
                    <a:p>
                      <a:r>
                        <a:rPr lang="en-GB" dirty="0" smtClean="0"/>
                        <a:t>-</a:t>
                      </a:r>
                      <a:endParaRPr lang="en-GB" dirty="0"/>
                    </a:p>
                  </a:txBody>
                  <a:tcPr/>
                </a:tc>
                <a:tc>
                  <a:txBody>
                    <a:bodyPr/>
                    <a:lstStyle/>
                    <a:p>
                      <a:r>
                        <a:rPr lang="en-GB" dirty="0" smtClean="0"/>
                        <a:t>120</a:t>
                      </a:r>
                      <a:endParaRPr lang="en-GB" dirty="0"/>
                    </a:p>
                  </a:txBody>
                  <a:tcPr/>
                </a:tc>
                <a:tc>
                  <a:txBody>
                    <a:bodyPr/>
                    <a:lstStyle/>
                    <a:p>
                      <a:r>
                        <a:rPr lang="en-GB" dirty="0" smtClean="0"/>
                        <a:t>0</a:t>
                      </a:r>
                      <a:endParaRPr lang="en-GB" dirty="0"/>
                    </a:p>
                  </a:txBody>
                  <a:tcPr/>
                </a:tc>
                <a:tc>
                  <a:txBody>
                    <a:bodyPr/>
                    <a:lstStyle/>
                    <a:p>
                      <a:r>
                        <a:rPr lang="en-GB" dirty="0" smtClean="0"/>
                        <a:t>40</a:t>
                      </a:r>
                      <a:endParaRPr lang="en-GB" dirty="0"/>
                    </a:p>
                  </a:txBody>
                  <a:tcPr/>
                </a:tc>
              </a:tr>
              <a:tr h="370840">
                <a:tc>
                  <a:txBody>
                    <a:bodyPr/>
                    <a:lstStyle/>
                    <a:p>
                      <a:r>
                        <a:rPr lang="en-GB" dirty="0" smtClean="0"/>
                        <a:t>D</a:t>
                      </a:r>
                      <a:endParaRPr lang="en-GB" dirty="0"/>
                    </a:p>
                  </a:txBody>
                  <a:tcPr/>
                </a:tc>
                <a:tc>
                  <a:txBody>
                    <a:bodyPr/>
                    <a:lstStyle/>
                    <a:p>
                      <a:r>
                        <a:rPr lang="en-GB" dirty="0" smtClean="0"/>
                        <a:t>0</a:t>
                      </a:r>
                      <a:endParaRPr lang="en-GB" dirty="0"/>
                    </a:p>
                  </a:txBody>
                  <a:tcPr/>
                </a:tc>
                <a:tc>
                  <a:txBody>
                    <a:bodyPr/>
                    <a:lstStyle/>
                    <a:p>
                      <a:r>
                        <a:rPr lang="en-GB" dirty="0" smtClean="0"/>
                        <a:t>20</a:t>
                      </a:r>
                      <a:endParaRPr lang="en-GB" dirty="0"/>
                    </a:p>
                  </a:txBody>
                  <a:tcPr/>
                </a:tc>
                <a:tc>
                  <a:txBody>
                    <a:bodyPr/>
                    <a:lstStyle/>
                    <a:p>
                      <a:r>
                        <a:rPr lang="en-GB" dirty="0" smtClean="0"/>
                        <a:t>30</a:t>
                      </a:r>
                      <a:endParaRPr lang="en-GB" dirty="0"/>
                    </a:p>
                  </a:txBody>
                  <a:tcPr/>
                </a:tc>
                <a:tc>
                  <a:txBody>
                    <a:bodyPr/>
                    <a:lstStyle/>
                    <a:p>
                      <a:r>
                        <a:rPr lang="en-GB" dirty="0" smtClean="0"/>
                        <a:t>--</a:t>
                      </a:r>
                      <a:endParaRPr lang="en-GB" dirty="0"/>
                    </a:p>
                  </a:txBody>
                  <a:tcPr/>
                </a:tc>
                <a:tc>
                  <a:txBody>
                    <a:bodyPr/>
                    <a:lstStyle/>
                    <a:p>
                      <a:r>
                        <a:rPr lang="en-GB" dirty="0" smtClean="0"/>
                        <a:t>0</a:t>
                      </a:r>
                      <a:endParaRPr lang="en-GB" dirty="0"/>
                    </a:p>
                  </a:txBody>
                  <a:tcPr/>
                </a:tc>
                <a:tc>
                  <a:txBody>
                    <a:bodyPr/>
                    <a:lstStyle/>
                    <a:p>
                      <a:r>
                        <a:rPr lang="en-GB" dirty="0" smtClean="0"/>
                        <a:t>20</a:t>
                      </a:r>
                      <a:endParaRPr lang="en-GB" dirty="0"/>
                    </a:p>
                  </a:txBody>
                  <a:tcPr/>
                </a:tc>
              </a:tr>
              <a:tr h="370840">
                <a:tc>
                  <a:txBody>
                    <a:bodyPr/>
                    <a:lstStyle/>
                    <a:p>
                      <a:r>
                        <a:rPr lang="en-GB" dirty="0" smtClean="0"/>
                        <a:t>E</a:t>
                      </a:r>
                      <a:endParaRPr lang="en-GB" dirty="0"/>
                    </a:p>
                  </a:txBody>
                  <a:tcPr/>
                </a:tc>
                <a:tc>
                  <a:txBody>
                    <a:bodyPr/>
                    <a:lstStyle/>
                    <a:p>
                      <a:r>
                        <a:rPr lang="en-GB" dirty="0" smtClean="0"/>
                        <a:t>120</a:t>
                      </a:r>
                      <a:endParaRPr lang="en-GB" dirty="0"/>
                    </a:p>
                  </a:txBody>
                  <a:tcPr/>
                </a:tc>
                <a:tc>
                  <a:txBody>
                    <a:bodyPr/>
                    <a:lstStyle/>
                    <a:p>
                      <a:r>
                        <a:rPr lang="en-GB" dirty="0" smtClean="0"/>
                        <a:t>40</a:t>
                      </a:r>
                      <a:endParaRPr lang="en-GB" dirty="0"/>
                    </a:p>
                  </a:txBody>
                  <a:tcPr/>
                </a:tc>
                <a:tc>
                  <a:txBody>
                    <a:bodyPr/>
                    <a:lstStyle/>
                    <a:p>
                      <a:r>
                        <a:rPr lang="en-GB" dirty="0" smtClean="0"/>
                        <a:t>0</a:t>
                      </a:r>
                      <a:endParaRPr lang="en-GB" dirty="0"/>
                    </a:p>
                  </a:txBody>
                  <a:tcPr/>
                </a:tc>
                <a:tc>
                  <a:txBody>
                    <a:bodyPr/>
                    <a:lstStyle/>
                    <a:p>
                      <a:r>
                        <a:rPr lang="en-GB" dirty="0" smtClean="0"/>
                        <a:t>0</a:t>
                      </a:r>
                      <a:endParaRPr lang="en-GB" dirty="0"/>
                    </a:p>
                  </a:txBody>
                  <a:tcPr/>
                </a:tc>
                <a:tc>
                  <a:txBody>
                    <a:bodyPr/>
                    <a:lstStyle/>
                    <a:p>
                      <a:r>
                        <a:rPr lang="en-GB" dirty="0" smtClean="0"/>
                        <a:t>--</a:t>
                      </a:r>
                      <a:endParaRPr lang="en-GB" dirty="0"/>
                    </a:p>
                  </a:txBody>
                  <a:tcPr/>
                </a:tc>
                <a:tc>
                  <a:txBody>
                    <a:bodyPr/>
                    <a:lstStyle/>
                    <a:p>
                      <a:r>
                        <a:rPr lang="en-GB" dirty="0" smtClean="0"/>
                        <a:t>20</a:t>
                      </a:r>
                      <a:endParaRPr lang="en-GB" dirty="0"/>
                    </a:p>
                  </a:txBody>
                  <a:tcPr/>
                </a:tc>
              </a:tr>
              <a:tr h="370840">
                <a:tc>
                  <a:txBody>
                    <a:bodyPr/>
                    <a:lstStyle/>
                    <a:p>
                      <a:r>
                        <a:rPr lang="en-GB" dirty="0" smtClean="0"/>
                        <a:t>F</a:t>
                      </a:r>
                      <a:endParaRPr lang="en-GB" dirty="0"/>
                    </a:p>
                  </a:txBody>
                  <a:tcPr/>
                </a:tc>
                <a:tc>
                  <a:txBody>
                    <a:bodyPr/>
                    <a:lstStyle/>
                    <a:p>
                      <a:r>
                        <a:rPr lang="en-GB" dirty="0" smtClean="0"/>
                        <a:t>0</a:t>
                      </a:r>
                      <a:endParaRPr lang="en-GB" dirty="0"/>
                    </a:p>
                  </a:txBody>
                  <a:tcPr/>
                </a:tc>
                <a:tc>
                  <a:txBody>
                    <a:bodyPr/>
                    <a:lstStyle/>
                    <a:p>
                      <a:r>
                        <a:rPr lang="en-GB" dirty="0" smtClean="0"/>
                        <a:t>0</a:t>
                      </a:r>
                      <a:endParaRPr lang="en-GB" dirty="0"/>
                    </a:p>
                  </a:txBody>
                  <a:tcPr/>
                </a:tc>
                <a:tc>
                  <a:txBody>
                    <a:bodyPr/>
                    <a:lstStyle/>
                    <a:p>
                      <a:r>
                        <a:rPr lang="en-GB" dirty="0" smtClean="0"/>
                        <a:t>60</a:t>
                      </a:r>
                      <a:endParaRPr lang="en-GB" dirty="0"/>
                    </a:p>
                  </a:txBody>
                  <a:tcPr/>
                </a:tc>
                <a:tc>
                  <a:txBody>
                    <a:bodyPr/>
                    <a:lstStyle/>
                    <a:p>
                      <a:r>
                        <a:rPr lang="en-GB" dirty="0" smtClean="0"/>
                        <a:t>10</a:t>
                      </a:r>
                      <a:endParaRPr lang="en-GB" dirty="0"/>
                    </a:p>
                  </a:txBody>
                  <a:tcPr/>
                </a:tc>
                <a:tc>
                  <a:txBody>
                    <a:bodyPr/>
                    <a:lstStyle/>
                    <a:p>
                      <a:r>
                        <a:rPr lang="en-GB" dirty="0" smtClean="0"/>
                        <a:t>20</a:t>
                      </a:r>
                      <a:endParaRPr lang="en-GB" dirty="0"/>
                    </a:p>
                  </a:txBody>
                  <a:tcPr/>
                </a:tc>
                <a:tc>
                  <a:txBody>
                    <a:bodyPr/>
                    <a:lstStyle/>
                    <a:p>
                      <a:r>
                        <a:rPr lang="en-GB" dirty="0" smtClean="0"/>
                        <a:t>--</a:t>
                      </a:r>
                      <a:endParaRPr lang="en-GB" dirty="0"/>
                    </a:p>
                  </a:txBody>
                  <a:tcPr/>
                </a:tc>
              </a:tr>
            </a:tbl>
          </a:graphicData>
        </a:graphic>
      </p:graphicFrame>
      <p:sp>
        <p:nvSpPr>
          <p:cNvPr id="4" name="Slide Number Placeholder 3"/>
          <p:cNvSpPr>
            <a:spLocks noGrp="1"/>
          </p:cNvSpPr>
          <p:nvPr>
            <p:ph type="sldNum" sz="quarter" idx="10"/>
          </p:nvPr>
        </p:nvSpPr>
        <p:spPr/>
        <p:txBody>
          <a:bodyPr/>
          <a:lstStyle/>
          <a:p>
            <a:pPr lvl="2"/>
            <a:fld id="{454642FE-B1BE-4B66-BCE4-45CCD8B46F0E}" type="slidenum">
              <a:rPr lang="en-US" smtClean="0">
                <a:solidFill>
                  <a:srgbClr val="000000"/>
                </a:solidFill>
              </a:rPr>
              <a:pPr lvl="2"/>
              <a:t>135</a:t>
            </a:fld>
            <a:endParaRPr lang="en-US">
              <a:solidFill>
                <a:srgbClr val="000000"/>
              </a:solidFill>
            </a:endParaRPr>
          </a:p>
        </p:txBody>
      </p:sp>
    </p:spTree>
    <p:extLst>
      <p:ext uri="{BB962C8B-B14F-4D97-AF65-F5344CB8AC3E}">
        <p14:creationId xmlns:p14="http://schemas.microsoft.com/office/powerpoint/2010/main" val="3713666532"/>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Solution steps by trial and error</a:t>
            </a:r>
          </a:p>
        </p:txBody>
      </p:sp>
      <p:sp>
        <p:nvSpPr>
          <p:cNvPr id="3" name="Content Placeholder 2"/>
          <p:cNvSpPr>
            <a:spLocks noGrp="1"/>
          </p:cNvSpPr>
          <p:nvPr>
            <p:ph idx="1"/>
          </p:nvPr>
        </p:nvSpPr>
        <p:spPr/>
        <p:txBody>
          <a:bodyPr/>
          <a:lstStyle/>
          <a:p>
            <a:pPr marL="0" indent="0">
              <a:buNone/>
            </a:pPr>
            <a:r>
              <a:rPr lang="en-GB" dirty="0"/>
              <a:t>1- Matrix preparation (from </a:t>
            </a:r>
            <a:r>
              <a:rPr lang="en-GB" dirty="0" smtClean="0"/>
              <a:t>– to Matrix)</a:t>
            </a:r>
          </a:p>
          <a:p>
            <a:pPr marL="0" indent="0">
              <a:buNone/>
            </a:pPr>
            <a:endParaRPr lang="en-GB" dirty="0" smtClean="0"/>
          </a:p>
        </p:txBody>
      </p:sp>
      <p:sp>
        <p:nvSpPr>
          <p:cNvPr id="4" name="Slide Number Placeholder 3"/>
          <p:cNvSpPr>
            <a:spLocks noGrp="1"/>
          </p:cNvSpPr>
          <p:nvPr>
            <p:ph type="sldNum" sz="quarter" idx="10"/>
          </p:nvPr>
        </p:nvSpPr>
        <p:spPr/>
        <p:txBody>
          <a:bodyPr/>
          <a:lstStyle/>
          <a:p>
            <a:pPr lvl="2"/>
            <a:fld id="{454642FE-B1BE-4B66-BCE4-45CCD8B46F0E}" type="slidenum">
              <a:rPr lang="en-US" smtClean="0">
                <a:solidFill>
                  <a:srgbClr val="000000"/>
                </a:solidFill>
              </a:rPr>
              <a:pPr lvl="2"/>
              <a:t>136</a:t>
            </a:fld>
            <a:endParaRPr lang="en-US">
              <a:solidFill>
                <a:srgbClr val="000000"/>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2926342202"/>
              </p:ext>
            </p:extLst>
          </p:nvPr>
        </p:nvGraphicFramePr>
        <p:xfrm>
          <a:off x="1524000" y="2132854"/>
          <a:ext cx="6095999" cy="3312372"/>
        </p:xfrm>
        <a:graphic>
          <a:graphicData uri="http://schemas.openxmlformats.org/drawingml/2006/table">
            <a:tbl>
              <a:tblPr firstRow="1" bandRow="1">
                <a:tableStyleId>{5C22544A-7EE6-4342-B048-85BDC9FD1C3A}</a:tableStyleId>
              </a:tblPr>
              <a:tblGrid>
                <a:gridCol w="870857"/>
                <a:gridCol w="870857"/>
                <a:gridCol w="870857"/>
                <a:gridCol w="870857"/>
                <a:gridCol w="870857"/>
                <a:gridCol w="870857"/>
                <a:gridCol w="870857"/>
              </a:tblGrid>
              <a:tr h="473196">
                <a:tc>
                  <a:txBody>
                    <a:bodyPr/>
                    <a:lstStyle/>
                    <a:p>
                      <a:endParaRPr lang="en-GB" dirty="0"/>
                    </a:p>
                  </a:txBody>
                  <a:tcPr/>
                </a:tc>
                <a:tc>
                  <a:txBody>
                    <a:bodyPr/>
                    <a:lstStyle/>
                    <a:p>
                      <a:r>
                        <a:rPr lang="en-GB" dirty="0" smtClean="0"/>
                        <a:t>A</a:t>
                      </a:r>
                      <a:endParaRPr lang="en-GB" dirty="0"/>
                    </a:p>
                  </a:txBody>
                  <a:tcPr/>
                </a:tc>
                <a:tc>
                  <a:txBody>
                    <a:bodyPr/>
                    <a:lstStyle/>
                    <a:p>
                      <a:r>
                        <a:rPr lang="en-GB" dirty="0" smtClean="0"/>
                        <a:t>B</a:t>
                      </a:r>
                      <a:endParaRPr lang="en-GB" dirty="0"/>
                    </a:p>
                  </a:txBody>
                  <a:tcPr/>
                </a:tc>
                <a:tc>
                  <a:txBody>
                    <a:bodyPr/>
                    <a:lstStyle/>
                    <a:p>
                      <a:r>
                        <a:rPr lang="en-GB" dirty="0" smtClean="0"/>
                        <a:t>C</a:t>
                      </a:r>
                      <a:endParaRPr lang="en-GB" dirty="0"/>
                    </a:p>
                  </a:txBody>
                  <a:tcPr/>
                </a:tc>
                <a:tc>
                  <a:txBody>
                    <a:bodyPr/>
                    <a:lstStyle/>
                    <a:p>
                      <a:r>
                        <a:rPr lang="en-GB" dirty="0" smtClean="0"/>
                        <a:t>D</a:t>
                      </a:r>
                      <a:endParaRPr lang="en-GB" dirty="0"/>
                    </a:p>
                  </a:txBody>
                  <a:tcPr/>
                </a:tc>
                <a:tc>
                  <a:txBody>
                    <a:bodyPr/>
                    <a:lstStyle/>
                    <a:p>
                      <a:r>
                        <a:rPr lang="en-GB" dirty="0" smtClean="0"/>
                        <a:t>E</a:t>
                      </a:r>
                      <a:endParaRPr lang="en-GB" dirty="0"/>
                    </a:p>
                  </a:txBody>
                  <a:tcPr/>
                </a:tc>
                <a:tc>
                  <a:txBody>
                    <a:bodyPr/>
                    <a:lstStyle/>
                    <a:p>
                      <a:r>
                        <a:rPr lang="en-GB" dirty="0" smtClean="0"/>
                        <a:t>F</a:t>
                      </a:r>
                      <a:endParaRPr lang="en-GB" dirty="0"/>
                    </a:p>
                  </a:txBody>
                  <a:tcPr/>
                </a:tc>
              </a:tr>
              <a:tr h="473196">
                <a:tc>
                  <a:txBody>
                    <a:bodyPr/>
                    <a:lstStyle/>
                    <a:p>
                      <a:r>
                        <a:rPr lang="en-GB" dirty="0" smtClean="0"/>
                        <a:t>A</a:t>
                      </a:r>
                      <a:endParaRPr lang="en-GB" dirty="0"/>
                    </a:p>
                  </a:txBody>
                  <a:tcPr/>
                </a:tc>
                <a:tc>
                  <a:txBody>
                    <a:bodyPr/>
                    <a:lstStyle/>
                    <a:p>
                      <a:r>
                        <a:rPr lang="en-GB" dirty="0" smtClean="0"/>
                        <a:t>---</a:t>
                      </a:r>
                      <a:endParaRPr lang="en-GB" dirty="0"/>
                    </a:p>
                  </a:txBody>
                  <a:tcPr/>
                </a:tc>
                <a:tc>
                  <a:txBody>
                    <a:bodyPr/>
                    <a:lstStyle/>
                    <a:p>
                      <a:r>
                        <a:rPr lang="en-GB" dirty="0" smtClean="0"/>
                        <a:t>60</a:t>
                      </a:r>
                      <a:endParaRPr lang="en-GB" dirty="0"/>
                    </a:p>
                  </a:txBody>
                  <a:tcPr/>
                </a:tc>
                <a:tc>
                  <a:txBody>
                    <a:bodyPr/>
                    <a:lstStyle/>
                    <a:p>
                      <a:r>
                        <a:rPr lang="en-GB" dirty="0" smtClean="0"/>
                        <a:t>20</a:t>
                      </a:r>
                      <a:endParaRPr lang="en-GB" dirty="0"/>
                    </a:p>
                  </a:txBody>
                  <a:tcPr/>
                </a:tc>
                <a:tc>
                  <a:txBody>
                    <a:bodyPr/>
                    <a:lstStyle/>
                    <a:p>
                      <a:r>
                        <a:rPr lang="en-GB" dirty="0" smtClean="0"/>
                        <a:t>0</a:t>
                      </a:r>
                      <a:endParaRPr lang="en-GB" dirty="0"/>
                    </a:p>
                  </a:txBody>
                  <a:tcPr/>
                </a:tc>
                <a:tc>
                  <a:txBody>
                    <a:bodyPr/>
                    <a:lstStyle/>
                    <a:p>
                      <a:r>
                        <a:rPr lang="en-GB" dirty="0" smtClean="0"/>
                        <a:t>144</a:t>
                      </a:r>
                      <a:endParaRPr lang="en-GB" dirty="0"/>
                    </a:p>
                  </a:txBody>
                  <a:tcPr/>
                </a:tc>
                <a:tc>
                  <a:txBody>
                    <a:bodyPr/>
                    <a:lstStyle/>
                    <a:p>
                      <a:r>
                        <a:rPr lang="en-GB" dirty="0" smtClean="0"/>
                        <a:t>0</a:t>
                      </a:r>
                      <a:endParaRPr lang="en-GB" dirty="0"/>
                    </a:p>
                  </a:txBody>
                  <a:tcPr/>
                </a:tc>
              </a:tr>
              <a:tr h="473196">
                <a:tc>
                  <a:txBody>
                    <a:bodyPr/>
                    <a:lstStyle/>
                    <a:p>
                      <a:r>
                        <a:rPr lang="en-GB" dirty="0" smtClean="0"/>
                        <a:t>B</a:t>
                      </a:r>
                      <a:endParaRPr lang="en-GB" dirty="0"/>
                    </a:p>
                  </a:txBody>
                  <a:tcPr/>
                </a:tc>
                <a:tc>
                  <a:txBody>
                    <a:bodyPr/>
                    <a:lstStyle/>
                    <a:p>
                      <a:r>
                        <a:rPr lang="en-GB" dirty="0" smtClean="0"/>
                        <a:t>---</a:t>
                      </a:r>
                      <a:endParaRPr lang="en-GB" dirty="0"/>
                    </a:p>
                  </a:txBody>
                  <a:tcPr/>
                </a:tc>
                <a:tc>
                  <a:txBody>
                    <a:bodyPr/>
                    <a:lstStyle/>
                    <a:p>
                      <a:r>
                        <a:rPr lang="en-GB" dirty="0" smtClean="0"/>
                        <a:t>---</a:t>
                      </a:r>
                      <a:endParaRPr lang="en-GB" dirty="0"/>
                    </a:p>
                  </a:txBody>
                  <a:tcPr/>
                </a:tc>
                <a:tc>
                  <a:txBody>
                    <a:bodyPr/>
                    <a:lstStyle/>
                    <a:p>
                      <a:r>
                        <a:rPr lang="en-GB" dirty="0" smtClean="0"/>
                        <a:t>30</a:t>
                      </a:r>
                      <a:endParaRPr lang="en-GB" dirty="0"/>
                    </a:p>
                  </a:txBody>
                  <a:tcPr/>
                </a:tc>
                <a:tc>
                  <a:txBody>
                    <a:bodyPr/>
                    <a:lstStyle/>
                    <a:p>
                      <a:r>
                        <a:rPr lang="en-GB" dirty="0" smtClean="0"/>
                        <a:t>60</a:t>
                      </a:r>
                      <a:endParaRPr lang="en-GB" dirty="0"/>
                    </a:p>
                  </a:txBody>
                  <a:tcPr/>
                </a:tc>
                <a:tc>
                  <a:txBody>
                    <a:bodyPr/>
                    <a:lstStyle/>
                    <a:p>
                      <a:r>
                        <a:rPr lang="en-GB" dirty="0" smtClean="0"/>
                        <a:t>50</a:t>
                      </a:r>
                      <a:endParaRPr lang="en-GB" dirty="0"/>
                    </a:p>
                  </a:txBody>
                  <a:tcPr/>
                </a:tc>
                <a:tc>
                  <a:txBody>
                    <a:bodyPr/>
                    <a:lstStyle/>
                    <a:p>
                      <a:r>
                        <a:rPr lang="en-GB" dirty="0" smtClean="0"/>
                        <a:t>0</a:t>
                      </a:r>
                      <a:endParaRPr lang="en-GB" dirty="0"/>
                    </a:p>
                  </a:txBody>
                  <a:tcPr/>
                </a:tc>
              </a:tr>
              <a:tr h="473196">
                <a:tc>
                  <a:txBody>
                    <a:bodyPr/>
                    <a:lstStyle/>
                    <a:p>
                      <a:r>
                        <a:rPr lang="en-GB" dirty="0" smtClean="0"/>
                        <a:t>C</a:t>
                      </a:r>
                      <a:endParaRPr lang="en-GB" dirty="0"/>
                    </a:p>
                  </a:txBody>
                  <a:tcPr/>
                </a:tc>
                <a:tc>
                  <a:txBody>
                    <a:bodyPr/>
                    <a:lstStyle/>
                    <a:p>
                      <a:r>
                        <a:rPr lang="en-GB" dirty="0" smtClean="0"/>
                        <a:t>---</a:t>
                      </a:r>
                      <a:endParaRPr lang="en-GB" dirty="0"/>
                    </a:p>
                  </a:txBody>
                  <a:tcPr/>
                </a:tc>
                <a:tc>
                  <a:txBody>
                    <a:bodyPr/>
                    <a:lstStyle/>
                    <a:p>
                      <a:r>
                        <a:rPr lang="en-GB" dirty="0" smtClean="0"/>
                        <a:t>---</a:t>
                      </a:r>
                      <a:endParaRPr lang="en-GB" dirty="0"/>
                    </a:p>
                  </a:txBody>
                  <a:tcPr/>
                </a:tc>
                <a:tc>
                  <a:txBody>
                    <a:bodyPr/>
                    <a:lstStyle/>
                    <a:p>
                      <a:r>
                        <a:rPr lang="en-GB" dirty="0" smtClean="0"/>
                        <a:t>---</a:t>
                      </a:r>
                      <a:endParaRPr lang="en-GB" dirty="0"/>
                    </a:p>
                  </a:txBody>
                  <a:tcPr/>
                </a:tc>
                <a:tc>
                  <a:txBody>
                    <a:bodyPr/>
                    <a:lstStyle/>
                    <a:p>
                      <a:r>
                        <a:rPr lang="en-GB" dirty="0" smtClean="0"/>
                        <a:t>150</a:t>
                      </a:r>
                      <a:endParaRPr lang="en-GB" dirty="0"/>
                    </a:p>
                  </a:txBody>
                  <a:tcPr/>
                </a:tc>
                <a:tc>
                  <a:txBody>
                    <a:bodyPr/>
                    <a:lstStyle/>
                    <a:p>
                      <a:r>
                        <a:rPr lang="en-GB" dirty="0" smtClean="0"/>
                        <a:t>0</a:t>
                      </a:r>
                      <a:endParaRPr lang="en-GB" dirty="0"/>
                    </a:p>
                  </a:txBody>
                  <a:tcPr/>
                </a:tc>
                <a:tc>
                  <a:txBody>
                    <a:bodyPr/>
                    <a:lstStyle/>
                    <a:p>
                      <a:r>
                        <a:rPr lang="en-GB" dirty="0" smtClean="0"/>
                        <a:t>100</a:t>
                      </a:r>
                      <a:endParaRPr lang="en-GB" dirty="0"/>
                    </a:p>
                  </a:txBody>
                  <a:tcPr/>
                </a:tc>
              </a:tr>
              <a:tr h="473196">
                <a:tc>
                  <a:txBody>
                    <a:bodyPr/>
                    <a:lstStyle/>
                    <a:p>
                      <a:r>
                        <a:rPr lang="en-GB" dirty="0" smtClean="0"/>
                        <a:t>D</a:t>
                      </a:r>
                      <a:endParaRPr lang="en-GB" dirty="0"/>
                    </a:p>
                  </a:txBody>
                  <a:tcPr/>
                </a:tc>
                <a:tc>
                  <a:txBody>
                    <a:bodyPr/>
                    <a:lstStyle/>
                    <a:p>
                      <a:r>
                        <a:rPr lang="en-GB" dirty="0" smtClean="0"/>
                        <a:t>---</a:t>
                      </a:r>
                      <a:endParaRPr lang="en-GB" dirty="0"/>
                    </a:p>
                  </a:txBody>
                  <a:tcPr/>
                </a:tc>
                <a:tc>
                  <a:txBody>
                    <a:bodyPr/>
                    <a:lstStyle/>
                    <a:p>
                      <a:r>
                        <a:rPr lang="en-GB" dirty="0" smtClean="0"/>
                        <a:t>---</a:t>
                      </a:r>
                      <a:endParaRPr lang="en-GB" dirty="0"/>
                    </a:p>
                  </a:txBody>
                  <a:tcPr/>
                </a:tc>
                <a:tc>
                  <a:txBody>
                    <a:bodyPr/>
                    <a:lstStyle/>
                    <a:p>
                      <a:r>
                        <a:rPr lang="en-GB" dirty="0" smtClean="0"/>
                        <a:t>---</a:t>
                      </a:r>
                      <a:endParaRPr lang="en-GB" dirty="0"/>
                    </a:p>
                  </a:txBody>
                  <a:tcPr/>
                </a:tc>
                <a:tc>
                  <a:txBody>
                    <a:bodyPr/>
                    <a:lstStyle/>
                    <a:p>
                      <a:r>
                        <a:rPr lang="en-GB" dirty="0" smtClean="0"/>
                        <a:t>---</a:t>
                      </a:r>
                      <a:endParaRPr lang="en-GB" dirty="0"/>
                    </a:p>
                  </a:txBody>
                  <a:tcPr/>
                </a:tc>
                <a:tc>
                  <a:txBody>
                    <a:bodyPr/>
                    <a:lstStyle/>
                    <a:p>
                      <a:r>
                        <a:rPr lang="en-GB" dirty="0" smtClean="0"/>
                        <a:t>0</a:t>
                      </a:r>
                      <a:endParaRPr lang="en-GB" dirty="0"/>
                    </a:p>
                  </a:txBody>
                  <a:tcPr/>
                </a:tc>
                <a:tc>
                  <a:txBody>
                    <a:bodyPr/>
                    <a:lstStyle/>
                    <a:p>
                      <a:r>
                        <a:rPr lang="en-GB" dirty="0" smtClean="0"/>
                        <a:t>30</a:t>
                      </a:r>
                      <a:endParaRPr lang="en-GB" dirty="0"/>
                    </a:p>
                  </a:txBody>
                  <a:tcPr/>
                </a:tc>
              </a:tr>
              <a:tr h="473196">
                <a:tc>
                  <a:txBody>
                    <a:bodyPr/>
                    <a:lstStyle/>
                    <a:p>
                      <a:r>
                        <a:rPr lang="en-GB" dirty="0" smtClean="0"/>
                        <a:t>E</a:t>
                      </a:r>
                      <a:endParaRPr lang="en-GB" dirty="0"/>
                    </a:p>
                  </a:txBody>
                  <a:tcPr/>
                </a:tc>
                <a:tc>
                  <a:txBody>
                    <a:bodyPr/>
                    <a:lstStyle/>
                    <a:p>
                      <a:r>
                        <a:rPr lang="en-GB" dirty="0" smtClean="0"/>
                        <a:t>---</a:t>
                      </a:r>
                      <a:endParaRPr lang="en-GB" dirty="0"/>
                    </a:p>
                  </a:txBody>
                  <a:tcPr/>
                </a:tc>
                <a:tc>
                  <a:txBody>
                    <a:bodyPr/>
                    <a:lstStyle/>
                    <a:p>
                      <a:r>
                        <a:rPr lang="en-GB" dirty="0" smtClean="0"/>
                        <a:t>---</a:t>
                      </a:r>
                      <a:endParaRPr lang="en-GB" dirty="0"/>
                    </a:p>
                  </a:txBody>
                  <a:tcPr/>
                </a:tc>
                <a:tc>
                  <a:txBody>
                    <a:bodyPr/>
                    <a:lstStyle/>
                    <a:p>
                      <a:r>
                        <a:rPr lang="en-GB" dirty="0" smtClean="0"/>
                        <a:t>---</a:t>
                      </a:r>
                      <a:endParaRPr lang="en-GB" dirty="0"/>
                    </a:p>
                  </a:txBody>
                  <a:tcPr/>
                </a:tc>
                <a:tc>
                  <a:txBody>
                    <a:bodyPr/>
                    <a:lstStyle/>
                    <a:p>
                      <a:r>
                        <a:rPr lang="en-GB" dirty="0" smtClean="0"/>
                        <a:t>---</a:t>
                      </a:r>
                      <a:endParaRPr lang="en-GB" dirty="0"/>
                    </a:p>
                  </a:txBody>
                  <a:tcPr/>
                </a:tc>
                <a:tc>
                  <a:txBody>
                    <a:bodyPr/>
                    <a:lstStyle/>
                    <a:p>
                      <a:r>
                        <a:rPr lang="en-GB" dirty="0" smtClean="0"/>
                        <a:t>---</a:t>
                      </a:r>
                      <a:endParaRPr lang="en-GB" dirty="0"/>
                    </a:p>
                  </a:txBody>
                  <a:tcPr/>
                </a:tc>
                <a:tc>
                  <a:txBody>
                    <a:bodyPr/>
                    <a:lstStyle/>
                    <a:p>
                      <a:r>
                        <a:rPr lang="en-GB" dirty="0" smtClean="0"/>
                        <a:t>40</a:t>
                      </a:r>
                      <a:endParaRPr lang="en-GB" dirty="0"/>
                    </a:p>
                  </a:txBody>
                  <a:tcPr/>
                </a:tc>
              </a:tr>
              <a:tr h="473196">
                <a:tc>
                  <a:txBody>
                    <a:bodyPr/>
                    <a:lstStyle/>
                    <a:p>
                      <a:r>
                        <a:rPr lang="en-GB" dirty="0" smtClean="0"/>
                        <a:t>F</a:t>
                      </a:r>
                      <a:endParaRPr lang="en-GB" dirty="0"/>
                    </a:p>
                  </a:txBody>
                  <a:tcPr/>
                </a:tc>
                <a:tc>
                  <a:txBody>
                    <a:bodyPr/>
                    <a:lstStyle/>
                    <a:p>
                      <a:r>
                        <a:rPr lang="en-GB" dirty="0" smtClean="0"/>
                        <a:t>---</a:t>
                      </a:r>
                      <a:endParaRPr lang="en-GB" dirty="0"/>
                    </a:p>
                  </a:txBody>
                  <a:tcPr/>
                </a:tc>
                <a:tc>
                  <a:txBody>
                    <a:bodyPr/>
                    <a:lstStyle/>
                    <a:p>
                      <a:r>
                        <a:rPr lang="en-GB" dirty="0" smtClean="0"/>
                        <a:t>---</a:t>
                      </a:r>
                      <a:endParaRPr lang="en-GB" dirty="0"/>
                    </a:p>
                  </a:txBody>
                  <a:tcPr/>
                </a:tc>
                <a:tc>
                  <a:txBody>
                    <a:bodyPr/>
                    <a:lstStyle/>
                    <a:p>
                      <a:r>
                        <a:rPr lang="en-GB" dirty="0" smtClean="0"/>
                        <a:t>---</a:t>
                      </a:r>
                      <a:endParaRPr lang="en-GB" dirty="0"/>
                    </a:p>
                  </a:txBody>
                  <a:tcPr/>
                </a:tc>
                <a:tc>
                  <a:txBody>
                    <a:bodyPr/>
                    <a:lstStyle/>
                    <a:p>
                      <a:r>
                        <a:rPr lang="en-GB" dirty="0" smtClean="0"/>
                        <a:t>---</a:t>
                      </a:r>
                      <a:endParaRPr lang="en-GB" dirty="0"/>
                    </a:p>
                  </a:txBody>
                  <a:tcPr/>
                </a:tc>
                <a:tc>
                  <a:txBody>
                    <a:bodyPr/>
                    <a:lstStyle/>
                    <a:p>
                      <a:r>
                        <a:rPr lang="en-GB" dirty="0" smtClean="0"/>
                        <a:t>---</a:t>
                      </a:r>
                      <a:endParaRPr lang="en-GB" dirty="0"/>
                    </a:p>
                  </a:txBody>
                  <a:tcPr/>
                </a:tc>
                <a:tc>
                  <a:txBody>
                    <a:bodyPr/>
                    <a:lstStyle/>
                    <a:p>
                      <a:r>
                        <a:rPr lang="en-GB" dirty="0" smtClean="0"/>
                        <a:t>---</a:t>
                      </a:r>
                      <a:endParaRPr lang="en-GB" dirty="0"/>
                    </a:p>
                  </a:txBody>
                  <a:tcPr/>
                </a:tc>
              </a:tr>
            </a:tbl>
          </a:graphicData>
        </a:graphic>
      </p:graphicFrame>
    </p:spTree>
    <p:extLst>
      <p:ext uri="{BB962C8B-B14F-4D97-AF65-F5344CB8AC3E}">
        <p14:creationId xmlns:p14="http://schemas.microsoft.com/office/powerpoint/2010/main" val="2804218288"/>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indent="0">
              <a:buNone/>
            </a:pPr>
            <a:r>
              <a:rPr lang="en-GB" dirty="0"/>
              <a:t>2- Determining the area of each section: Here it was assumed that the area of each section is fixed, which is 400 square </a:t>
            </a:r>
            <a:r>
              <a:rPr lang="en-GB" dirty="0" smtClean="0"/>
              <a:t>feet</a:t>
            </a:r>
            <a:r>
              <a:rPr lang="ar-IQ" dirty="0" smtClean="0"/>
              <a:t>.</a:t>
            </a:r>
            <a:endParaRPr lang="en-GB" dirty="0" smtClean="0"/>
          </a:p>
          <a:p>
            <a:pPr marL="0" indent="0">
              <a:buNone/>
            </a:pPr>
            <a:r>
              <a:rPr lang="en-GB" dirty="0"/>
              <a:t>3- Preparing an initial </a:t>
            </a:r>
            <a:r>
              <a:rPr lang="en-GB" dirty="0" smtClean="0"/>
              <a:t>Layout  </a:t>
            </a:r>
            <a:r>
              <a:rPr lang="en-GB" dirty="0"/>
              <a:t>An initial </a:t>
            </a:r>
            <a:r>
              <a:rPr lang="en-GB" dirty="0" smtClean="0"/>
              <a:t>Layout </a:t>
            </a:r>
            <a:r>
              <a:rPr lang="en-GB" dirty="0"/>
              <a:t>of the sections should be prepared here, provided that it does not exceed the dimensions of the area allocated to the factory, and we will assume that the current arrangement is the initial arrangement</a:t>
            </a:r>
          </a:p>
        </p:txBody>
      </p:sp>
      <p:sp>
        <p:nvSpPr>
          <p:cNvPr id="4" name="Slide Number Placeholder 3"/>
          <p:cNvSpPr>
            <a:spLocks noGrp="1"/>
          </p:cNvSpPr>
          <p:nvPr>
            <p:ph type="sldNum" sz="quarter" idx="10"/>
          </p:nvPr>
        </p:nvSpPr>
        <p:spPr/>
        <p:txBody>
          <a:bodyPr/>
          <a:lstStyle/>
          <a:p>
            <a:pPr lvl="2"/>
            <a:fld id="{454642FE-B1BE-4B66-BCE4-45CCD8B46F0E}" type="slidenum">
              <a:rPr lang="en-US" smtClean="0">
                <a:solidFill>
                  <a:srgbClr val="000000"/>
                </a:solidFill>
              </a:rPr>
              <a:pPr lvl="2"/>
              <a:t>137</a:t>
            </a:fld>
            <a:endParaRPr lang="en-US">
              <a:solidFill>
                <a:srgbClr val="000000"/>
              </a:solidFill>
            </a:endParaRPr>
          </a:p>
        </p:txBody>
      </p:sp>
    </p:spTree>
    <p:extLst>
      <p:ext uri="{BB962C8B-B14F-4D97-AF65-F5344CB8AC3E}">
        <p14:creationId xmlns:p14="http://schemas.microsoft.com/office/powerpoint/2010/main" val="3226310543"/>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indent="0">
              <a:buNone/>
            </a:pPr>
            <a:r>
              <a:rPr lang="en-GB" dirty="0"/>
              <a:t>4- </a:t>
            </a:r>
            <a:r>
              <a:rPr lang="en-GB" dirty="0" smtClean="0"/>
              <a:t>Prepare Network (Grid )</a:t>
            </a:r>
            <a:r>
              <a:rPr lang="ar-IQ" dirty="0" smtClean="0"/>
              <a:t> </a:t>
            </a:r>
            <a:r>
              <a:rPr lang="en-GB" dirty="0"/>
              <a:t>In the constituent sections of the current </a:t>
            </a:r>
            <a:r>
              <a:rPr lang="en-GB" dirty="0" smtClean="0"/>
              <a:t>Layout .</a:t>
            </a:r>
          </a:p>
          <a:p>
            <a:pPr marL="0" indent="0">
              <a:buNone/>
            </a:pPr>
            <a:r>
              <a:rPr lang="en-GB" dirty="0"/>
              <a:t>The circles represent the </a:t>
            </a:r>
            <a:r>
              <a:rPr lang="en-GB" dirty="0" err="1"/>
              <a:t>centers</a:t>
            </a:r>
            <a:r>
              <a:rPr lang="en-GB" dirty="0"/>
              <a:t> of the sections, and the lines represent the distance between the </a:t>
            </a:r>
            <a:r>
              <a:rPr lang="en-GB" dirty="0" err="1"/>
              <a:t>sectionsWe</a:t>
            </a:r>
            <a:r>
              <a:rPr lang="en-GB" dirty="0"/>
              <a:t> note here that there are four non-contiguous sections, </a:t>
            </a:r>
            <a:r>
              <a:rPr lang="en-GB" dirty="0" smtClean="0"/>
              <a:t>namely</a:t>
            </a:r>
            <a:r>
              <a:rPr lang="ar-IQ" dirty="0" smtClean="0"/>
              <a:t>:</a:t>
            </a:r>
            <a:r>
              <a:rPr lang="en-GB" dirty="0"/>
              <a:t> A-C     A-F    </a:t>
            </a:r>
            <a:r>
              <a:rPr lang="en-GB" dirty="0" smtClean="0"/>
              <a:t>D-C   D-F</a:t>
            </a:r>
            <a:endParaRPr lang="en-GB" dirty="0"/>
          </a:p>
          <a:p>
            <a:pPr marL="0" indent="0">
              <a:buNone/>
            </a:pPr>
            <a:endParaRPr lang="en-GB" dirty="0"/>
          </a:p>
          <a:p>
            <a:pPr marL="0" indent="0">
              <a:buNone/>
            </a:pPr>
            <a:endParaRPr lang="en-GB" dirty="0" smtClean="0"/>
          </a:p>
        </p:txBody>
      </p:sp>
      <p:sp>
        <p:nvSpPr>
          <p:cNvPr id="4" name="Slide Number Placeholder 3"/>
          <p:cNvSpPr>
            <a:spLocks noGrp="1"/>
          </p:cNvSpPr>
          <p:nvPr>
            <p:ph type="sldNum" sz="quarter" idx="10"/>
          </p:nvPr>
        </p:nvSpPr>
        <p:spPr/>
        <p:txBody>
          <a:bodyPr/>
          <a:lstStyle/>
          <a:p>
            <a:pPr lvl="2"/>
            <a:fld id="{454642FE-B1BE-4B66-BCE4-45CCD8B46F0E}" type="slidenum">
              <a:rPr lang="en-US" smtClean="0">
                <a:solidFill>
                  <a:srgbClr val="000000"/>
                </a:solidFill>
              </a:rPr>
              <a:pPr lvl="2"/>
              <a:t>138</a:t>
            </a:fld>
            <a:endParaRPr lang="en-US">
              <a:solidFill>
                <a:srgbClr val="000000"/>
              </a:solidFill>
            </a:endParaRPr>
          </a:p>
        </p:txBody>
      </p:sp>
    </p:spTree>
    <p:extLst>
      <p:ext uri="{BB962C8B-B14F-4D97-AF65-F5344CB8AC3E}">
        <p14:creationId xmlns:p14="http://schemas.microsoft.com/office/powerpoint/2010/main" val="1854970127"/>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indent="0">
              <a:buNone/>
            </a:pPr>
            <a:r>
              <a:rPr lang="en-GB" dirty="0"/>
              <a:t>5- Calculating the transportation cost between non-adjacent sections: In this step, the transportation cost is calculated between the non-adjacent sections only, given that if there is a high transportation cost between two adjacent sections, it is not possible to improve their location. On this basis, the transportation cost between the non-adjacent sections of the initial arrangement (step 3) It is calculated by multiplying the transportation cost, $10, by the number of distances (which are two spaces) by the number of transfers between the two departments (matrix from - to).</a:t>
            </a:r>
          </a:p>
        </p:txBody>
      </p:sp>
      <p:sp>
        <p:nvSpPr>
          <p:cNvPr id="4" name="Slide Number Placeholder 3"/>
          <p:cNvSpPr>
            <a:spLocks noGrp="1"/>
          </p:cNvSpPr>
          <p:nvPr>
            <p:ph type="sldNum" sz="quarter" idx="10"/>
          </p:nvPr>
        </p:nvSpPr>
        <p:spPr/>
        <p:txBody>
          <a:bodyPr/>
          <a:lstStyle/>
          <a:p>
            <a:pPr lvl="2"/>
            <a:fld id="{454642FE-B1BE-4B66-BCE4-45CCD8B46F0E}" type="slidenum">
              <a:rPr lang="en-US" smtClean="0">
                <a:solidFill>
                  <a:srgbClr val="000000"/>
                </a:solidFill>
              </a:rPr>
              <a:pPr lvl="2"/>
              <a:t>139</a:t>
            </a:fld>
            <a:endParaRPr lang="en-US">
              <a:solidFill>
                <a:srgbClr val="000000"/>
              </a:solidFill>
            </a:endParaRPr>
          </a:p>
        </p:txBody>
      </p:sp>
    </p:spTree>
    <p:extLst>
      <p:ext uri="{BB962C8B-B14F-4D97-AF65-F5344CB8AC3E}">
        <p14:creationId xmlns:p14="http://schemas.microsoft.com/office/powerpoint/2010/main" val="11012688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3.1.1.	Job  Shop  Production1-</a:t>
            </a:r>
          </a:p>
        </p:txBody>
      </p:sp>
      <p:sp>
        <p:nvSpPr>
          <p:cNvPr id="3" name="Content Placeholder 2"/>
          <p:cNvSpPr>
            <a:spLocks noGrp="1"/>
          </p:cNvSpPr>
          <p:nvPr>
            <p:ph idx="1"/>
          </p:nvPr>
        </p:nvSpPr>
        <p:spPr/>
        <p:txBody>
          <a:bodyPr>
            <a:normAutofit fontScale="92500" lnSpcReduction="10000"/>
          </a:bodyPr>
          <a:lstStyle/>
          <a:p>
            <a:pPr marL="0" indent="0">
              <a:buNone/>
            </a:pPr>
            <a:r>
              <a:rPr lang="en-GB" dirty="0"/>
              <a:t>Job shop production are characterised by manufacturing of one or few quantity of products designed and produced as per the specification of customers within prefixed time and cost. The distinguishing feature of this is low volume and high variety of products. A job shop comprises of general purpose machines arranged into different departments. Each job demands unique technological requirements demands processing on machines in a certain sequence.</a:t>
            </a:r>
          </a:p>
        </p:txBody>
      </p:sp>
    </p:spTree>
    <p:extLst>
      <p:ext uri="{BB962C8B-B14F-4D97-AF65-F5344CB8AC3E}">
        <p14:creationId xmlns:p14="http://schemas.microsoft.com/office/powerpoint/2010/main" val="2615920052"/>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indent="0">
              <a:buNone/>
            </a:pPr>
            <a:r>
              <a:rPr lang="en-GB" dirty="0"/>
              <a:t>6- </a:t>
            </a:r>
            <a:r>
              <a:rPr lang="en-GB" dirty="0" smtClean="0"/>
              <a:t>Layout </a:t>
            </a:r>
            <a:r>
              <a:rPr lang="en-GB" dirty="0"/>
              <a:t>improvement: From the previous step, it is noted that the transportation cost between the C-D sections is very high, so the two sections should be made close to each other to reduce transportation </a:t>
            </a:r>
            <a:r>
              <a:rPr lang="en-GB" dirty="0" err="1"/>
              <a:t>costs.Here</a:t>
            </a:r>
            <a:r>
              <a:rPr lang="en-GB" dirty="0"/>
              <a:t>, section C can replace section </a:t>
            </a:r>
            <a:r>
              <a:rPr lang="en-GB" dirty="0" smtClean="0"/>
              <a:t>A or B, E.</a:t>
            </a:r>
          </a:p>
          <a:p>
            <a:pPr marL="0" indent="0">
              <a:buNone/>
            </a:pPr>
            <a:r>
              <a:rPr lang="en-GB" dirty="0" smtClean="0"/>
              <a:t>Or D replace B,E,F</a:t>
            </a:r>
          </a:p>
          <a:p>
            <a:pPr marL="0" indent="0">
              <a:buNone/>
            </a:pPr>
            <a:r>
              <a:rPr lang="en-GB" dirty="0" smtClean="0"/>
              <a:t>Assume </a:t>
            </a:r>
            <a:r>
              <a:rPr lang="en-GB" smtClean="0"/>
              <a:t>C replace A</a:t>
            </a:r>
            <a:endParaRPr lang="en-GB" dirty="0"/>
          </a:p>
        </p:txBody>
      </p:sp>
      <p:sp>
        <p:nvSpPr>
          <p:cNvPr id="4" name="Slide Number Placeholder 3"/>
          <p:cNvSpPr>
            <a:spLocks noGrp="1"/>
          </p:cNvSpPr>
          <p:nvPr>
            <p:ph type="sldNum" sz="quarter" idx="10"/>
          </p:nvPr>
        </p:nvSpPr>
        <p:spPr/>
        <p:txBody>
          <a:bodyPr/>
          <a:lstStyle/>
          <a:p>
            <a:pPr lvl="2"/>
            <a:fld id="{454642FE-B1BE-4B66-BCE4-45CCD8B46F0E}" type="slidenum">
              <a:rPr lang="en-US" smtClean="0">
                <a:solidFill>
                  <a:srgbClr val="000000"/>
                </a:solidFill>
              </a:rPr>
              <a:pPr lvl="2"/>
              <a:t>140</a:t>
            </a:fld>
            <a:endParaRPr lang="en-US">
              <a:solidFill>
                <a:srgbClr val="000000"/>
              </a:solidFill>
            </a:endParaRPr>
          </a:p>
        </p:txBody>
      </p:sp>
    </p:spTree>
    <p:extLst>
      <p:ext uri="{BB962C8B-B14F-4D97-AF65-F5344CB8AC3E}">
        <p14:creationId xmlns:p14="http://schemas.microsoft.com/office/powerpoint/2010/main" val="2456417258"/>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Product Layout</a:t>
            </a:r>
            <a:endParaRPr lang="en-GB" dirty="0"/>
          </a:p>
        </p:txBody>
      </p:sp>
      <p:sp>
        <p:nvSpPr>
          <p:cNvPr id="3" name="Content Placeholder 2"/>
          <p:cNvSpPr>
            <a:spLocks noGrp="1"/>
          </p:cNvSpPr>
          <p:nvPr>
            <p:ph idx="1"/>
          </p:nvPr>
        </p:nvSpPr>
        <p:spPr>
          <a:xfrm>
            <a:off x="0" y="1524000"/>
            <a:ext cx="9144000" cy="5334000"/>
          </a:xfrm>
        </p:spPr>
        <p:txBody>
          <a:bodyPr/>
          <a:lstStyle/>
          <a:p>
            <a:r>
              <a:rPr lang="en-GB" dirty="0"/>
              <a:t>This type of arrangement is used in companies that apply the product strategy, as the means of production are arranged in the form of a production line and on the basis of the sequence of operations that are carried out on the materials until they become a finished product, as in the following </a:t>
            </a:r>
            <a:r>
              <a:rPr lang="en-GB" dirty="0" err="1"/>
              <a:t>figure:This</a:t>
            </a:r>
            <a:r>
              <a:rPr lang="en-GB" dirty="0"/>
              <a:t> type of arrangement is suitable for companies that produce in large quantities, as in the case of car </a:t>
            </a:r>
            <a:r>
              <a:rPr lang="en-GB" dirty="0" err="1"/>
              <a:t>factoriesIn</a:t>
            </a:r>
            <a:r>
              <a:rPr lang="en-GB" dirty="0"/>
              <a:t> this arrangement, the following is </a:t>
            </a:r>
            <a:r>
              <a:rPr lang="en-GB" dirty="0" smtClean="0"/>
              <a:t>required:</a:t>
            </a:r>
            <a:endParaRPr lang="en-GB" dirty="0"/>
          </a:p>
        </p:txBody>
      </p:sp>
      <p:sp>
        <p:nvSpPr>
          <p:cNvPr id="4" name="Slide Number Placeholder 3"/>
          <p:cNvSpPr>
            <a:spLocks noGrp="1"/>
          </p:cNvSpPr>
          <p:nvPr>
            <p:ph type="sldNum" sz="quarter" idx="10"/>
          </p:nvPr>
        </p:nvSpPr>
        <p:spPr/>
        <p:txBody>
          <a:bodyPr/>
          <a:lstStyle/>
          <a:p>
            <a:pPr lvl="2"/>
            <a:fld id="{454642FE-B1BE-4B66-BCE4-45CCD8B46F0E}" type="slidenum">
              <a:rPr lang="en-US" smtClean="0">
                <a:solidFill>
                  <a:srgbClr val="000000"/>
                </a:solidFill>
              </a:rPr>
              <a:pPr lvl="2"/>
              <a:t>141</a:t>
            </a:fld>
            <a:endParaRPr lang="en-US">
              <a:solidFill>
                <a:srgbClr val="000000"/>
              </a:solidFill>
            </a:endParaRPr>
          </a:p>
        </p:txBody>
      </p:sp>
    </p:spTree>
    <p:extLst>
      <p:ext uri="{BB962C8B-B14F-4D97-AF65-F5344CB8AC3E}">
        <p14:creationId xmlns:p14="http://schemas.microsoft.com/office/powerpoint/2010/main" val="738257708"/>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indent="0">
              <a:buNone/>
            </a:pPr>
            <a:r>
              <a:rPr lang="en-GB" dirty="0" smtClean="0"/>
              <a:t>1-The </a:t>
            </a:r>
            <a:r>
              <a:rPr lang="en-GB" dirty="0"/>
              <a:t>volume of production is large enough to allow the exploitation of large-scale production </a:t>
            </a:r>
            <a:r>
              <a:rPr lang="en-GB" dirty="0" smtClean="0"/>
              <a:t>techniques.</a:t>
            </a:r>
          </a:p>
          <a:p>
            <a:pPr marL="0" indent="0">
              <a:buNone/>
            </a:pPr>
            <a:r>
              <a:rPr lang="en-GB" dirty="0" smtClean="0"/>
              <a:t>2- </a:t>
            </a:r>
            <a:r>
              <a:rPr lang="en-GB" dirty="0"/>
              <a:t>The demand for the product is relatively stable, which justifies investment in specialized production </a:t>
            </a:r>
            <a:r>
              <a:rPr lang="en-GB" dirty="0" smtClean="0"/>
              <a:t>techniques.</a:t>
            </a:r>
          </a:p>
          <a:p>
            <a:pPr marL="0" indent="0">
              <a:buNone/>
            </a:pPr>
            <a:r>
              <a:rPr lang="en-GB" dirty="0" smtClean="0"/>
              <a:t>3- </a:t>
            </a:r>
            <a:r>
              <a:rPr lang="en-GB" dirty="0"/>
              <a:t>The product is standard or has reached maturity in the product life cycle to justify investment in specialized </a:t>
            </a:r>
            <a:r>
              <a:rPr lang="en-GB" dirty="0" smtClean="0"/>
              <a:t>technology.</a:t>
            </a:r>
            <a:endParaRPr lang="en-GB" dirty="0"/>
          </a:p>
        </p:txBody>
      </p:sp>
      <p:sp>
        <p:nvSpPr>
          <p:cNvPr id="4" name="Slide Number Placeholder 3"/>
          <p:cNvSpPr>
            <a:spLocks noGrp="1"/>
          </p:cNvSpPr>
          <p:nvPr>
            <p:ph type="sldNum" sz="quarter" idx="10"/>
          </p:nvPr>
        </p:nvSpPr>
        <p:spPr/>
        <p:txBody>
          <a:bodyPr/>
          <a:lstStyle/>
          <a:p>
            <a:pPr lvl="2"/>
            <a:fld id="{454642FE-B1BE-4B66-BCE4-45CCD8B46F0E}" type="slidenum">
              <a:rPr lang="en-US" smtClean="0">
                <a:solidFill>
                  <a:srgbClr val="000000"/>
                </a:solidFill>
              </a:rPr>
              <a:pPr lvl="2"/>
              <a:t>142</a:t>
            </a:fld>
            <a:endParaRPr lang="en-US">
              <a:solidFill>
                <a:srgbClr val="000000"/>
              </a:solidFill>
            </a:endParaRPr>
          </a:p>
        </p:txBody>
      </p:sp>
    </p:spTree>
    <p:extLst>
      <p:ext uri="{BB962C8B-B14F-4D97-AF65-F5344CB8AC3E}">
        <p14:creationId xmlns:p14="http://schemas.microsoft.com/office/powerpoint/2010/main" val="898422544"/>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indent="0">
              <a:buNone/>
            </a:pPr>
            <a:r>
              <a:rPr lang="en-GB" dirty="0" smtClean="0"/>
              <a:t>4- The </a:t>
            </a:r>
            <a:r>
              <a:rPr lang="en-GB" dirty="0"/>
              <a:t>process of processing the raw materials and the parts involved in assembling the product is stable and of constant quality to ensure the use of specialized technology</a:t>
            </a:r>
          </a:p>
          <a:p>
            <a:endParaRPr lang="en-GB" dirty="0"/>
          </a:p>
        </p:txBody>
      </p:sp>
      <p:sp>
        <p:nvSpPr>
          <p:cNvPr id="4" name="Slide Number Placeholder 3"/>
          <p:cNvSpPr>
            <a:spLocks noGrp="1"/>
          </p:cNvSpPr>
          <p:nvPr>
            <p:ph type="sldNum" sz="quarter" idx="10"/>
          </p:nvPr>
        </p:nvSpPr>
        <p:spPr/>
        <p:txBody>
          <a:bodyPr/>
          <a:lstStyle/>
          <a:p>
            <a:pPr lvl="2"/>
            <a:fld id="{454642FE-B1BE-4B66-BCE4-45CCD8B46F0E}" type="slidenum">
              <a:rPr lang="en-US" smtClean="0">
                <a:solidFill>
                  <a:srgbClr val="000000"/>
                </a:solidFill>
              </a:rPr>
              <a:pPr lvl="2"/>
              <a:t>143</a:t>
            </a:fld>
            <a:endParaRPr lang="en-US">
              <a:solidFill>
                <a:srgbClr val="000000"/>
              </a:solidFill>
            </a:endParaRPr>
          </a:p>
        </p:txBody>
      </p:sp>
    </p:spTree>
    <p:extLst>
      <p:ext uri="{BB962C8B-B14F-4D97-AF65-F5344CB8AC3E}">
        <p14:creationId xmlns:p14="http://schemas.microsoft.com/office/powerpoint/2010/main" val="2706946145"/>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Arrangement based on the product for one of the dyes production plants</a:t>
            </a:r>
          </a:p>
        </p:txBody>
      </p:sp>
      <p:sp>
        <p:nvSpPr>
          <p:cNvPr id="3" name="Content Placeholder 2"/>
          <p:cNvSpPr>
            <a:spLocks noGrp="1"/>
          </p:cNvSpPr>
          <p:nvPr>
            <p:ph idx="1"/>
          </p:nvPr>
        </p:nvSpPr>
        <p:spPr/>
        <p:txBody>
          <a:bodyPr/>
          <a:lstStyle/>
          <a:p>
            <a:pPr marL="0" indent="0">
              <a:buNone/>
            </a:pPr>
            <a:endParaRPr lang="en-GB" dirty="0" smtClean="0"/>
          </a:p>
          <a:p>
            <a:pPr marL="0" indent="0">
              <a:buNone/>
            </a:pPr>
            <a:endParaRPr lang="en-GB" dirty="0"/>
          </a:p>
          <a:p>
            <a:pPr marL="0" indent="0">
              <a:buNone/>
            </a:pPr>
            <a:endParaRPr lang="en-GB" dirty="0"/>
          </a:p>
        </p:txBody>
      </p:sp>
      <p:sp>
        <p:nvSpPr>
          <p:cNvPr id="4" name="Slide Number Placeholder 3"/>
          <p:cNvSpPr>
            <a:spLocks noGrp="1"/>
          </p:cNvSpPr>
          <p:nvPr>
            <p:ph type="sldNum" sz="quarter" idx="10"/>
          </p:nvPr>
        </p:nvSpPr>
        <p:spPr/>
        <p:txBody>
          <a:bodyPr/>
          <a:lstStyle/>
          <a:p>
            <a:pPr lvl="2"/>
            <a:fld id="{454642FE-B1BE-4B66-BCE4-45CCD8B46F0E}" type="slidenum">
              <a:rPr lang="en-US" smtClean="0">
                <a:solidFill>
                  <a:srgbClr val="000000"/>
                </a:solidFill>
              </a:rPr>
              <a:pPr lvl="2"/>
              <a:t>144</a:t>
            </a:fld>
            <a:endParaRPr lang="en-US">
              <a:solidFill>
                <a:srgbClr val="000000"/>
              </a:solidFill>
            </a:endParaRPr>
          </a:p>
        </p:txBody>
      </p:sp>
      <p:sp>
        <p:nvSpPr>
          <p:cNvPr id="5" name="Rectangle 4"/>
          <p:cNvSpPr/>
          <p:nvPr/>
        </p:nvSpPr>
        <p:spPr bwMode="auto">
          <a:xfrm>
            <a:off x="475028" y="2647286"/>
            <a:ext cx="2470548" cy="461665"/>
          </a:xfrm>
          <a:prstGeom prst="rect">
            <a:avLst/>
          </a:prstGeom>
          <a:gradFill rotWithShape="0">
            <a:gsLst>
              <a:gs pos="0">
                <a:schemeClr val="bg1"/>
              </a:gs>
              <a:gs pos="100000">
                <a:schemeClr val="accent1"/>
              </a:gs>
            </a:gsLst>
            <a:path path="rect">
              <a:fillToRect l="50000" t="50000" r="50000" b="50000"/>
            </a:path>
          </a:gra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rtlCol="0" anchor="t" anchorCtr="0" compatLnSpc="1">
            <a:prstTxWarp prst="textNoShape">
              <a:avLst/>
            </a:prstTxWarp>
            <a:spAutoFit/>
          </a:bodyPr>
          <a:lstStyle/>
          <a:p>
            <a:pPr eaLnBrk="0" fontAlgn="base" hangingPunct="0">
              <a:spcBef>
                <a:spcPct val="0"/>
              </a:spcBef>
              <a:spcAft>
                <a:spcPct val="0"/>
              </a:spcAft>
            </a:pPr>
            <a:r>
              <a:rPr lang="en-GB" sz="2400" b="1" dirty="0">
                <a:latin typeface="Arial Narrow" pitchFamily="34" charset="0"/>
              </a:rPr>
              <a:t>preparation station</a:t>
            </a:r>
            <a:endParaRPr kumimoji="0" lang="en-GB" sz="2400" b="1" i="0" u="none" strike="noStrike" cap="none" normalizeH="0" baseline="0" dirty="0" smtClean="0">
              <a:ln>
                <a:noFill/>
              </a:ln>
              <a:solidFill>
                <a:schemeClr val="tx1"/>
              </a:solidFill>
              <a:effectLst/>
              <a:latin typeface="Arial Narrow" pitchFamily="34" charset="0"/>
            </a:endParaRPr>
          </a:p>
        </p:txBody>
      </p:sp>
      <p:sp>
        <p:nvSpPr>
          <p:cNvPr id="6" name="Rectangle 5"/>
          <p:cNvSpPr/>
          <p:nvPr/>
        </p:nvSpPr>
        <p:spPr bwMode="auto">
          <a:xfrm>
            <a:off x="6071973" y="2307734"/>
            <a:ext cx="1755609" cy="461665"/>
          </a:xfrm>
          <a:prstGeom prst="rect">
            <a:avLst/>
          </a:prstGeom>
          <a:gradFill rotWithShape="0">
            <a:gsLst>
              <a:gs pos="0">
                <a:schemeClr val="bg1"/>
              </a:gs>
              <a:gs pos="100000">
                <a:schemeClr val="accent1"/>
              </a:gs>
            </a:gsLst>
            <a:path path="rect">
              <a:fillToRect l="50000" t="50000" r="50000" b="50000"/>
            </a:path>
          </a:gra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rtlCol="0" anchor="t" anchorCtr="0" compatLnSpc="1">
            <a:prstTxWarp prst="textNoShape">
              <a:avLst/>
            </a:prstTxWarp>
            <a:spAutoFit/>
          </a:bodyPr>
          <a:lstStyle/>
          <a:p>
            <a:pPr eaLnBrk="0" fontAlgn="base" hangingPunct="0">
              <a:spcBef>
                <a:spcPct val="0"/>
              </a:spcBef>
              <a:spcAft>
                <a:spcPct val="0"/>
              </a:spcAft>
            </a:pPr>
            <a:r>
              <a:rPr lang="en-GB" sz="2400" b="1" dirty="0">
                <a:latin typeface="Arial Narrow" pitchFamily="34" charset="0"/>
              </a:rPr>
              <a:t>filling station</a:t>
            </a:r>
            <a:endParaRPr kumimoji="0" lang="en-GB" sz="2400" b="1" i="0" u="none" strike="noStrike" cap="none" normalizeH="0" baseline="0" dirty="0" smtClean="0">
              <a:ln>
                <a:noFill/>
              </a:ln>
              <a:solidFill>
                <a:schemeClr val="tx1"/>
              </a:solidFill>
              <a:effectLst/>
              <a:latin typeface="Arial Narrow" pitchFamily="34" charset="0"/>
            </a:endParaRPr>
          </a:p>
        </p:txBody>
      </p:sp>
      <p:sp>
        <p:nvSpPr>
          <p:cNvPr id="7" name="Rectangle 6"/>
          <p:cNvSpPr/>
          <p:nvPr/>
        </p:nvSpPr>
        <p:spPr bwMode="auto">
          <a:xfrm>
            <a:off x="3365034" y="2534102"/>
            <a:ext cx="1896673" cy="461665"/>
          </a:xfrm>
          <a:prstGeom prst="rect">
            <a:avLst/>
          </a:prstGeom>
          <a:gradFill rotWithShape="0">
            <a:gsLst>
              <a:gs pos="0">
                <a:schemeClr val="bg1"/>
              </a:gs>
              <a:gs pos="100000">
                <a:schemeClr val="accent1"/>
              </a:gs>
            </a:gsLst>
            <a:path path="rect">
              <a:fillToRect l="50000" t="50000" r="50000" b="50000"/>
            </a:path>
          </a:gra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rtlCol="0" anchor="t" anchorCtr="0" compatLnSpc="1">
            <a:prstTxWarp prst="textNoShape">
              <a:avLst/>
            </a:prstTxWarp>
            <a:spAutoFit/>
          </a:bodyPr>
          <a:lstStyle/>
          <a:p>
            <a:pPr eaLnBrk="0" fontAlgn="base" hangingPunct="0">
              <a:spcBef>
                <a:spcPct val="0"/>
              </a:spcBef>
              <a:spcAft>
                <a:spcPct val="0"/>
              </a:spcAft>
            </a:pPr>
            <a:r>
              <a:rPr lang="en-GB" sz="2400" b="1" dirty="0">
                <a:latin typeface="Arial Narrow" pitchFamily="34" charset="0"/>
              </a:rPr>
              <a:t>mixing station</a:t>
            </a:r>
            <a:endParaRPr kumimoji="0" lang="en-GB" sz="2400" b="1" i="0" u="none" strike="noStrike" cap="none" normalizeH="0" baseline="0" dirty="0" smtClean="0">
              <a:ln>
                <a:noFill/>
              </a:ln>
              <a:solidFill>
                <a:schemeClr val="tx1"/>
              </a:solidFill>
              <a:effectLst/>
              <a:latin typeface="Arial Narrow" pitchFamily="34" charset="0"/>
            </a:endParaRPr>
          </a:p>
        </p:txBody>
      </p:sp>
      <p:sp>
        <p:nvSpPr>
          <p:cNvPr id="8" name="Rectangle 7"/>
          <p:cNvSpPr/>
          <p:nvPr/>
        </p:nvSpPr>
        <p:spPr bwMode="auto">
          <a:xfrm>
            <a:off x="7435679" y="3790166"/>
            <a:ext cx="1617644" cy="830997"/>
          </a:xfrm>
          <a:prstGeom prst="rect">
            <a:avLst/>
          </a:prstGeom>
          <a:gradFill rotWithShape="0">
            <a:gsLst>
              <a:gs pos="0">
                <a:schemeClr val="bg1"/>
              </a:gs>
              <a:gs pos="100000">
                <a:schemeClr val="accent1"/>
              </a:gs>
            </a:gsLst>
            <a:path path="rect">
              <a:fillToRect l="50000" t="50000" r="50000" b="50000"/>
            </a:path>
          </a:gra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spAutoFit/>
          </a:bodyPr>
          <a:lstStyle/>
          <a:p>
            <a:pPr eaLnBrk="0" fontAlgn="base" hangingPunct="0">
              <a:spcBef>
                <a:spcPct val="0"/>
              </a:spcBef>
              <a:spcAft>
                <a:spcPct val="0"/>
              </a:spcAft>
            </a:pPr>
            <a:r>
              <a:rPr lang="en-GB" sz="2400" b="1" dirty="0">
                <a:latin typeface="Arial Narrow" pitchFamily="34" charset="0"/>
              </a:rPr>
              <a:t>closing station</a:t>
            </a:r>
            <a:endParaRPr kumimoji="0" lang="en-GB" sz="2400" b="1" i="0" u="none" strike="noStrike" cap="none" normalizeH="0" baseline="0" dirty="0" smtClean="0">
              <a:ln>
                <a:noFill/>
              </a:ln>
              <a:solidFill>
                <a:schemeClr val="tx1"/>
              </a:solidFill>
              <a:effectLst/>
              <a:latin typeface="Arial Narrow" pitchFamily="34" charset="0"/>
            </a:endParaRPr>
          </a:p>
        </p:txBody>
      </p:sp>
      <p:sp>
        <p:nvSpPr>
          <p:cNvPr id="9" name="Rectangle 8"/>
          <p:cNvSpPr/>
          <p:nvPr/>
        </p:nvSpPr>
        <p:spPr bwMode="auto">
          <a:xfrm>
            <a:off x="4644008" y="4005064"/>
            <a:ext cx="2088232" cy="830997"/>
          </a:xfrm>
          <a:prstGeom prst="rect">
            <a:avLst/>
          </a:prstGeom>
          <a:gradFill rotWithShape="0">
            <a:gsLst>
              <a:gs pos="0">
                <a:schemeClr val="bg1"/>
              </a:gs>
              <a:gs pos="100000">
                <a:schemeClr val="accent1"/>
              </a:gs>
            </a:gsLst>
            <a:path path="rect">
              <a:fillToRect l="50000" t="50000" r="50000" b="50000"/>
            </a:path>
          </a:gra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spAutoFit/>
          </a:bodyPr>
          <a:lstStyle/>
          <a:p>
            <a:pPr eaLnBrk="0" fontAlgn="base" hangingPunct="0">
              <a:spcBef>
                <a:spcPct val="0"/>
              </a:spcBef>
              <a:spcAft>
                <a:spcPct val="0"/>
              </a:spcAft>
            </a:pPr>
            <a:r>
              <a:rPr lang="en-GB" sz="2400" b="1" dirty="0">
                <a:latin typeface="Arial Narrow" pitchFamily="34" charset="0"/>
              </a:rPr>
              <a:t>examination station</a:t>
            </a:r>
            <a:endParaRPr kumimoji="0" lang="en-GB" sz="2400" b="1" i="0" u="none" strike="noStrike" cap="none" normalizeH="0" baseline="0" dirty="0" smtClean="0">
              <a:ln>
                <a:noFill/>
              </a:ln>
              <a:solidFill>
                <a:schemeClr val="tx1"/>
              </a:solidFill>
              <a:effectLst/>
              <a:latin typeface="Arial Narrow" pitchFamily="34" charset="0"/>
            </a:endParaRPr>
          </a:p>
        </p:txBody>
      </p:sp>
      <p:sp>
        <p:nvSpPr>
          <p:cNvPr id="10" name="Rectangle 9"/>
          <p:cNvSpPr/>
          <p:nvPr/>
        </p:nvSpPr>
        <p:spPr bwMode="auto">
          <a:xfrm>
            <a:off x="2267745" y="4005064"/>
            <a:ext cx="1980220" cy="830997"/>
          </a:xfrm>
          <a:prstGeom prst="rect">
            <a:avLst/>
          </a:prstGeom>
          <a:gradFill rotWithShape="0">
            <a:gsLst>
              <a:gs pos="0">
                <a:schemeClr val="bg1"/>
              </a:gs>
              <a:gs pos="100000">
                <a:schemeClr val="accent1"/>
              </a:gs>
            </a:gsLst>
            <a:path path="rect">
              <a:fillToRect l="50000" t="50000" r="50000" b="50000"/>
            </a:path>
          </a:gra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spAutoFit/>
          </a:bodyPr>
          <a:lstStyle/>
          <a:p>
            <a:pPr eaLnBrk="0" fontAlgn="base" hangingPunct="0">
              <a:spcBef>
                <a:spcPct val="0"/>
              </a:spcBef>
              <a:spcAft>
                <a:spcPct val="0"/>
              </a:spcAft>
            </a:pPr>
            <a:r>
              <a:rPr lang="en-GB" sz="2400" b="1" dirty="0">
                <a:latin typeface="Arial Narrow" pitchFamily="34" charset="0"/>
              </a:rPr>
              <a:t>charging station</a:t>
            </a:r>
            <a:endParaRPr kumimoji="0" lang="en-GB" sz="2400" b="1" i="0" u="none" strike="noStrike" cap="none" normalizeH="0" baseline="0" dirty="0" smtClean="0">
              <a:ln>
                <a:noFill/>
              </a:ln>
              <a:solidFill>
                <a:schemeClr val="tx1"/>
              </a:solidFill>
              <a:effectLst/>
              <a:latin typeface="Arial Narrow" pitchFamily="34" charset="0"/>
            </a:endParaRPr>
          </a:p>
        </p:txBody>
      </p:sp>
      <p:cxnSp>
        <p:nvCxnSpPr>
          <p:cNvPr id="12" name="Straight Arrow Connector 11"/>
          <p:cNvCxnSpPr>
            <a:endCxn id="5" idx="1"/>
          </p:cNvCxnSpPr>
          <p:nvPr/>
        </p:nvCxnSpPr>
        <p:spPr bwMode="auto">
          <a:xfrm>
            <a:off x="-29028" y="2878118"/>
            <a:ext cx="504056" cy="1"/>
          </a:xfrm>
          <a:prstGeom prst="straightConnector1">
            <a:avLst/>
          </a:prstGeom>
          <a:gradFill rotWithShape="0">
            <a:gsLst>
              <a:gs pos="0">
                <a:schemeClr val="bg1"/>
              </a:gs>
              <a:gs pos="100000">
                <a:schemeClr val="accent1"/>
              </a:gs>
            </a:gsLst>
            <a:path path="rect">
              <a:fillToRect l="50000" t="50000" r="50000" b="50000"/>
            </a:path>
          </a:gradFill>
          <a:ln w="1270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6" name="Straight Arrow Connector 15"/>
          <p:cNvCxnSpPr>
            <a:stCxn id="5" idx="3"/>
            <a:endCxn id="7" idx="1"/>
          </p:cNvCxnSpPr>
          <p:nvPr/>
        </p:nvCxnSpPr>
        <p:spPr bwMode="auto">
          <a:xfrm flipV="1">
            <a:off x="2945576" y="2821527"/>
            <a:ext cx="419458" cy="56592"/>
          </a:xfrm>
          <a:prstGeom prst="straightConnector1">
            <a:avLst/>
          </a:prstGeom>
          <a:gradFill rotWithShape="0">
            <a:gsLst>
              <a:gs pos="0">
                <a:schemeClr val="bg1"/>
              </a:gs>
              <a:gs pos="100000">
                <a:schemeClr val="accent1"/>
              </a:gs>
            </a:gsLst>
            <a:path path="rect">
              <a:fillToRect l="50000" t="50000" r="50000" b="50000"/>
            </a:path>
          </a:gradFill>
          <a:ln w="1270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0" name="Straight Arrow Connector 19"/>
          <p:cNvCxnSpPr>
            <a:stCxn id="7" idx="3"/>
            <a:endCxn id="6" idx="1"/>
          </p:cNvCxnSpPr>
          <p:nvPr/>
        </p:nvCxnSpPr>
        <p:spPr bwMode="auto">
          <a:xfrm flipV="1">
            <a:off x="5261707" y="2708343"/>
            <a:ext cx="810266" cy="56592"/>
          </a:xfrm>
          <a:prstGeom prst="straightConnector1">
            <a:avLst/>
          </a:prstGeom>
          <a:gradFill rotWithShape="0">
            <a:gsLst>
              <a:gs pos="0">
                <a:schemeClr val="bg1"/>
              </a:gs>
              <a:gs pos="100000">
                <a:schemeClr val="accent1"/>
              </a:gs>
            </a:gsLst>
            <a:path path="rect">
              <a:fillToRect l="50000" t="50000" r="50000" b="50000"/>
            </a:path>
          </a:gradFill>
          <a:ln w="1270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4" name="Straight Arrow Connector 23"/>
          <p:cNvCxnSpPr/>
          <p:nvPr/>
        </p:nvCxnSpPr>
        <p:spPr bwMode="auto">
          <a:xfrm>
            <a:off x="7868892" y="2534102"/>
            <a:ext cx="303508" cy="1254938"/>
          </a:xfrm>
          <a:prstGeom prst="straightConnector1">
            <a:avLst/>
          </a:prstGeom>
          <a:gradFill rotWithShape="0">
            <a:gsLst>
              <a:gs pos="0">
                <a:schemeClr val="bg1"/>
              </a:gs>
              <a:gs pos="100000">
                <a:schemeClr val="accent1"/>
              </a:gs>
            </a:gsLst>
            <a:path path="rect">
              <a:fillToRect l="50000" t="50000" r="50000" b="50000"/>
            </a:path>
          </a:gradFill>
          <a:ln w="1270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8" name="Straight Arrow Connector 27"/>
          <p:cNvCxnSpPr>
            <a:stCxn id="8" idx="1"/>
          </p:cNvCxnSpPr>
          <p:nvPr/>
        </p:nvCxnSpPr>
        <p:spPr bwMode="auto">
          <a:xfrm flipH="1" flipV="1">
            <a:off x="6700129" y="4247366"/>
            <a:ext cx="735550" cy="65748"/>
          </a:xfrm>
          <a:prstGeom prst="straightConnector1">
            <a:avLst/>
          </a:prstGeom>
          <a:gradFill rotWithShape="0">
            <a:gsLst>
              <a:gs pos="0">
                <a:schemeClr val="bg1"/>
              </a:gs>
              <a:gs pos="100000">
                <a:schemeClr val="accent1"/>
              </a:gs>
            </a:gsLst>
            <a:path path="rect">
              <a:fillToRect l="50000" t="50000" r="50000" b="50000"/>
            </a:path>
          </a:gradFill>
          <a:ln w="1270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2" name="Straight Arrow Connector 31"/>
          <p:cNvCxnSpPr>
            <a:stCxn id="9" idx="1"/>
          </p:cNvCxnSpPr>
          <p:nvPr/>
        </p:nvCxnSpPr>
        <p:spPr bwMode="auto">
          <a:xfrm flipH="1" flipV="1">
            <a:off x="3851920" y="4420562"/>
            <a:ext cx="792088" cy="1"/>
          </a:xfrm>
          <a:prstGeom prst="straightConnector1">
            <a:avLst/>
          </a:prstGeom>
          <a:gradFill rotWithShape="0">
            <a:gsLst>
              <a:gs pos="0">
                <a:schemeClr val="bg1"/>
              </a:gs>
              <a:gs pos="100000">
                <a:schemeClr val="accent1"/>
              </a:gs>
            </a:gsLst>
            <a:path path="rect">
              <a:fillToRect l="50000" t="50000" r="50000" b="50000"/>
            </a:path>
          </a:gradFill>
          <a:ln w="1270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5" name="Straight Arrow Connector 34"/>
          <p:cNvCxnSpPr>
            <a:stCxn id="10" idx="1"/>
          </p:cNvCxnSpPr>
          <p:nvPr/>
        </p:nvCxnSpPr>
        <p:spPr bwMode="auto">
          <a:xfrm flipH="1">
            <a:off x="1710302" y="4420563"/>
            <a:ext cx="557443" cy="0"/>
          </a:xfrm>
          <a:prstGeom prst="straightConnector1">
            <a:avLst/>
          </a:prstGeom>
          <a:gradFill rotWithShape="0">
            <a:gsLst>
              <a:gs pos="0">
                <a:schemeClr val="bg1"/>
              </a:gs>
              <a:gs pos="100000">
                <a:schemeClr val="accent1"/>
              </a:gs>
            </a:gsLst>
            <a:path path="rect">
              <a:fillToRect l="50000" t="50000" r="50000" b="50000"/>
            </a:path>
          </a:gradFill>
          <a:ln w="1270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848465780"/>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indent="0">
              <a:buNone/>
            </a:pPr>
            <a:r>
              <a:rPr lang="en-GB" dirty="0"/>
              <a:t>The flow of materials in the production line should not be in the form of a straight line, </a:t>
            </a:r>
            <a:r>
              <a:rPr lang="en-GB" dirty="0" smtClean="0"/>
              <a:t>but</a:t>
            </a:r>
            <a:r>
              <a:rPr lang="ar-IQ" dirty="0" smtClean="0"/>
              <a:t> </a:t>
            </a:r>
            <a:r>
              <a:rPr lang="en-GB" dirty="0" smtClean="0"/>
              <a:t> </a:t>
            </a:r>
            <a:r>
              <a:rPr lang="en-GB" dirty="0"/>
              <a:t>the production line can take a </a:t>
            </a:r>
            <a:r>
              <a:rPr lang="en-GB" dirty="0" smtClean="0"/>
              <a:t>form</a:t>
            </a:r>
          </a:p>
          <a:p>
            <a:pPr marL="0" indent="0">
              <a:buNone/>
            </a:pPr>
            <a:r>
              <a:rPr lang="en-GB" dirty="0" smtClean="0"/>
              <a:t>O   - L   - U   </a:t>
            </a:r>
            <a:endParaRPr lang="ar-IQ" dirty="0" smtClean="0"/>
          </a:p>
          <a:p>
            <a:pPr marL="0" indent="0">
              <a:buNone/>
            </a:pPr>
            <a:r>
              <a:rPr lang="en-GB" dirty="0"/>
              <a:t>Or for the line to be sequential, parallel, or parallel and sequential</a:t>
            </a:r>
          </a:p>
        </p:txBody>
      </p:sp>
      <p:sp>
        <p:nvSpPr>
          <p:cNvPr id="4" name="Slide Number Placeholder 3"/>
          <p:cNvSpPr>
            <a:spLocks noGrp="1"/>
          </p:cNvSpPr>
          <p:nvPr>
            <p:ph type="sldNum" sz="quarter" idx="10"/>
          </p:nvPr>
        </p:nvSpPr>
        <p:spPr/>
        <p:txBody>
          <a:bodyPr/>
          <a:lstStyle/>
          <a:p>
            <a:pPr lvl="2"/>
            <a:fld id="{454642FE-B1BE-4B66-BCE4-45CCD8B46F0E}" type="slidenum">
              <a:rPr lang="en-US" smtClean="0">
                <a:solidFill>
                  <a:srgbClr val="000000"/>
                </a:solidFill>
              </a:rPr>
              <a:pPr lvl="2"/>
              <a:t>145</a:t>
            </a:fld>
            <a:endParaRPr lang="en-US">
              <a:solidFill>
                <a:srgbClr val="000000"/>
              </a:solidFill>
            </a:endParaRPr>
          </a:p>
        </p:txBody>
      </p:sp>
    </p:spTree>
    <p:extLst>
      <p:ext uri="{BB962C8B-B14F-4D97-AF65-F5344CB8AC3E}">
        <p14:creationId xmlns:p14="http://schemas.microsoft.com/office/powerpoint/2010/main" val="3729319318"/>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lstStyle/>
          <a:p>
            <a:pPr marL="0" indent="0">
              <a:buNone/>
            </a:pPr>
            <a:r>
              <a:rPr lang="en-GB" dirty="0"/>
              <a:t>Advantages of ranking by </a:t>
            </a:r>
            <a:r>
              <a:rPr lang="en-GB" dirty="0" smtClean="0"/>
              <a:t>product</a:t>
            </a:r>
            <a:r>
              <a:rPr lang="ar-IQ" dirty="0" smtClean="0"/>
              <a:t>:</a:t>
            </a:r>
            <a:endParaRPr lang="en-GB" dirty="0" smtClean="0"/>
          </a:p>
          <a:p>
            <a:pPr marL="0" indent="0">
              <a:buNone/>
            </a:pPr>
            <a:r>
              <a:rPr lang="en-GB" dirty="0" smtClean="0"/>
              <a:t>1- </a:t>
            </a:r>
            <a:r>
              <a:rPr lang="en-GB" dirty="0"/>
              <a:t>The possibility of achieving high rates of </a:t>
            </a:r>
            <a:r>
              <a:rPr lang="en-GB" dirty="0" smtClean="0"/>
              <a:t>production.</a:t>
            </a:r>
          </a:p>
          <a:p>
            <a:pPr marL="0" indent="0">
              <a:buNone/>
            </a:pPr>
            <a:r>
              <a:rPr lang="en-GB" dirty="0" smtClean="0"/>
              <a:t>2- </a:t>
            </a:r>
            <a:r>
              <a:rPr lang="en-GB" dirty="0"/>
              <a:t>High utilization of production means, which leads to lower cost per unit of the </a:t>
            </a:r>
            <a:r>
              <a:rPr lang="en-GB" dirty="0" smtClean="0"/>
              <a:t>product.</a:t>
            </a:r>
          </a:p>
          <a:p>
            <a:pPr marL="0" indent="0">
              <a:buNone/>
            </a:pPr>
            <a:r>
              <a:rPr lang="en-GB" dirty="0" smtClean="0"/>
              <a:t>3- </a:t>
            </a:r>
            <a:r>
              <a:rPr lang="en-GB" dirty="0"/>
              <a:t>Ease of handling and transporting </a:t>
            </a:r>
            <a:r>
              <a:rPr lang="en-GB" dirty="0" smtClean="0"/>
              <a:t>materials.</a:t>
            </a:r>
          </a:p>
        </p:txBody>
      </p:sp>
      <p:sp>
        <p:nvSpPr>
          <p:cNvPr id="4" name="Slide Number Placeholder 3"/>
          <p:cNvSpPr>
            <a:spLocks noGrp="1"/>
          </p:cNvSpPr>
          <p:nvPr>
            <p:ph type="sldNum" sz="quarter" idx="10"/>
          </p:nvPr>
        </p:nvSpPr>
        <p:spPr/>
        <p:txBody>
          <a:bodyPr/>
          <a:lstStyle/>
          <a:p>
            <a:pPr lvl="2"/>
            <a:fld id="{454642FE-B1BE-4B66-BCE4-45CCD8B46F0E}" type="slidenum">
              <a:rPr lang="en-US" smtClean="0">
                <a:solidFill>
                  <a:srgbClr val="000000"/>
                </a:solidFill>
              </a:rPr>
              <a:pPr lvl="2"/>
              <a:t>146</a:t>
            </a:fld>
            <a:endParaRPr lang="en-US">
              <a:solidFill>
                <a:srgbClr val="000000"/>
              </a:solidFill>
            </a:endParaRPr>
          </a:p>
        </p:txBody>
      </p:sp>
    </p:spTree>
    <p:extLst>
      <p:ext uri="{BB962C8B-B14F-4D97-AF65-F5344CB8AC3E}">
        <p14:creationId xmlns:p14="http://schemas.microsoft.com/office/powerpoint/2010/main" val="3438643623"/>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indent="0">
              <a:buNone/>
            </a:pPr>
            <a:r>
              <a:rPr lang="en-GB" dirty="0"/>
              <a:t>4- Low amount of storage.</a:t>
            </a:r>
          </a:p>
          <a:p>
            <a:pPr marL="0" indent="0">
              <a:buNone/>
            </a:pPr>
            <a:r>
              <a:rPr lang="en-GB" dirty="0"/>
              <a:t>5- Ease of scheduling work.</a:t>
            </a:r>
          </a:p>
          <a:p>
            <a:pPr marL="0" indent="0">
              <a:buNone/>
            </a:pPr>
            <a:r>
              <a:rPr lang="en-GB" dirty="0"/>
              <a:t>6- Ease of control and supervision.</a:t>
            </a:r>
          </a:p>
          <a:p>
            <a:pPr marL="0" indent="0">
              <a:buNone/>
            </a:pPr>
            <a:r>
              <a:rPr lang="en-GB" dirty="0"/>
              <a:t>7- Consistency of product quality.</a:t>
            </a:r>
          </a:p>
          <a:p>
            <a:pPr marL="0" indent="0">
              <a:buNone/>
            </a:pPr>
            <a:r>
              <a:rPr lang="en-GB" dirty="0"/>
              <a:t>8- Decreased total time needed to produce one unit</a:t>
            </a:r>
          </a:p>
          <a:p>
            <a:pPr marL="0" indent="0">
              <a:buNone/>
            </a:pPr>
            <a:endParaRPr lang="en-GB" dirty="0"/>
          </a:p>
        </p:txBody>
      </p:sp>
      <p:sp>
        <p:nvSpPr>
          <p:cNvPr id="4" name="Slide Number Placeholder 3"/>
          <p:cNvSpPr>
            <a:spLocks noGrp="1"/>
          </p:cNvSpPr>
          <p:nvPr>
            <p:ph type="sldNum" sz="quarter" idx="10"/>
          </p:nvPr>
        </p:nvSpPr>
        <p:spPr/>
        <p:txBody>
          <a:bodyPr/>
          <a:lstStyle/>
          <a:p>
            <a:pPr lvl="2"/>
            <a:fld id="{454642FE-B1BE-4B66-BCE4-45CCD8B46F0E}" type="slidenum">
              <a:rPr lang="en-US" smtClean="0">
                <a:solidFill>
                  <a:srgbClr val="000000"/>
                </a:solidFill>
              </a:rPr>
              <a:pPr lvl="2"/>
              <a:t>147</a:t>
            </a:fld>
            <a:endParaRPr lang="en-US">
              <a:solidFill>
                <a:srgbClr val="000000"/>
              </a:solidFill>
            </a:endParaRPr>
          </a:p>
        </p:txBody>
      </p:sp>
    </p:spTree>
    <p:extLst>
      <p:ext uri="{BB962C8B-B14F-4D97-AF65-F5344CB8AC3E}">
        <p14:creationId xmlns:p14="http://schemas.microsoft.com/office/powerpoint/2010/main" val="3879823818"/>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Disadvantages of ranking on the basis of product</a:t>
            </a:r>
          </a:p>
        </p:txBody>
      </p:sp>
      <p:sp>
        <p:nvSpPr>
          <p:cNvPr id="3" name="Content Placeholder 2"/>
          <p:cNvSpPr>
            <a:spLocks noGrp="1"/>
          </p:cNvSpPr>
          <p:nvPr>
            <p:ph idx="1"/>
          </p:nvPr>
        </p:nvSpPr>
        <p:spPr/>
        <p:txBody>
          <a:bodyPr/>
          <a:lstStyle/>
          <a:p>
            <a:pPr marL="0" indent="0">
              <a:buNone/>
            </a:pPr>
            <a:r>
              <a:rPr lang="en-GB" dirty="0"/>
              <a:t>1- Low flexibility in adapting to changes in </a:t>
            </a:r>
            <a:r>
              <a:rPr lang="en-GB" dirty="0" smtClean="0"/>
              <a:t>operations.</a:t>
            </a:r>
          </a:p>
          <a:p>
            <a:pPr marL="0" indent="0">
              <a:buNone/>
            </a:pPr>
            <a:r>
              <a:rPr lang="en-GB" dirty="0" smtClean="0"/>
              <a:t>2- </a:t>
            </a:r>
            <a:r>
              <a:rPr lang="en-GB" dirty="0"/>
              <a:t>Stopping any process on the production line leads to stopping the entire </a:t>
            </a:r>
            <a:r>
              <a:rPr lang="en-GB" dirty="0" smtClean="0"/>
              <a:t>line.</a:t>
            </a:r>
          </a:p>
          <a:p>
            <a:pPr marL="0" indent="0">
              <a:buNone/>
            </a:pPr>
            <a:r>
              <a:rPr lang="en-GB" dirty="0" smtClean="0"/>
              <a:t>3- </a:t>
            </a:r>
            <a:r>
              <a:rPr lang="en-GB" dirty="0"/>
              <a:t>It requires large financial </a:t>
            </a:r>
            <a:r>
              <a:rPr lang="en-GB" dirty="0" smtClean="0"/>
              <a:t>investments.</a:t>
            </a:r>
          </a:p>
          <a:p>
            <a:pPr marL="0" indent="0">
              <a:buNone/>
            </a:pPr>
            <a:r>
              <a:rPr lang="en-GB" dirty="0" smtClean="0"/>
              <a:t>4- </a:t>
            </a:r>
            <a:r>
              <a:rPr lang="en-GB" dirty="0"/>
              <a:t>The monotony of work on the production line generates boredom among the workers</a:t>
            </a:r>
          </a:p>
        </p:txBody>
      </p:sp>
      <p:sp>
        <p:nvSpPr>
          <p:cNvPr id="4" name="Slide Number Placeholder 3"/>
          <p:cNvSpPr>
            <a:spLocks noGrp="1"/>
          </p:cNvSpPr>
          <p:nvPr>
            <p:ph type="sldNum" sz="quarter" idx="10"/>
          </p:nvPr>
        </p:nvSpPr>
        <p:spPr/>
        <p:txBody>
          <a:bodyPr/>
          <a:lstStyle/>
          <a:p>
            <a:pPr lvl="2"/>
            <a:fld id="{454642FE-B1BE-4B66-BCE4-45CCD8B46F0E}" type="slidenum">
              <a:rPr lang="en-US" smtClean="0">
                <a:solidFill>
                  <a:srgbClr val="000000"/>
                </a:solidFill>
              </a:rPr>
              <a:pPr lvl="2"/>
              <a:t>148</a:t>
            </a:fld>
            <a:endParaRPr lang="en-US">
              <a:solidFill>
                <a:srgbClr val="000000"/>
              </a:solidFill>
            </a:endParaRPr>
          </a:p>
        </p:txBody>
      </p:sp>
    </p:spTree>
    <p:extLst>
      <p:ext uri="{BB962C8B-B14F-4D97-AF65-F5344CB8AC3E}">
        <p14:creationId xmlns:p14="http://schemas.microsoft.com/office/powerpoint/2010/main" val="3056115473"/>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Balancing The Assembly Line</a:t>
            </a:r>
            <a:endParaRPr lang="en-GB" dirty="0"/>
          </a:p>
        </p:txBody>
      </p:sp>
      <p:sp>
        <p:nvSpPr>
          <p:cNvPr id="3" name="Content Placeholder 2"/>
          <p:cNvSpPr>
            <a:spLocks noGrp="1"/>
          </p:cNvSpPr>
          <p:nvPr>
            <p:ph idx="1"/>
          </p:nvPr>
        </p:nvSpPr>
        <p:spPr/>
        <p:txBody>
          <a:bodyPr/>
          <a:lstStyle/>
          <a:p>
            <a:pPr marL="0" indent="0">
              <a:buNone/>
            </a:pPr>
            <a:r>
              <a:rPr lang="en-GB" dirty="0"/>
              <a:t>It is easier to forecast work flow in a product-based </a:t>
            </a:r>
            <a:r>
              <a:rPr lang="en-GB" dirty="0" smtClean="0"/>
              <a:t>Layout </a:t>
            </a:r>
            <a:r>
              <a:rPr lang="en-GB" dirty="0"/>
              <a:t>than in a process-based </a:t>
            </a:r>
            <a:r>
              <a:rPr lang="en-GB" dirty="0" smtClean="0"/>
              <a:t>Layout .</a:t>
            </a:r>
          </a:p>
          <a:p>
            <a:pPr marL="0" indent="0">
              <a:buNone/>
            </a:pPr>
            <a:r>
              <a:rPr lang="en-GB" dirty="0"/>
              <a:t>Assembly Line :A group of work stations responsible for assembling a specific product according to specific stages, so that the outputs of each work station are inputs for the next station directly, and materials are transferred between stations manually or </a:t>
            </a:r>
            <a:r>
              <a:rPr lang="en-GB" dirty="0" smtClean="0"/>
              <a:t>using Conveyors</a:t>
            </a:r>
            <a:r>
              <a:rPr lang="ar-IQ" dirty="0" smtClean="0"/>
              <a:t> </a:t>
            </a:r>
            <a:r>
              <a:rPr lang="en-GB" dirty="0" smtClean="0"/>
              <a:t> </a:t>
            </a:r>
            <a:endParaRPr lang="en-GB" dirty="0"/>
          </a:p>
        </p:txBody>
      </p:sp>
      <p:sp>
        <p:nvSpPr>
          <p:cNvPr id="4" name="Slide Number Placeholder 3"/>
          <p:cNvSpPr>
            <a:spLocks noGrp="1"/>
          </p:cNvSpPr>
          <p:nvPr>
            <p:ph type="sldNum" sz="quarter" idx="10"/>
          </p:nvPr>
        </p:nvSpPr>
        <p:spPr/>
        <p:txBody>
          <a:bodyPr/>
          <a:lstStyle/>
          <a:p>
            <a:pPr lvl="2"/>
            <a:fld id="{454642FE-B1BE-4B66-BCE4-45CCD8B46F0E}" type="slidenum">
              <a:rPr lang="en-US" smtClean="0">
                <a:solidFill>
                  <a:srgbClr val="000000"/>
                </a:solidFill>
              </a:rPr>
              <a:pPr lvl="2"/>
              <a:t>149</a:t>
            </a:fld>
            <a:endParaRPr lang="en-US">
              <a:solidFill>
                <a:srgbClr val="000000"/>
              </a:solidFill>
            </a:endParaRPr>
          </a:p>
        </p:txBody>
      </p:sp>
    </p:spTree>
    <p:extLst>
      <p:ext uri="{BB962C8B-B14F-4D97-AF65-F5344CB8AC3E}">
        <p14:creationId xmlns:p14="http://schemas.microsoft.com/office/powerpoint/2010/main" val="9187164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	Characteristics</a:t>
            </a:r>
          </a:p>
        </p:txBody>
      </p:sp>
      <p:sp>
        <p:nvSpPr>
          <p:cNvPr id="3" name="Content Placeholder 2"/>
          <p:cNvSpPr>
            <a:spLocks noGrp="1"/>
          </p:cNvSpPr>
          <p:nvPr>
            <p:ph idx="1"/>
          </p:nvPr>
        </p:nvSpPr>
        <p:spPr/>
        <p:txBody>
          <a:bodyPr>
            <a:normAutofit fontScale="92500" lnSpcReduction="20000"/>
          </a:bodyPr>
          <a:lstStyle/>
          <a:p>
            <a:pPr marL="0" indent="0">
              <a:buNone/>
            </a:pPr>
            <a:r>
              <a:rPr lang="en-GB" dirty="0"/>
              <a:t>The Job-shop production system is followed when there is:</a:t>
            </a:r>
          </a:p>
          <a:p>
            <a:pPr marL="0" indent="0">
              <a:buNone/>
            </a:pPr>
            <a:r>
              <a:rPr lang="en-GB" dirty="0" smtClean="0"/>
              <a:t>1.High </a:t>
            </a:r>
            <a:r>
              <a:rPr lang="en-GB" dirty="0"/>
              <a:t>variety of products and low volume.</a:t>
            </a:r>
          </a:p>
          <a:p>
            <a:pPr marL="0" indent="0">
              <a:buNone/>
            </a:pPr>
            <a:r>
              <a:rPr lang="en-GB" dirty="0" smtClean="0"/>
              <a:t>2.Use </a:t>
            </a:r>
            <a:r>
              <a:rPr lang="en-GB" dirty="0"/>
              <a:t>of general purpose machines and facilities.</a:t>
            </a:r>
          </a:p>
          <a:p>
            <a:pPr marL="0" indent="0">
              <a:buNone/>
            </a:pPr>
            <a:r>
              <a:rPr lang="en-GB" dirty="0" smtClean="0"/>
              <a:t>3.Highly </a:t>
            </a:r>
            <a:r>
              <a:rPr lang="en-GB" dirty="0"/>
              <a:t>skilled operators who can take up each job as a challenge because of uniqueness.</a:t>
            </a:r>
          </a:p>
          <a:p>
            <a:pPr marL="0" indent="0">
              <a:buNone/>
            </a:pPr>
            <a:r>
              <a:rPr lang="en-GB" dirty="0" smtClean="0"/>
              <a:t>4.Large </a:t>
            </a:r>
            <a:r>
              <a:rPr lang="en-GB" dirty="0"/>
              <a:t>inventory of materials, tools, parts.</a:t>
            </a:r>
          </a:p>
          <a:p>
            <a:pPr marL="0" indent="0">
              <a:buNone/>
            </a:pPr>
            <a:r>
              <a:rPr lang="en-GB" dirty="0" smtClean="0"/>
              <a:t>5.Detailed </a:t>
            </a:r>
            <a:r>
              <a:rPr lang="en-GB" dirty="0"/>
              <a:t>planning is essential for sequencing the requirements of each product, capacities for each work centre and order priorities.</a:t>
            </a:r>
          </a:p>
        </p:txBody>
      </p:sp>
    </p:spTree>
    <p:extLst>
      <p:ext uri="{BB962C8B-B14F-4D97-AF65-F5344CB8AC3E}">
        <p14:creationId xmlns:p14="http://schemas.microsoft.com/office/powerpoint/2010/main" val="838934018"/>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indent="0">
              <a:buNone/>
            </a:pPr>
            <a:r>
              <a:rPr lang="en-GB" dirty="0"/>
              <a:t>Work Station (WS):A group of workers, machines, or workers and machines assigned to accomplish an activity or a group of </a:t>
            </a:r>
            <a:r>
              <a:rPr lang="en-GB" dirty="0" smtClean="0"/>
              <a:t>activities .</a:t>
            </a:r>
          </a:p>
          <a:p>
            <a:pPr marL="0" indent="0">
              <a:buNone/>
            </a:pPr>
            <a:r>
              <a:rPr lang="en-GB" dirty="0"/>
              <a:t>Task :A set of </a:t>
            </a:r>
            <a:r>
              <a:rPr lang="en-GB" dirty="0" smtClean="0"/>
              <a:t>actions </a:t>
            </a:r>
            <a:r>
              <a:rPr lang="en-GB" dirty="0"/>
              <a:t>that can be distinguished from other </a:t>
            </a:r>
            <a:r>
              <a:rPr lang="en-GB" dirty="0" smtClean="0"/>
              <a:t>actions </a:t>
            </a:r>
            <a:r>
              <a:rPr lang="en-GB" dirty="0"/>
              <a:t>and are performed in a </a:t>
            </a:r>
            <a:r>
              <a:rPr lang="en-GB" dirty="0" smtClean="0"/>
              <a:t>workstation.</a:t>
            </a:r>
          </a:p>
          <a:p>
            <a:pPr marL="0" indent="0">
              <a:buNone/>
            </a:pPr>
            <a:r>
              <a:rPr lang="en-GB" dirty="0"/>
              <a:t>Job Content (JC) :It is the set of times required to complete all the activities related to assembling a single unit of a product</a:t>
            </a:r>
          </a:p>
        </p:txBody>
      </p:sp>
      <p:sp>
        <p:nvSpPr>
          <p:cNvPr id="4" name="Slide Number Placeholder 3"/>
          <p:cNvSpPr>
            <a:spLocks noGrp="1"/>
          </p:cNvSpPr>
          <p:nvPr>
            <p:ph type="sldNum" sz="quarter" idx="10"/>
          </p:nvPr>
        </p:nvSpPr>
        <p:spPr/>
        <p:txBody>
          <a:bodyPr/>
          <a:lstStyle/>
          <a:p>
            <a:pPr lvl="2"/>
            <a:fld id="{454642FE-B1BE-4B66-BCE4-45CCD8B46F0E}" type="slidenum">
              <a:rPr lang="en-US" smtClean="0">
                <a:solidFill>
                  <a:srgbClr val="000000"/>
                </a:solidFill>
              </a:rPr>
              <a:pPr lvl="2"/>
              <a:t>150</a:t>
            </a:fld>
            <a:endParaRPr lang="en-US">
              <a:solidFill>
                <a:srgbClr val="000000"/>
              </a:solidFill>
            </a:endParaRPr>
          </a:p>
        </p:txBody>
      </p:sp>
    </p:spTree>
    <p:extLst>
      <p:ext uri="{BB962C8B-B14F-4D97-AF65-F5344CB8AC3E}">
        <p14:creationId xmlns:p14="http://schemas.microsoft.com/office/powerpoint/2010/main" val="1713361233"/>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indent="0">
              <a:buNone/>
            </a:pPr>
            <a:r>
              <a:rPr lang="en-GB" dirty="0"/>
              <a:t>Theoretical Cycle Time :Divide the time available for production per day by the daily </a:t>
            </a:r>
            <a:r>
              <a:rPr lang="en-GB" dirty="0" smtClean="0"/>
              <a:t>demand</a:t>
            </a:r>
            <a:r>
              <a:rPr lang="ar-IQ" dirty="0" smtClean="0"/>
              <a:t> </a:t>
            </a:r>
            <a:r>
              <a:rPr lang="en-GB" dirty="0" smtClean="0"/>
              <a:t> </a:t>
            </a:r>
          </a:p>
          <a:p>
            <a:pPr marL="0" indent="0">
              <a:buNone/>
            </a:pPr>
            <a:r>
              <a:rPr lang="en-GB" dirty="0" smtClean="0"/>
              <a:t>Ct =  PT/D    ----1</a:t>
            </a:r>
          </a:p>
          <a:p>
            <a:pPr marL="0" indent="0">
              <a:buNone/>
            </a:pPr>
            <a:r>
              <a:rPr lang="en-GB" dirty="0" smtClean="0"/>
              <a:t>PT : Production Time / Day</a:t>
            </a:r>
          </a:p>
          <a:p>
            <a:pPr marL="0" indent="0">
              <a:buNone/>
            </a:pPr>
            <a:r>
              <a:rPr lang="en-GB" dirty="0" smtClean="0"/>
              <a:t>D: Demand /Day  </a:t>
            </a:r>
            <a:endParaRPr lang="en-GB" dirty="0"/>
          </a:p>
        </p:txBody>
      </p:sp>
      <p:sp>
        <p:nvSpPr>
          <p:cNvPr id="4" name="Slide Number Placeholder 3"/>
          <p:cNvSpPr>
            <a:spLocks noGrp="1"/>
          </p:cNvSpPr>
          <p:nvPr>
            <p:ph type="sldNum" sz="quarter" idx="10"/>
          </p:nvPr>
        </p:nvSpPr>
        <p:spPr/>
        <p:txBody>
          <a:bodyPr/>
          <a:lstStyle/>
          <a:p>
            <a:pPr lvl="2"/>
            <a:fld id="{454642FE-B1BE-4B66-BCE4-45CCD8B46F0E}" type="slidenum">
              <a:rPr lang="en-US" smtClean="0">
                <a:solidFill>
                  <a:srgbClr val="000000"/>
                </a:solidFill>
              </a:rPr>
              <a:pPr lvl="2"/>
              <a:t>151</a:t>
            </a:fld>
            <a:endParaRPr lang="en-US">
              <a:solidFill>
                <a:srgbClr val="000000"/>
              </a:solidFill>
            </a:endParaRPr>
          </a:p>
        </p:txBody>
      </p:sp>
    </p:spTree>
    <p:extLst>
      <p:ext uri="{BB962C8B-B14F-4D97-AF65-F5344CB8AC3E}">
        <p14:creationId xmlns:p14="http://schemas.microsoft.com/office/powerpoint/2010/main" val="3570599720"/>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indent="0">
              <a:buNone/>
            </a:pPr>
            <a:r>
              <a:rPr lang="en-GB" dirty="0" smtClean="0"/>
              <a:t>-Theoretical Minimum Number of Work Stations (</a:t>
            </a:r>
            <a:r>
              <a:rPr lang="en-GB" dirty="0" err="1" smtClean="0"/>
              <a:t>WSt</a:t>
            </a:r>
            <a:r>
              <a:rPr lang="en-GB" dirty="0" smtClean="0"/>
              <a:t>) = JC / Ct ……2</a:t>
            </a:r>
          </a:p>
          <a:p>
            <a:pPr marL="0" indent="0">
              <a:buNone/>
            </a:pPr>
            <a:r>
              <a:rPr lang="en-GB" dirty="0" smtClean="0"/>
              <a:t>-Actual cycle Time </a:t>
            </a:r>
            <a:r>
              <a:rPr lang="en-GB" dirty="0" err="1" smtClean="0"/>
              <a:t>Ca</a:t>
            </a:r>
            <a:r>
              <a:rPr lang="en-GB" dirty="0"/>
              <a:t> :It is the period of time between the exit of one finished unit and another, and it is calculated on the basis of the work station that obtains the largest total of times allocated for activities among all work stations on the assembly line. </a:t>
            </a:r>
          </a:p>
        </p:txBody>
      </p:sp>
      <p:sp>
        <p:nvSpPr>
          <p:cNvPr id="4" name="Slide Number Placeholder 3"/>
          <p:cNvSpPr>
            <a:spLocks noGrp="1"/>
          </p:cNvSpPr>
          <p:nvPr>
            <p:ph type="sldNum" sz="quarter" idx="10"/>
          </p:nvPr>
        </p:nvSpPr>
        <p:spPr/>
        <p:txBody>
          <a:bodyPr/>
          <a:lstStyle/>
          <a:p>
            <a:pPr lvl="2"/>
            <a:fld id="{454642FE-B1BE-4B66-BCE4-45CCD8B46F0E}" type="slidenum">
              <a:rPr lang="en-US" smtClean="0">
                <a:solidFill>
                  <a:srgbClr val="000000"/>
                </a:solidFill>
              </a:rPr>
              <a:pPr lvl="2"/>
              <a:t>152</a:t>
            </a:fld>
            <a:endParaRPr lang="en-US">
              <a:solidFill>
                <a:srgbClr val="000000"/>
              </a:solidFill>
            </a:endParaRPr>
          </a:p>
        </p:txBody>
      </p:sp>
    </p:spTree>
    <p:extLst>
      <p:ext uri="{BB962C8B-B14F-4D97-AF65-F5344CB8AC3E}">
        <p14:creationId xmlns:p14="http://schemas.microsoft.com/office/powerpoint/2010/main" val="1172609859"/>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 </a:t>
            </a:r>
            <a:endParaRPr lang="en-GB" dirty="0"/>
          </a:p>
        </p:txBody>
      </p:sp>
      <p:sp>
        <p:nvSpPr>
          <p:cNvPr id="3" name="Content Placeholder 2"/>
          <p:cNvSpPr>
            <a:spLocks noGrp="1"/>
          </p:cNvSpPr>
          <p:nvPr>
            <p:ph idx="1"/>
          </p:nvPr>
        </p:nvSpPr>
        <p:spPr/>
        <p:txBody>
          <a:bodyPr/>
          <a:lstStyle/>
          <a:p>
            <a:pPr marL="0" indent="0">
              <a:buNone/>
            </a:pPr>
            <a:r>
              <a:rPr lang="en-GB" dirty="0" smtClean="0"/>
              <a:t>-Efficiency (</a:t>
            </a:r>
            <a:r>
              <a:rPr lang="en-GB" dirty="0"/>
              <a:t>E) :It is the percentage </a:t>
            </a:r>
            <a:r>
              <a:rPr lang="en-GB" dirty="0" smtClean="0"/>
              <a:t>between JC – </a:t>
            </a:r>
            <a:r>
              <a:rPr lang="en-GB" dirty="0"/>
              <a:t>Job Content The product of the theoretical number of </a:t>
            </a:r>
            <a:r>
              <a:rPr lang="en-GB" dirty="0" smtClean="0"/>
              <a:t>stations (</a:t>
            </a:r>
            <a:r>
              <a:rPr lang="en-GB" dirty="0" err="1" smtClean="0"/>
              <a:t>WSt</a:t>
            </a:r>
            <a:r>
              <a:rPr lang="en-GB" dirty="0"/>
              <a:t>) at the time of the production </a:t>
            </a:r>
            <a:r>
              <a:rPr lang="en-GB" dirty="0" smtClean="0"/>
              <a:t>cycle</a:t>
            </a:r>
            <a:endParaRPr lang="ar-IQ" dirty="0" smtClean="0"/>
          </a:p>
          <a:p>
            <a:pPr marL="0" indent="0">
              <a:buNone/>
            </a:pPr>
            <a:r>
              <a:rPr lang="en-GB" dirty="0" smtClean="0"/>
              <a:t>E = JC / Ct ×</a:t>
            </a:r>
            <a:r>
              <a:rPr lang="en-GB" dirty="0" err="1" smtClean="0"/>
              <a:t>WSt</a:t>
            </a:r>
            <a:r>
              <a:rPr lang="en-GB" dirty="0" smtClean="0"/>
              <a:t> × 100…..3</a:t>
            </a:r>
          </a:p>
          <a:p>
            <a:pPr marL="0" indent="0">
              <a:buNone/>
            </a:pPr>
            <a:r>
              <a:rPr lang="en-GB" dirty="0"/>
              <a:t>E </a:t>
            </a:r>
            <a:r>
              <a:rPr lang="en-GB" dirty="0" smtClean="0"/>
              <a:t>= </a:t>
            </a:r>
            <a:r>
              <a:rPr lang="en-GB" dirty="0" err="1" smtClean="0"/>
              <a:t>WSt</a:t>
            </a:r>
            <a:r>
              <a:rPr lang="en-GB" dirty="0" smtClean="0"/>
              <a:t> /</a:t>
            </a:r>
            <a:r>
              <a:rPr lang="en-GB" dirty="0" err="1" smtClean="0"/>
              <a:t>Wsa</a:t>
            </a:r>
            <a:r>
              <a:rPr lang="en-GB" dirty="0"/>
              <a:t> × </a:t>
            </a:r>
            <a:r>
              <a:rPr lang="en-GB" dirty="0" smtClean="0"/>
              <a:t>100……..5</a:t>
            </a:r>
          </a:p>
          <a:p>
            <a:pPr marL="0" indent="0">
              <a:buNone/>
            </a:pPr>
            <a:r>
              <a:rPr lang="en-GB" dirty="0" smtClean="0"/>
              <a:t>-Balance Time </a:t>
            </a:r>
            <a:r>
              <a:rPr lang="en-GB" dirty="0"/>
              <a:t>B </a:t>
            </a:r>
            <a:r>
              <a:rPr lang="en-GB" dirty="0" smtClean="0"/>
              <a:t>= 100%- E  …6</a:t>
            </a:r>
            <a:endParaRPr lang="en-GB" dirty="0"/>
          </a:p>
          <a:p>
            <a:pPr marL="0" indent="0">
              <a:buNone/>
            </a:pPr>
            <a:r>
              <a:rPr lang="en-GB" dirty="0" smtClean="0"/>
              <a:t>-</a:t>
            </a:r>
            <a:r>
              <a:rPr lang="en-GB" dirty="0" err="1" smtClean="0"/>
              <a:t>Idel</a:t>
            </a:r>
            <a:r>
              <a:rPr lang="en-GB" dirty="0" smtClean="0"/>
              <a:t> Time (I)</a:t>
            </a:r>
            <a:r>
              <a:rPr lang="ar-IQ" dirty="0" smtClean="0"/>
              <a:t>:</a:t>
            </a:r>
            <a:r>
              <a:rPr lang="en-GB" dirty="0"/>
              <a:t>It is the unused sum of production time across all </a:t>
            </a:r>
            <a:r>
              <a:rPr lang="en-GB" dirty="0" smtClean="0"/>
              <a:t>stations </a:t>
            </a:r>
          </a:p>
          <a:p>
            <a:pPr marL="0" indent="0">
              <a:buNone/>
            </a:pPr>
            <a:r>
              <a:rPr lang="en-GB" dirty="0"/>
              <a:t>I</a:t>
            </a:r>
            <a:r>
              <a:rPr lang="en-GB" dirty="0" smtClean="0"/>
              <a:t>=(</a:t>
            </a:r>
            <a:r>
              <a:rPr lang="en-GB" dirty="0" err="1" smtClean="0"/>
              <a:t>Wsa</a:t>
            </a:r>
            <a:r>
              <a:rPr lang="en-GB" dirty="0"/>
              <a:t> </a:t>
            </a:r>
            <a:r>
              <a:rPr lang="en-GB" dirty="0" smtClean="0"/>
              <a:t>× Ct ) – JC …..7</a:t>
            </a:r>
            <a:endParaRPr lang="en-GB" dirty="0"/>
          </a:p>
        </p:txBody>
      </p:sp>
      <p:sp>
        <p:nvSpPr>
          <p:cNvPr id="4" name="Slide Number Placeholder 3"/>
          <p:cNvSpPr>
            <a:spLocks noGrp="1"/>
          </p:cNvSpPr>
          <p:nvPr>
            <p:ph type="sldNum" sz="quarter" idx="10"/>
          </p:nvPr>
        </p:nvSpPr>
        <p:spPr/>
        <p:txBody>
          <a:bodyPr/>
          <a:lstStyle/>
          <a:p>
            <a:pPr lvl="2"/>
            <a:fld id="{454642FE-B1BE-4B66-BCE4-45CCD8B46F0E}" type="slidenum">
              <a:rPr lang="en-US" smtClean="0">
                <a:solidFill>
                  <a:srgbClr val="000000"/>
                </a:solidFill>
              </a:rPr>
              <a:pPr lvl="2"/>
              <a:t>153</a:t>
            </a:fld>
            <a:endParaRPr lang="en-US">
              <a:solidFill>
                <a:srgbClr val="000000"/>
              </a:solidFill>
            </a:endParaRPr>
          </a:p>
        </p:txBody>
      </p:sp>
    </p:spTree>
    <p:extLst>
      <p:ext uri="{BB962C8B-B14F-4D97-AF65-F5344CB8AC3E}">
        <p14:creationId xmlns:p14="http://schemas.microsoft.com/office/powerpoint/2010/main" val="2936192132"/>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lstStyle/>
          <a:p>
            <a:pPr marL="0" indent="0">
              <a:buNone/>
            </a:pPr>
            <a:r>
              <a:rPr lang="en-GB" dirty="0"/>
              <a:t>lost time </a:t>
            </a:r>
            <a:r>
              <a:rPr lang="en-GB" dirty="0" smtClean="0"/>
              <a:t>situation :</a:t>
            </a:r>
          </a:p>
          <a:p>
            <a:pPr marL="0" indent="0">
              <a:buNone/>
            </a:pPr>
            <a:endParaRPr lang="en-GB" dirty="0"/>
          </a:p>
          <a:p>
            <a:pPr marL="0" indent="0">
              <a:buNone/>
            </a:pPr>
            <a:endParaRPr lang="en-GB" dirty="0" smtClean="0"/>
          </a:p>
          <a:p>
            <a:pPr marL="0" indent="0">
              <a:buNone/>
            </a:pPr>
            <a:endParaRPr lang="en-GB" dirty="0"/>
          </a:p>
          <a:p>
            <a:pPr marL="0" indent="0">
              <a:buNone/>
            </a:pPr>
            <a:r>
              <a:rPr lang="en-GB" dirty="0"/>
              <a:t>               </a:t>
            </a:r>
            <a:r>
              <a:rPr lang="en-GB" sz="2000" dirty="0"/>
              <a:t>20 unit </a:t>
            </a:r>
            <a:r>
              <a:rPr lang="en-GB" sz="2000" dirty="0" smtClean="0"/>
              <a:t>                   60 unit</a:t>
            </a:r>
          </a:p>
          <a:p>
            <a:pPr marL="0" indent="0">
              <a:buNone/>
            </a:pPr>
            <a:r>
              <a:rPr lang="en-GB" sz="2000" dirty="0" err="1" smtClean="0"/>
              <a:t>Idel</a:t>
            </a:r>
            <a:r>
              <a:rPr lang="en-GB" sz="2000" dirty="0" smtClean="0"/>
              <a:t> Time 40 mints / Hour </a:t>
            </a:r>
            <a:endParaRPr lang="en-GB" sz="2000" dirty="0"/>
          </a:p>
        </p:txBody>
      </p:sp>
      <p:sp>
        <p:nvSpPr>
          <p:cNvPr id="4" name="Slide Number Placeholder 3"/>
          <p:cNvSpPr>
            <a:spLocks noGrp="1"/>
          </p:cNvSpPr>
          <p:nvPr>
            <p:ph type="sldNum" sz="quarter" idx="10"/>
          </p:nvPr>
        </p:nvSpPr>
        <p:spPr/>
        <p:txBody>
          <a:bodyPr/>
          <a:lstStyle/>
          <a:p>
            <a:pPr lvl="2"/>
            <a:fld id="{454642FE-B1BE-4B66-BCE4-45CCD8B46F0E}" type="slidenum">
              <a:rPr lang="en-US" smtClean="0">
                <a:solidFill>
                  <a:srgbClr val="000000"/>
                </a:solidFill>
              </a:rPr>
              <a:pPr lvl="2"/>
              <a:t>154</a:t>
            </a:fld>
            <a:endParaRPr lang="en-US">
              <a:solidFill>
                <a:srgbClr val="000000"/>
              </a:solidFill>
            </a:endParaRPr>
          </a:p>
        </p:txBody>
      </p:sp>
      <p:sp>
        <p:nvSpPr>
          <p:cNvPr id="5" name="Rectangle 4"/>
          <p:cNvSpPr/>
          <p:nvPr/>
        </p:nvSpPr>
        <p:spPr bwMode="auto">
          <a:xfrm>
            <a:off x="1691680" y="2996952"/>
            <a:ext cx="1250663" cy="830997"/>
          </a:xfrm>
          <a:prstGeom prst="rect">
            <a:avLst/>
          </a:prstGeom>
          <a:gradFill rotWithShape="0">
            <a:gsLst>
              <a:gs pos="0">
                <a:schemeClr val="bg1"/>
              </a:gs>
              <a:gs pos="100000">
                <a:schemeClr val="accent1"/>
              </a:gs>
            </a:gsLst>
            <a:path path="rect">
              <a:fillToRect l="50000" t="50000" r="50000" b="50000"/>
            </a:path>
          </a:gra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2400" b="1" i="0" u="none" strike="noStrike" cap="none" normalizeH="0" baseline="0" dirty="0" smtClean="0">
                <a:ln>
                  <a:noFill/>
                </a:ln>
                <a:solidFill>
                  <a:schemeClr val="tx1"/>
                </a:solidFill>
                <a:effectLst/>
                <a:latin typeface="Arial Narrow" pitchFamily="34" charset="0"/>
              </a:rPr>
              <a:t>Station 1</a:t>
            </a:r>
          </a:p>
          <a:p>
            <a:pPr marL="0" marR="0" indent="0" algn="l" defTabSz="914400" rtl="0" eaLnBrk="0" fontAlgn="base" latinLnBrk="0" hangingPunct="0">
              <a:lnSpc>
                <a:spcPct val="100000"/>
              </a:lnSpc>
              <a:spcBef>
                <a:spcPct val="0"/>
              </a:spcBef>
              <a:spcAft>
                <a:spcPct val="0"/>
              </a:spcAft>
              <a:buClrTx/>
              <a:buSzTx/>
              <a:buFontTx/>
              <a:buNone/>
              <a:tabLst/>
            </a:pPr>
            <a:r>
              <a:rPr lang="en-GB" sz="2400" b="1" dirty="0" smtClean="0">
                <a:latin typeface="Arial Narrow" pitchFamily="34" charset="0"/>
              </a:rPr>
              <a:t>3 mints</a:t>
            </a:r>
            <a:endParaRPr kumimoji="0" lang="en-GB" sz="2400" b="1" i="0" u="none" strike="noStrike" cap="none" normalizeH="0" baseline="0" dirty="0" smtClean="0">
              <a:ln>
                <a:noFill/>
              </a:ln>
              <a:solidFill>
                <a:schemeClr val="tx1"/>
              </a:solidFill>
              <a:effectLst/>
              <a:latin typeface="Arial Narrow" pitchFamily="34" charset="0"/>
            </a:endParaRPr>
          </a:p>
        </p:txBody>
      </p:sp>
      <p:sp>
        <p:nvSpPr>
          <p:cNvPr id="6" name="Rectangle 5"/>
          <p:cNvSpPr/>
          <p:nvPr/>
        </p:nvSpPr>
        <p:spPr bwMode="auto">
          <a:xfrm>
            <a:off x="4096524" y="2996952"/>
            <a:ext cx="1250663" cy="830997"/>
          </a:xfrm>
          <a:prstGeom prst="rect">
            <a:avLst/>
          </a:prstGeom>
          <a:gradFill rotWithShape="0">
            <a:gsLst>
              <a:gs pos="0">
                <a:schemeClr val="bg1"/>
              </a:gs>
              <a:gs pos="100000">
                <a:schemeClr val="accent1"/>
              </a:gs>
            </a:gsLst>
            <a:path path="rect">
              <a:fillToRect l="50000" t="50000" r="50000" b="50000"/>
            </a:path>
          </a:gra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2400" b="1" i="0" u="none" strike="noStrike" cap="none" normalizeH="0" baseline="0" dirty="0" smtClean="0">
                <a:ln>
                  <a:noFill/>
                </a:ln>
                <a:solidFill>
                  <a:schemeClr val="tx1"/>
                </a:solidFill>
                <a:effectLst/>
                <a:latin typeface="Arial Narrow" pitchFamily="34" charset="0"/>
              </a:rPr>
              <a:t>Station 2</a:t>
            </a:r>
          </a:p>
          <a:p>
            <a:pPr marL="0" marR="0" indent="0" algn="l" defTabSz="914400" rtl="0" eaLnBrk="0" fontAlgn="base" latinLnBrk="0" hangingPunct="0">
              <a:lnSpc>
                <a:spcPct val="100000"/>
              </a:lnSpc>
              <a:spcBef>
                <a:spcPct val="0"/>
              </a:spcBef>
              <a:spcAft>
                <a:spcPct val="0"/>
              </a:spcAft>
              <a:buClrTx/>
              <a:buSzTx/>
              <a:buFontTx/>
              <a:buNone/>
              <a:tabLst/>
            </a:pPr>
            <a:r>
              <a:rPr lang="en-GB" sz="2400" b="1" dirty="0" smtClean="0">
                <a:latin typeface="Arial Narrow" pitchFamily="34" charset="0"/>
              </a:rPr>
              <a:t>I mint</a:t>
            </a:r>
            <a:endParaRPr kumimoji="0" lang="en-GB" sz="2400" b="1" i="0" u="none" strike="noStrike" cap="none" normalizeH="0" baseline="0" dirty="0" smtClean="0">
              <a:ln>
                <a:noFill/>
              </a:ln>
              <a:solidFill>
                <a:schemeClr val="tx1"/>
              </a:solidFill>
              <a:effectLst/>
              <a:latin typeface="Arial Narrow" pitchFamily="34" charset="0"/>
            </a:endParaRPr>
          </a:p>
        </p:txBody>
      </p:sp>
      <p:cxnSp>
        <p:nvCxnSpPr>
          <p:cNvPr id="8" name="Straight Arrow Connector 7"/>
          <p:cNvCxnSpPr/>
          <p:nvPr/>
        </p:nvCxnSpPr>
        <p:spPr bwMode="auto">
          <a:xfrm>
            <a:off x="611560" y="3573016"/>
            <a:ext cx="1080120" cy="0"/>
          </a:xfrm>
          <a:prstGeom prst="straightConnector1">
            <a:avLst/>
          </a:prstGeom>
          <a:gradFill rotWithShape="0">
            <a:gsLst>
              <a:gs pos="0">
                <a:schemeClr val="bg1"/>
              </a:gs>
              <a:gs pos="100000">
                <a:schemeClr val="accent1"/>
              </a:gs>
            </a:gsLst>
            <a:path path="rect">
              <a:fillToRect l="50000" t="50000" r="50000" b="50000"/>
            </a:path>
          </a:gradFill>
          <a:ln w="1270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1" name="Straight Arrow Connector 10"/>
          <p:cNvCxnSpPr>
            <a:endCxn id="6" idx="1"/>
          </p:cNvCxnSpPr>
          <p:nvPr/>
        </p:nvCxnSpPr>
        <p:spPr bwMode="auto">
          <a:xfrm flipV="1">
            <a:off x="2942343" y="3412451"/>
            <a:ext cx="1154181" cy="20852"/>
          </a:xfrm>
          <a:prstGeom prst="straightConnector1">
            <a:avLst/>
          </a:prstGeom>
          <a:gradFill rotWithShape="0">
            <a:gsLst>
              <a:gs pos="0">
                <a:schemeClr val="bg1"/>
              </a:gs>
              <a:gs pos="100000">
                <a:schemeClr val="accent1"/>
              </a:gs>
            </a:gsLst>
            <a:path path="rect">
              <a:fillToRect l="50000" t="50000" r="50000" b="50000"/>
            </a:path>
          </a:gradFill>
          <a:ln w="1270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5" name="Straight Arrow Connector 14"/>
          <p:cNvCxnSpPr>
            <a:stCxn id="6" idx="3"/>
          </p:cNvCxnSpPr>
          <p:nvPr/>
        </p:nvCxnSpPr>
        <p:spPr bwMode="auto">
          <a:xfrm flipV="1">
            <a:off x="5347187" y="3412450"/>
            <a:ext cx="715277" cy="1"/>
          </a:xfrm>
          <a:prstGeom prst="straightConnector1">
            <a:avLst/>
          </a:prstGeom>
          <a:gradFill rotWithShape="0">
            <a:gsLst>
              <a:gs pos="0">
                <a:schemeClr val="bg1"/>
              </a:gs>
              <a:gs pos="100000">
                <a:schemeClr val="accent1"/>
              </a:gs>
            </a:gsLst>
            <a:path path="rect">
              <a:fillToRect l="50000" t="50000" r="50000" b="50000"/>
            </a:path>
          </a:gradFill>
          <a:ln w="1270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4202259137"/>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lstStyle/>
          <a:p>
            <a:pPr marL="0" indent="0">
              <a:buNone/>
            </a:pPr>
            <a:r>
              <a:rPr lang="en-GB" dirty="0"/>
              <a:t>lost time </a:t>
            </a:r>
            <a:r>
              <a:rPr lang="en-GB" dirty="0" smtClean="0"/>
              <a:t>situation :</a:t>
            </a:r>
          </a:p>
          <a:p>
            <a:pPr marL="0" indent="0">
              <a:buNone/>
            </a:pPr>
            <a:endParaRPr lang="en-GB" dirty="0"/>
          </a:p>
          <a:p>
            <a:pPr marL="0" indent="0">
              <a:buNone/>
            </a:pPr>
            <a:endParaRPr lang="en-GB" dirty="0" smtClean="0"/>
          </a:p>
          <a:p>
            <a:pPr marL="0" indent="0">
              <a:buNone/>
            </a:pPr>
            <a:endParaRPr lang="en-GB" dirty="0"/>
          </a:p>
          <a:p>
            <a:pPr marL="0" indent="0">
              <a:buNone/>
            </a:pPr>
            <a:r>
              <a:rPr lang="en-GB" dirty="0"/>
              <a:t>               </a:t>
            </a:r>
            <a:r>
              <a:rPr lang="en-GB" sz="2000" dirty="0"/>
              <a:t>20 unit </a:t>
            </a:r>
            <a:r>
              <a:rPr lang="en-GB" sz="2000" dirty="0" smtClean="0"/>
              <a:t>                   60 unit</a:t>
            </a:r>
          </a:p>
          <a:p>
            <a:pPr marL="0" indent="0">
              <a:buNone/>
            </a:pPr>
            <a:r>
              <a:rPr lang="en-GB" sz="2000" dirty="0" err="1"/>
              <a:t>suffocationTime</a:t>
            </a:r>
            <a:r>
              <a:rPr lang="en-GB" sz="2000" dirty="0"/>
              <a:t> </a:t>
            </a:r>
            <a:r>
              <a:rPr lang="en-GB" sz="2000" dirty="0" smtClean="0"/>
              <a:t>40 mints / Hour in Station 2</a:t>
            </a:r>
            <a:endParaRPr lang="en-GB" sz="2000" dirty="0"/>
          </a:p>
        </p:txBody>
      </p:sp>
      <p:sp>
        <p:nvSpPr>
          <p:cNvPr id="4" name="Slide Number Placeholder 3"/>
          <p:cNvSpPr>
            <a:spLocks noGrp="1"/>
          </p:cNvSpPr>
          <p:nvPr>
            <p:ph type="sldNum" sz="quarter" idx="10"/>
          </p:nvPr>
        </p:nvSpPr>
        <p:spPr/>
        <p:txBody>
          <a:bodyPr/>
          <a:lstStyle/>
          <a:p>
            <a:pPr lvl="2"/>
            <a:fld id="{454642FE-B1BE-4B66-BCE4-45CCD8B46F0E}" type="slidenum">
              <a:rPr lang="en-US" smtClean="0">
                <a:solidFill>
                  <a:srgbClr val="000000"/>
                </a:solidFill>
              </a:rPr>
              <a:pPr lvl="2"/>
              <a:t>155</a:t>
            </a:fld>
            <a:endParaRPr lang="en-US">
              <a:solidFill>
                <a:srgbClr val="000000"/>
              </a:solidFill>
            </a:endParaRPr>
          </a:p>
        </p:txBody>
      </p:sp>
      <p:sp>
        <p:nvSpPr>
          <p:cNvPr id="5" name="Rectangle 4"/>
          <p:cNvSpPr/>
          <p:nvPr/>
        </p:nvSpPr>
        <p:spPr bwMode="auto">
          <a:xfrm>
            <a:off x="1691680" y="2996952"/>
            <a:ext cx="2007281" cy="830997"/>
          </a:xfrm>
          <a:prstGeom prst="rect">
            <a:avLst/>
          </a:prstGeom>
          <a:gradFill rotWithShape="0">
            <a:gsLst>
              <a:gs pos="0">
                <a:schemeClr val="bg1"/>
              </a:gs>
              <a:gs pos="100000">
                <a:schemeClr val="accent1"/>
              </a:gs>
            </a:gsLst>
            <a:path path="rect">
              <a:fillToRect l="50000" t="50000" r="50000" b="50000"/>
            </a:path>
          </a:gra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rtlCol="0" anchor="t" anchorCtr="0" compatLnSpc="1">
            <a:prstTxWarp prst="textNoShape">
              <a:avLst/>
            </a:prstTxWarp>
            <a:spAutoFit/>
          </a:bodyPr>
          <a:lstStyle/>
          <a:p>
            <a:pPr eaLnBrk="0" fontAlgn="base" hangingPunct="0">
              <a:spcBef>
                <a:spcPct val="0"/>
              </a:spcBef>
              <a:spcAft>
                <a:spcPct val="0"/>
              </a:spcAft>
            </a:pPr>
            <a:r>
              <a:rPr lang="en-GB" sz="2400" b="1" dirty="0" smtClean="0">
                <a:solidFill>
                  <a:srgbClr val="000000"/>
                </a:solidFill>
                <a:latin typeface="Arial Narrow" pitchFamily="34" charset="0"/>
              </a:rPr>
              <a:t>Station 1</a:t>
            </a:r>
            <a:endParaRPr lang="ar-IQ" sz="2400" b="1" dirty="0" smtClean="0">
              <a:solidFill>
                <a:srgbClr val="000000"/>
              </a:solidFill>
              <a:latin typeface="Arial Narrow" pitchFamily="34" charset="0"/>
            </a:endParaRPr>
          </a:p>
          <a:p>
            <a:pPr eaLnBrk="0" fontAlgn="base" hangingPunct="0">
              <a:spcBef>
                <a:spcPct val="0"/>
              </a:spcBef>
              <a:spcAft>
                <a:spcPct val="0"/>
              </a:spcAft>
            </a:pPr>
            <a:r>
              <a:rPr lang="en-GB" sz="2400" b="1" dirty="0">
                <a:solidFill>
                  <a:srgbClr val="000000"/>
                </a:solidFill>
                <a:latin typeface="Arial Narrow" pitchFamily="34" charset="0"/>
              </a:rPr>
              <a:t>unit per minute</a:t>
            </a:r>
            <a:endParaRPr lang="en-GB" sz="2400" b="1" dirty="0" smtClean="0">
              <a:solidFill>
                <a:srgbClr val="000000"/>
              </a:solidFill>
              <a:latin typeface="Arial Narrow" pitchFamily="34" charset="0"/>
            </a:endParaRPr>
          </a:p>
        </p:txBody>
      </p:sp>
      <p:sp>
        <p:nvSpPr>
          <p:cNvPr id="6" name="Rectangle 5"/>
          <p:cNvSpPr/>
          <p:nvPr/>
        </p:nvSpPr>
        <p:spPr bwMode="auto">
          <a:xfrm>
            <a:off x="4096524" y="2996952"/>
            <a:ext cx="2249334" cy="830997"/>
          </a:xfrm>
          <a:prstGeom prst="rect">
            <a:avLst/>
          </a:prstGeom>
          <a:gradFill rotWithShape="0">
            <a:gsLst>
              <a:gs pos="0">
                <a:schemeClr val="bg1"/>
              </a:gs>
              <a:gs pos="100000">
                <a:schemeClr val="accent1"/>
              </a:gs>
            </a:gsLst>
            <a:path path="rect">
              <a:fillToRect l="50000" t="50000" r="50000" b="50000"/>
            </a:path>
          </a:gra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rtlCol="0" anchor="t" anchorCtr="0" compatLnSpc="1">
            <a:prstTxWarp prst="textNoShape">
              <a:avLst/>
            </a:prstTxWarp>
            <a:spAutoFit/>
          </a:bodyPr>
          <a:lstStyle/>
          <a:p>
            <a:pPr eaLnBrk="0" fontAlgn="base" hangingPunct="0">
              <a:spcBef>
                <a:spcPct val="0"/>
              </a:spcBef>
              <a:spcAft>
                <a:spcPct val="0"/>
              </a:spcAft>
            </a:pPr>
            <a:r>
              <a:rPr lang="en-GB" sz="2400" b="1" dirty="0" smtClean="0">
                <a:solidFill>
                  <a:srgbClr val="000000"/>
                </a:solidFill>
                <a:latin typeface="Arial Narrow" pitchFamily="34" charset="0"/>
              </a:rPr>
              <a:t>Station 2</a:t>
            </a:r>
            <a:endParaRPr lang="ar-IQ" sz="2400" b="1" dirty="0" smtClean="0">
              <a:solidFill>
                <a:srgbClr val="000000"/>
              </a:solidFill>
              <a:latin typeface="Arial Narrow" pitchFamily="34" charset="0"/>
            </a:endParaRPr>
          </a:p>
          <a:p>
            <a:pPr eaLnBrk="0" fontAlgn="base" hangingPunct="0">
              <a:spcBef>
                <a:spcPct val="0"/>
              </a:spcBef>
              <a:spcAft>
                <a:spcPct val="0"/>
              </a:spcAft>
            </a:pPr>
            <a:r>
              <a:rPr lang="en-GB" sz="2400" b="1" dirty="0">
                <a:solidFill>
                  <a:srgbClr val="000000"/>
                </a:solidFill>
                <a:latin typeface="Arial Narrow" pitchFamily="34" charset="0"/>
              </a:rPr>
              <a:t>1 unit / 3 minutes</a:t>
            </a:r>
            <a:endParaRPr lang="en-GB" sz="2400" b="1" dirty="0" smtClean="0">
              <a:solidFill>
                <a:srgbClr val="000000"/>
              </a:solidFill>
              <a:latin typeface="Arial Narrow" pitchFamily="34" charset="0"/>
            </a:endParaRPr>
          </a:p>
        </p:txBody>
      </p:sp>
      <p:cxnSp>
        <p:nvCxnSpPr>
          <p:cNvPr id="8" name="Straight Arrow Connector 7"/>
          <p:cNvCxnSpPr/>
          <p:nvPr/>
        </p:nvCxnSpPr>
        <p:spPr bwMode="auto">
          <a:xfrm>
            <a:off x="611560" y="3573016"/>
            <a:ext cx="1080120" cy="0"/>
          </a:xfrm>
          <a:prstGeom prst="straightConnector1">
            <a:avLst/>
          </a:prstGeom>
          <a:gradFill rotWithShape="0">
            <a:gsLst>
              <a:gs pos="0">
                <a:schemeClr val="bg1"/>
              </a:gs>
              <a:gs pos="100000">
                <a:schemeClr val="accent1"/>
              </a:gs>
            </a:gsLst>
            <a:path path="rect">
              <a:fillToRect l="50000" t="50000" r="50000" b="50000"/>
            </a:path>
          </a:gradFill>
          <a:ln w="1270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1" name="Straight Arrow Connector 10"/>
          <p:cNvCxnSpPr>
            <a:endCxn id="6" idx="1"/>
          </p:cNvCxnSpPr>
          <p:nvPr/>
        </p:nvCxnSpPr>
        <p:spPr bwMode="auto">
          <a:xfrm flipV="1">
            <a:off x="2942343" y="3412451"/>
            <a:ext cx="1154181" cy="20852"/>
          </a:xfrm>
          <a:prstGeom prst="straightConnector1">
            <a:avLst/>
          </a:prstGeom>
          <a:gradFill rotWithShape="0">
            <a:gsLst>
              <a:gs pos="0">
                <a:schemeClr val="bg1"/>
              </a:gs>
              <a:gs pos="100000">
                <a:schemeClr val="accent1"/>
              </a:gs>
            </a:gsLst>
            <a:path path="rect">
              <a:fillToRect l="50000" t="50000" r="50000" b="50000"/>
            </a:path>
          </a:gradFill>
          <a:ln w="1270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5" name="Straight Arrow Connector 14"/>
          <p:cNvCxnSpPr>
            <a:stCxn id="6" idx="3"/>
          </p:cNvCxnSpPr>
          <p:nvPr/>
        </p:nvCxnSpPr>
        <p:spPr bwMode="auto">
          <a:xfrm flipH="1">
            <a:off x="6062464" y="3412451"/>
            <a:ext cx="283394" cy="0"/>
          </a:xfrm>
          <a:prstGeom prst="straightConnector1">
            <a:avLst/>
          </a:prstGeom>
          <a:gradFill rotWithShape="0">
            <a:gsLst>
              <a:gs pos="0">
                <a:schemeClr val="bg1"/>
              </a:gs>
              <a:gs pos="100000">
                <a:schemeClr val="accent1"/>
              </a:gs>
            </a:gsLst>
            <a:path path="rect">
              <a:fillToRect l="50000" t="50000" r="50000" b="50000"/>
            </a:path>
          </a:gradFill>
          <a:ln w="1270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1156615774"/>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indent="0">
              <a:buNone/>
            </a:pPr>
            <a:r>
              <a:rPr lang="en-GB" dirty="0"/>
              <a:t>Example :The Operations Manager is trying to prepare an arrangement for one of the assembly lines dedicated to the production of </a:t>
            </a:r>
            <a:r>
              <a:rPr lang="en-GB" dirty="0" err="1" smtClean="0"/>
              <a:t>VIdio</a:t>
            </a:r>
            <a:r>
              <a:rPr lang="en-GB" dirty="0" smtClean="0"/>
              <a:t> CD </a:t>
            </a:r>
            <a:r>
              <a:rPr lang="en-GB" dirty="0"/>
              <a:t>devices at a rate of 500 devices / day, and the following table shows the activities required to assemble one device and their sequential relationships and the standard time required to complete each activity, noting that the line will operate at a rate of 7 hours per day</a:t>
            </a:r>
          </a:p>
        </p:txBody>
      </p:sp>
      <p:sp>
        <p:nvSpPr>
          <p:cNvPr id="4" name="Slide Number Placeholder 3"/>
          <p:cNvSpPr>
            <a:spLocks noGrp="1"/>
          </p:cNvSpPr>
          <p:nvPr>
            <p:ph type="sldNum" sz="quarter" idx="10"/>
          </p:nvPr>
        </p:nvSpPr>
        <p:spPr/>
        <p:txBody>
          <a:bodyPr/>
          <a:lstStyle/>
          <a:p>
            <a:pPr lvl="2"/>
            <a:fld id="{454642FE-B1BE-4B66-BCE4-45CCD8B46F0E}" type="slidenum">
              <a:rPr lang="en-US" smtClean="0">
                <a:solidFill>
                  <a:srgbClr val="000000"/>
                </a:solidFill>
              </a:rPr>
              <a:pPr lvl="2"/>
              <a:t>156</a:t>
            </a:fld>
            <a:endParaRPr lang="en-US">
              <a:solidFill>
                <a:srgbClr val="000000"/>
              </a:solidFill>
            </a:endParaRPr>
          </a:p>
        </p:txBody>
      </p:sp>
    </p:spTree>
    <p:extLst>
      <p:ext uri="{BB962C8B-B14F-4D97-AF65-F5344CB8AC3E}">
        <p14:creationId xmlns:p14="http://schemas.microsoft.com/office/powerpoint/2010/main" val="3799815766"/>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107272894"/>
              </p:ext>
            </p:extLst>
          </p:nvPr>
        </p:nvGraphicFramePr>
        <p:xfrm>
          <a:off x="304800" y="1524000"/>
          <a:ext cx="8305800" cy="4719320"/>
        </p:xfrm>
        <a:graphic>
          <a:graphicData uri="http://schemas.openxmlformats.org/drawingml/2006/table">
            <a:tbl>
              <a:tblPr firstRow="1" bandRow="1">
                <a:tableStyleId>{5C22544A-7EE6-4342-B048-85BDC9FD1C3A}</a:tableStyleId>
              </a:tblPr>
              <a:tblGrid>
                <a:gridCol w="2768600"/>
                <a:gridCol w="2768600"/>
                <a:gridCol w="2768600"/>
              </a:tblGrid>
              <a:tr h="370840">
                <a:tc>
                  <a:txBody>
                    <a:bodyPr/>
                    <a:lstStyle/>
                    <a:p>
                      <a:r>
                        <a:rPr lang="en-GB" dirty="0" smtClean="0"/>
                        <a:t>Activity</a:t>
                      </a:r>
                      <a:endParaRPr lang="en-GB" dirty="0"/>
                    </a:p>
                  </a:txBody>
                  <a:tcPr/>
                </a:tc>
                <a:tc>
                  <a:txBody>
                    <a:bodyPr/>
                    <a:lstStyle/>
                    <a:p>
                      <a:r>
                        <a:rPr lang="en-GB" dirty="0" smtClean="0"/>
                        <a:t>Standard Time / Second </a:t>
                      </a:r>
                      <a:endParaRPr lang="en-GB" dirty="0"/>
                    </a:p>
                  </a:txBody>
                  <a:tcPr/>
                </a:tc>
                <a:tc>
                  <a:txBody>
                    <a:bodyPr/>
                    <a:lstStyle/>
                    <a:p>
                      <a:r>
                        <a:rPr lang="en-GB" dirty="0" smtClean="0"/>
                        <a:t>Previous Activity</a:t>
                      </a:r>
                      <a:endParaRPr lang="en-GB" dirty="0"/>
                    </a:p>
                  </a:txBody>
                  <a:tcPr/>
                </a:tc>
              </a:tr>
              <a:tr h="370840">
                <a:tc>
                  <a:txBody>
                    <a:bodyPr/>
                    <a:lstStyle/>
                    <a:p>
                      <a:r>
                        <a:rPr lang="en-GB" dirty="0" smtClean="0"/>
                        <a:t>A</a:t>
                      </a:r>
                      <a:endParaRPr lang="en-GB" dirty="0"/>
                    </a:p>
                  </a:txBody>
                  <a:tcPr/>
                </a:tc>
                <a:tc>
                  <a:txBody>
                    <a:bodyPr/>
                    <a:lstStyle/>
                    <a:p>
                      <a:r>
                        <a:rPr lang="en-GB" dirty="0" smtClean="0"/>
                        <a:t>45</a:t>
                      </a:r>
                      <a:endParaRPr lang="en-GB" dirty="0"/>
                    </a:p>
                  </a:txBody>
                  <a:tcPr/>
                </a:tc>
                <a:tc>
                  <a:txBody>
                    <a:bodyPr/>
                    <a:lstStyle/>
                    <a:p>
                      <a:r>
                        <a:rPr lang="en-GB" dirty="0" smtClean="0"/>
                        <a:t>-----</a:t>
                      </a:r>
                      <a:endParaRPr lang="en-GB" dirty="0"/>
                    </a:p>
                  </a:txBody>
                  <a:tcPr/>
                </a:tc>
              </a:tr>
              <a:tr h="370840">
                <a:tc>
                  <a:txBody>
                    <a:bodyPr/>
                    <a:lstStyle/>
                    <a:p>
                      <a:r>
                        <a:rPr lang="en-GB" dirty="0" smtClean="0"/>
                        <a:t>B</a:t>
                      </a:r>
                      <a:endParaRPr lang="en-GB" dirty="0"/>
                    </a:p>
                  </a:txBody>
                  <a:tcPr/>
                </a:tc>
                <a:tc>
                  <a:txBody>
                    <a:bodyPr/>
                    <a:lstStyle/>
                    <a:p>
                      <a:r>
                        <a:rPr lang="en-GB" dirty="0" smtClean="0"/>
                        <a:t>11</a:t>
                      </a:r>
                      <a:endParaRPr lang="en-GB" dirty="0"/>
                    </a:p>
                  </a:txBody>
                  <a:tcPr/>
                </a:tc>
                <a:tc>
                  <a:txBody>
                    <a:bodyPr/>
                    <a:lstStyle/>
                    <a:p>
                      <a:r>
                        <a:rPr lang="en-GB" dirty="0" smtClean="0"/>
                        <a:t>A</a:t>
                      </a:r>
                      <a:endParaRPr lang="en-GB" dirty="0"/>
                    </a:p>
                  </a:txBody>
                  <a:tcPr/>
                </a:tc>
              </a:tr>
              <a:tr h="370840">
                <a:tc>
                  <a:txBody>
                    <a:bodyPr/>
                    <a:lstStyle/>
                    <a:p>
                      <a:r>
                        <a:rPr lang="en-GB" dirty="0" smtClean="0"/>
                        <a:t>C</a:t>
                      </a:r>
                      <a:endParaRPr lang="en-GB" dirty="0"/>
                    </a:p>
                  </a:txBody>
                  <a:tcPr/>
                </a:tc>
                <a:tc>
                  <a:txBody>
                    <a:bodyPr/>
                    <a:lstStyle/>
                    <a:p>
                      <a:r>
                        <a:rPr lang="en-GB" dirty="0" smtClean="0"/>
                        <a:t>9</a:t>
                      </a:r>
                      <a:endParaRPr lang="en-GB" dirty="0"/>
                    </a:p>
                  </a:txBody>
                  <a:tcPr/>
                </a:tc>
                <a:tc>
                  <a:txBody>
                    <a:bodyPr/>
                    <a:lstStyle/>
                    <a:p>
                      <a:r>
                        <a:rPr lang="en-GB" dirty="0" smtClean="0"/>
                        <a:t>B</a:t>
                      </a:r>
                      <a:endParaRPr lang="en-GB" dirty="0"/>
                    </a:p>
                  </a:txBody>
                  <a:tcPr/>
                </a:tc>
              </a:tr>
              <a:tr h="370840">
                <a:tc>
                  <a:txBody>
                    <a:bodyPr/>
                    <a:lstStyle/>
                    <a:p>
                      <a:r>
                        <a:rPr lang="en-GB" dirty="0" smtClean="0"/>
                        <a:t>D</a:t>
                      </a:r>
                      <a:endParaRPr lang="en-GB" dirty="0"/>
                    </a:p>
                  </a:txBody>
                  <a:tcPr/>
                </a:tc>
                <a:tc>
                  <a:txBody>
                    <a:bodyPr/>
                    <a:lstStyle/>
                    <a:p>
                      <a:r>
                        <a:rPr lang="en-GB" dirty="0" smtClean="0"/>
                        <a:t>50</a:t>
                      </a:r>
                      <a:endParaRPr lang="en-GB" dirty="0"/>
                    </a:p>
                  </a:txBody>
                  <a:tcPr/>
                </a:tc>
                <a:tc>
                  <a:txBody>
                    <a:bodyPr/>
                    <a:lstStyle/>
                    <a:p>
                      <a:r>
                        <a:rPr lang="en-GB" dirty="0" smtClean="0"/>
                        <a:t>----</a:t>
                      </a:r>
                      <a:endParaRPr lang="en-GB" dirty="0"/>
                    </a:p>
                  </a:txBody>
                  <a:tcPr/>
                </a:tc>
              </a:tr>
              <a:tr h="370840">
                <a:tc>
                  <a:txBody>
                    <a:bodyPr/>
                    <a:lstStyle/>
                    <a:p>
                      <a:r>
                        <a:rPr lang="en-GB" dirty="0" smtClean="0"/>
                        <a:t>E</a:t>
                      </a:r>
                      <a:endParaRPr lang="en-GB" dirty="0"/>
                    </a:p>
                  </a:txBody>
                  <a:tcPr/>
                </a:tc>
                <a:tc>
                  <a:txBody>
                    <a:bodyPr/>
                    <a:lstStyle/>
                    <a:p>
                      <a:r>
                        <a:rPr lang="en-GB" dirty="0" smtClean="0"/>
                        <a:t>15</a:t>
                      </a:r>
                      <a:endParaRPr lang="en-GB" dirty="0"/>
                    </a:p>
                  </a:txBody>
                  <a:tcPr/>
                </a:tc>
                <a:tc>
                  <a:txBody>
                    <a:bodyPr/>
                    <a:lstStyle/>
                    <a:p>
                      <a:r>
                        <a:rPr lang="en-GB" dirty="0" smtClean="0"/>
                        <a:t>D</a:t>
                      </a:r>
                      <a:endParaRPr lang="en-GB" dirty="0"/>
                    </a:p>
                  </a:txBody>
                  <a:tcPr/>
                </a:tc>
              </a:tr>
              <a:tr h="370840">
                <a:tc>
                  <a:txBody>
                    <a:bodyPr/>
                    <a:lstStyle/>
                    <a:p>
                      <a:r>
                        <a:rPr lang="en-GB" dirty="0" smtClean="0"/>
                        <a:t>F</a:t>
                      </a:r>
                      <a:endParaRPr lang="en-GB" dirty="0"/>
                    </a:p>
                  </a:txBody>
                  <a:tcPr/>
                </a:tc>
                <a:tc>
                  <a:txBody>
                    <a:bodyPr/>
                    <a:lstStyle/>
                    <a:p>
                      <a:r>
                        <a:rPr lang="en-GB" dirty="0" smtClean="0"/>
                        <a:t>12</a:t>
                      </a:r>
                      <a:endParaRPr lang="en-GB" dirty="0"/>
                    </a:p>
                  </a:txBody>
                  <a:tcPr/>
                </a:tc>
                <a:tc>
                  <a:txBody>
                    <a:bodyPr/>
                    <a:lstStyle/>
                    <a:p>
                      <a:r>
                        <a:rPr lang="en-GB" dirty="0" smtClean="0"/>
                        <a:t>C</a:t>
                      </a:r>
                      <a:endParaRPr lang="en-GB" dirty="0"/>
                    </a:p>
                  </a:txBody>
                  <a:tcPr/>
                </a:tc>
              </a:tr>
              <a:tr h="370840">
                <a:tc>
                  <a:txBody>
                    <a:bodyPr/>
                    <a:lstStyle/>
                    <a:p>
                      <a:r>
                        <a:rPr lang="en-GB" dirty="0" smtClean="0"/>
                        <a:t>G</a:t>
                      </a:r>
                      <a:endParaRPr lang="en-GB" dirty="0"/>
                    </a:p>
                  </a:txBody>
                  <a:tcPr/>
                </a:tc>
                <a:tc>
                  <a:txBody>
                    <a:bodyPr/>
                    <a:lstStyle/>
                    <a:p>
                      <a:r>
                        <a:rPr lang="en-GB" dirty="0" smtClean="0"/>
                        <a:t>12</a:t>
                      </a:r>
                      <a:endParaRPr lang="en-GB" dirty="0"/>
                    </a:p>
                  </a:txBody>
                  <a:tcPr/>
                </a:tc>
                <a:tc>
                  <a:txBody>
                    <a:bodyPr/>
                    <a:lstStyle/>
                    <a:p>
                      <a:r>
                        <a:rPr lang="en-GB" dirty="0" smtClean="0"/>
                        <a:t>C</a:t>
                      </a:r>
                      <a:endParaRPr lang="en-GB" dirty="0"/>
                    </a:p>
                  </a:txBody>
                  <a:tcPr/>
                </a:tc>
              </a:tr>
              <a:tr h="370840">
                <a:tc>
                  <a:txBody>
                    <a:bodyPr/>
                    <a:lstStyle/>
                    <a:p>
                      <a:r>
                        <a:rPr lang="en-GB" dirty="0" smtClean="0"/>
                        <a:t>H</a:t>
                      </a:r>
                      <a:endParaRPr lang="en-GB" dirty="0"/>
                    </a:p>
                  </a:txBody>
                  <a:tcPr/>
                </a:tc>
                <a:tc>
                  <a:txBody>
                    <a:bodyPr/>
                    <a:lstStyle/>
                    <a:p>
                      <a:r>
                        <a:rPr lang="en-GB" dirty="0" smtClean="0"/>
                        <a:t>12</a:t>
                      </a:r>
                      <a:endParaRPr lang="en-GB" dirty="0"/>
                    </a:p>
                  </a:txBody>
                  <a:tcPr/>
                </a:tc>
                <a:tc>
                  <a:txBody>
                    <a:bodyPr/>
                    <a:lstStyle/>
                    <a:p>
                      <a:r>
                        <a:rPr lang="en-GB" dirty="0" smtClean="0"/>
                        <a:t>E</a:t>
                      </a:r>
                      <a:endParaRPr lang="en-GB" dirty="0"/>
                    </a:p>
                  </a:txBody>
                  <a:tcPr/>
                </a:tc>
              </a:tr>
              <a:tr h="370840">
                <a:tc>
                  <a:txBody>
                    <a:bodyPr/>
                    <a:lstStyle/>
                    <a:p>
                      <a:r>
                        <a:rPr lang="en-GB" dirty="0" smtClean="0"/>
                        <a:t>I</a:t>
                      </a:r>
                      <a:endParaRPr lang="en-GB" dirty="0"/>
                    </a:p>
                  </a:txBody>
                  <a:tcPr/>
                </a:tc>
                <a:tc>
                  <a:txBody>
                    <a:bodyPr/>
                    <a:lstStyle/>
                    <a:p>
                      <a:r>
                        <a:rPr lang="en-GB" dirty="0" smtClean="0"/>
                        <a:t>12</a:t>
                      </a:r>
                      <a:endParaRPr lang="en-GB" dirty="0"/>
                    </a:p>
                  </a:txBody>
                  <a:tcPr/>
                </a:tc>
                <a:tc>
                  <a:txBody>
                    <a:bodyPr/>
                    <a:lstStyle/>
                    <a:p>
                      <a:r>
                        <a:rPr lang="en-GB" dirty="0" smtClean="0"/>
                        <a:t>E</a:t>
                      </a:r>
                      <a:endParaRPr lang="en-GB" dirty="0"/>
                    </a:p>
                  </a:txBody>
                  <a:tcPr/>
                </a:tc>
              </a:tr>
              <a:tr h="370840">
                <a:tc>
                  <a:txBody>
                    <a:bodyPr/>
                    <a:lstStyle/>
                    <a:p>
                      <a:r>
                        <a:rPr lang="en-GB" dirty="0" smtClean="0"/>
                        <a:t>J</a:t>
                      </a:r>
                      <a:endParaRPr lang="en-GB" dirty="0"/>
                    </a:p>
                  </a:txBody>
                  <a:tcPr/>
                </a:tc>
                <a:tc>
                  <a:txBody>
                    <a:bodyPr/>
                    <a:lstStyle/>
                    <a:p>
                      <a:r>
                        <a:rPr lang="en-GB" dirty="0" smtClean="0"/>
                        <a:t>8</a:t>
                      </a:r>
                      <a:endParaRPr lang="en-GB" dirty="0"/>
                    </a:p>
                  </a:txBody>
                  <a:tcPr/>
                </a:tc>
                <a:tc>
                  <a:txBody>
                    <a:bodyPr/>
                    <a:lstStyle/>
                    <a:p>
                      <a:r>
                        <a:rPr lang="en-GB" dirty="0" smtClean="0"/>
                        <a:t>F,G,H,I</a:t>
                      </a:r>
                      <a:endParaRPr lang="en-GB" dirty="0"/>
                    </a:p>
                  </a:txBody>
                  <a:tcPr/>
                </a:tc>
              </a:tr>
              <a:tr h="370840">
                <a:tc>
                  <a:txBody>
                    <a:bodyPr/>
                    <a:lstStyle/>
                    <a:p>
                      <a:r>
                        <a:rPr lang="en-GB" dirty="0" smtClean="0"/>
                        <a:t>K</a:t>
                      </a:r>
                      <a:endParaRPr lang="en-GB" dirty="0"/>
                    </a:p>
                  </a:txBody>
                  <a:tcPr/>
                </a:tc>
                <a:tc>
                  <a:txBody>
                    <a:bodyPr/>
                    <a:lstStyle/>
                    <a:p>
                      <a:r>
                        <a:rPr lang="en-GB" dirty="0" smtClean="0"/>
                        <a:t>9</a:t>
                      </a:r>
                      <a:endParaRPr lang="en-GB" dirty="0"/>
                    </a:p>
                  </a:txBody>
                  <a:tcPr/>
                </a:tc>
                <a:tc>
                  <a:txBody>
                    <a:bodyPr/>
                    <a:lstStyle/>
                    <a:p>
                      <a:r>
                        <a:rPr lang="en-GB" dirty="0" smtClean="0"/>
                        <a:t>J</a:t>
                      </a:r>
                      <a:endParaRPr lang="en-GB" dirty="0"/>
                    </a:p>
                  </a:txBody>
                  <a:tcPr/>
                </a:tc>
              </a:tr>
            </a:tbl>
          </a:graphicData>
        </a:graphic>
      </p:graphicFrame>
      <p:sp>
        <p:nvSpPr>
          <p:cNvPr id="4" name="Slide Number Placeholder 3"/>
          <p:cNvSpPr>
            <a:spLocks noGrp="1"/>
          </p:cNvSpPr>
          <p:nvPr>
            <p:ph type="sldNum" sz="quarter" idx="10"/>
          </p:nvPr>
        </p:nvSpPr>
        <p:spPr/>
        <p:txBody>
          <a:bodyPr/>
          <a:lstStyle/>
          <a:p>
            <a:pPr lvl="2"/>
            <a:fld id="{454642FE-B1BE-4B66-BCE4-45CCD8B46F0E}" type="slidenum">
              <a:rPr lang="en-US" smtClean="0">
                <a:solidFill>
                  <a:srgbClr val="000000"/>
                </a:solidFill>
              </a:rPr>
              <a:pPr lvl="2"/>
              <a:t>157</a:t>
            </a:fld>
            <a:endParaRPr lang="en-US">
              <a:solidFill>
                <a:srgbClr val="000000"/>
              </a:solidFill>
            </a:endParaRPr>
          </a:p>
        </p:txBody>
      </p:sp>
    </p:spTree>
    <p:extLst>
      <p:ext uri="{BB962C8B-B14F-4D97-AF65-F5344CB8AC3E}">
        <p14:creationId xmlns:p14="http://schemas.microsoft.com/office/powerpoint/2010/main" val="4047521707"/>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indent="0">
              <a:buNone/>
            </a:pPr>
            <a:r>
              <a:rPr lang="en-GB" dirty="0"/>
              <a:t>Solution </a:t>
            </a:r>
            <a:r>
              <a:rPr lang="en-GB" dirty="0" smtClean="0"/>
              <a:t>steps :</a:t>
            </a:r>
          </a:p>
          <a:p>
            <a:pPr marL="0" indent="0">
              <a:buNone/>
            </a:pPr>
            <a:r>
              <a:rPr lang="en-GB" dirty="0"/>
              <a:t>1- Set up a sequence </a:t>
            </a:r>
            <a:r>
              <a:rPr lang="en-GB" dirty="0" smtClean="0"/>
              <a:t>diagram</a:t>
            </a:r>
          </a:p>
          <a:p>
            <a:pPr marL="0" indent="0">
              <a:buNone/>
            </a:pPr>
            <a:r>
              <a:rPr lang="en-GB" dirty="0"/>
              <a:t>2-Calculating the theoretical production cycle by </a:t>
            </a:r>
            <a:r>
              <a:rPr lang="en-GB" dirty="0" smtClean="0"/>
              <a:t>base…1</a:t>
            </a:r>
          </a:p>
          <a:p>
            <a:pPr marL="0" indent="0">
              <a:buNone/>
            </a:pPr>
            <a:r>
              <a:rPr lang="en-GB" dirty="0"/>
              <a:t>3- Calculating the theoretical minimum number of </a:t>
            </a:r>
            <a:r>
              <a:rPr lang="en-GB" dirty="0" smtClean="0"/>
              <a:t>workstations</a:t>
            </a:r>
            <a:r>
              <a:rPr lang="ar-IQ" dirty="0" smtClean="0"/>
              <a:t> </a:t>
            </a:r>
            <a:r>
              <a:rPr lang="en-GB" dirty="0" smtClean="0"/>
              <a:t> (</a:t>
            </a:r>
            <a:r>
              <a:rPr lang="en-GB" dirty="0" err="1" smtClean="0"/>
              <a:t>WSt</a:t>
            </a:r>
            <a:r>
              <a:rPr lang="en-GB" dirty="0" smtClean="0"/>
              <a:t>) </a:t>
            </a:r>
            <a:r>
              <a:rPr lang="en-GB" dirty="0"/>
              <a:t>in Rule </a:t>
            </a:r>
            <a:r>
              <a:rPr lang="en-GB" dirty="0" smtClean="0"/>
              <a:t>2</a:t>
            </a:r>
          </a:p>
        </p:txBody>
      </p:sp>
      <p:sp>
        <p:nvSpPr>
          <p:cNvPr id="4" name="Slide Number Placeholder 3"/>
          <p:cNvSpPr>
            <a:spLocks noGrp="1"/>
          </p:cNvSpPr>
          <p:nvPr>
            <p:ph type="sldNum" sz="quarter" idx="10"/>
          </p:nvPr>
        </p:nvSpPr>
        <p:spPr/>
        <p:txBody>
          <a:bodyPr/>
          <a:lstStyle/>
          <a:p>
            <a:pPr lvl="2"/>
            <a:fld id="{454642FE-B1BE-4B66-BCE4-45CCD8B46F0E}" type="slidenum">
              <a:rPr lang="en-US" smtClean="0">
                <a:solidFill>
                  <a:srgbClr val="000000"/>
                </a:solidFill>
              </a:rPr>
              <a:pPr lvl="2"/>
              <a:t>158</a:t>
            </a:fld>
            <a:endParaRPr lang="en-US">
              <a:solidFill>
                <a:srgbClr val="000000"/>
              </a:solidFill>
            </a:endParaRPr>
          </a:p>
        </p:txBody>
      </p:sp>
    </p:spTree>
    <p:extLst>
      <p:ext uri="{BB962C8B-B14F-4D97-AF65-F5344CB8AC3E}">
        <p14:creationId xmlns:p14="http://schemas.microsoft.com/office/powerpoint/2010/main" val="2775077076"/>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indent="0">
              <a:buNone/>
            </a:pPr>
            <a:r>
              <a:rPr lang="en-GB" dirty="0"/>
              <a:t>4- Distribute the activities among the workstations so that the total time allotted for each workstation for the theoretical production cycle does not exceed 4.50 seconds, with no more than the sequence relationships between the activities</a:t>
            </a:r>
            <a:r>
              <a:rPr lang="en-GB" dirty="0" smtClean="0"/>
              <a:t>.</a:t>
            </a:r>
          </a:p>
          <a:p>
            <a:pPr marL="0" indent="0">
              <a:buNone/>
            </a:pPr>
            <a:r>
              <a:rPr lang="en-GB" dirty="0"/>
              <a:t>5- Calculation of production line efficiency under rule 4</a:t>
            </a:r>
          </a:p>
          <a:p>
            <a:pPr marL="0" indent="0">
              <a:buNone/>
            </a:pPr>
            <a:endParaRPr lang="en-GB" dirty="0"/>
          </a:p>
        </p:txBody>
      </p:sp>
      <p:sp>
        <p:nvSpPr>
          <p:cNvPr id="4" name="Slide Number Placeholder 3"/>
          <p:cNvSpPr>
            <a:spLocks noGrp="1"/>
          </p:cNvSpPr>
          <p:nvPr>
            <p:ph type="sldNum" sz="quarter" idx="10"/>
          </p:nvPr>
        </p:nvSpPr>
        <p:spPr/>
        <p:txBody>
          <a:bodyPr/>
          <a:lstStyle/>
          <a:p>
            <a:pPr lvl="2"/>
            <a:fld id="{454642FE-B1BE-4B66-BCE4-45CCD8B46F0E}" type="slidenum">
              <a:rPr lang="en-US" smtClean="0">
                <a:solidFill>
                  <a:srgbClr val="000000"/>
                </a:solidFill>
              </a:rPr>
              <a:pPr lvl="2"/>
              <a:t>159</a:t>
            </a:fld>
            <a:endParaRPr lang="en-US">
              <a:solidFill>
                <a:srgbClr val="000000"/>
              </a:solidFill>
            </a:endParaRPr>
          </a:p>
        </p:txBody>
      </p:sp>
    </p:spTree>
    <p:extLst>
      <p:ext uri="{BB962C8B-B14F-4D97-AF65-F5344CB8AC3E}">
        <p14:creationId xmlns:p14="http://schemas.microsoft.com/office/powerpoint/2010/main" val="34598454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	Advantages</a:t>
            </a:r>
          </a:p>
        </p:txBody>
      </p:sp>
      <p:sp>
        <p:nvSpPr>
          <p:cNvPr id="3" name="Content Placeholder 2"/>
          <p:cNvSpPr>
            <a:spLocks noGrp="1"/>
          </p:cNvSpPr>
          <p:nvPr>
            <p:ph idx="1"/>
          </p:nvPr>
        </p:nvSpPr>
        <p:spPr/>
        <p:txBody>
          <a:bodyPr>
            <a:normAutofit fontScale="92500" lnSpcReduction="20000"/>
          </a:bodyPr>
          <a:lstStyle/>
          <a:p>
            <a:pPr marL="0" indent="0">
              <a:buNone/>
            </a:pPr>
            <a:r>
              <a:rPr lang="en-GB" dirty="0"/>
              <a:t>Following are the advantages of job shop production:</a:t>
            </a:r>
          </a:p>
          <a:p>
            <a:pPr marL="0" indent="0">
              <a:buNone/>
            </a:pPr>
            <a:r>
              <a:rPr lang="en-GB" dirty="0" smtClean="0"/>
              <a:t>1.Because </a:t>
            </a:r>
            <a:r>
              <a:rPr lang="en-GB" dirty="0"/>
              <a:t>of general purpose machines and facilities variety of products can be produced.</a:t>
            </a:r>
          </a:p>
          <a:p>
            <a:pPr marL="0" indent="0">
              <a:buNone/>
            </a:pPr>
            <a:r>
              <a:rPr lang="en-GB" dirty="0" smtClean="0"/>
              <a:t>2.Operators </a:t>
            </a:r>
            <a:r>
              <a:rPr lang="en-GB" dirty="0"/>
              <a:t>will become more skilled and competent, as each job gives them learning opportunities.</a:t>
            </a:r>
          </a:p>
          <a:p>
            <a:pPr marL="0" indent="0">
              <a:buNone/>
            </a:pPr>
            <a:r>
              <a:rPr lang="en-GB" dirty="0" smtClean="0"/>
              <a:t>3.Full </a:t>
            </a:r>
            <a:r>
              <a:rPr lang="en-GB" dirty="0"/>
              <a:t>potential of operators can be utilised.</a:t>
            </a:r>
          </a:p>
          <a:p>
            <a:pPr marL="0" indent="0">
              <a:buNone/>
            </a:pPr>
            <a:r>
              <a:rPr lang="en-GB" dirty="0" smtClean="0"/>
              <a:t>4.Opportunity </a:t>
            </a:r>
            <a:r>
              <a:rPr lang="en-GB" dirty="0"/>
              <a:t>exists for creative methods and innovative ideas.</a:t>
            </a:r>
          </a:p>
          <a:p>
            <a:pPr marL="0" indent="0">
              <a:buNone/>
            </a:pPr>
            <a:endParaRPr lang="en-GB" dirty="0"/>
          </a:p>
        </p:txBody>
      </p:sp>
    </p:spTree>
    <p:extLst>
      <p:ext uri="{BB962C8B-B14F-4D97-AF65-F5344CB8AC3E}">
        <p14:creationId xmlns:p14="http://schemas.microsoft.com/office/powerpoint/2010/main" val="3501332390"/>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indent="0">
              <a:buNone/>
            </a:pPr>
            <a:r>
              <a:rPr lang="en-GB" dirty="0"/>
              <a:t>6- Calculation of lost time percentage by </a:t>
            </a:r>
            <a:r>
              <a:rPr lang="en-GB"/>
              <a:t>rule </a:t>
            </a:r>
            <a:r>
              <a:rPr lang="en-GB" smtClean="0"/>
              <a:t>7- </a:t>
            </a:r>
            <a:r>
              <a:rPr lang="en-GB" dirty="0"/>
              <a:t>Calculating the amount of lost time with Rule 7</a:t>
            </a:r>
          </a:p>
        </p:txBody>
      </p:sp>
      <p:sp>
        <p:nvSpPr>
          <p:cNvPr id="4" name="Slide Number Placeholder 3"/>
          <p:cNvSpPr>
            <a:spLocks noGrp="1"/>
          </p:cNvSpPr>
          <p:nvPr>
            <p:ph type="sldNum" sz="quarter" idx="10"/>
          </p:nvPr>
        </p:nvSpPr>
        <p:spPr/>
        <p:txBody>
          <a:bodyPr/>
          <a:lstStyle/>
          <a:p>
            <a:pPr lvl="2"/>
            <a:fld id="{454642FE-B1BE-4B66-BCE4-45CCD8B46F0E}" type="slidenum">
              <a:rPr lang="en-US" smtClean="0">
                <a:solidFill>
                  <a:srgbClr val="000000"/>
                </a:solidFill>
              </a:rPr>
              <a:pPr lvl="2"/>
              <a:t>160</a:t>
            </a:fld>
            <a:endParaRPr lang="en-US">
              <a:solidFill>
                <a:srgbClr val="000000"/>
              </a:solidFill>
            </a:endParaRPr>
          </a:p>
        </p:txBody>
      </p:sp>
    </p:spTree>
    <p:extLst>
      <p:ext uri="{BB962C8B-B14F-4D97-AF65-F5344CB8AC3E}">
        <p14:creationId xmlns:p14="http://schemas.microsoft.com/office/powerpoint/2010/main" val="34724379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	Limitations</a:t>
            </a:r>
          </a:p>
        </p:txBody>
      </p:sp>
      <p:sp>
        <p:nvSpPr>
          <p:cNvPr id="3" name="Content Placeholder 2"/>
          <p:cNvSpPr>
            <a:spLocks noGrp="1"/>
          </p:cNvSpPr>
          <p:nvPr>
            <p:ph idx="1"/>
          </p:nvPr>
        </p:nvSpPr>
        <p:spPr/>
        <p:txBody>
          <a:bodyPr/>
          <a:lstStyle/>
          <a:p>
            <a:pPr marL="0" indent="0">
              <a:buNone/>
            </a:pPr>
            <a:r>
              <a:rPr lang="en-GB" dirty="0"/>
              <a:t>Following are the limitations of job shop production:</a:t>
            </a:r>
          </a:p>
          <a:p>
            <a:pPr marL="0" indent="0">
              <a:buNone/>
            </a:pPr>
            <a:r>
              <a:rPr lang="en-GB" dirty="0" smtClean="0"/>
              <a:t>1.Higher </a:t>
            </a:r>
            <a:r>
              <a:rPr lang="en-GB" dirty="0"/>
              <a:t>cost due to frequent setup changes.</a:t>
            </a:r>
          </a:p>
          <a:p>
            <a:pPr marL="0" indent="0">
              <a:buNone/>
            </a:pPr>
            <a:r>
              <a:rPr lang="en-GB" dirty="0" smtClean="0"/>
              <a:t>2.Higher </a:t>
            </a:r>
            <a:r>
              <a:rPr lang="en-GB" dirty="0"/>
              <a:t>level of inventory at all levels and hence higher inventory cost.</a:t>
            </a:r>
          </a:p>
          <a:p>
            <a:pPr marL="0" indent="0">
              <a:buNone/>
            </a:pPr>
            <a:r>
              <a:rPr lang="en-GB" dirty="0" smtClean="0"/>
              <a:t>3.Production </a:t>
            </a:r>
            <a:r>
              <a:rPr lang="en-GB" dirty="0"/>
              <a:t>planning is complicated.</a:t>
            </a:r>
          </a:p>
          <a:p>
            <a:pPr marL="0" indent="0">
              <a:buNone/>
            </a:pPr>
            <a:r>
              <a:rPr lang="en-GB" dirty="0" smtClean="0"/>
              <a:t>4.Larger </a:t>
            </a:r>
            <a:r>
              <a:rPr lang="en-GB" dirty="0"/>
              <a:t>space requirements.</a:t>
            </a:r>
          </a:p>
        </p:txBody>
      </p:sp>
    </p:spTree>
    <p:extLst>
      <p:ext uri="{BB962C8B-B14F-4D97-AF65-F5344CB8AC3E}">
        <p14:creationId xmlns:p14="http://schemas.microsoft.com/office/powerpoint/2010/main" val="36062682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2</a:t>
            </a:r>
            <a:r>
              <a:rPr lang="en-GB" dirty="0"/>
              <a:t>.	Batch Production</a:t>
            </a:r>
          </a:p>
        </p:txBody>
      </p:sp>
      <p:sp>
        <p:nvSpPr>
          <p:cNvPr id="3" name="Content Placeholder 2"/>
          <p:cNvSpPr>
            <a:spLocks noGrp="1"/>
          </p:cNvSpPr>
          <p:nvPr>
            <p:ph idx="1"/>
          </p:nvPr>
        </p:nvSpPr>
        <p:spPr/>
        <p:txBody>
          <a:bodyPr/>
          <a:lstStyle/>
          <a:p>
            <a:pPr marL="0" indent="0">
              <a:buNone/>
            </a:pPr>
            <a:r>
              <a:rPr lang="en-GB" dirty="0"/>
              <a:t>Batch production is defined by American Production and Inventory Control Society (APICS) “as a form of manufacturing in which the job passes through the functional departments in lots or batches and each lot may have a different routing.” It is characterised by the manufacture of limited number of products produced at regular intervals and stocked awaiting sales.</a:t>
            </a:r>
          </a:p>
        </p:txBody>
      </p:sp>
    </p:spTree>
    <p:extLst>
      <p:ext uri="{BB962C8B-B14F-4D97-AF65-F5344CB8AC3E}">
        <p14:creationId xmlns:p14="http://schemas.microsoft.com/office/powerpoint/2010/main" val="31803486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	Characteristics</a:t>
            </a:r>
          </a:p>
        </p:txBody>
      </p:sp>
      <p:sp>
        <p:nvSpPr>
          <p:cNvPr id="3" name="Content Placeholder 2"/>
          <p:cNvSpPr>
            <a:spLocks noGrp="1"/>
          </p:cNvSpPr>
          <p:nvPr>
            <p:ph idx="1"/>
          </p:nvPr>
        </p:nvSpPr>
        <p:spPr/>
        <p:txBody>
          <a:bodyPr>
            <a:normAutofit fontScale="92500" lnSpcReduction="10000"/>
          </a:bodyPr>
          <a:lstStyle/>
          <a:p>
            <a:pPr marL="0" indent="0">
              <a:buNone/>
            </a:pPr>
            <a:r>
              <a:rPr lang="en-GB" dirty="0"/>
              <a:t>Batch production system is used under the following circumstances:</a:t>
            </a:r>
          </a:p>
          <a:p>
            <a:pPr marL="0" indent="0">
              <a:buNone/>
            </a:pPr>
            <a:r>
              <a:rPr lang="en-GB" dirty="0" smtClean="0"/>
              <a:t>1.When </a:t>
            </a:r>
            <a:r>
              <a:rPr lang="en-GB" dirty="0"/>
              <a:t>there is shorter production runs.</a:t>
            </a:r>
          </a:p>
          <a:p>
            <a:pPr marL="0" indent="0">
              <a:buNone/>
            </a:pPr>
            <a:r>
              <a:rPr lang="en-GB" dirty="0" smtClean="0"/>
              <a:t>2.When </a:t>
            </a:r>
            <a:r>
              <a:rPr lang="en-GB" dirty="0"/>
              <a:t>plant and machinery are flexible.</a:t>
            </a:r>
          </a:p>
          <a:p>
            <a:pPr marL="0" indent="0">
              <a:buNone/>
            </a:pPr>
            <a:r>
              <a:rPr lang="en-GB" dirty="0" smtClean="0"/>
              <a:t>3.When </a:t>
            </a:r>
            <a:r>
              <a:rPr lang="en-GB" dirty="0"/>
              <a:t>plant and machinery set up is used for the production of item in a batch and change of set up is required for processing the next batch.</a:t>
            </a:r>
          </a:p>
          <a:p>
            <a:pPr marL="0" indent="0">
              <a:buNone/>
            </a:pPr>
            <a:r>
              <a:rPr lang="en-GB" dirty="0" smtClean="0"/>
              <a:t>4.When </a:t>
            </a:r>
            <a:r>
              <a:rPr lang="en-GB" dirty="0"/>
              <a:t>manufacturing lead time and cost are lower as compared to job order production.</a:t>
            </a:r>
          </a:p>
          <a:p>
            <a:pPr marL="0" indent="0">
              <a:buNone/>
            </a:pPr>
            <a:endParaRPr lang="en-GB" dirty="0"/>
          </a:p>
        </p:txBody>
      </p:sp>
    </p:spTree>
    <p:extLst>
      <p:ext uri="{BB962C8B-B14F-4D97-AF65-F5344CB8AC3E}">
        <p14:creationId xmlns:p14="http://schemas.microsoft.com/office/powerpoint/2010/main" val="26609928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Ch1:Production and operations management concept</a:t>
            </a:r>
            <a:endParaRPr lang="en-GB" dirty="0"/>
          </a:p>
        </p:txBody>
      </p:sp>
      <p:sp>
        <p:nvSpPr>
          <p:cNvPr id="3" name="Content Placeholder 2"/>
          <p:cNvSpPr>
            <a:spLocks noGrp="1"/>
          </p:cNvSpPr>
          <p:nvPr>
            <p:ph idx="1"/>
          </p:nvPr>
        </p:nvSpPr>
        <p:spPr/>
        <p:txBody>
          <a:bodyPr/>
          <a:lstStyle/>
          <a:p>
            <a:r>
              <a:rPr lang="en-GB" dirty="0" smtClean="0"/>
              <a:t>Production management specializes in transformational processes</a:t>
            </a:r>
            <a:r>
              <a:rPr lang="ar-IQ" dirty="0" smtClean="0"/>
              <a:t> </a:t>
            </a:r>
            <a:r>
              <a:rPr lang="en-GB" dirty="0" smtClean="0"/>
              <a:t>and Operations Management: It is a set of administrative activities necessary to design, operate, and control the transformational process.</a:t>
            </a:r>
            <a:endParaRPr lang="en-GB" dirty="0"/>
          </a:p>
        </p:txBody>
      </p:sp>
    </p:spTree>
    <p:extLst>
      <p:ext uri="{BB962C8B-B14F-4D97-AF65-F5344CB8AC3E}">
        <p14:creationId xmlns:p14="http://schemas.microsoft.com/office/powerpoint/2010/main" val="39853586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	Advantages</a:t>
            </a:r>
          </a:p>
        </p:txBody>
      </p:sp>
      <p:sp>
        <p:nvSpPr>
          <p:cNvPr id="3" name="Content Placeholder 2"/>
          <p:cNvSpPr>
            <a:spLocks noGrp="1"/>
          </p:cNvSpPr>
          <p:nvPr>
            <p:ph idx="1"/>
          </p:nvPr>
        </p:nvSpPr>
        <p:spPr/>
        <p:txBody>
          <a:bodyPr>
            <a:normAutofit fontScale="92500" lnSpcReduction="10000"/>
          </a:bodyPr>
          <a:lstStyle/>
          <a:p>
            <a:pPr marL="0" indent="0">
              <a:buNone/>
            </a:pPr>
            <a:r>
              <a:rPr lang="en-GB" dirty="0"/>
              <a:t>Following are the advantages of batch production:</a:t>
            </a:r>
          </a:p>
          <a:p>
            <a:pPr marL="0" indent="0">
              <a:buNone/>
            </a:pPr>
            <a:r>
              <a:rPr lang="en-GB" dirty="0" smtClean="0"/>
              <a:t>1.Better </a:t>
            </a:r>
            <a:r>
              <a:rPr lang="en-GB" dirty="0"/>
              <a:t>utilisation (using) of plant and machinery.</a:t>
            </a:r>
          </a:p>
          <a:p>
            <a:pPr marL="0" indent="0">
              <a:buNone/>
            </a:pPr>
            <a:r>
              <a:rPr lang="en-GB" dirty="0" smtClean="0"/>
              <a:t>2.Promotes </a:t>
            </a:r>
            <a:r>
              <a:rPr lang="en-GB" dirty="0"/>
              <a:t>functional specialisation.</a:t>
            </a:r>
          </a:p>
          <a:p>
            <a:pPr marL="0" indent="0">
              <a:buNone/>
            </a:pPr>
            <a:r>
              <a:rPr lang="en-GB" dirty="0" smtClean="0"/>
              <a:t>3.Cost </a:t>
            </a:r>
            <a:r>
              <a:rPr lang="en-GB" dirty="0"/>
              <a:t>per unit is lower as compared to job order production.</a:t>
            </a:r>
          </a:p>
          <a:p>
            <a:pPr marL="0" indent="0">
              <a:buNone/>
            </a:pPr>
            <a:r>
              <a:rPr lang="en-GB" dirty="0" smtClean="0"/>
              <a:t>4.Lower </a:t>
            </a:r>
            <a:r>
              <a:rPr lang="en-GB" dirty="0"/>
              <a:t>investment in plant and machinery.</a:t>
            </a:r>
          </a:p>
          <a:p>
            <a:pPr marL="0" indent="0">
              <a:buNone/>
            </a:pPr>
            <a:r>
              <a:rPr lang="en-GB" dirty="0" smtClean="0"/>
              <a:t>5.Flexibility </a:t>
            </a:r>
            <a:r>
              <a:rPr lang="en-GB" dirty="0"/>
              <a:t>to accommodate and process number of products.</a:t>
            </a:r>
          </a:p>
          <a:p>
            <a:pPr marL="0" indent="0">
              <a:buNone/>
            </a:pPr>
            <a:r>
              <a:rPr lang="en-GB" dirty="0" smtClean="0"/>
              <a:t>6.Job </a:t>
            </a:r>
            <a:r>
              <a:rPr lang="en-GB" dirty="0"/>
              <a:t>satisfaction exists for operators.</a:t>
            </a:r>
          </a:p>
          <a:p>
            <a:pPr marL="0" indent="0">
              <a:buNone/>
            </a:pPr>
            <a:endParaRPr lang="en-GB" dirty="0"/>
          </a:p>
        </p:txBody>
      </p:sp>
    </p:spTree>
    <p:extLst>
      <p:ext uri="{BB962C8B-B14F-4D97-AF65-F5344CB8AC3E}">
        <p14:creationId xmlns:p14="http://schemas.microsoft.com/office/powerpoint/2010/main" val="2775436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	Limitations</a:t>
            </a:r>
          </a:p>
        </p:txBody>
      </p:sp>
      <p:sp>
        <p:nvSpPr>
          <p:cNvPr id="3" name="Content Placeholder 2"/>
          <p:cNvSpPr>
            <a:spLocks noGrp="1"/>
          </p:cNvSpPr>
          <p:nvPr>
            <p:ph idx="1"/>
          </p:nvPr>
        </p:nvSpPr>
        <p:spPr/>
        <p:txBody>
          <a:bodyPr>
            <a:normAutofit lnSpcReduction="10000"/>
          </a:bodyPr>
          <a:lstStyle/>
          <a:p>
            <a:pPr marL="0" indent="0">
              <a:buNone/>
            </a:pPr>
            <a:r>
              <a:rPr lang="en-GB" dirty="0"/>
              <a:t>Following are the limitations of batch production:</a:t>
            </a:r>
          </a:p>
          <a:p>
            <a:pPr marL="0" indent="0">
              <a:buNone/>
            </a:pPr>
            <a:r>
              <a:rPr lang="en-GB" dirty="0" smtClean="0"/>
              <a:t>1.Material </a:t>
            </a:r>
            <a:r>
              <a:rPr lang="en-GB" dirty="0"/>
              <a:t>handling is complex because of irregular and longer flows.</a:t>
            </a:r>
          </a:p>
          <a:p>
            <a:pPr marL="0" indent="0">
              <a:buNone/>
            </a:pPr>
            <a:r>
              <a:rPr lang="en-GB" dirty="0" smtClean="0"/>
              <a:t>2.Production </a:t>
            </a:r>
            <a:r>
              <a:rPr lang="en-GB" dirty="0"/>
              <a:t>planning and control is complex.</a:t>
            </a:r>
          </a:p>
          <a:p>
            <a:pPr marL="0" indent="0">
              <a:buNone/>
            </a:pPr>
            <a:r>
              <a:rPr lang="en-GB" dirty="0" smtClean="0"/>
              <a:t>3.Work </a:t>
            </a:r>
            <a:r>
              <a:rPr lang="en-GB" dirty="0"/>
              <a:t>in process inventory is higher compared to continuous production.</a:t>
            </a:r>
          </a:p>
          <a:p>
            <a:pPr marL="0" indent="0">
              <a:buNone/>
            </a:pPr>
            <a:r>
              <a:rPr lang="en-GB" dirty="0" smtClean="0"/>
              <a:t>4.Higher </a:t>
            </a:r>
            <a:r>
              <a:rPr lang="en-GB" dirty="0"/>
              <a:t>set up costs due to frequent changes in set up.</a:t>
            </a:r>
          </a:p>
          <a:p>
            <a:pPr marL="0" indent="0">
              <a:buNone/>
            </a:pPr>
            <a:endParaRPr lang="en-GB" dirty="0"/>
          </a:p>
        </p:txBody>
      </p:sp>
    </p:spTree>
    <p:extLst>
      <p:ext uri="{BB962C8B-B14F-4D97-AF65-F5344CB8AC3E}">
        <p14:creationId xmlns:p14="http://schemas.microsoft.com/office/powerpoint/2010/main" val="19492653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3</a:t>
            </a:r>
            <a:r>
              <a:rPr lang="en-GB" dirty="0"/>
              <a:t>.	Mass Production</a:t>
            </a:r>
          </a:p>
        </p:txBody>
      </p:sp>
      <p:sp>
        <p:nvSpPr>
          <p:cNvPr id="3" name="Content Placeholder 2"/>
          <p:cNvSpPr>
            <a:spLocks noGrp="1"/>
          </p:cNvSpPr>
          <p:nvPr>
            <p:ph idx="1"/>
          </p:nvPr>
        </p:nvSpPr>
        <p:spPr/>
        <p:txBody>
          <a:bodyPr>
            <a:normAutofit lnSpcReduction="10000"/>
          </a:bodyPr>
          <a:lstStyle/>
          <a:p>
            <a:pPr marL="0" indent="0">
              <a:buNone/>
            </a:pPr>
            <a:r>
              <a:rPr lang="en-GB" dirty="0"/>
              <a:t>Manufacture of discrete parts or assemblies using a continuous process are called mass production. </a:t>
            </a:r>
            <a:endParaRPr lang="en-GB" dirty="0" smtClean="0"/>
          </a:p>
          <a:p>
            <a:pPr marL="0" indent="0">
              <a:buNone/>
            </a:pPr>
            <a:r>
              <a:rPr lang="en-GB" dirty="0" smtClean="0"/>
              <a:t>This </a:t>
            </a:r>
            <a:r>
              <a:rPr lang="en-GB" dirty="0"/>
              <a:t>production system is justified by very large volume of production. </a:t>
            </a:r>
            <a:endParaRPr lang="en-GB" dirty="0" smtClean="0"/>
          </a:p>
          <a:p>
            <a:pPr marL="0" indent="0">
              <a:buNone/>
            </a:pPr>
            <a:r>
              <a:rPr lang="en-GB" dirty="0" smtClean="0"/>
              <a:t>The </a:t>
            </a:r>
            <a:r>
              <a:rPr lang="en-GB" dirty="0"/>
              <a:t>machines are arranged in a line or product layout</a:t>
            </a:r>
            <a:r>
              <a:rPr lang="en-GB" dirty="0" smtClean="0"/>
              <a:t>.</a:t>
            </a:r>
          </a:p>
          <a:p>
            <a:pPr marL="0" indent="0">
              <a:buNone/>
            </a:pPr>
            <a:r>
              <a:rPr lang="en-GB" dirty="0" smtClean="0"/>
              <a:t> </a:t>
            </a:r>
            <a:r>
              <a:rPr lang="en-GB" dirty="0"/>
              <a:t>Product and process standardisation exists and all outputs follow the same path.</a:t>
            </a:r>
          </a:p>
        </p:txBody>
      </p:sp>
    </p:spTree>
    <p:extLst>
      <p:ext uri="{BB962C8B-B14F-4D97-AF65-F5344CB8AC3E}">
        <p14:creationId xmlns:p14="http://schemas.microsoft.com/office/powerpoint/2010/main" val="18792564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	Characteristics</a:t>
            </a:r>
          </a:p>
        </p:txBody>
      </p:sp>
      <p:sp>
        <p:nvSpPr>
          <p:cNvPr id="3" name="Content Placeholder 2"/>
          <p:cNvSpPr>
            <a:spLocks noGrp="1"/>
          </p:cNvSpPr>
          <p:nvPr>
            <p:ph idx="1"/>
          </p:nvPr>
        </p:nvSpPr>
        <p:spPr/>
        <p:txBody>
          <a:bodyPr>
            <a:normAutofit fontScale="92500"/>
          </a:bodyPr>
          <a:lstStyle/>
          <a:p>
            <a:pPr marL="0" indent="0">
              <a:buNone/>
            </a:pPr>
            <a:r>
              <a:rPr lang="en-GB" dirty="0"/>
              <a:t>Mass production is used under the following circumstances:</a:t>
            </a:r>
          </a:p>
          <a:p>
            <a:pPr marL="0" indent="0">
              <a:buNone/>
            </a:pPr>
            <a:r>
              <a:rPr lang="en-GB" dirty="0" smtClean="0"/>
              <a:t>1.Standardisation </a:t>
            </a:r>
            <a:r>
              <a:rPr lang="en-GB" dirty="0"/>
              <a:t>of product and process sequence.</a:t>
            </a:r>
          </a:p>
          <a:p>
            <a:pPr marL="0" indent="0">
              <a:buNone/>
            </a:pPr>
            <a:r>
              <a:rPr lang="en-GB" dirty="0" smtClean="0"/>
              <a:t>2.Dedicated </a:t>
            </a:r>
            <a:r>
              <a:rPr lang="en-GB" dirty="0"/>
              <a:t>special purpose machines having higher production capacities and output rates.</a:t>
            </a:r>
          </a:p>
          <a:p>
            <a:pPr marL="0" indent="0">
              <a:buNone/>
            </a:pPr>
            <a:r>
              <a:rPr lang="en-GB" dirty="0" smtClean="0"/>
              <a:t>3.Large </a:t>
            </a:r>
            <a:r>
              <a:rPr lang="en-GB" dirty="0"/>
              <a:t>volume of products.</a:t>
            </a:r>
          </a:p>
          <a:p>
            <a:pPr marL="0" indent="0">
              <a:buNone/>
            </a:pPr>
            <a:r>
              <a:rPr lang="en-GB" dirty="0" smtClean="0"/>
              <a:t>4.Shorter </a:t>
            </a:r>
            <a:r>
              <a:rPr lang="en-GB" dirty="0"/>
              <a:t>cycle time of production.</a:t>
            </a:r>
          </a:p>
          <a:p>
            <a:pPr marL="0" indent="0">
              <a:buNone/>
            </a:pPr>
            <a:r>
              <a:rPr lang="en-GB" dirty="0" smtClean="0"/>
              <a:t>5.Lower </a:t>
            </a:r>
            <a:r>
              <a:rPr lang="en-GB" dirty="0"/>
              <a:t>in process inventory.</a:t>
            </a:r>
          </a:p>
          <a:p>
            <a:pPr marL="0" indent="0">
              <a:buNone/>
            </a:pPr>
            <a:endParaRPr lang="en-GB" dirty="0"/>
          </a:p>
        </p:txBody>
      </p:sp>
    </p:spTree>
    <p:extLst>
      <p:ext uri="{BB962C8B-B14F-4D97-AF65-F5344CB8AC3E}">
        <p14:creationId xmlns:p14="http://schemas.microsoft.com/office/powerpoint/2010/main" val="30199545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indent="0">
              <a:buNone/>
            </a:pPr>
            <a:r>
              <a:rPr lang="en-GB" dirty="0" smtClean="0"/>
              <a:t>6.Perfectly </a:t>
            </a:r>
            <a:r>
              <a:rPr lang="en-GB" dirty="0"/>
              <a:t>balanced production lines.</a:t>
            </a:r>
          </a:p>
          <a:p>
            <a:pPr marL="0" indent="0">
              <a:buNone/>
            </a:pPr>
            <a:r>
              <a:rPr lang="en-GB" dirty="0" smtClean="0"/>
              <a:t>7.Flow </a:t>
            </a:r>
            <a:r>
              <a:rPr lang="en-GB" dirty="0"/>
              <a:t>of materials, components and parts is continuous and without any back tracking.</a:t>
            </a:r>
          </a:p>
          <a:p>
            <a:pPr marL="0" indent="0">
              <a:buNone/>
            </a:pPr>
            <a:r>
              <a:rPr lang="en-GB" dirty="0" smtClean="0"/>
              <a:t>8.Production </a:t>
            </a:r>
            <a:r>
              <a:rPr lang="en-GB" dirty="0"/>
              <a:t>planning and control is easy.</a:t>
            </a:r>
          </a:p>
          <a:p>
            <a:pPr marL="0" indent="0">
              <a:buNone/>
            </a:pPr>
            <a:r>
              <a:rPr lang="en-GB" dirty="0" smtClean="0"/>
              <a:t>9.Material </a:t>
            </a:r>
            <a:r>
              <a:rPr lang="en-GB" dirty="0"/>
              <a:t>handling can be completely automatic.</a:t>
            </a:r>
          </a:p>
          <a:p>
            <a:pPr marL="0" indent="0">
              <a:buNone/>
            </a:pPr>
            <a:endParaRPr lang="en-GB" dirty="0"/>
          </a:p>
        </p:txBody>
      </p:sp>
    </p:spTree>
    <p:extLst>
      <p:ext uri="{BB962C8B-B14F-4D97-AF65-F5344CB8AC3E}">
        <p14:creationId xmlns:p14="http://schemas.microsoft.com/office/powerpoint/2010/main" val="36785996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	Advantages</a:t>
            </a:r>
          </a:p>
        </p:txBody>
      </p:sp>
      <p:sp>
        <p:nvSpPr>
          <p:cNvPr id="3" name="Content Placeholder 2"/>
          <p:cNvSpPr>
            <a:spLocks noGrp="1"/>
          </p:cNvSpPr>
          <p:nvPr>
            <p:ph idx="1"/>
          </p:nvPr>
        </p:nvSpPr>
        <p:spPr/>
        <p:txBody>
          <a:bodyPr>
            <a:normAutofit fontScale="92500"/>
          </a:bodyPr>
          <a:lstStyle/>
          <a:p>
            <a:pPr marL="0" indent="0">
              <a:buNone/>
            </a:pPr>
            <a:r>
              <a:rPr lang="en-GB" dirty="0"/>
              <a:t>Following are the advantages of mass production:</a:t>
            </a:r>
          </a:p>
          <a:p>
            <a:pPr marL="0" indent="0">
              <a:buNone/>
            </a:pPr>
            <a:r>
              <a:rPr lang="en-GB" dirty="0" smtClean="0"/>
              <a:t>1.Higher </a:t>
            </a:r>
            <a:r>
              <a:rPr lang="en-GB" dirty="0"/>
              <a:t>rate of production with reduced cycle time.</a:t>
            </a:r>
          </a:p>
          <a:p>
            <a:pPr marL="0" indent="0">
              <a:buNone/>
            </a:pPr>
            <a:r>
              <a:rPr lang="en-GB" dirty="0" smtClean="0"/>
              <a:t>2.Higher </a:t>
            </a:r>
            <a:r>
              <a:rPr lang="en-GB" dirty="0"/>
              <a:t>capacity utilisation due to line balancing.</a:t>
            </a:r>
          </a:p>
          <a:p>
            <a:pPr marL="0" indent="0">
              <a:buNone/>
            </a:pPr>
            <a:r>
              <a:rPr lang="en-GB" dirty="0" smtClean="0"/>
              <a:t>3.Less </a:t>
            </a:r>
            <a:r>
              <a:rPr lang="en-GB" dirty="0"/>
              <a:t>skilled operators are required.</a:t>
            </a:r>
          </a:p>
          <a:p>
            <a:pPr marL="0" indent="0">
              <a:buNone/>
            </a:pPr>
            <a:r>
              <a:rPr lang="en-GB" dirty="0" smtClean="0"/>
              <a:t>4.Low </a:t>
            </a:r>
            <a:r>
              <a:rPr lang="en-GB" dirty="0"/>
              <a:t>process inventory.</a:t>
            </a:r>
          </a:p>
          <a:p>
            <a:pPr marL="0" indent="0">
              <a:buNone/>
            </a:pPr>
            <a:r>
              <a:rPr lang="en-GB" dirty="0" smtClean="0"/>
              <a:t>5.Manufacturing </a:t>
            </a:r>
            <a:r>
              <a:rPr lang="en-GB" dirty="0"/>
              <a:t>cost per unit is low.</a:t>
            </a:r>
          </a:p>
          <a:p>
            <a:pPr marL="0" indent="0">
              <a:buNone/>
            </a:pPr>
            <a:endParaRPr lang="en-GB" dirty="0"/>
          </a:p>
        </p:txBody>
      </p:sp>
    </p:spTree>
    <p:extLst>
      <p:ext uri="{BB962C8B-B14F-4D97-AF65-F5344CB8AC3E}">
        <p14:creationId xmlns:p14="http://schemas.microsoft.com/office/powerpoint/2010/main" val="6726765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	Limitations</a:t>
            </a:r>
          </a:p>
        </p:txBody>
      </p:sp>
      <p:sp>
        <p:nvSpPr>
          <p:cNvPr id="3" name="Content Placeholder 2"/>
          <p:cNvSpPr>
            <a:spLocks noGrp="1"/>
          </p:cNvSpPr>
          <p:nvPr>
            <p:ph idx="1"/>
          </p:nvPr>
        </p:nvSpPr>
        <p:spPr/>
        <p:txBody>
          <a:bodyPr>
            <a:normAutofit lnSpcReduction="10000"/>
          </a:bodyPr>
          <a:lstStyle/>
          <a:p>
            <a:pPr marL="0" indent="0">
              <a:buNone/>
            </a:pPr>
            <a:r>
              <a:rPr lang="en-GB" dirty="0"/>
              <a:t>Following are the limitations of mass production:</a:t>
            </a:r>
          </a:p>
          <a:p>
            <a:pPr marL="0" indent="0">
              <a:buNone/>
            </a:pPr>
            <a:r>
              <a:rPr lang="en-GB" dirty="0" smtClean="0"/>
              <a:t>1.Breakdown </a:t>
            </a:r>
            <a:r>
              <a:rPr lang="en-GB" dirty="0"/>
              <a:t>of one machine will stop an entire production line.</a:t>
            </a:r>
          </a:p>
          <a:p>
            <a:pPr marL="0" indent="0">
              <a:buNone/>
            </a:pPr>
            <a:r>
              <a:rPr lang="en-GB" dirty="0" smtClean="0"/>
              <a:t>2.Line </a:t>
            </a:r>
            <a:r>
              <a:rPr lang="en-GB" dirty="0"/>
              <a:t>layout needs major change with the changes in the product design.</a:t>
            </a:r>
          </a:p>
          <a:p>
            <a:pPr marL="0" indent="0">
              <a:buNone/>
            </a:pPr>
            <a:r>
              <a:rPr lang="en-GB" dirty="0" smtClean="0"/>
              <a:t>3.High </a:t>
            </a:r>
            <a:r>
              <a:rPr lang="en-GB" dirty="0"/>
              <a:t>investment in production facilities.</a:t>
            </a:r>
          </a:p>
          <a:p>
            <a:pPr marL="0" indent="0">
              <a:buNone/>
            </a:pPr>
            <a:r>
              <a:rPr lang="en-GB" dirty="0" smtClean="0"/>
              <a:t>4.The </a:t>
            </a:r>
            <a:r>
              <a:rPr lang="en-GB" dirty="0"/>
              <a:t>cycle time is determined by the slowest operation.</a:t>
            </a:r>
          </a:p>
          <a:p>
            <a:pPr marL="0" indent="0">
              <a:buNone/>
            </a:pPr>
            <a:endParaRPr lang="en-GB" dirty="0"/>
          </a:p>
        </p:txBody>
      </p:sp>
    </p:spTree>
    <p:extLst>
      <p:ext uri="{BB962C8B-B14F-4D97-AF65-F5344CB8AC3E}">
        <p14:creationId xmlns:p14="http://schemas.microsoft.com/office/powerpoint/2010/main" val="408110678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4</a:t>
            </a:r>
            <a:r>
              <a:rPr lang="en-GB" dirty="0"/>
              <a:t>.	Continuous Production</a:t>
            </a:r>
          </a:p>
        </p:txBody>
      </p:sp>
      <p:sp>
        <p:nvSpPr>
          <p:cNvPr id="3" name="Content Placeholder 2"/>
          <p:cNvSpPr>
            <a:spLocks noGrp="1"/>
          </p:cNvSpPr>
          <p:nvPr>
            <p:ph idx="1"/>
          </p:nvPr>
        </p:nvSpPr>
        <p:spPr/>
        <p:txBody>
          <a:bodyPr/>
          <a:lstStyle/>
          <a:p>
            <a:pPr marL="0" indent="0">
              <a:buNone/>
            </a:pPr>
            <a:r>
              <a:rPr lang="en-GB" dirty="0"/>
              <a:t>Production facilities are arranged as per the sequence of production operations from the first operations to the finished product. </a:t>
            </a:r>
            <a:endParaRPr lang="en-GB" dirty="0" smtClean="0"/>
          </a:p>
          <a:p>
            <a:pPr marL="0" indent="0">
              <a:buNone/>
            </a:pPr>
            <a:r>
              <a:rPr lang="en-GB" dirty="0" smtClean="0"/>
              <a:t>The </a:t>
            </a:r>
            <a:r>
              <a:rPr lang="en-GB" dirty="0"/>
              <a:t>items are made to flow through the sequence of operations through material handling devices such as conveyors, transfer devices, etc.</a:t>
            </a:r>
          </a:p>
        </p:txBody>
      </p:sp>
    </p:spTree>
    <p:extLst>
      <p:ext uri="{BB962C8B-B14F-4D97-AF65-F5344CB8AC3E}">
        <p14:creationId xmlns:p14="http://schemas.microsoft.com/office/powerpoint/2010/main" val="42850485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	Characteristics</a:t>
            </a:r>
          </a:p>
        </p:txBody>
      </p:sp>
      <p:sp>
        <p:nvSpPr>
          <p:cNvPr id="3" name="Content Placeholder 2"/>
          <p:cNvSpPr>
            <a:spLocks noGrp="1"/>
          </p:cNvSpPr>
          <p:nvPr>
            <p:ph idx="1"/>
          </p:nvPr>
        </p:nvSpPr>
        <p:spPr/>
        <p:txBody>
          <a:bodyPr>
            <a:normAutofit fontScale="92500" lnSpcReduction="20000"/>
          </a:bodyPr>
          <a:lstStyle/>
          <a:p>
            <a:pPr marL="0" indent="0">
              <a:buNone/>
            </a:pPr>
            <a:r>
              <a:rPr lang="en-GB" dirty="0"/>
              <a:t>Continuous production is used under the following circumstances:</a:t>
            </a:r>
          </a:p>
          <a:p>
            <a:pPr marL="0" indent="0">
              <a:buNone/>
            </a:pPr>
            <a:r>
              <a:rPr lang="en-GB" dirty="0" smtClean="0"/>
              <a:t>1.Dedicated </a:t>
            </a:r>
            <a:r>
              <a:rPr lang="en-GB" dirty="0"/>
              <a:t>plant and equipment with zero flexibility.</a:t>
            </a:r>
          </a:p>
          <a:p>
            <a:pPr marL="0" indent="0">
              <a:buNone/>
            </a:pPr>
            <a:r>
              <a:rPr lang="en-GB" dirty="0" smtClean="0"/>
              <a:t>2.Material </a:t>
            </a:r>
            <a:r>
              <a:rPr lang="en-GB" dirty="0"/>
              <a:t>handling is fully automated.</a:t>
            </a:r>
          </a:p>
          <a:p>
            <a:pPr marL="0" indent="0">
              <a:buNone/>
            </a:pPr>
            <a:r>
              <a:rPr lang="en-GB" dirty="0" smtClean="0"/>
              <a:t>3.Process </a:t>
            </a:r>
            <a:r>
              <a:rPr lang="en-GB" dirty="0"/>
              <a:t>follows a predetermined sequence of operations.</a:t>
            </a:r>
          </a:p>
          <a:p>
            <a:pPr marL="0" indent="0">
              <a:buNone/>
            </a:pPr>
            <a:r>
              <a:rPr lang="en-GB" dirty="0" smtClean="0"/>
              <a:t>4.Component </a:t>
            </a:r>
            <a:r>
              <a:rPr lang="en-GB" dirty="0"/>
              <a:t>materials cannot be readily identified with final product.</a:t>
            </a:r>
          </a:p>
          <a:p>
            <a:pPr marL="0" indent="0">
              <a:buNone/>
            </a:pPr>
            <a:r>
              <a:rPr lang="en-GB" dirty="0" smtClean="0"/>
              <a:t>5.Planning </a:t>
            </a:r>
            <a:r>
              <a:rPr lang="en-GB" dirty="0"/>
              <a:t>and scheduling is a routine action.</a:t>
            </a:r>
          </a:p>
          <a:p>
            <a:pPr marL="0" indent="0">
              <a:buNone/>
            </a:pPr>
            <a:endParaRPr lang="en-GB" dirty="0"/>
          </a:p>
        </p:txBody>
      </p:sp>
    </p:spTree>
    <p:extLst>
      <p:ext uri="{BB962C8B-B14F-4D97-AF65-F5344CB8AC3E}">
        <p14:creationId xmlns:p14="http://schemas.microsoft.com/office/powerpoint/2010/main" val="371858294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	Advantages</a:t>
            </a:r>
          </a:p>
        </p:txBody>
      </p:sp>
      <p:sp>
        <p:nvSpPr>
          <p:cNvPr id="3" name="Content Placeholder 2"/>
          <p:cNvSpPr>
            <a:spLocks noGrp="1"/>
          </p:cNvSpPr>
          <p:nvPr>
            <p:ph idx="1"/>
          </p:nvPr>
        </p:nvSpPr>
        <p:spPr/>
        <p:txBody>
          <a:bodyPr>
            <a:normAutofit fontScale="85000" lnSpcReduction="10000"/>
          </a:bodyPr>
          <a:lstStyle/>
          <a:p>
            <a:pPr marL="0" indent="0">
              <a:buNone/>
            </a:pPr>
            <a:r>
              <a:rPr lang="en-GB" dirty="0"/>
              <a:t>Following are the advantages of continuous production</a:t>
            </a:r>
            <a:r>
              <a:rPr lang="en-GB" dirty="0" smtClean="0"/>
              <a:t>:</a:t>
            </a:r>
          </a:p>
          <a:p>
            <a:pPr marL="0" indent="0">
              <a:buNone/>
            </a:pPr>
            <a:r>
              <a:rPr lang="en-GB" dirty="0" smtClean="0"/>
              <a:t>1.Standardisation </a:t>
            </a:r>
            <a:r>
              <a:rPr lang="en-GB" dirty="0"/>
              <a:t>of product and process sequence.</a:t>
            </a:r>
          </a:p>
          <a:p>
            <a:pPr marL="0" indent="0">
              <a:buNone/>
            </a:pPr>
            <a:r>
              <a:rPr lang="en-GB" dirty="0" smtClean="0"/>
              <a:t>2.Higher </a:t>
            </a:r>
            <a:r>
              <a:rPr lang="en-GB" dirty="0"/>
              <a:t>rate of production with reduced cycle time.</a:t>
            </a:r>
          </a:p>
          <a:p>
            <a:pPr marL="0" indent="0">
              <a:buNone/>
            </a:pPr>
            <a:r>
              <a:rPr lang="en-GB" dirty="0" smtClean="0"/>
              <a:t>3.Higher </a:t>
            </a:r>
            <a:r>
              <a:rPr lang="en-GB" dirty="0"/>
              <a:t>capacity utilisation due to line balancing.</a:t>
            </a:r>
          </a:p>
          <a:p>
            <a:pPr marL="0" indent="0">
              <a:buNone/>
            </a:pPr>
            <a:r>
              <a:rPr lang="en-GB" dirty="0" smtClean="0"/>
              <a:t>4.Manpower </a:t>
            </a:r>
            <a:r>
              <a:rPr lang="en-GB" dirty="0"/>
              <a:t>is not required for material handling as it is completely automatic.</a:t>
            </a:r>
          </a:p>
          <a:p>
            <a:pPr marL="0" indent="0">
              <a:buNone/>
            </a:pPr>
            <a:r>
              <a:rPr lang="en-GB" dirty="0" smtClean="0"/>
              <a:t>5.Person </a:t>
            </a:r>
            <a:r>
              <a:rPr lang="en-GB" dirty="0"/>
              <a:t>with limited skills can be used on the production line.</a:t>
            </a:r>
          </a:p>
          <a:p>
            <a:pPr marL="0" indent="0">
              <a:buNone/>
            </a:pPr>
            <a:r>
              <a:rPr lang="en-GB" dirty="0" smtClean="0"/>
              <a:t>6.Unit </a:t>
            </a:r>
            <a:r>
              <a:rPr lang="en-GB" dirty="0"/>
              <a:t>cost is lower due to high volume of production.</a:t>
            </a:r>
          </a:p>
          <a:p>
            <a:pPr marL="0" indent="0">
              <a:buNone/>
            </a:pPr>
            <a:endParaRPr lang="en-GB" dirty="0"/>
          </a:p>
        </p:txBody>
      </p:sp>
    </p:spTree>
    <p:extLst>
      <p:ext uri="{BB962C8B-B14F-4D97-AF65-F5344CB8AC3E}">
        <p14:creationId xmlns:p14="http://schemas.microsoft.com/office/powerpoint/2010/main" val="10889138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lstStyle/>
          <a:p>
            <a:pPr marL="0" indent="0">
              <a:buNone/>
            </a:pPr>
            <a:r>
              <a:rPr lang="en-GB" dirty="0" smtClean="0"/>
              <a:t>It consists of a group of main activities:</a:t>
            </a:r>
          </a:p>
          <a:p>
            <a:pPr marL="0" indent="0">
              <a:buNone/>
            </a:pPr>
            <a:r>
              <a:rPr lang="en-GB" dirty="0" smtClean="0"/>
              <a:t>1- Design :                         Process Design</a:t>
            </a:r>
          </a:p>
          <a:p>
            <a:pPr marL="0" indent="0">
              <a:buNone/>
            </a:pPr>
            <a:r>
              <a:rPr lang="en-GB" dirty="0" smtClean="0"/>
              <a:t>2- Operation : Operation Transformational   Process</a:t>
            </a:r>
          </a:p>
          <a:p>
            <a:pPr marL="0" indent="0">
              <a:buNone/>
            </a:pPr>
            <a:r>
              <a:rPr lang="en-GB" dirty="0" smtClean="0"/>
              <a:t>3- Controlling: control over the transformational process</a:t>
            </a:r>
          </a:p>
          <a:p>
            <a:endParaRPr lang="en-GB" dirty="0"/>
          </a:p>
        </p:txBody>
      </p:sp>
    </p:spTree>
    <p:extLst>
      <p:ext uri="{BB962C8B-B14F-4D97-AF65-F5344CB8AC3E}">
        <p14:creationId xmlns:p14="http://schemas.microsoft.com/office/powerpoint/2010/main" val="228759865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	Limitations</a:t>
            </a:r>
          </a:p>
        </p:txBody>
      </p:sp>
      <p:sp>
        <p:nvSpPr>
          <p:cNvPr id="3" name="Content Placeholder 2"/>
          <p:cNvSpPr>
            <a:spLocks noGrp="1"/>
          </p:cNvSpPr>
          <p:nvPr>
            <p:ph idx="1"/>
          </p:nvPr>
        </p:nvSpPr>
        <p:spPr/>
        <p:txBody>
          <a:bodyPr/>
          <a:lstStyle/>
          <a:p>
            <a:pPr marL="0" indent="0">
              <a:buNone/>
            </a:pPr>
            <a:r>
              <a:rPr lang="en-GB" dirty="0"/>
              <a:t>Following are the limitations of continuous production:</a:t>
            </a:r>
          </a:p>
          <a:p>
            <a:pPr marL="0" indent="0">
              <a:buNone/>
            </a:pPr>
            <a:r>
              <a:rPr lang="en-GB" dirty="0" smtClean="0"/>
              <a:t>1.Flexibility </a:t>
            </a:r>
            <a:r>
              <a:rPr lang="en-GB" dirty="0"/>
              <a:t>to accommodate and process number of products does not exist.</a:t>
            </a:r>
          </a:p>
          <a:p>
            <a:pPr marL="0" indent="0">
              <a:buNone/>
            </a:pPr>
            <a:r>
              <a:rPr lang="en-GB" dirty="0" smtClean="0"/>
              <a:t>2.Very </a:t>
            </a:r>
            <a:r>
              <a:rPr lang="en-GB" dirty="0"/>
              <a:t>high investment for setting flow lines.</a:t>
            </a:r>
          </a:p>
          <a:p>
            <a:pPr marL="0" indent="0">
              <a:buNone/>
            </a:pPr>
            <a:r>
              <a:rPr lang="en-GB" dirty="0" smtClean="0"/>
              <a:t>3.Product </a:t>
            </a:r>
            <a:r>
              <a:rPr lang="en-GB" dirty="0"/>
              <a:t>differentiation is limited.</a:t>
            </a:r>
          </a:p>
          <a:p>
            <a:pPr marL="0" indent="0">
              <a:buNone/>
            </a:pPr>
            <a:endParaRPr lang="en-GB" dirty="0"/>
          </a:p>
        </p:txBody>
      </p:sp>
    </p:spTree>
    <p:extLst>
      <p:ext uri="{BB962C8B-B14F-4D97-AF65-F5344CB8AC3E}">
        <p14:creationId xmlns:p14="http://schemas.microsoft.com/office/powerpoint/2010/main" val="245674751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normAutofit/>
          </a:bodyPr>
          <a:lstStyle/>
          <a:p>
            <a:pPr marL="0" indent="0">
              <a:buNone/>
            </a:pPr>
            <a:r>
              <a:rPr lang="en-GB" dirty="0"/>
              <a:t>4.	Production  Management</a:t>
            </a:r>
          </a:p>
          <a:p>
            <a:pPr marL="0" indent="0">
              <a:buNone/>
            </a:pPr>
            <a:r>
              <a:rPr lang="en-GB" dirty="0"/>
              <a:t>Production management is a process of planning, organizing, directing and controlling the activities of the production function. It combines and transforms various resources used in the production subsystem of the organization into value added product in a controlled manner as per the policies of the organization.</a:t>
            </a:r>
          </a:p>
          <a:p>
            <a:endParaRPr lang="en-GB" dirty="0"/>
          </a:p>
        </p:txBody>
      </p:sp>
    </p:spTree>
    <p:extLst>
      <p:ext uri="{BB962C8B-B14F-4D97-AF65-F5344CB8AC3E}">
        <p14:creationId xmlns:p14="http://schemas.microsoft.com/office/powerpoint/2010/main" val="19501833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indent="0">
              <a:buNone/>
            </a:pPr>
            <a:r>
              <a:rPr lang="en-GB" dirty="0"/>
              <a:t>E.S. </a:t>
            </a:r>
            <a:r>
              <a:rPr lang="en-GB" dirty="0" err="1"/>
              <a:t>Buffa</a:t>
            </a:r>
            <a:r>
              <a:rPr lang="en-GB" dirty="0"/>
              <a:t> defines production management as, “Production management deals with decision making related to production processes so that the resulting goods or services are produced according to specifications, in the amount and by the schedule demanded and out of minimum cost.”</a:t>
            </a:r>
          </a:p>
        </p:txBody>
      </p:sp>
    </p:spTree>
    <p:extLst>
      <p:ext uri="{BB962C8B-B14F-4D97-AF65-F5344CB8AC3E}">
        <p14:creationId xmlns:p14="http://schemas.microsoft.com/office/powerpoint/2010/main" val="415037677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4.1.	Objectives  of  Production  Management</a:t>
            </a:r>
          </a:p>
        </p:txBody>
      </p:sp>
      <p:sp>
        <p:nvSpPr>
          <p:cNvPr id="3" name="Content Placeholder 2"/>
          <p:cNvSpPr>
            <a:spLocks noGrp="1"/>
          </p:cNvSpPr>
          <p:nvPr>
            <p:ph idx="1"/>
          </p:nvPr>
        </p:nvSpPr>
        <p:spPr/>
        <p:txBody>
          <a:bodyPr>
            <a:normAutofit fontScale="92500"/>
          </a:bodyPr>
          <a:lstStyle/>
          <a:p>
            <a:pPr marL="0" indent="0">
              <a:buNone/>
            </a:pPr>
            <a:r>
              <a:rPr lang="en-GB" dirty="0"/>
              <a:t>The objective of the production management is ‘to produce goods services of right quality and quantity at the right time and right manufacturing cost</a:t>
            </a:r>
            <a:r>
              <a:rPr lang="en-GB" dirty="0" smtClean="0"/>
              <a:t>’.</a:t>
            </a:r>
          </a:p>
          <a:p>
            <a:pPr marL="0" indent="0">
              <a:buNone/>
            </a:pPr>
            <a:r>
              <a:rPr lang="en-GB" dirty="0" smtClean="0"/>
              <a:t>A. Right Quality :</a:t>
            </a:r>
            <a:endParaRPr lang="en-GB" dirty="0"/>
          </a:p>
          <a:p>
            <a:pPr marL="0" indent="0">
              <a:buNone/>
            </a:pPr>
            <a:r>
              <a:rPr lang="en-GB" dirty="0"/>
              <a:t>The quality of the product is established based upon the customer's needs. The right quality is not necessarily best quality. It is determined by the cost of the product and the technical characteristics as suited to the specific requirements.</a:t>
            </a:r>
          </a:p>
          <a:p>
            <a:pPr marL="0" indent="0">
              <a:buNone/>
            </a:pPr>
            <a:endParaRPr lang="en-GB" dirty="0"/>
          </a:p>
        </p:txBody>
      </p:sp>
    </p:spTree>
    <p:extLst>
      <p:ext uri="{BB962C8B-B14F-4D97-AF65-F5344CB8AC3E}">
        <p14:creationId xmlns:p14="http://schemas.microsoft.com/office/powerpoint/2010/main" val="343904239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indent="0">
              <a:buNone/>
            </a:pPr>
            <a:r>
              <a:rPr lang="en-GB" dirty="0" smtClean="0"/>
              <a:t>B.  Right Quantity :</a:t>
            </a:r>
            <a:endParaRPr lang="en-GB" dirty="0"/>
          </a:p>
          <a:p>
            <a:pPr marL="0" indent="0">
              <a:buNone/>
            </a:pPr>
            <a:r>
              <a:rPr lang="en-GB" dirty="0"/>
              <a:t>The manufacturing organization should produce the products in the right number. If they are produced in excess of demand the capital will block up in the form of inventory and if the quantity is produced in short of demand, leads to the shortage of products.</a:t>
            </a:r>
          </a:p>
          <a:p>
            <a:pPr marL="0" indent="0">
              <a:buNone/>
            </a:pPr>
            <a:endParaRPr lang="en-GB" dirty="0"/>
          </a:p>
        </p:txBody>
      </p:sp>
    </p:spTree>
    <p:extLst>
      <p:ext uri="{BB962C8B-B14F-4D97-AF65-F5344CB8AC3E}">
        <p14:creationId xmlns:p14="http://schemas.microsoft.com/office/powerpoint/2010/main" val="176042003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indent="0">
              <a:buNone/>
            </a:pPr>
            <a:r>
              <a:rPr lang="en-GB" dirty="0"/>
              <a:t>C.	Right </a:t>
            </a:r>
            <a:r>
              <a:rPr lang="en-GB" dirty="0" smtClean="0"/>
              <a:t>Time :</a:t>
            </a:r>
            <a:endParaRPr lang="en-GB" dirty="0"/>
          </a:p>
          <a:p>
            <a:pPr marL="0" indent="0">
              <a:buNone/>
            </a:pPr>
            <a:r>
              <a:rPr lang="en-GB" dirty="0"/>
              <a:t>Timeliness of delivery is one of the important parameter to judge the effectiveness of production department. So, the production department has to make the optimal utilization of input resources to achieve its objective.</a:t>
            </a:r>
          </a:p>
          <a:p>
            <a:pPr marL="0" indent="0">
              <a:buNone/>
            </a:pPr>
            <a:endParaRPr lang="en-GB" dirty="0"/>
          </a:p>
        </p:txBody>
      </p:sp>
    </p:spTree>
    <p:extLst>
      <p:ext uri="{BB962C8B-B14F-4D97-AF65-F5344CB8AC3E}">
        <p14:creationId xmlns:p14="http://schemas.microsoft.com/office/powerpoint/2010/main" val="6479707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indent="0">
              <a:buNone/>
            </a:pPr>
            <a:endParaRPr lang="en-GB" dirty="0"/>
          </a:p>
          <a:p>
            <a:pPr marL="0" indent="0">
              <a:buNone/>
            </a:pPr>
            <a:r>
              <a:rPr lang="en-GB" dirty="0"/>
              <a:t>D.	Right Manufacturing </a:t>
            </a:r>
            <a:r>
              <a:rPr lang="en-GB" dirty="0" smtClean="0"/>
              <a:t>Cost :</a:t>
            </a:r>
            <a:endParaRPr lang="en-GB" dirty="0"/>
          </a:p>
          <a:p>
            <a:pPr marL="0" indent="0">
              <a:buNone/>
            </a:pPr>
            <a:r>
              <a:rPr lang="en-GB" dirty="0"/>
              <a:t>Manufacturing costs are established before the product is actually manufactured. Hence, all attempts should be made to produce the products at pre-established cost, so as to reduce the variation between actual and the standard (pre-established) cost.</a:t>
            </a:r>
          </a:p>
          <a:p>
            <a:pPr marL="0" indent="0">
              <a:buNone/>
            </a:pPr>
            <a:endParaRPr lang="en-GB" dirty="0"/>
          </a:p>
        </p:txBody>
      </p:sp>
    </p:spTree>
    <p:extLst>
      <p:ext uri="{BB962C8B-B14F-4D97-AF65-F5344CB8AC3E}">
        <p14:creationId xmlns:p14="http://schemas.microsoft.com/office/powerpoint/2010/main" val="250702857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70000" lnSpcReduction="20000"/>
          </a:bodyPr>
          <a:lstStyle/>
          <a:p>
            <a:pPr marL="0" indent="0">
              <a:buNone/>
            </a:pPr>
            <a:r>
              <a:rPr lang="en-GB" dirty="0"/>
              <a:t>5.	Operating System</a:t>
            </a:r>
          </a:p>
          <a:p>
            <a:pPr marL="0" indent="0">
              <a:buNone/>
            </a:pPr>
            <a:r>
              <a:rPr lang="en-GB" dirty="0"/>
              <a:t>Operating system converts inputs in order to provide outputs which are required by a customer. It converts physical resources into outputs, the function of which is to satisfy customer wants i.e., to provide some utility for the customer. In some of the organization the product is a physical good (hotels) while in others it is a service (hospitals). Bus and taxi services, tailors, hospital and builders are the examples of an operating system.</a:t>
            </a:r>
          </a:p>
          <a:p>
            <a:pPr marL="0" indent="0">
              <a:buNone/>
            </a:pPr>
            <a:r>
              <a:rPr lang="en-GB" dirty="0"/>
              <a:t>Everett E. Adam &amp; Ronald J. Ebert define the operating system as, “An operating system (function) of an organization is the part of an organization that produces the organization’s physical goods and services.”</a:t>
            </a:r>
          </a:p>
          <a:p>
            <a:pPr marL="0" indent="0">
              <a:buNone/>
            </a:pPr>
            <a:r>
              <a:rPr lang="en-GB" dirty="0"/>
              <a:t>Ray Wild defines the operating system as, “An operating system is a configuration of resources combined for the provision of goods or services.”</a:t>
            </a:r>
          </a:p>
          <a:p>
            <a:pPr marL="0" indent="0">
              <a:buNone/>
            </a:pPr>
            <a:endParaRPr lang="en-GB" dirty="0"/>
          </a:p>
        </p:txBody>
      </p:sp>
    </p:spTree>
    <p:extLst>
      <p:ext uri="{BB962C8B-B14F-4D97-AF65-F5344CB8AC3E}">
        <p14:creationId xmlns:p14="http://schemas.microsoft.com/office/powerpoint/2010/main" val="154997032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Label: Production and Operations Management:</a:t>
            </a:r>
            <a:endParaRPr lang="en-GB" dirty="0"/>
          </a:p>
        </p:txBody>
      </p:sp>
      <p:sp>
        <p:nvSpPr>
          <p:cNvPr id="3" name="Content Placeholder 2"/>
          <p:cNvSpPr>
            <a:spLocks noGrp="1"/>
          </p:cNvSpPr>
          <p:nvPr>
            <p:ph idx="1"/>
          </p:nvPr>
        </p:nvSpPr>
        <p:spPr/>
        <p:txBody>
          <a:bodyPr/>
          <a:lstStyle/>
          <a:p>
            <a:r>
              <a:rPr lang="en-GB" dirty="0" smtClean="0"/>
              <a:t>The naming of production management for industrial organizations and the naming of operations for service organizations, and that is why this name came</a:t>
            </a:r>
          </a:p>
          <a:p>
            <a:endParaRPr lang="en-GB" dirty="0"/>
          </a:p>
        </p:txBody>
      </p:sp>
    </p:spTree>
    <p:extLst>
      <p:ext uri="{BB962C8B-B14F-4D97-AF65-F5344CB8AC3E}">
        <p14:creationId xmlns:p14="http://schemas.microsoft.com/office/powerpoint/2010/main" val="407965479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496823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First: Designing</a:t>
            </a:r>
            <a:endParaRPr lang="en-GB" dirty="0"/>
          </a:p>
        </p:txBody>
      </p:sp>
      <p:sp>
        <p:nvSpPr>
          <p:cNvPr id="3" name="Content Placeholder 2"/>
          <p:cNvSpPr>
            <a:spLocks noGrp="1"/>
          </p:cNvSpPr>
          <p:nvPr>
            <p:ph idx="1"/>
          </p:nvPr>
        </p:nvSpPr>
        <p:spPr/>
        <p:txBody>
          <a:bodyPr>
            <a:normAutofit fontScale="85000" lnSpcReduction="20000"/>
          </a:bodyPr>
          <a:lstStyle/>
          <a:p>
            <a:r>
              <a:rPr lang="en-GB" dirty="0" smtClean="0"/>
              <a:t>It is a set of strategic and tactical decisions about choosing the way to transform inputs into limited outputs and devising ways to be used in the transformation process.</a:t>
            </a:r>
          </a:p>
          <a:p>
            <a:r>
              <a:rPr lang="en-GB" dirty="0" smtClean="0"/>
              <a:t>The nature of the design is creative or innovative Design </a:t>
            </a:r>
          </a:p>
          <a:p>
            <a:r>
              <a:rPr lang="en-GB" dirty="0" smtClean="0"/>
              <a:t>Examples :</a:t>
            </a:r>
          </a:p>
          <a:p>
            <a:r>
              <a:rPr lang="en-GB" dirty="0" smtClean="0"/>
              <a:t> Production process design </a:t>
            </a:r>
          </a:p>
          <a:p>
            <a:r>
              <a:rPr lang="en-GB" dirty="0" smtClean="0"/>
              <a:t>Factory site selection </a:t>
            </a:r>
          </a:p>
          <a:p>
            <a:r>
              <a:rPr lang="en-GB" dirty="0" smtClean="0"/>
              <a:t>or design Factory internal arrangement </a:t>
            </a:r>
          </a:p>
          <a:p>
            <a:r>
              <a:rPr lang="en-GB" dirty="0" smtClean="0"/>
              <a:t>Product or commodity design</a:t>
            </a:r>
            <a:endParaRPr lang="en-GB" dirty="0"/>
          </a:p>
        </p:txBody>
      </p:sp>
    </p:spTree>
    <p:extLst>
      <p:ext uri="{BB962C8B-B14F-4D97-AF65-F5344CB8AC3E}">
        <p14:creationId xmlns:p14="http://schemas.microsoft.com/office/powerpoint/2010/main" val="83908590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2089078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8470998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dirty="0"/>
          </a:p>
        </p:txBody>
      </p:sp>
      <p:pic>
        <p:nvPicPr>
          <p:cNvPr id="409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4373724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4671296"/>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7384"/>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84447618"/>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52359215"/>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Relationship of the production department with other departments:</a:t>
            </a:r>
            <a:endParaRPr lang="en-GB" dirty="0"/>
          </a:p>
        </p:txBody>
      </p:sp>
      <p:sp>
        <p:nvSpPr>
          <p:cNvPr id="3" name="Content Placeholder 2"/>
          <p:cNvSpPr>
            <a:spLocks noGrp="1"/>
          </p:cNvSpPr>
          <p:nvPr>
            <p:ph idx="1"/>
          </p:nvPr>
        </p:nvSpPr>
        <p:spPr/>
        <p:txBody>
          <a:bodyPr>
            <a:normAutofit lnSpcReduction="10000"/>
          </a:bodyPr>
          <a:lstStyle/>
          <a:p>
            <a:r>
              <a:rPr lang="en-GB" dirty="0" smtClean="0"/>
              <a:t>The main departments have three departments: Marketing Department, Production Department-Finance management</a:t>
            </a:r>
          </a:p>
          <a:p>
            <a:r>
              <a:rPr lang="en-GB" dirty="0" smtClean="0"/>
              <a:t>Production management aims to create a product</a:t>
            </a:r>
          </a:p>
          <a:p>
            <a:r>
              <a:rPr lang="en-GB" dirty="0" smtClean="0"/>
              <a:t>Marketing management aims to create demand for the product</a:t>
            </a:r>
          </a:p>
          <a:p>
            <a:r>
              <a:rPr lang="en-GB" dirty="0" smtClean="0"/>
              <a:t>Financial management aims to provide financial needs</a:t>
            </a:r>
            <a:endParaRPr lang="en-GB" dirty="0"/>
          </a:p>
        </p:txBody>
      </p:sp>
    </p:spTree>
    <p:extLst>
      <p:ext uri="{BB962C8B-B14F-4D97-AF65-F5344CB8AC3E}">
        <p14:creationId xmlns:p14="http://schemas.microsoft.com/office/powerpoint/2010/main" val="298098745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Q: What is the relationship between production management and marketing management??</a:t>
            </a:r>
            <a:endParaRPr lang="en-GB" dirty="0"/>
          </a:p>
        </p:txBody>
      </p:sp>
      <p:sp>
        <p:nvSpPr>
          <p:cNvPr id="3" name="Content Placeholder 2"/>
          <p:cNvSpPr>
            <a:spLocks noGrp="1"/>
          </p:cNvSpPr>
          <p:nvPr>
            <p:ph idx="1"/>
          </p:nvPr>
        </p:nvSpPr>
        <p:spPr/>
        <p:txBody>
          <a:bodyPr/>
          <a:lstStyle/>
          <a:p>
            <a:r>
              <a:rPr lang="en-GB" dirty="0" smtClean="0"/>
              <a:t>One of the most important decisions they have in common is : </a:t>
            </a:r>
          </a:p>
          <a:p>
            <a:r>
              <a:rPr lang="en-GB" dirty="0" smtClean="0"/>
              <a:t>Product Design</a:t>
            </a:r>
          </a:p>
          <a:p>
            <a:r>
              <a:rPr lang="en-GB" dirty="0" smtClean="0"/>
              <a:t>production planning</a:t>
            </a:r>
            <a:endParaRPr lang="en-GB" dirty="0"/>
          </a:p>
        </p:txBody>
      </p:sp>
    </p:spTree>
    <p:extLst>
      <p:ext uri="{BB962C8B-B14F-4D97-AF65-F5344CB8AC3E}">
        <p14:creationId xmlns:p14="http://schemas.microsoft.com/office/powerpoint/2010/main" val="2492218709"/>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Q: What is the relationship between production management and finance management??</a:t>
            </a:r>
            <a:endParaRPr lang="en-GB" dirty="0"/>
          </a:p>
        </p:txBody>
      </p:sp>
      <p:sp>
        <p:nvSpPr>
          <p:cNvPr id="3" name="Content Placeholder 2"/>
          <p:cNvSpPr>
            <a:spLocks noGrp="1"/>
          </p:cNvSpPr>
          <p:nvPr>
            <p:ph idx="1"/>
          </p:nvPr>
        </p:nvSpPr>
        <p:spPr/>
        <p:txBody>
          <a:bodyPr/>
          <a:lstStyle/>
          <a:p>
            <a:r>
              <a:rPr lang="en-GB" dirty="0" smtClean="0"/>
              <a:t>Replacing old machines with new ones</a:t>
            </a:r>
            <a:endParaRPr lang="en-GB" dirty="0"/>
          </a:p>
        </p:txBody>
      </p:sp>
    </p:spTree>
    <p:extLst>
      <p:ext uri="{BB962C8B-B14F-4D97-AF65-F5344CB8AC3E}">
        <p14:creationId xmlns:p14="http://schemas.microsoft.com/office/powerpoint/2010/main" val="1785502840"/>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Q: What is the relationship or common decisions between the three departments??</a:t>
            </a:r>
            <a:endParaRPr lang="en-GB" dirty="0"/>
          </a:p>
        </p:txBody>
      </p:sp>
      <p:sp>
        <p:nvSpPr>
          <p:cNvPr id="3" name="Content Placeholder 2"/>
          <p:cNvSpPr>
            <a:spLocks noGrp="1"/>
          </p:cNvSpPr>
          <p:nvPr>
            <p:ph idx="1"/>
          </p:nvPr>
        </p:nvSpPr>
        <p:spPr/>
        <p:txBody>
          <a:bodyPr/>
          <a:lstStyle/>
          <a:p>
            <a:r>
              <a:rPr lang="en-GB" dirty="0" smtClean="0"/>
              <a:t>energy planning decision</a:t>
            </a:r>
            <a:endParaRPr lang="ar-IQ" dirty="0" smtClean="0"/>
          </a:p>
          <a:p>
            <a:r>
              <a:rPr lang="en-GB" dirty="0" smtClean="0"/>
              <a:t>Decision to introduce a new product to the market</a:t>
            </a:r>
            <a:endParaRPr lang="ar-IQ" dirty="0" smtClean="0"/>
          </a:p>
          <a:p>
            <a:r>
              <a:rPr lang="en-GB" dirty="0" smtClean="0"/>
              <a:t>Factory expansion decision</a:t>
            </a:r>
            <a:endParaRPr lang="en-GB" dirty="0"/>
          </a:p>
        </p:txBody>
      </p:sp>
    </p:spTree>
    <p:extLst>
      <p:ext uri="{BB962C8B-B14F-4D97-AF65-F5344CB8AC3E}">
        <p14:creationId xmlns:p14="http://schemas.microsoft.com/office/powerpoint/2010/main" val="41065690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Second: Operation:</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It is the set of decisions that give the transformational process the kinetic formula and give life to it</a:t>
            </a:r>
            <a:r>
              <a:rPr lang="ar-IQ" dirty="0" smtClean="0"/>
              <a:t> </a:t>
            </a:r>
            <a:r>
              <a:rPr lang="en-GB" dirty="0" smtClean="0"/>
              <a:t>Operation gives life or kinetic character of work</a:t>
            </a:r>
            <a:r>
              <a:rPr lang="ar-IQ" dirty="0" smtClean="0"/>
              <a:t> </a:t>
            </a:r>
            <a:r>
              <a:rPr lang="en-GB" dirty="0" smtClean="0"/>
              <a:t>Operation </a:t>
            </a:r>
            <a:endParaRPr lang="ar-IQ" dirty="0" smtClean="0"/>
          </a:p>
          <a:p>
            <a:r>
              <a:rPr lang="en-GB" dirty="0" smtClean="0"/>
              <a:t>examples:</a:t>
            </a:r>
            <a:endParaRPr lang="ar-IQ" dirty="0" smtClean="0"/>
          </a:p>
          <a:p>
            <a:r>
              <a:rPr lang="en-GB" dirty="0" smtClean="0"/>
              <a:t>Long-term production planning </a:t>
            </a:r>
            <a:endParaRPr lang="ar-IQ" dirty="0" smtClean="0"/>
          </a:p>
          <a:p>
            <a:r>
              <a:rPr lang="en-GB" dirty="0" smtClean="0"/>
              <a:t>Process</a:t>
            </a:r>
            <a:r>
              <a:rPr lang="ar-IQ" dirty="0" smtClean="0"/>
              <a:t> </a:t>
            </a:r>
            <a:r>
              <a:rPr lang="en-GB" dirty="0" smtClean="0"/>
              <a:t>energy planning</a:t>
            </a:r>
            <a:endParaRPr lang="ar-IQ" dirty="0" smtClean="0"/>
          </a:p>
          <a:p>
            <a:r>
              <a:rPr lang="en-GB" dirty="0" smtClean="0"/>
              <a:t>Annual production planning</a:t>
            </a:r>
            <a:endParaRPr lang="ar-IQ" dirty="0" smtClean="0"/>
          </a:p>
          <a:p>
            <a:r>
              <a:rPr lang="en-GB" dirty="0" smtClean="0"/>
              <a:t>Production scheduling or daily business planning process</a:t>
            </a:r>
            <a:endParaRPr lang="en-GB" dirty="0"/>
          </a:p>
        </p:txBody>
      </p:sp>
    </p:spTree>
    <p:extLst>
      <p:ext uri="{BB962C8B-B14F-4D97-AF65-F5344CB8AC3E}">
        <p14:creationId xmlns:p14="http://schemas.microsoft.com/office/powerpoint/2010/main" val="76794586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What are the different forms of the production system??</a:t>
            </a:r>
            <a:endParaRPr lang="en-GB" dirty="0"/>
          </a:p>
        </p:txBody>
      </p:sp>
      <p:sp>
        <p:nvSpPr>
          <p:cNvPr id="3" name="Content Placeholder 2"/>
          <p:cNvSpPr>
            <a:spLocks noGrp="1"/>
          </p:cNvSpPr>
          <p:nvPr>
            <p:ph idx="1"/>
          </p:nvPr>
        </p:nvSpPr>
        <p:spPr/>
        <p:txBody>
          <a:bodyPr>
            <a:normAutofit/>
          </a:bodyPr>
          <a:lstStyle/>
          <a:p>
            <a:pPr marL="0" indent="0">
              <a:buNone/>
            </a:pPr>
            <a:r>
              <a:rPr lang="en-GB" dirty="0" smtClean="0"/>
              <a:t>Six main divisions of organizations:</a:t>
            </a:r>
            <a:endParaRPr lang="ar-IQ" dirty="0" smtClean="0"/>
          </a:p>
          <a:p>
            <a:pPr marL="0" indent="0">
              <a:buNone/>
            </a:pPr>
            <a:r>
              <a:rPr lang="en-GB" dirty="0" smtClean="0"/>
              <a:t>1- Organizations that produce tangible, material goods are also called industrial organizations.</a:t>
            </a:r>
          </a:p>
          <a:p>
            <a:pPr marL="0" indent="0">
              <a:buNone/>
            </a:pPr>
            <a:r>
              <a:rPr lang="en-GB" dirty="0" smtClean="0"/>
              <a:t>2- Spatial organizations: They transport goods and benefits from the place of their production to the places of their consumption, for example: railways, shipping companies and aviation.</a:t>
            </a:r>
            <a:endParaRPr lang="en-GB" dirty="0"/>
          </a:p>
        </p:txBody>
      </p:sp>
    </p:spTree>
    <p:extLst>
      <p:ext uri="{BB962C8B-B14F-4D97-AF65-F5344CB8AC3E}">
        <p14:creationId xmlns:p14="http://schemas.microsoft.com/office/powerpoint/2010/main" val="1340535748"/>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lstStyle/>
          <a:p>
            <a:pPr marL="0" indent="0">
              <a:buNone/>
            </a:pPr>
            <a:r>
              <a:rPr lang="en-GB" dirty="0" smtClean="0"/>
              <a:t>3- Exchange Organizations: The exchange of goods and services carried out by wholesalers, agents and retailers.</a:t>
            </a:r>
          </a:p>
          <a:p>
            <a:pPr marL="0" indent="0">
              <a:buNone/>
            </a:pPr>
            <a:r>
              <a:rPr lang="en-GB" dirty="0" smtClean="0"/>
              <a:t>4- Storage organizations: They are also called temporal organizations and they provide a temporal benefit.</a:t>
            </a:r>
            <a:endParaRPr lang="en-GB" dirty="0"/>
          </a:p>
        </p:txBody>
      </p:sp>
    </p:spTree>
    <p:extLst>
      <p:ext uri="{BB962C8B-B14F-4D97-AF65-F5344CB8AC3E}">
        <p14:creationId xmlns:p14="http://schemas.microsoft.com/office/powerpoint/2010/main" val="2064957196"/>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lstStyle/>
          <a:p>
            <a:pPr marL="0" indent="0">
              <a:buNone/>
            </a:pPr>
            <a:r>
              <a:rPr lang="en-GB" dirty="0" smtClean="0"/>
              <a:t>5- Organic conversion organizations: such as medical and educational organizations.</a:t>
            </a:r>
          </a:p>
          <a:p>
            <a:pPr marL="0" indent="0">
              <a:buNone/>
            </a:pPr>
            <a:r>
              <a:rPr lang="en-GB" dirty="0" smtClean="0"/>
              <a:t>6- Psychological transformation organizations: places of recreation and entertainment such as parks, cinemas and places of psychotherapy.</a:t>
            </a:r>
            <a:endParaRPr lang="en-GB" dirty="0"/>
          </a:p>
        </p:txBody>
      </p:sp>
    </p:spTree>
    <p:extLst>
      <p:ext uri="{BB962C8B-B14F-4D97-AF65-F5344CB8AC3E}">
        <p14:creationId xmlns:p14="http://schemas.microsoft.com/office/powerpoint/2010/main" val="1092634526"/>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What is the difference between producing goods and providing services??</a:t>
            </a:r>
            <a:endParaRPr lang="en-GB" dirty="0"/>
          </a:p>
        </p:txBody>
      </p:sp>
      <p:sp>
        <p:nvSpPr>
          <p:cNvPr id="3" name="Content Placeholder 2"/>
          <p:cNvSpPr>
            <a:spLocks noGrp="1"/>
          </p:cNvSpPr>
          <p:nvPr>
            <p:ph idx="1"/>
          </p:nvPr>
        </p:nvSpPr>
        <p:spPr/>
        <p:txBody>
          <a:bodyPr>
            <a:normAutofit fontScale="92500"/>
          </a:bodyPr>
          <a:lstStyle/>
          <a:p>
            <a:pPr marL="0" indent="0">
              <a:buNone/>
            </a:pPr>
            <a:r>
              <a:rPr lang="en-GB" dirty="0" smtClean="0"/>
              <a:t>1- Goods production is tangible physical production, and goods can be observed and measured with the naked eye, while services are difficult to notice and measure except through personal judgment.</a:t>
            </a:r>
          </a:p>
          <a:p>
            <a:pPr marL="0" indent="0">
              <a:buNone/>
            </a:pPr>
            <a:r>
              <a:rPr lang="en-GB" dirty="0" smtClean="0"/>
              <a:t>2- The production of commodities depends mainly on two things:</a:t>
            </a:r>
          </a:p>
          <a:p>
            <a:r>
              <a:rPr lang="en-GB" dirty="0" smtClean="0"/>
              <a:t>MaterialsMachines and machinesWhile the services depend on the service provider and his skill.</a:t>
            </a:r>
            <a:endParaRPr lang="en-GB" dirty="0"/>
          </a:p>
        </p:txBody>
      </p:sp>
    </p:spTree>
    <p:extLst>
      <p:ext uri="{BB962C8B-B14F-4D97-AF65-F5344CB8AC3E}">
        <p14:creationId xmlns:p14="http://schemas.microsoft.com/office/powerpoint/2010/main" val="191981304"/>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normAutofit fontScale="77500" lnSpcReduction="20000"/>
          </a:bodyPr>
          <a:lstStyle/>
          <a:p>
            <a:pPr marL="0" indent="0">
              <a:buNone/>
            </a:pPr>
            <a:r>
              <a:rPr lang="en-GB" dirty="0" smtClean="0"/>
              <a:t>3- The commodity can be stored, and the service cannot be stored, but it is performed on time.</a:t>
            </a:r>
          </a:p>
          <a:p>
            <a:pPr marL="0" indent="0">
              <a:buNone/>
            </a:pPr>
            <a:r>
              <a:rPr lang="en-GB" dirty="0" smtClean="0"/>
              <a:t>4- Service provision depends on direct contact between the service producer and the recipient, while the commodity does not depend on direct contact between the producer and the user. </a:t>
            </a:r>
          </a:p>
          <a:p>
            <a:pPr marL="0" indent="0">
              <a:buNone/>
            </a:pPr>
            <a:r>
              <a:rPr lang="en-GB" dirty="0" smtClean="0"/>
              <a:t>5- The production of goods can be modular production (mass production) while services cannot be produced modularly.</a:t>
            </a:r>
          </a:p>
          <a:p>
            <a:pPr marL="0" indent="0">
              <a:buNone/>
            </a:pPr>
            <a:r>
              <a:rPr lang="en-GB" smtClean="0"/>
              <a:t>6- Service </a:t>
            </a:r>
            <a:r>
              <a:rPr lang="en-GB" dirty="0" smtClean="0"/>
              <a:t>organizations must be decentralized organizations and distributed over geographical areas to be close to customers, while goods are central organizations and in one place.</a:t>
            </a:r>
            <a:endParaRPr lang="en-GB" dirty="0"/>
          </a:p>
        </p:txBody>
      </p:sp>
    </p:spTree>
    <p:extLst>
      <p:ext uri="{BB962C8B-B14F-4D97-AF65-F5344CB8AC3E}">
        <p14:creationId xmlns:p14="http://schemas.microsoft.com/office/powerpoint/2010/main" val="3410796402"/>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What are the objectives of production and operations management?</a:t>
            </a:r>
            <a:endParaRPr lang="en-GB" dirty="0"/>
          </a:p>
        </p:txBody>
      </p:sp>
      <p:sp>
        <p:nvSpPr>
          <p:cNvPr id="3" name="Content Placeholder 2"/>
          <p:cNvSpPr>
            <a:spLocks noGrp="1"/>
          </p:cNvSpPr>
          <p:nvPr>
            <p:ph idx="1"/>
          </p:nvPr>
        </p:nvSpPr>
        <p:spPr/>
        <p:txBody>
          <a:bodyPr>
            <a:normAutofit fontScale="85000" lnSpcReduction="10000"/>
          </a:bodyPr>
          <a:lstStyle/>
          <a:p>
            <a:r>
              <a:rPr lang="en-GB" dirty="0" smtClean="0"/>
              <a:t>service or consumer satisfaction. This includes reducing costs and qualityIt produces a commodity and provides a service to meet the needs of the consumer, and we call the management that achieves the goal of consumer satisfaction the efficient management.</a:t>
            </a:r>
          </a:p>
          <a:p>
            <a:r>
              <a:rPr lang="en-GB" dirty="0" smtClean="0"/>
              <a:t>High productivity.It is a criterion for measuring its success and we call it the effectiveness of production management.Environmental protection and improvement.For example: it must produce a product that is not harmful to the individual and the environment.</a:t>
            </a:r>
            <a:endParaRPr lang="en-GB" dirty="0"/>
          </a:p>
        </p:txBody>
      </p:sp>
    </p:spTree>
    <p:extLst>
      <p:ext uri="{BB962C8B-B14F-4D97-AF65-F5344CB8AC3E}">
        <p14:creationId xmlns:p14="http://schemas.microsoft.com/office/powerpoint/2010/main" val="4220698952"/>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Ch2:Productivity Management</a:t>
            </a:r>
            <a:endParaRPr lang="en-GB" dirty="0"/>
          </a:p>
        </p:txBody>
      </p:sp>
      <p:sp>
        <p:nvSpPr>
          <p:cNvPr id="3" name="Content Placeholder 2"/>
          <p:cNvSpPr>
            <a:spLocks noGrp="1"/>
          </p:cNvSpPr>
          <p:nvPr>
            <p:ph idx="1"/>
          </p:nvPr>
        </p:nvSpPr>
        <p:spPr/>
        <p:txBody>
          <a:bodyPr>
            <a:normAutofit fontScale="85000" lnSpcReduction="20000"/>
          </a:bodyPr>
          <a:lstStyle/>
          <a:p>
            <a:pPr marL="0" indent="0">
              <a:buNone/>
            </a:pPr>
            <a:r>
              <a:rPr lang="en-GB" dirty="0"/>
              <a:t>Production: The total number of units of a good or service produced by the company during a certain period of time, measured in terms of units or value.</a:t>
            </a:r>
          </a:p>
          <a:p>
            <a:pPr marL="0" indent="0">
              <a:buNone/>
            </a:pPr>
            <a:r>
              <a:rPr lang="en-GB" dirty="0"/>
              <a:t>Examples:</a:t>
            </a:r>
          </a:p>
          <a:p>
            <a:pPr marL="0" indent="0">
              <a:buNone/>
            </a:pPr>
            <a:r>
              <a:rPr lang="en-GB" dirty="0"/>
              <a:t>The production of the grain company is 50,000 tons annually</a:t>
            </a:r>
          </a:p>
          <a:p>
            <a:pPr marL="0" indent="0">
              <a:buNone/>
            </a:pPr>
            <a:r>
              <a:rPr lang="en-GB" dirty="0"/>
              <a:t>An oil company produces 1,000,000 barrels per day</a:t>
            </a:r>
          </a:p>
          <a:p>
            <a:pPr marL="0" indent="0">
              <a:buNone/>
            </a:pPr>
            <a:r>
              <a:rPr lang="en-GB" dirty="0"/>
              <a:t>A car company produces 500,000 cars annually</a:t>
            </a:r>
          </a:p>
          <a:p>
            <a:pPr marL="0" indent="0">
              <a:buNone/>
            </a:pPr>
            <a:r>
              <a:rPr lang="en-GB" dirty="0"/>
              <a:t>Production does not measure the efficiency of management, there must be another indicator, which is productivity</a:t>
            </a:r>
          </a:p>
        </p:txBody>
      </p:sp>
    </p:spTree>
    <p:extLst>
      <p:ext uri="{BB962C8B-B14F-4D97-AF65-F5344CB8AC3E}">
        <p14:creationId xmlns:p14="http://schemas.microsoft.com/office/powerpoint/2010/main" val="3357745757"/>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92500" lnSpcReduction="20000"/>
          </a:bodyPr>
          <a:lstStyle/>
          <a:p>
            <a:pPr marL="0" indent="0">
              <a:buNone/>
            </a:pPr>
            <a:r>
              <a:rPr lang="en-GB" dirty="0"/>
              <a:t>Productivity = Output / Input * 100</a:t>
            </a:r>
          </a:p>
          <a:p>
            <a:pPr marL="0" indent="0">
              <a:buNone/>
            </a:pPr>
            <a:r>
              <a:rPr lang="en-GB" dirty="0"/>
              <a:t>Production measures one part, which is the output</a:t>
            </a:r>
          </a:p>
          <a:p>
            <a:pPr marL="0" indent="0">
              <a:buNone/>
            </a:pPr>
            <a:r>
              <a:rPr lang="en-GB" dirty="0"/>
              <a:t>Productivity: A measure of the relationship between the company's outputs and inputs during a specific period of time.</a:t>
            </a:r>
          </a:p>
          <a:p>
            <a:pPr marL="0" indent="0">
              <a:buNone/>
            </a:pPr>
            <a:r>
              <a:rPr lang="en-GB" dirty="0"/>
              <a:t>Productivity measures efficiency because it measures the contribution of inputs to the production of output.</a:t>
            </a:r>
          </a:p>
          <a:p>
            <a:pPr marL="0" indent="0">
              <a:buNone/>
            </a:pPr>
            <a:r>
              <a:rPr lang="en-GB" dirty="0"/>
              <a:t>Example: An industrial company has achieved the following production:</a:t>
            </a:r>
          </a:p>
        </p:txBody>
      </p:sp>
    </p:spTree>
    <p:extLst>
      <p:ext uri="{BB962C8B-B14F-4D97-AF65-F5344CB8AC3E}">
        <p14:creationId xmlns:p14="http://schemas.microsoft.com/office/powerpoint/2010/main" val="1223815737"/>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586341750"/>
              </p:ext>
            </p:extLst>
          </p:nvPr>
        </p:nvGraphicFramePr>
        <p:xfrm>
          <a:off x="457200" y="1600200"/>
          <a:ext cx="8229600" cy="466344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pPr>
                        <a:lnSpc>
                          <a:spcPct val="300000"/>
                        </a:lnSpc>
                      </a:pPr>
                      <a:endParaRPr lang="en-GB" sz="3200" dirty="0"/>
                    </a:p>
                  </a:txBody>
                  <a:tcPr/>
                </a:tc>
                <a:tc>
                  <a:txBody>
                    <a:bodyPr/>
                    <a:lstStyle/>
                    <a:p>
                      <a:pPr>
                        <a:lnSpc>
                          <a:spcPct val="300000"/>
                        </a:lnSpc>
                      </a:pPr>
                      <a:r>
                        <a:rPr lang="en-GB" sz="3200" dirty="0" smtClean="0"/>
                        <a:t>2003</a:t>
                      </a:r>
                      <a:endParaRPr lang="en-GB" sz="3200" dirty="0"/>
                    </a:p>
                  </a:txBody>
                  <a:tcPr/>
                </a:tc>
                <a:tc>
                  <a:txBody>
                    <a:bodyPr/>
                    <a:lstStyle/>
                    <a:p>
                      <a:pPr>
                        <a:lnSpc>
                          <a:spcPct val="300000"/>
                        </a:lnSpc>
                      </a:pPr>
                      <a:r>
                        <a:rPr lang="en-GB" sz="3200" dirty="0" smtClean="0"/>
                        <a:t>2004</a:t>
                      </a:r>
                      <a:endParaRPr lang="en-GB" sz="3200" dirty="0"/>
                    </a:p>
                  </a:txBody>
                  <a:tcPr/>
                </a:tc>
              </a:tr>
              <a:tr h="370840">
                <a:tc>
                  <a:txBody>
                    <a:bodyPr/>
                    <a:lstStyle/>
                    <a:p>
                      <a:pPr>
                        <a:lnSpc>
                          <a:spcPct val="300000"/>
                        </a:lnSpc>
                      </a:pPr>
                      <a:r>
                        <a:rPr lang="en-GB" sz="3200" dirty="0" smtClean="0"/>
                        <a:t>Production </a:t>
                      </a:r>
                      <a:endParaRPr lang="en-GB" sz="3200" dirty="0"/>
                    </a:p>
                  </a:txBody>
                  <a:tcPr/>
                </a:tc>
                <a:tc>
                  <a:txBody>
                    <a:bodyPr/>
                    <a:lstStyle/>
                    <a:p>
                      <a:pPr>
                        <a:lnSpc>
                          <a:spcPct val="300000"/>
                        </a:lnSpc>
                      </a:pPr>
                      <a:r>
                        <a:rPr lang="en-GB" sz="3200" dirty="0" smtClean="0"/>
                        <a:t>1500</a:t>
                      </a:r>
                      <a:endParaRPr lang="en-GB" sz="3200" dirty="0"/>
                    </a:p>
                  </a:txBody>
                  <a:tcPr/>
                </a:tc>
                <a:tc>
                  <a:txBody>
                    <a:bodyPr/>
                    <a:lstStyle/>
                    <a:p>
                      <a:pPr>
                        <a:lnSpc>
                          <a:spcPct val="300000"/>
                        </a:lnSpc>
                      </a:pPr>
                      <a:r>
                        <a:rPr lang="en-GB" sz="3200" dirty="0" smtClean="0"/>
                        <a:t>2200</a:t>
                      </a:r>
                      <a:endParaRPr lang="en-GB" sz="3200" dirty="0"/>
                    </a:p>
                  </a:txBody>
                  <a:tcPr/>
                </a:tc>
              </a:tr>
              <a:tr h="370840">
                <a:tc>
                  <a:txBody>
                    <a:bodyPr/>
                    <a:lstStyle/>
                    <a:p>
                      <a:pPr>
                        <a:lnSpc>
                          <a:spcPct val="300000"/>
                        </a:lnSpc>
                      </a:pPr>
                      <a:r>
                        <a:rPr lang="en-GB" sz="3200" dirty="0" smtClean="0"/>
                        <a:t>Resources</a:t>
                      </a:r>
                      <a:endParaRPr lang="en-GB" sz="3200" dirty="0"/>
                    </a:p>
                  </a:txBody>
                  <a:tcPr/>
                </a:tc>
                <a:tc>
                  <a:txBody>
                    <a:bodyPr/>
                    <a:lstStyle/>
                    <a:p>
                      <a:pPr>
                        <a:lnSpc>
                          <a:spcPct val="300000"/>
                        </a:lnSpc>
                      </a:pPr>
                      <a:r>
                        <a:rPr lang="en-GB" sz="3200" dirty="0" smtClean="0"/>
                        <a:t>1200</a:t>
                      </a:r>
                      <a:endParaRPr lang="en-GB" sz="3200" dirty="0"/>
                    </a:p>
                  </a:txBody>
                  <a:tcPr/>
                </a:tc>
                <a:tc>
                  <a:txBody>
                    <a:bodyPr/>
                    <a:lstStyle/>
                    <a:p>
                      <a:pPr>
                        <a:lnSpc>
                          <a:spcPct val="300000"/>
                        </a:lnSpc>
                      </a:pPr>
                      <a:r>
                        <a:rPr lang="en-GB" sz="3200" dirty="0" smtClean="0"/>
                        <a:t>3000</a:t>
                      </a:r>
                      <a:endParaRPr lang="en-GB" sz="3200" dirty="0"/>
                    </a:p>
                  </a:txBody>
                  <a:tcPr/>
                </a:tc>
              </a:tr>
            </a:tbl>
          </a:graphicData>
        </a:graphic>
      </p:graphicFrame>
    </p:spTree>
    <p:extLst>
      <p:ext uri="{BB962C8B-B14F-4D97-AF65-F5344CB8AC3E}">
        <p14:creationId xmlns:p14="http://schemas.microsoft.com/office/powerpoint/2010/main" val="2576486929"/>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indent="0">
              <a:buNone/>
            </a:pPr>
            <a:r>
              <a:rPr lang="en-GB" dirty="0"/>
              <a:t>Q1: Calculate the production?</a:t>
            </a:r>
          </a:p>
          <a:p>
            <a:pPr marL="0" indent="0">
              <a:buNone/>
            </a:pPr>
            <a:r>
              <a:rPr lang="en-GB" dirty="0"/>
              <a:t>The production of 2004 evolved from the production of 2003 because the production increased from 1500 to 2200 and this development is estimated at:</a:t>
            </a:r>
          </a:p>
          <a:p>
            <a:pPr marL="0" indent="0">
              <a:buNone/>
            </a:pPr>
            <a:r>
              <a:rPr lang="en-GB" dirty="0"/>
              <a:t>2200 - 1500 = 700</a:t>
            </a:r>
          </a:p>
        </p:txBody>
      </p:sp>
    </p:spTree>
    <p:extLst>
      <p:ext uri="{BB962C8B-B14F-4D97-AF65-F5344CB8AC3E}">
        <p14:creationId xmlns:p14="http://schemas.microsoft.com/office/powerpoint/2010/main" val="31124735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Third: Control:</a:t>
            </a:r>
            <a:endParaRPr lang="en-GB" dirty="0"/>
          </a:p>
        </p:txBody>
      </p:sp>
      <p:sp>
        <p:nvSpPr>
          <p:cNvPr id="3" name="Content Placeholder 2"/>
          <p:cNvSpPr>
            <a:spLocks noGrp="1"/>
          </p:cNvSpPr>
          <p:nvPr>
            <p:ph idx="1"/>
          </p:nvPr>
        </p:nvSpPr>
        <p:spPr/>
        <p:txBody>
          <a:bodyPr/>
          <a:lstStyle/>
          <a:p>
            <a:r>
              <a:rPr lang="en-GB" dirty="0" smtClean="0"/>
              <a:t>It is to ensure that the actual operation is carried out according to the set plan and to take corrective actions when needed</a:t>
            </a:r>
            <a:endParaRPr lang="ar-IQ" dirty="0" smtClean="0"/>
          </a:p>
          <a:p>
            <a:r>
              <a:rPr lang="en-GB" dirty="0" smtClean="0"/>
              <a:t>Examples of Control:</a:t>
            </a:r>
          </a:p>
          <a:p>
            <a:r>
              <a:rPr lang="en-GB" dirty="0" smtClean="0"/>
              <a:t>Inventory control</a:t>
            </a:r>
          </a:p>
          <a:p>
            <a:r>
              <a:rPr lang="en-GB" dirty="0" smtClean="0"/>
              <a:t>Quality Control</a:t>
            </a:r>
          </a:p>
          <a:p>
            <a:r>
              <a:rPr lang="en-GB" dirty="0" smtClean="0"/>
              <a:t>productivity measurement</a:t>
            </a:r>
            <a:endParaRPr lang="en-GB" dirty="0"/>
          </a:p>
        </p:txBody>
      </p:sp>
    </p:spTree>
    <p:extLst>
      <p:ext uri="{BB962C8B-B14F-4D97-AF65-F5344CB8AC3E}">
        <p14:creationId xmlns:p14="http://schemas.microsoft.com/office/powerpoint/2010/main" val="191382078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92500" lnSpcReduction="20000"/>
          </a:bodyPr>
          <a:lstStyle/>
          <a:p>
            <a:pPr marL="0" indent="0">
              <a:buNone/>
            </a:pPr>
            <a:r>
              <a:rPr lang="en-GB" dirty="0"/>
              <a:t>Productivity 2003 = 1500 / 1200 * 100 = 125%</a:t>
            </a:r>
          </a:p>
          <a:p>
            <a:pPr marL="0" indent="0">
              <a:buNone/>
            </a:pPr>
            <a:r>
              <a:rPr lang="en-GB" dirty="0"/>
              <a:t>Productivity 2004 = 2200 / 3000 * 100 = 73%</a:t>
            </a:r>
          </a:p>
          <a:p>
            <a:pPr marL="0" indent="0">
              <a:buNone/>
            </a:pPr>
            <a:endParaRPr lang="en-GB" dirty="0"/>
          </a:p>
          <a:p>
            <a:pPr marL="0" indent="0">
              <a:buNone/>
            </a:pPr>
            <a:r>
              <a:rPr lang="en-GB" dirty="0"/>
              <a:t>In other words, the productivity of 2004 decreased from the productivity of 2003 by 52%, meaning that the efficiency of the administration has decreased and the success of the administration has decreased.</a:t>
            </a:r>
          </a:p>
          <a:p>
            <a:pPr marL="0" indent="0">
              <a:buNone/>
            </a:pPr>
            <a:r>
              <a:rPr lang="en-GB" dirty="0"/>
              <a:t>It is more accurate to measure productivity because it gives you a relationship between output and input.</a:t>
            </a:r>
          </a:p>
        </p:txBody>
      </p:sp>
    </p:spTree>
    <p:extLst>
      <p:ext uri="{BB962C8B-B14F-4D97-AF65-F5344CB8AC3E}">
        <p14:creationId xmlns:p14="http://schemas.microsoft.com/office/powerpoint/2010/main" val="1798830495"/>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Q: What is the importance of achieving a distinct level of productivity first at the level of the organization or company and secondly at the level of the national economy?</a:t>
            </a:r>
          </a:p>
        </p:txBody>
      </p:sp>
      <p:sp>
        <p:nvSpPr>
          <p:cNvPr id="3" name="Content Placeholder 2"/>
          <p:cNvSpPr>
            <a:spLocks noGrp="1"/>
          </p:cNvSpPr>
          <p:nvPr>
            <p:ph idx="1"/>
          </p:nvPr>
        </p:nvSpPr>
        <p:spPr/>
        <p:txBody>
          <a:bodyPr>
            <a:normAutofit fontScale="92500" lnSpcReduction="10000"/>
          </a:bodyPr>
          <a:lstStyle/>
          <a:p>
            <a:pPr marL="0" indent="0">
              <a:buNone/>
            </a:pPr>
            <a:endParaRPr lang="en-GB" dirty="0" smtClean="0"/>
          </a:p>
          <a:p>
            <a:pPr marL="0" indent="0">
              <a:buNone/>
            </a:pPr>
            <a:endParaRPr lang="en-GB" dirty="0"/>
          </a:p>
          <a:p>
            <a:pPr marL="0" indent="0">
              <a:buNone/>
            </a:pPr>
            <a:r>
              <a:rPr lang="en-GB" dirty="0"/>
              <a:t>First, at the company level:</a:t>
            </a:r>
          </a:p>
          <a:p>
            <a:pPr marL="0" indent="0">
              <a:buNone/>
            </a:pPr>
            <a:r>
              <a:rPr lang="en-GB" dirty="0"/>
              <a:t>Achieving per unit cost reduction.</a:t>
            </a:r>
          </a:p>
          <a:p>
            <a:pPr marL="0" indent="0">
              <a:buNone/>
            </a:pPr>
            <a:r>
              <a:rPr lang="en-GB" dirty="0"/>
              <a:t>Through the good use of resources or the optimization of them.</a:t>
            </a:r>
          </a:p>
          <a:p>
            <a:pPr marL="0" indent="0">
              <a:buNone/>
            </a:pPr>
            <a:r>
              <a:rPr lang="en-GB" dirty="0"/>
              <a:t>Improving the company's competitive position.</a:t>
            </a:r>
          </a:p>
          <a:p>
            <a:pPr marL="0" indent="0">
              <a:buNone/>
            </a:pPr>
            <a:r>
              <a:rPr lang="en-GB" dirty="0"/>
              <a:t>Increase the profitability of the company.</a:t>
            </a:r>
          </a:p>
          <a:p>
            <a:pPr marL="0" indent="0">
              <a:buNone/>
            </a:pPr>
            <a:r>
              <a:rPr lang="en-GB" dirty="0"/>
              <a:t>Increase employee income.</a:t>
            </a:r>
          </a:p>
        </p:txBody>
      </p:sp>
    </p:spTree>
    <p:extLst>
      <p:ext uri="{BB962C8B-B14F-4D97-AF65-F5344CB8AC3E}">
        <p14:creationId xmlns:p14="http://schemas.microsoft.com/office/powerpoint/2010/main" val="893090399"/>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70000" lnSpcReduction="20000"/>
          </a:bodyPr>
          <a:lstStyle/>
          <a:p>
            <a:pPr marL="0" indent="0">
              <a:buNone/>
            </a:pPr>
            <a:r>
              <a:rPr lang="en-GB" dirty="0"/>
              <a:t>Second: At the level of the national economy:</a:t>
            </a:r>
          </a:p>
          <a:p>
            <a:pPr marL="0" indent="0">
              <a:buNone/>
            </a:pPr>
            <a:r>
              <a:rPr lang="en-GB" dirty="0" smtClean="0"/>
              <a:t>1) Reducing </a:t>
            </a:r>
            <a:r>
              <a:rPr lang="en-GB" dirty="0"/>
              <a:t>the rate of inflation.</a:t>
            </a:r>
          </a:p>
          <a:p>
            <a:pPr marL="0" indent="0">
              <a:buNone/>
            </a:pPr>
            <a:r>
              <a:rPr lang="en-GB" dirty="0"/>
              <a:t>Inflation: the decline in the real value of a currency (money) through a continuous rise in prices.</a:t>
            </a:r>
          </a:p>
          <a:p>
            <a:pPr marL="0" indent="0">
              <a:buNone/>
            </a:pPr>
            <a:r>
              <a:rPr lang="en-GB" dirty="0"/>
              <a:t>2) The high standard of living.</a:t>
            </a:r>
          </a:p>
          <a:p>
            <a:pPr marL="0" indent="0">
              <a:buNone/>
            </a:pPr>
            <a:r>
              <a:rPr lang="en-GB" dirty="0"/>
              <a:t>3) Raising economic development.</a:t>
            </a:r>
          </a:p>
          <a:p>
            <a:pPr marL="0" indent="0">
              <a:buNone/>
            </a:pPr>
            <a:r>
              <a:rPr lang="en-GB" dirty="0"/>
              <a:t>By increasing the company's profits, and thus it may produce another factory and produce more goods, and thus will employ other workers, which leads to the reduction of unemployment and also exports abroad and thus reduce import and this leads to increased development.</a:t>
            </a:r>
          </a:p>
          <a:p>
            <a:pPr marL="0" indent="0">
              <a:buNone/>
            </a:pPr>
            <a:r>
              <a:rPr lang="en-GB" dirty="0"/>
              <a:t>4) the burden of government support.</a:t>
            </a:r>
          </a:p>
          <a:p>
            <a:pPr marL="0" indent="0">
              <a:buNone/>
            </a:pPr>
            <a:r>
              <a:rPr lang="en-GB" dirty="0"/>
              <a:t>It means government subsidies for real commodity prices.</a:t>
            </a:r>
          </a:p>
        </p:txBody>
      </p:sp>
    </p:spTree>
    <p:extLst>
      <p:ext uri="{BB962C8B-B14F-4D97-AF65-F5344CB8AC3E}">
        <p14:creationId xmlns:p14="http://schemas.microsoft.com/office/powerpoint/2010/main" val="1734152548"/>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Productivity Management Cycle</a:t>
            </a:r>
          </a:p>
        </p:txBody>
      </p:sp>
      <p:sp>
        <p:nvSpPr>
          <p:cNvPr id="3" name="Content Placeholder 2"/>
          <p:cNvSpPr>
            <a:spLocks noGrp="1"/>
          </p:cNvSpPr>
          <p:nvPr>
            <p:ph idx="1"/>
          </p:nvPr>
        </p:nvSpPr>
        <p:spPr/>
        <p:txBody>
          <a:bodyPr>
            <a:normAutofit fontScale="85000" lnSpcReduction="20000"/>
          </a:bodyPr>
          <a:lstStyle/>
          <a:p>
            <a:pPr marL="0" indent="0">
              <a:buNone/>
            </a:pPr>
            <a:r>
              <a:rPr lang="en-GB" dirty="0"/>
              <a:t>It consists of three interconnected and continuous phases that is why it is called a cycle</a:t>
            </a:r>
          </a:p>
          <a:p>
            <a:pPr marL="0" indent="0">
              <a:buNone/>
            </a:pPr>
            <a:r>
              <a:rPr lang="en-GB" dirty="0"/>
              <a:t>It starts first with: </a:t>
            </a:r>
            <a:endParaRPr lang="en-GB" dirty="0" smtClean="0"/>
          </a:p>
          <a:p>
            <a:pPr marL="0" indent="0">
              <a:buNone/>
            </a:pPr>
            <a:r>
              <a:rPr lang="en-GB" dirty="0" smtClean="0"/>
              <a:t>measuring </a:t>
            </a:r>
            <a:r>
              <a:rPr lang="en-GB" dirty="0"/>
              <a:t>productivity</a:t>
            </a:r>
          </a:p>
          <a:p>
            <a:pPr marL="0" indent="0">
              <a:buNone/>
            </a:pPr>
            <a:r>
              <a:rPr lang="en-GB" dirty="0"/>
              <a:t>Second, productivity analysis</a:t>
            </a:r>
          </a:p>
          <a:p>
            <a:pPr marL="0" indent="0">
              <a:buNone/>
            </a:pPr>
            <a:r>
              <a:rPr lang="en-GB" dirty="0"/>
              <a:t>Third, improve productivity</a:t>
            </a:r>
          </a:p>
          <a:p>
            <a:pPr marL="0" indent="0">
              <a:buNone/>
            </a:pPr>
            <a:r>
              <a:rPr lang="en-GB" dirty="0"/>
              <a:t>First, measure productivity</a:t>
            </a:r>
          </a:p>
          <a:p>
            <a:pPr marL="0" indent="0">
              <a:buNone/>
            </a:pPr>
            <a:r>
              <a:rPr lang="en-GB" dirty="0"/>
              <a:t>There are two ways to measure productivity:</a:t>
            </a:r>
          </a:p>
          <a:p>
            <a:pPr marL="0" indent="0">
              <a:buNone/>
            </a:pPr>
            <a:r>
              <a:rPr lang="en-GB" dirty="0"/>
              <a:t>1) Overall productivity.</a:t>
            </a:r>
          </a:p>
          <a:p>
            <a:pPr marL="0" indent="0">
              <a:buNone/>
            </a:pPr>
            <a:r>
              <a:rPr lang="en-GB" dirty="0"/>
              <a:t>2) Partial productivity.</a:t>
            </a:r>
          </a:p>
          <a:p>
            <a:pPr marL="0" indent="0">
              <a:buNone/>
            </a:pPr>
            <a:r>
              <a:rPr lang="en-GB" dirty="0"/>
              <a:t>Total </a:t>
            </a:r>
            <a:r>
              <a:rPr lang="en-GB" dirty="0" smtClean="0"/>
              <a:t>productivity : total </a:t>
            </a:r>
            <a:r>
              <a:rPr lang="en-GB" dirty="0"/>
              <a:t>output over total input</a:t>
            </a:r>
          </a:p>
        </p:txBody>
      </p:sp>
    </p:spTree>
    <p:extLst>
      <p:ext uri="{BB962C8B-B14F-4D97-AF65-F5344CB8AC3E}">
        <p14:creationId xmlns:p14="http://schemas.microsoft.com/office/powerpoint/2010/main" val="2582188766"/>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indent="0">
              <a:buNone/>
            </a:pPr>
            <a:r>
              <a:rPr lang="en-GB" dirty="0"/>
              <a:t>(I) consists of more than one of the elements: (W- M- E- C)</a:t>
            </a:r>
          </a:p>
          <a:p>
            <a:pPr marL="0" indent="0">
              <a:buNone/>
            </a:pPr>
            <a:r>
              <a:rPr lang="en-GB" dirty="0"/>
              <a:t>W: wages of workers</a:t>
            </a:r>
          </a:p>
          <a:p>
            <a:pPr marL="0" indent="0">
              <a:buNone/>
            </a:pPr>
            <a:r>
              <a:rPr lang="en-GB" dirty="0"/>
              <a:t>M: material</a:t>
            </a:r>
          </a:p>
          <a:p>
            <a:pPr marL="0" indent="0">
              <a:buNone/>
            </a:pPr>
            <a:r>
              <a:rPr lang="en-GB" dirty="0"/>
              <a:t>E: energy</a:t>
            </a:r>
          </a:p>
          <a:p>
            <a:pPr marL="0" indent="0">
              <a:buNone/>
            </a:pPr>
            <a:r>
              <a:rPr lang="en-GB" dirty="0"/>
              <a:t>C: money or fixed and current assets</a:t>
            </a:r>
          </a:p>
        </p:txBody>
      </p:sp>
    </p:spTree>
    <p:extLst>
      <p:ext uri="{BB962C8B-B14F-4D97-AF65-F5344CB8AC3E}">
        <p14:creationId xmlns:p14="http://schemas.microsoft.com/office/powerpoint/2010/main" val="3759012175"/>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77500" lnSpcReduction="20000"/>
          </a:bodyPr>
          <a:lstStyle/>
          <a:p>
            <a:pPr marL="0" indent="0">
              <a:buNone/>
            </a:pPr>
            <a:r>
              <a:rPr lang="en-GB" dirty="0"/>
              <a:t>Productivity Measurement Stage:</a:t>
            </a:r>
          </a:p>
          <a:p>
            <a:pPr marL="0" indent="0">
              <a:buNone/>
            </a:pPr>
            <a:r>
              <a:rPr lang="en-GB" dirty="0"/>
              <a:t>The importance of the measurement stage:</a:t>
            </a:r>
          </a:p>
          <a:p>
            <a:pPr marL="0" indent="0">
              <a:buNone/>
            </a:pPr>
            <a:r>
              <a:rPr lang="en-GB" dirty="0"/>
              <a:t>If the productivity measurement is accurate it leads to accurate optimization decisions.</a:t>
            </a:r>
          </a:p>
          <a:p>
            <a:pPr marL="0" indent="0">
              <a:buNone/>
            </a:pPr>
            <a:r>
              <a:rPr lang="en-GB" dirty="0"/>
              <a:t>The measurement is not done once, but rather it is a continuous process</a:t>
            </a:r>
          </a:p>
          <a:p>
            <a:pPr marL="0" indent="0">
              <a:buNone/>
            </a:pPr>
            <a:r>
              <a:rPr lang="en-GB" dirty="0"/>
              <a:t>Who does the measurement?</a:t>
            </a:r>
          </a:p>
          <a:p>
            <a:pPr marL="0" indent="0">
              <a:buNone/>
            </a:pPr>
            <a:r>
              <a:rPr lang="en-GB" dirty="0"/>
              <a:t>It is carried out by a group of specialists or practitioners in measuring productivity.</a:t>
            </a:r>
          </a:p>
          <a:p>
            <a:pPr marL="0" indent="0">
              <a:buNone/>
            </a:pPr>
            <a:r>
              <a:rPr lang="en-GB" dirty="0"/>
              <a:t>In companies, the process of measuring by quantities is preferred rather than by value, because prices are always on the rise, which leads to improved productivity, an illusory improvement rather than a real one</a:t>
            </a:r>
            <a:r>
              <a:rPr lang="en-GB" dirty="0" smtClean="0"/>
              <a:t>.</a:t>
            </a:r>
            <a:endParaRPr lang="en-GB" dirty="0"/>
          </a:p>
        </p:txBody>
      </p:sp>
    </p:spTree>
    <p:extLst>
      <p:ext uri="{BB962C8B-B14F-4D97-AF65-F5344CB8AC3E}">
        <p14:creationId xmlns:p14="http://schemas.microsoft.com/office/powerpoint/2010/main" val="3958742015"/>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85000" lnSpcReduction="10000"/>
          </a:bodyPr>
          <a:lstStyle/>
          <a:p>
            <a:pPr marL="0" indent="0">
              <a:buNone/>
            </a:pPr>
            <a:r>
              <a:rPr lang="en-GB" dirty="0"/>
              <a:t>In measuring productivity, the units of scale must be fixed (so that the development and deterioration in the scale can be monitored, it is not preferable to change the units of the numerator and denominator)</a:t>
            </a:r>
          </a:p>
          <a:p>
            <a:pPr marL="0" indent="0">
              <a:buNone/>
            </a:pPr>
            <a:r>
              <a:rPr lang="en-GB" dirty="0"/>
              <a:t>Information must be available in the production measurement process in order to accurately measure productivity.</a:t>
            </a:r>
          </a:p>
          <a:p>
            <a:pPr marL="0" indent="0">
              <a:buNone/>
            </a:pPr>
            <a:r>
              <a:rPr lang="en-GB" dirty="0"/>
              <a:t>Measuring productivity does not mean only measuring the organization, but all departments of the organization such as the marketing department, the finance department, and others..</a:t>
            </a:r>
          </a:p>
          <a:p>
            <a:pPr marL="0" indent="0">
              <a:buNone/>
            </a:pPr>
            <a:endParaRPr lang="en-GB" dirty="0"/>
          </a:p>
        </p:txBody>
      </p:sp>
    </p:spTree>
    <p:extLst>
      <p:ext uri="{BB962C8B-B14F-4D97-AF65-F5344CB8AC3E}">
        <p14:creationId xmlns:p14="http://schemas.microsoft.com/office/powerpoint/2010/main" val="2865633587"/>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a:bodyPr>
          <a:lstStyle/>
          <a:p>
            <a:pPr marL="0" indent="0">
              <a:buNone/>
            </a:pPr>
            <a:r>
              <a:rPr lang="en-GB" dirty="0"/>
              <a:t>Second: Analysis stage:</a:t>
            </a:r>
          </a:p>
          <a:p>
            <a:pPr marL="0" indent="0">
              <a:buNone/>
            </a:pPr>
            <a:r>
              <a:rPr lang="en-GB" dirty="0"/>
              <a:t>The analysis stage is divided into two parts:</a:t>
            </a:r>
          </a:p>
          <a:p>
            <a:pPr marL="0" indent="0">
              <a:buNone/>
            </a:pPr>
            <a:r>
              <a:rPr lang="en-GB" dirty="0"/>
              <a:t>The first part is called the comparison phase</a:t>
            </a:r>
          </a:p>
          <a:p>
            <a:pPr marL="0" indent="0">
              <a:buNone/>
            </a:pPr>
            <a:r>
              <a:rPr lang="en-GB" dirty="0"/>
              <a:t>By comparison, we mean: comparing productivity, either with the productivity of previous periods, or with the productivity of other companies</a:t>
            </a:r>
            <a:r>
              <a:rPr lang="en-GB" dirty="0" smtClean="0"/>
              <a:t>.</a:t>
            </a:r>
            <a:endParaRPr lang="en-GB" dirty="0"/>
          </a:p>
        </p:txBody>
      </p:sp>
    </p:spTree>
    <p:extLst>
      <p:ext uri="{BB962C8B-B14F-4D97-AF65-F5344CB8AC3E}">
        <p14:creationId xmlns:p14="http://schemas.microsoft.com/office/powerpoint/2010/main" val="3489041629"/>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77500" lnSpcReduction="20000"/>
          </a:bodyPr>
          <a:lstStyle/>
          <a:p>
            <a:pPr marL="0" indent="0">
              <a:buNone/>
            </a:pPr>
            <a:r>
              <a:rPr lang="en-GB" dirty="0"/>
              <a:t>Types of comparisons:</a:t>
            </a:r>
          </a:p>
          <a:p>
            <a:pPr marL="0" indent="0">
              <a:buNone/>
            </a:pPr>
            <a:r>
              <a:rPr lang="en-GB" dirty="0"/>
              <a:t>Time (historical) comparison: It means comparing the productivity figures of the same company over several successive time periods called time series.</a:t>
            </a:r>
          </a:p>
          <a:p>
            <a:pPr marL="0" indent="0">
              <a:buNone/>
            </a:pPr>
            <a:r>
              <a:rPr lang="en-GB" dirty="0"/>
              <a:t>It is one of the most popular methods used for comparisons</a:t>
            </a:r>
          </a:p>
          <a:p>
            <a:pPr marL="0" indent="0">
              <a:buNone/>
            </a:pPr>
            <a:r>
              <a:rPr lang="en-GB" dirty="0"/>
              <a:t>Comparing with quantity and units is better than comparing with value because of the high prices that lead to fake and unreal improvement.</a:t>
            </a:r>
          </a:p>
          <a:p>
            <a:pPr marL="0" indent="0">
              <a:buNone/>
            </a:pPr>
            <a:r>
              <a:rPr lang="en-GB" dirty="0"/>
              <a:t>Example: If the total productivity of a spinning company during the years 1994-1995 is:</a:t>
            </a:r>
          </a:p>
          <a:p>
            <a:pPr marL="0" indent="0">
              <a:buNone/>
            </a:pPr>
            <a:r>
              <a:rPr lang="en-GB" dirty="0"/>
              <a:t>10 - 8 dinars of output for every dinar of inputs</a:t>
            </a:r>
          </a:p>
          <a:p>
            <a:pPr marL="0" indent="0">
              <a:buNone/>
            </a:pPr>
            <a:r>
              <a:rPr lang="en-GB" dirty="0"/>
              <a:t>Required: Calculate the productivity growth rate??</a:t>
            </a:r>
          </a:p>
          <a:p>
            <a:pPr marL="0" indent="0">
              <a:buNone/>
            </a:pPr>
            <a:endParaRPr lang="en-GB" dirty="0"/>
          </a:p>
        </p:txBody>
      </p:sp>
    </p:spTree>
    <p:extLst>
      <p:ext uri="{BB962C8B-B14F-4D97-AF65-F5344CB8AC3E}">
        <p14:creationId xmlns:p14="http://schemas.microsoft.com/office/powerpoint/2010/main" val="105384882"/>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lnSpcReduction="10000"/>
          </a:bodyPr>
          <a:lstStyle/>
          <a:p>
            <a:pPr marL="0" indent="0">
              <a:buNone/>
            </a:pPr>
            <a:r>
              <a:rPr lang="en-GB" dirty="0"/>
              <a:t>In the sense that the productivity in 1995 increased by 25%, the productivity appeared positive in the sense of growth</a:t>
            </a:r>
          </a:p>
          <a:p>
            <a:pPr marL="0" indent="0">
              <a:buNone/>
            </a:pPr>
            <a:r>
              <a:rPr lang="en-GB" dirty="0"/>
              <a:t>If productivity appears negative, it means a decline</a:t>
            </a:r>
          </a:p>
          <a:p>
            <a:pPr marL="0" indent="0">
              <a:buNone/>
            </a:pPr>
            <a:r>
              <a:rPr lang="en-GB" dirty="0"/>
              <a:t>Some companies do not rely on this comparison because improvement may occur, but it is from worse to bad, so we use the comparison with other similar companies in the same activity.</a:t>
            </a:r>
          </a:p>
        </p:txBody>
      </p:sp>
    </p:spTree>
    <p:extLst>
      <p:ext uri="{BB962C8B-B14F-4D97-AF65-F5344CB8AC3E}">
        <p14:creationId xmlns:p14="http://schemas.microsoft.com/office/powerpoint/2010/main" val="24972945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2.	Concept of Production</a:t>
            </a:r>
          </a:p>
        </p:txBody>
      </p:sp>
      <p:sp>
        <p:nvSpPr>
          <p:cNvPr id="3" name="Content Placeholder 2"/>
          <p:cNvSpPr>
            <a:spLocks noGrp="1"/>
          </p:cNvSpPr>
          <p:nvPr>
            <p:ph idx="1"/>
          </p:nvPr>
        </p:nvSpPr>
        <p:spPr/>
        <p:txBody>
          <a:bodyPr>
            <a:normAutofit fontScale="92500" lnSpcReduction="20000"/>
          </a:bodyPr>
          <a:lstStyle/>
          <a:p>
            <a:pPr marL="0" indent="0">
              <a:buNone/>
            </a:pPr>
            <a:r>
              <a:rPr lang="en-GB" dirty="0"/>
              <a:t>Production function is that part of an organization, which is concerned with the transformation of a range of inputs into the required outputs (products) having the requisite quality level.</a:t>
            </a:r>
          </a:p>
          <a:p>
            <a:pPr marL="0" indent="0">
              <a:buNone/>
            </a:pPr>
            <a:r>
              <a:rPr lang="en-GB" dirty="0"/>
              <a:t>Production is defined as “the step-by-step conversion of one form of material into another form through the chemical or mechanical process to create or enhance the utility of the product to the user.” Thus, production is a value addition process. At each stage of processing, there will be the value addition.</a:t>
            </a:r>
          </a:p>
          <a:p>
            <a:endParaRPr lang="en-GB" dirty="0"/>
          </a:p>
        </p:txBody>
      </p:sp>
    </p:spTree>
    <p:extLst>
      <p:ext uri="{BB962C8B-B14F-4D97-AF65-F5344CB8AC3E}">
        <p14:creationId xmlns:p14="http://schemas.microsoft.com/office/powerpoint/2010/main" val="232103583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73178294"/>
              </p:ext>
            </p:extLst>
          </p:nvPr>
        </p:nvGraphicFramePr>
        <p:xfrm>
          <a:off x="1475656" y="1556792"/>
          <a:ext cx="5987008" cy="3200400"/>
        </p:xfrm>
        <a:graphic>
          <a:graphicData uri="http://schemas.openxmlformats.org/drawingml/2006/table">
            <a:tbl>
              <a:tblPr firstRow="1" bandRow="1">
                <a:tableStyleId>{5C22544A-7EE6-4342-B048-85BDC9FD1C3A}</a:tableStyleId>
              </a:tblPr>
              <a:tblGrid>
                <a:gridCol w="1738536"/>
                <a:gridCol w="2376264"/>
                <a:gridCol w="1872208"/>
              </a:tblGrid>
              <a:tr h="370840">
                <a:tc>
                  <a:txBody>
                    <a:bodyPr/>
                    <a:lstStyle/>
                    <a:p>
                      <a:endParaRPr lang="en-GB" sz="3200" dirty="0"/>
                    </a:p>
                  </a:txBody>
                  <a:tcPr/>
                </a:tc>
                <a:tc>
                  <a:txBody>
                    <a:bodyPr/>
                    <a:lstStyle/>
                    <a:p>
                      <a:r>
                        <a:rPr lang="en-GB" sz="3200" dirty="0" smtClean="0"/>
                        <a:t>Company A</a:t>
                      </a:r>
                    </a:p>
                    <a:p>
                      <a:endParaRPr lang="en-GB" sz="3200" dirty="0"/>
                    </a:p>
                  </a:txBody>
                  <a:tcPr/>
                </a:tc>
                <a:tc>
                  <a:txBody>
                    <a:bodyPr/>
                    <a:lstStyle/>
                    <a:p>
                      <a:r>
                        <a:rPr lang="en-GB" sz="3200" dirty="0" smtClean="0"/>
                        <a:t>Company B</a:t>
                      </a:r>
                      <a:endParaRPr lang="en-GB" sz="3200" dirty="0"/>
                    </a:p>
                  </a:txBody>
                  <a:tcPr/>
                </a:tc>
              </a:tr>
              <a:tr h="370840">
                <a:tc>
                  <a:txBody>
                    <a:bodyPr/>
                    <a:lstStyle/>
                    <a:p>
                      <a:r>
                        <a:rPr lang="en-GB" sz="3200" dirty="0" smtClean="0"/>
                        <a:t>Productivity 1994</a:t>
                      </a:r>
                      <a:endParaRPr lang="en-GB" sz="3200" dirty="0"/>
                    </a:p>
                  </a:txBody>
                  <a:tcPr/>
                </a:tc>
                <a:tc>
                  <a:txBody>
                    <a:bodyPr/>
                    <a:lstStyle/>
                    <a:p>
                      <a:r>
                        <a:rPr lang="en-GB" sz="3200" dirty="0" smtClean="0"/>
                        <a:t>5</a:t>
                      </a:r>
                      <a:endParaRPr lang="en-GB" sz="3200" dirty="0"/>
                    </a:p>
                  </a:txBody>
                  <a:tcPr/>
                </a:tc>
                <a:tc>
                  <a:txBody>
                    <a:bodyPr/>
                    <a:lstStyle/>
                    <a:p>
                      <a:r>
                        <a:rPr lang="en-GB" sz="3200" dirty="0" smtClean="0"/>
                        <a:t>100</a:t>
                      </a:r>
                      <a:endParaRPr lang="en-GB" sz="3200" dirty="0"/>
                    </a:p>
                  </a:txBody>
                  <a:tcPr/>
                </a:tc>
              </a:tr>
              <a:tr h="370840">
                <a:tc>
                  <a:txBody>
                    <a:bodyPr/>
                    <a:lstStyle/>
                    <a:p>
                      <a:r>
                        <a:rPr lang="en-GB" sz="3200" dirty="0" smtClean="0"/>
                        <a:t>Productivity 1995</a:t>
                      </a:r>
                      <a:endParaRPr lang="en-GB" sz="3200" dirty="0"/>
                    </a:p>
                  </a:txBody>
                  <a:tcPr/>
                </a:tc>
                <a:tc>
                  <a:txBody>
                    <a:bodyPr/>
                    <a:lstStyle/>
                    <a:p>
                      <a:r>
                        <a:rPr lang="en-GB" sz="3200" dirty="0" smtClean="0"/>
                        <a:t>10</a:t>
                      </a:r>
                      <a:endParaRPr lang="en-GB" sz="3200" dirty="0"/>
                    </a:p>
                  </a:txBody>
                  <a:tcPr/>
                </a:tc>
                <a:tc>
                  <a:txBody>
                    <a:bodyPr/>
                    <a:lstStyle/>
                    <a:p>
                      <a:r>
                        <a:rPr lang="en-GB" sz="3200" dirty="0" smtClean="0"/>
                        <a:t>105</a:t>
                      </a:r>
                      <a:endParaRPr lang="en-GB" sz="3200" dirty="0"/>
                    </a:p>
                  </a:txBody>
                  <a:tcPr/>
                </a:tc>
              </a:tr>
            </a:tbl>
          </a:graphicData>
        </a:graphic>
      </p:graphicFrame>
    </p:spTree>
    <p:extLst>
      <p:ext uri="{BB962C8B-B14F-4D97-AF65-F5344CB8AC3E}">
        <p14:creationId xmlns:p14="http://schemas.microsoft.com/office/powerpoint/2010/main" val="2659069025"/>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indent="0">
              <a:buNone/>
            </a:pPr>
            <a:r>
              <a:rPr lang="en-GB" dirty="0"/>
              <a:t>Comparison with similar companies in the same activity:</a:t>
            </a:r>
          </a:p>
          <a:p>
            <a:pPr marL="0" indent="0">
              <a:buNone/>
            </a:pPr>
            <a:r>
              <a:rPr lang="en-GB" dirty="0"/>
              <a:t>Calculate the productivity growth rate of Company A and the productivity growth rate of Company B?</a:t>
            </a:r>
          </a:p>
        </p:txBody>
      </p:sp>
    </p:spTree>
    <p:extLst>
      <p:ext uri="{BB962C8B-B14F-4D97-AF65-F5344CB8AC3E}">
        <p14:creationId xmlns:p14="http://schemas.microsoft.com/office/powerpoint/2010/main" val="3101654635"/>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85000" lnSpcReduction="10000"/>
          </a:bodyPr>
          <a:lstStyle/>
          <a:p>
            <a:pPr marL="0" indent="0">
              <a:buNone/>
            </a:pPr>
            <a:r>
              <a:rPr lang="en-GB" dirty="0"/>
              <a:t>In terms of numbers, the productivity of Company B is better than that of Company A, but it is incorrect because the two companies are not the same, so it is necessary to compare with similar companies in the type of activity and capabilities, and it is preferable to compare other leading companies in the world that are similar to the company.</a:t>
            </a:r>
          </a:p>
          <a:p>
            <a:pPr marL="0" indent="0">
              <a:buNone/>
            </a:pPr>
            <a:r>
              <a:rPr lang="en-GB" dirty="0"/>
              <a:t>3. Comparison with the average productivity of the industry.</a:t>
            </a:r>
          </a:p>
          <a:p>
            <a:pPr marL="0" indent="0">
              <a:buNone/>
            </a:pPr>
            <a:r>
              <a:rPr lang="en-GB" dirty="0"/>
              <a:t>And we mean the average productivity of enterprises in the same type of activity. Who issues this data </a:t>
            </a:r>
            <a:r>
              <a:rPr lang="en-GB" dirty="0" smtClean="0"/>
              <a:t>ministries</a:t>
            </a:r>
            <a:endParaRPr lang="en-GB" dirty="0"/>
          </a:p>
        </p:txBody>
      </p:sp>
    </p:spTree>
    <p:extLst>
      <p:ext uri="{BB962C8B-B14F-4D97-AF65-F5344CB8AC3E}">
        <p14:creationId xmlns:p14="http://schemas.microsoft.com/office/powerpoint/2010/main" val="3365765434"/>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lnSpcReduction="10000"/>
          </a:bodyPr>
          <a:lstStyle/>
          <a:p>
            <a:pPr marL="0" indent="0">
              <a:buNone/>
            </a:pPr>
            <a:r>
              <a:rPr lang="en-GB" dirty="0"/>
              <a:t>4. Comparison of several factories belonging to the same company.</a:t>
            </a:r>
          </a:p>
          <a:p>
            <a:pPr marL="0" indent="0">
              <a:buNone/>
            </a:pPr>
            <a:r>
              <a:rPr lang="en-GB" dirty="0"/>
              <a:t>The second part of the analysis process: Diagnosis:</a:t>
            </a:r>
          </a:p>
          <a:p>
            <a:pPr marL="0" indent="0">
              <a:buNone/>
            </a:pPr>
            <a:r>
              <a:rPr lang="en-GB" dirty="0"/>
              <a:t>It is intended to link the total productivity with the partial elements and to determine which elements contributed to the improvement and which elements contributed to the deterioration.</a:t>
            </a:r>
          </a:p>
          <a:p>
            <a:pPr marL="0" indent="0">
              <a:buNone/>
            </a:pPr>
            <a:endParaRPr lang="en-GB" dirty="0"/>
          </a:p>
        </p:txBody>
      </p:sp>
    </p:spTree>
    <p:extLst>
      <p:ext uri="{BB962C8B-B14F-4D97-AF65-F5344CB8AC3E}">
        <p14:creationId xmlns:p14="http://schemas.microsoft.com/office/powerpoint/2010/main" val="4161119677"/>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85000" lnSpcReduction="20000"/>
          </a:bodyPr>
          <a:lstStyle/>
          <a:p>
            <a:pPr marL="0" indent="0">
              <a:buNone/>
            </a:pPr>
            <a:r>
              <a:rPr lang="en-GB" dirty="0"/>
              <a:t>The third stage: the productivity improvement stage:</a:t>
            </a:r>
          </a:p>
          <a:p>
            <a:pPr marL="0" indent="0">
              <a:buNone/>
            </a:pPr>
            <a:r>
              <a:rPr lang="en-GB" dirty="0"/>
              <a:t>This stage aims to achieve a better level of both total and partial productivity.</a:t>
            </a:r>
          </a:p>
          <a:p>
            <a:pPr marL="0" indent="0">
              <a:buNone/>
            </a:pPr>
            <a:r>
              <a:rPr lang="en-GB" dirty="0"/>
              <a:t>At this stage, the following characteristics must be present:</a:t>
            </a:r>
          </a:p>
          <a:p>
            <a:pPr marL="0" indent="0">
              <a:buNone/>
            </a:pPr>
            <a:r>
              <a:rPr lang="en-GB" dirty="0"/>
              <a:t>First, the process of improving productivity must be a permanent process</a:t>
            </a:r>
          </a:p>
          <a:p>
            <a:pPr marL="0" indent="0">
              <a:buNone/>
            </a:pPr>
            <a:r>
              <a:rPr lang="en-GB" dirty="0"/>
              <a:t>Second: The process of improving productivity should not be just ambitions, but rather it should be transformed into programs to improve productivity.</a:t>
            </a:r>
          </a:p>
          <a:p>
            <a:pPr marL="0" indent="0">
              <a:buNone/>
            </a:pPr>
            <a:r>
              <a:rPr lang="en-GB" dirty="0"/>
              <a:t>(These programs must be detailed</a:t>
            </a:r>
            <a:r>
              <a:rPr lang="en-GB" dirty="0" smtClean="0"/>
              <a:t>)</a:t>
            </a:r>
            <a:endParaRPr lang="en-GB" dirty="0"/>
          </a:p>
        </p:txBody>
      </p:sp>
    </p:spTree>
    <p:extLst>
      <p:ext uri="{BB962C8B-B14F-4D97-AF65-F5344CB8AC3E}">
        <p14:creationId xmlns:p14="http://schemas.microsoft.com/office/powerpoint/2010/main" val="1455436546"/>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indent="0">
              <a:buNone/>
            </a:pPr>
            <a:r>
              <a:rPr lang="en-GB" dirty="0"/>
              <a:t>Third: It is preferable that the productivity improvement program be comprehensive for all units and departments within the company.</a:t>
            </a:r>
          </a:p>
          <a:p>
            <a:pPr marL="0" indent="0">
              <a:buNone/>
            </a:pPr>
            <a:r>
              <a:rPr lang="en-GB" dirty="0"/>
              <a:t>Fourth: The means of productivity improvement methods are endless, so they are constantly evolving through the results achieved by the (R&amp;D) Department of Research and Development.</a:t>
            </a:r>
          </a:p>
          <a:p>
            <a:pPr marL="0" indent="0">
              <a:buNone/>
            </a:pPr>
            <a:endParaRPr lang="en-GB" dirty="0"/>
          </a:p>
        </p:txBody>
      </p:sp>
    </p:spTree>
    <p:extLst>
      <p:ext uri="{BB962C8B-B14F-4D97-AF65-F5344CB8AC3E}">
        <p14:creationId xmlns:p14="http://schemas.microsoft.com/office/powerpoint/2010/main" val="3063295719"/>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What are the entrances or ways to improve productivity?</a:t>
            </a:r>
          </a:p>
        </p:txBody>
      </p:sp>
      <p:sp>
        <p:nvSpPr>
          <p:cNvPr id="3" name="Content Placeholder 2"/>
          <p:cNvSpPr>
            <a:spLocks noGrp="1"/>
          </p:cNvSpPr>
          <p:nvPr>
            <p:ph idx="1"/>
          </p:nvPr>
        </p:nvSpPr>
        <p:spPr/>
        <p:txBody>
          <a:bodyPr>
            <a:normAutofit fontScale="92500" lnSpcReduction="10000"/>
          </a:bodyPr>
          <a:lstStyle/>
          <a:p>
            <a:pPr marL="0" indent="0">
              <a:buNone/>
            </a:pPr>
            <a:r>
              <a:rPr lang="en-GB" dirty="0"/>
              <a:t>The first </a:t>
            </a:r>
            <a:r>
              <a:rPr lang="en-GB" dirty="0" smtClean="0"/>
              <a:t>way : </a:t>
            </a:r>
            <a:r>
              <a:rPr lang="en-GB" dirty="0"/>
              <a:t>the stability of the outputs while reducing the </a:t>
            </a:r>
            <a:r>
              <a:rPr lang="en-GB" dirty="0" smtClean="0"/>
              <a:t>inputs . Inputs </a:t>
            </a:r>
            <a:r>
              <a:rPr lang="en-GB" dirty="0"/>
              <a:t>are reduced by eliminating redundant input elements.  </a:t>
            </a:r>
            <a:endParaRPr lang="en-GB" dirty="0" smtClean="0"/>
          </a:p>
          <a:p>
            <a:pPr marL="0" indent="0">
              <a:buNone/>
            </a:pPr>
            <a:r>
              <a:rPr lang="en-GB" dirty="0" smtClean="0"/>
              <a:t>The </a:t>
            </a:r>
            <a:r>
              <a:rPr lang="en-GB" dirty="0"/>
              <a:t>second </a:t>
            </a:r>
            <a:r>
              <a:rPr lang="en-GB" dirty="0" smtClean="0"/>
              <a:t>way : </a:t>
            </a:r>
            <a:r>
              <a:rPr lang="en-GB" dirty="0"/>
              <a:t>Increasing the outputs with the stability of the </a:t>
            </a:r>
            <a:r>
              <a:rPr lang="en-GB" dirty="0" smtClean="0"/>
              <a:t>inputs . Ways </a:t>
            </a:r>
            <a:r>
              <a:rPr lang="en-GB" dirty="0"/>
              <a:t>to achieve </a:t>
            </a:r>
            <a:r>
              <a:rPr lang="en-GB" dirty="0" smtClean="0"/>
              <a:t>this :</a:t>
            </a:r>
          </a:p>
          <a:p>
            <a:pPr marL="0" indent="0">
              <a:buNone/>
            </a:pPr>
            <a:r>
              <a:rPr lang="en-GB" dirty="0" smtClean="0"/>
              <a:t>Prevent </a:t>
            </a:r>
            <a:r>
              <a:rPr lang="en-GB" dirty="0"/>
              <a:t>material </a:t>
            </a:r>
            <a:r>
              <a:rPr lang="en-GB" dirty="0" smtClean="0"/>
              <a:t>waste . Applying </a:t>
            </a:r>
            <a:r>
              <a:rPr lang="en-GB" dirty="0"/>
              <a:t>strong supervision and control methods to </a:t>
            </a:r>
            <a:r>
              <a:rPr lang="en-GB" dirty="0" smtClean="0"/>
              <a:t>employees . Through </a:t>
            </a:r>
            <a:r>
              <a:rPr lang="en-GB" dirty="0"/>
              <a:t>the technical aspect, such as maintaining machines, which leads to an increase in their effectiveness.</a:t>
            </a:r>
          </a:p>
        </p:txBody>
      </p:sp>
    </p:spTree>
    <p:extLst>
      <p:ext uri="{BB962C8B-B14F-4D97-AF65-F5344CB8AC3E}">
        <p14:creationId xmlns:p14="http://schemas.microsoft.com/office/powerpoint/2010/main" val="2472352883"/>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92500" lnSpcReduction="10000"/>
          </a:bodyPr>
          <a:lstStyle/>
          <a:p>
            <a:pPr marL="0" indent="0">
              <a:buNone/>
            </a:pPr>
            <a:r>
              <a:rPr lang="en-GB" dirty="0"/>
              <a:t>The third </a:t>
            </a:r>
            <a:r>
              <a:rPr lang="en-GB" dirty="0" smtClean="0"/>
              <a:t>way : </a:t>
            </a:r>
            <a:r>
              <a:rPr lang="en-GB" dirty="0"/>
              <a:t>increase the output and increase the </a:t>
            </a:r>
            <a:r>
              <a:rPr lang="en-GB" dirty="0" smtClean="0"/>
              <a:t>input . Provided </a:t>
            </a:r>
            <a:r>
              <a:rPr lang="en-GB" dirty="0"/>
              <a:t>that the percentage increase in output is </a:t>
            </a:r>
            <a:r>
              <a:rPr lang="en-GB" dirty="0" smtClean="0"/>
              <a:t>higher . It </a:t>
            </a:r>
            <a:r>
              <a:rPr lang="en-GB" dirty="0"/>
              <a:t>can be achieved </a:t>
            </a:r>
            <a:r>
              <a:rPr lang="en-GB" dirty="0" smtClean="0"/>
              <a:t>by : computer input Designing </a:t>
            </a:r>
            <a:r>
              <a:rPr lang="en-GB" dirty="0"/>
              <a:t>a new incentive </a:t>
            </a:r>
            <a:r>
              <a:rPr lang="en-GB" dirty="0" smtClean="0"/>
              <a:t>system Training </a:t>
            </a:r>
            <a:r>
              <a:rPr lang="en-GB" dirty="0"/>
              <a:t>course for </a:t>
            </a:r>
            <a:r>
              <a:rPr lang="en-GB" dirty="0" smtClean="0"/>
              <a:t>employees .</a:t>
            </a:r>
          </a:p>
          <a:p>
            <a:pPr marL="0" indent="0">
              <a:buNone/>
            </a:pPr>
            <a:r>
              <a:rPr lang="en-GB" dirty="0" smtClean="0"/>
              <a:t>Fourth way : </a:t>
            </a:r>
            <a:r>
              <a:rPr lang="en-GB" dirty="0"/>
              <a:t>Reducing the outputs with the reduction of the inputs (provided that the reduction of the inputs is by a greater percentage</a:t>
            </a:r>
            <a:r>
              <a:rPr lang="en-GB" dirty="0" smtClean="0"/>
              <a:t>)</a:t>
            </a:r>
          </a:p>
          <a:p>
            <a:pPr marL="0" indent="0">
              <a:buNone/>
            </a:pPr>
            <a:r>
              <a:rPr lang="en-GB" dirty="0" smtClean="0"/>
              <a:t>Fifth way : </a:t>
            </a:r>
            <a:r>
              <a:rPr lang="en-GB" dirty="0"/>
              <a:t>Increasing outputs and decreasing </a:t>
            </a:r>
            <a:r>
              <a:rPr lang="en-GB" dirty="0" smtClean="0"/>
              <a:t>inputs . It </a:t>
            </a:r>
            <a:r>
              <a:rPr lang="en-GB" dirty="0"/>
              <a:t>is the best entrance</a:t>
            </a:r>
          </a:p>
        </p:txBody>
      </p:sp>
    </p:spTree>
    <p:extLst>
      <p:ext uri="{BB962C8B-B14F-4D97-AF65-F5344CB8AC3E}">
        <p14:creationId xmlns:p14="http://schemas.microsoft.com/office/powerpoint/2010/main" val="3428954410"/>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CH3:Plant Location Decision </a:t>
            </a:r>
          </a:p>
        </p:txBody>
      </p:sp>
      <p:sp>
        <p:nvSpPr>
          <p:cNvPr id="3" name="Content Placeholder 2"/>
          <p:cNvSpPr>
            <a:spLocks noGrp="1"/>
          </p:cNvSpPr>
          <p:nvPr>
            <p:ph idx="1"/>
          </p:nvPr>
        </p:nvSpPr>
        <p:spPr>
          <a:xfrm>
            <a:off x="457200" y="1340768"/>
            <a:ext cx="8229600" cy="4785395"/>
          </a:xfrm>
        </p:spPr>
        <p:txBody>
          <a:bodyPr>
            <a:noAutofit/>
          </a:bodyPr>
          <a:lstStyle/>
          <a:p>
            <a:pPr marL="0" indent="0">
              <a:buNone/>
            </a:pPr>
            <a:r>
              <a:rPr lang="en-GB" sz="2400" dirty="0"/>
              <a:t>Importance :One of the most important decisions of the plant design </a:t>
            </a:r>
            <a:r>
              <a:rPr lang="en-GB" sz="2400" dirty="0" smtClean="0"/>
              <a:t>function .</a:t>
            </a:r>
          </a:p>
          <a:p>
            <a:pPr marL="0" indent="0">
              <a:buNone/>
            </a:pPr>
            <a:r>
              <a:rPr lang="en-GB" sz="2400" dirty="0" smtClean="0"/>
              <a:t> One </a:t>
            </a:r>
            <a:r>
              <a:rPr lang="en-GB" sz="2400" dirty="0"/>
              <a:t>of the important strategic decisions taken by the company's management, whether industrial or </a:t>
            </a:r>
            <a:r>
              <a:rPr lang="en-GB" sz="2400" dirty="0" smtClean="0"/>
              <a:t>service . Because </a:t>
            </a:r>
            <a:r>
              <a:rPr lang="en-GB" sz="2400" dirty="0"/>
              <a:t>making this decision will affect the decisions and will extend for long periods of </a:t>
            </a:r>
            <a:r>
              <a:rPr lang="en-GB" sz="2400" dirty="0" smtClean="0"/>
              <a:t>time . </a:t>
            </a:r>
          </a:p>
          <a:p>
            <a:pPr marL="0" indent="0">
              <a:buNone/>
            </a:pPr>
            <a:r>
              <a:rPr lang="en-GB" sz="2400" dirty="0" smtClean="0"/>
              <a:t>It </a:t>
            </a:r>
            <a:r>
              <a:rPr lang="en-GB" sz="2400" dirty="0"/>
              <a:t>is not possible to get rid of the negative effects of this decision for long </a:t>
            </a:r>
            <a:r>
              <a:rPr lang="en-GB" sz="2400" dirty="0" smtClean="0"/>
              <a:t>periods . Because </a:t>
            </a:r>
            <a:r>
              <a:rPr lang="en-GB" sz="2400" dirty="0"/>
              <a:t>it is difficult to move the factory location from one place to </a:t>
            </a:r>
            <a:r>
              <a:rPr lang="en-GB" sz="2400" dirty="0" smtClean="0"/>
              <a:t>another . </a:t>
            </a:r>
          </a:p>
          <a:p>
            <a:pPr marL="0" indent="0">
              <a:buNone/>
            </a:pPr>
            <a:r>
              <a:rPr lang="en-GB" sz="2400" dirty="0" smtClean="0"/>
              <a:t>This </a:t>
            </a:r>
            <a:r>
              <a:rPr lang="en-GB" sz="2400" dirty="0"/>
              <a:t>decision is not a one-time decision taken by the administration, but rather it is permanent, especially when expanding. </a:t>
            </a:r>
            <a:endParaRPr lang="en-GB" sz="2400" dirty="0" smtClean="0"/>
          </a:p>
          <a:p>
            <a:pPr marL="0" indent="0">
              <a:buNone/>
            </a:pPr>
            <a:r>
              <a:rPr lang="en-GB" sz="2400" dirty="0" smtClean="0"/>
              <a:t> </a:t>
            </a:r>
            <a:r>
              <a:rPr lang="en-GB" sz="2400" dirty="0"/>
              <a:t>For these reasons, this decision is considered strategic and important.</a:t>
            </a:r>
          </a:p>
        </p:txBody>
      </p:sp>
    </p:spTree>
    <p:extLst>
      <p:ext uri="{BB962C8B-B14F-4D97-AF65-F5344CB8AC3E}">
        <p14:creationId xmlns:p14="http://schemas.microsoft.com/office/powerpoint/2010/main" val="328185822"/>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What are the objectives behind choosing a factory site?</a:t>
            </a:r>
          </a:p>
        </p:txBody>
      </p:sp>
      <p:sp>
        <p:nvSpPr>
          <p:cNvPr id="3" name="Content Placeholder 2"/>
          <p:cNvSpPr>
            <a:spLocks noGrp="1"/>
          </p:cNvSpPr>
          <p:nvPr>
            <p:ph idx="1"/>
          </p:nvPr>
        </p:nvSpPr>
        <p:spPr/>
        <p:txBody>
          <a:bodyPr/>
          <a:lstStyle/>
          <a:p>
            <a:pPr marL="0" indent="0">
              <a:buNone/>
            </a:pPr>
            <a:r>
              <a:rPr lang="en-GB" dirty="0" smtClean="0"/>
              <a:t>1-Reducing </a:t>
            </a:r>
            <a:r>
              <a:rPr lang="en-GB" dirty="0"/>
              <a:t>the costs of establishing the factory (we choose the site that has the lowest cost</a:t>
            </a:r>
            <a:r>
              <a:rPr lang="en-GB" dirty="0" smtClean="0"/>
              <a:t>).</a:t>
            </a:r>
          </a:p>
          <a:p>
            <a:pPr marL="0" indent="0">
              <a:buNone/>
            </a:pPr>
            <a:r>
              <a:rPr lang="en-GB" dirty="0" smtClean="0"/>
              <a:t>2-Reducing </a:t>
            </a:r>
            <a:r>
              <a:rPr lang="en-GB" dirty="0"/>
              <a:t>the cost of distributing products (choosing the site where the cost of distributing products is the least possible</a:t>
            </a:r>
            <a:r>
              <a:rPr lang="en-GB" dirty="0" smtClean="0"/>
              <a:t>).</a:t>
            </a:r>
          </a:p>
          <a:p>
            <a:pPr marL="0" indent="0">
              <a:buNone/>
            </a:pPr>
            <a:r>
              <a:rPr lang="en-GB" dirty="0" smtClean="0"/>
              <a:t>3- Reducing </a:t>
            </a:r>
            <a:r>
              <a:rPr lang="en-GB" dirty="0"/>
              <a:t>raw material costs.</a:t>
            </a:r>
          </a:p>
        </p:txBody>
      </p:sp>
    </p:spTree>
    <p:extLst>
      <p:ext uri="{BB962C8B-B14F-4D97-AF65-F5344CB8AC3E}">
        <p14:creationId xmlns:p14="http://schemas.microsoft.com/office/powerpoint/2010/main" val="9265391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lstStyle/>
          <a:p>
            <a:r>
              <a:rPr lang="en-GB" dirty="0" err="1"/>
              <a:t>Edwood</a:t>
            </a:r>
            <a:r>
              <a:rPr lang="en-GB" dirty="0"/>
              <a:t> </a:t>
            </a:r>
            <a:r>
              <a:rPr lang="en-GB" dirty="0" err="1"/>
              <a:t>Buffa</a:t>
            </a:r>
            <a:r>
              <a:rPr lang="en-GB" dirty="0"/>
              <a:t> defines production as ‘a process by which goods and services are created’. Some examples of production are: manufacturing custom-made products like, boilers with a specific capacity, constructing flats, some structural fabrication works for selected customers, etc., and manufacturing standardized products like, car, bus, motorcycle, radio, television, etc.</a:t>
            </a:r>
          </a:p>
        </p:txBody>
      </p:sp>
    </p:spTree>
    <p:extLst>
      <p:ext uri="{BB962C8B-B14F-4D97-AF65-F5344CB8AC3E}">
        <p14:creationId xmlns:p14="http://schemas.microsoft.com/office/powerpoint/2010/main" val="2287855340"/>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What are the factors that influence the choice of factory </a:t>
            </a:r>
            <a:r>
              <a:rPr lang="en-GB" dirty="0" smtClean="0"/>
              <a:t>location?</a:t>
            </a:r>
            <a:endParaRPr lang="en-GB" dirty="0"/>
          </a:p>
        </p:txBody>
      </p:sp>
      <p:sp>
        <p:nvSpPr>
          <p:cNvPr id="3" name="Content Placeholder 2"/>
          <p:cNvSpPr>
            <a:spLocks noGrp="1"/>
          </p:cNvSpPr>
          <p:nvPr>
            <p:ph idx="1"/>
          </p:nvPr>
        </p:nvSpPr>
        <p:spPr/>
        <p:txBody>
          <a:bodyPr>
            <a:normAutofit fontScale="77500" lnSpcReduction="20000"/>
          </a:bodyPr>
          <a:lstStyle/>
          <a:p>
            <a:pPr marL="0" indent="0">
              <a:buNone/>
            </a:pPr>
            <a:r>
              <a:rPr lang="en-GB" dirty="0" smtClean="0"/>
              <a:t>1- Raw </a:t>
            </a:r>
            <a:r>
              <a:rPr lang="en-GB" dirty="0"/>
              <a:t>materials and production requirements: This factor is especially important for industrial companies, because raw materials and production requirements represent a large proportion of the total production </a:t>
            </a:r>
            <a:r>
              <a:rPr lang="en-GB" dirty="0" smtClean="0"/>
              <a:t>costs .</a:t>
            </a:r>
          </a:p>
          <a:p>
            <a:pPr marL="0" indent="0">
              <a:buNone/>
            </a:pPr>
            <a:r>
              <a:rPr lang="en-GB" dirty="0" smtClean="0"/>
              <a:t>Factories </a:t>
            </a:r>
            <a:r>
              <a:rPr lang="en-GB" dirty="0"/>
              <a:t>where the cost of raw materials is high, the factory should be chosen near the availability of these raw materials</a:t>
            </a:r>
            <a:r>
              <a:rPr lang="en-GB" dirty="0" smtClean="0"/>
              <a:t>.</a:t>
            </a:r>
          </a:p>
          <a:p>
            <a:pPr marL="0" indent="0">
              <a:buNone/>
            </a:pPr>
            <a:r>
              <a:rPr lang="en-GB" dirty="0" smtClean="0"/>
              <a:t>Also</a:t>
            </a:r>
            <a:r>
              <a:rPr lang="en-GB" dirty="0"/>
              <a:t>, gold, marble and iron factories are close to the mines because they constitute a large proportion of production and may be perishable as in </a:t>
            </a:r>
            <a:r>
              <a:rPr lang="en-GB" dirty="0" smtClean="0"/>
              <a:t>foodstuffs.</a:t>
            </a:r>
          </a:p>
          <a:p>
            <a:pPr marL="0" indent="0">
              <a:buNone/>
            </a:pPr>
            <a:r>
              <a:rPr lang="en-GB" dirty="0" smtClean="0"/>
              <a:t>2- Employment </a:t>
            </a:r>
            <a:r>
              <a:rPr lang="en-GB" dirty="0"/>
              <a:t>(manpower): by which we mean availability in terms of number and specializations and in terms of skill level and experience</a:t>
            </a:r>
            <a:r>
              <a:rPr lang="en-GB" dirty="0" smtClean="0"/>
              <a:t>.</a:t>
            </a:r>
            <a:endParaRPr lang="en-GB" dirty="0"/>
          </a:p>
        </p:txBody>
      </p:sp>
    </p:spTree>
    <p:extLst>
      <p:ext uri="{BB962C8B-B14F-4D97-AF65-F5344CB8AC3E}">
        <p14:creationId xmlns:p14="http://schemas.microsoft.com/office/powerpoint/2010/main" val="3882357379"/>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normAutofit fontScale="77500" lnSpcReduction="20000"/>
          </a:bodyPr>
          <a:lstStyle/>
          <a:p>
            <a:pPr marL="0" indent="0">
              <a:buNone/>
            </a:pPr>
            <a:r>
              <a:rPr lang="en-GB" dirty="0"/>
              <a:t>The factory must be near the areas where the workforce is available, especially the textile industries (spinning and weaving) that need labor intensity, as well as the ready-made garment </a:t>
            </a:r>
            <a:r>
              <a:rPr lang="en-GB" dirty="0" smtClean="0"/>
              <a:t>factories. </a:t>
            </a:r>
          </a:p>
          <a:p>
            <a:pPr marL="0" indent="0">
              <a:buNone/>
            </a:pPr>
            <a:r>
              <a:rPr lang="en-GB" dirty="0" smtClean="0"/>
              <a:t>3- Market </a:t>
            </a:r>
            <a:r>
              <a:rPr lang="en-GB" dirty="0"/>
              <a:t>locations and distribution outlets: The particular establishments that provide services must be near the consumer. For example: banks, hotels, transport companies and </a:t>
            </a:r>
            <a:r>
              <a:rPr lang="en-GB" dirty="0" smtClean="0"/>
              <a:t>communications .</a:t>
            </a:r>
          </a:p>
          <a:p>
            <a:pPr marL="0" indent="0">
              <a:buNone/>
            </a:pPr>
            <a:r>
              <a:rPr lang="en-GB" dirty="0" smtClean="0"/>
              <a:t>Also</a:t>
            </a:r>
            <a:r>
              <a:rPr lang="en-GB" dirty="0"/>
              <a:t>, commercial establishments open branches near residential areas in order to realize their profits by serving a larger number of </a:t>
            </a:r>
            <a:r>
              <a:rPr lang="en-GB" dirty="0" smtClean="0"/>
              <a:t>consumers .</a:t>
            </a:r>
          </a:p>
          <a:p>
            <a:pPr marL="0" indent="0">
              <a:buNone/>
            </a:pPr>
            <a:r>
              <a:rPr lang="en-GB" dirty="0" smtClean="0"/>
              <a:t>Products </a:t>
            </a:r>
            <a:r>
              <a:rPr lang="en-GB" dirty="0"/>
              <a:t>that produce perishable products are close to residential areas, as in bakeries and flowers.</a:t>
            </a:r>
          </a:p>
          <a:p>
            <a:pPr marL="0" indent="0">
              <a:buNone/>
            </a:pPr>
            <a:endParaRPr lang="en-GB" dirty="0"/>
          </a:p>
        </p:txBody>
      </p:sp>
    </p:spTree>
    <p:extLst>
      <p:ext uri="{BB962C8B-B14F-4D97-AF65-F5344CB8AC3E}">
        <p14:creationId xmlns:p14="http://schemas.microsoft.com/office/powerpoint/2010/main" val="3899859135"/>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85000" lnSpcReduction="10000"/>
          </a:bodyPr>
          <a:lstStyle/>
          <a:p>
            <a:pPr marL="0" indent="0">
              <a:buNone/>
            </a:pPr>
            <a:r>
              <a:rPr lang="en-GB" dirty="0"/>
              <a:t>Also, industrial companies whose transportation costs for finished products are high are close to the </a:t>
            </a:r>
            <a:r>
              <a:rPr lang="en-GB" dirty="0" smtClean="0"/>
              <a:t>market .</a:t>
            </a:r>
          </a:p>
          <a:p>
            <a:pPr marL="0" indent="0">
              <a:buNone/>
            </a:pPr>
            <a:r>
              <a:rPr lang="en-GB" dirty="0" smtClean="0"/>
              <a:t>As </a:t>
            </a:r>
            <a:r>
              <a:rPr lang="en-GB" dirty="0"/>
              <a:t>well as government departments or agencies are close to the community, as well as schools and the </a:t>
            </a:r>
            <a:r>
              <a:rPr lang="en-GB" dirty="0" smtClean="0"/>
              <a:t>post .</a:t>
            </a:r>
          </a:p>
          <a:p>
            <a:pPr marL="0" indent="0">
              <a:buNone/>
            </a:pPr>
            <a:r>
              <a:rPr lang="en-GB" dirty="0" smtClean="0"/>
              <a:t>4- Sources </a:t>
            </a:r>
            <a:r>
              <a:rPr lang="en-GB" dirty="0"/>
              <a:t>of energy and water: The location of the factory must be close to energy, such as </a:t>
            </a:r>
            <a:r>
              <a:rPr lang="en-GB" dirty="0" smtClean="0"/>
              <a:t>electricity .</a:t>
            </a:r>
          </a:p>
          <a:p>
            <a:pPr marL="0" indent="0">
              <a:buNone/>
            </a:pPr>
            <a:r>
              <a:rPr lang="en-GB" dirty="0" smtClean="0"/>
              <a:t>Especially </a:t>
            </a:r>
            <a:r>
              <a:rPr lang="en-GB" dirty="0"/>
              <a:t>heavy industries such as iron and steel require energy greatly, so they must be close to permanent sources of </a:t>
            </a:r>
            <a:r>
              <a:rPr lang="en-GB" dirty="0" smtClean="0"/>
              <a:t>energy .</a:t>
            </a:r>
          </a:p>
          <a:p>
            <a:pPr marL="0" indent="0">
              <a:buNone/>
            </a:pPr>
            <a:r>
              <a:rPr lang="en-GB" dirty="0" smtClean="0"/>
              <a:t>Also</a:t>
            </a:r>
            <a:r>
              <a:rPr lang="en-GB" dirty="0"/>
              <a:t>, electric power plants must be close to water, as well as some large industrial plants</a:t>
            </a:r>
            <a:r>
              <a:rPr lang="en-GB" dirty="0" smtClean="0"/>
              <a:t>.</a:t>
            </a:r>
            <a:endParaRPr lang="en-GB" dirty="0"/>
          </a:p>
        </p:txBody>
      </p:sp>
    </p:spTree>
    <p:extLst>
      <p:ext uri="{BB962C8B-B14F-4D97-AF65-F5344CB8AC3E}">
        <p14:creationId xmlns:p14="http://schemas.microsoft.com/office/powerpoint/2010/main" val="3321296959"/>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77500" lnSpcReduction="20000"/>
          </a:bodyPr>
          <a:lstStyle/>
          <a:p>
            <a:pPr marL="0" indent="0">
              <a:buNone/>
            </a:pPr>
            <a:r>
              <a:rPr lang="en-GB" dirty="0" smtClean="0"/>
              <a:t>5- The </a:t>
            </a:r>
            <a:r>
              <a:rPr lang="en-GB" dirty="0"/>
              <a:t>degree of government encouragement and state policy: Many countries encourage investors to establish industrial and service organizations in specific areas, such as in ports, tax exemptions for several years, exemptions from employment restrictions, no restrictions on the transfer of profits, customs exemptions, or the state's sale of lands at prices Nominal or low </a:t>
            </a:r>
            <a:r>
              <a:rPr lang="en-GB" dirty="0" smtClean="0"/>
              <a:t>costs .</a:t>
            </a:r>
          </a:p>
          <a:p>
            <a:pPr marL="0" indent="0">
              <a:buNone/>
            </a:pPr>
            <a:r>
              <a:rPr lang="en-GB" dirty="0" smtClean="0"/>
              <a:t>6- Environmental </a:t>
            </a:r>
            <a:r>
              <a:rPr lang="en-GB" dirty="0"/>
              <a:t>factors: They play a role now in determining the locations of factories. Factories that are harmful to the environment are far from residential areas. This is one of the most important factors that determine the location of the </a:t>
            </a:r>
            <a:r>
              <a:rPr lang="en-GB" dirty="0" smtClean="0"/>
              <a:t>factory .</a:t>
            </a:r>
          </a:p>
          <a:p>
            <a:pPr marL="0" indent="0">
              <a:buNone/>
            </a:pPr>
            <a:r>
              <a:rPr lang="en-GB" dirty="0" smtClean="0"/>
              <a:t>7- Other </a:t>
            </a:r>
            <a:r>
              <a:rPr lang="en-GB" dirty="0"/>
              <a:t>factors: such as the proximity of hospitals, schools, </a:t>
            </a:r>
            <a:r>
              <a:rPr lang="en-GB" dirty="0" smtClean="0"/>
              <a:t>fire-fighters .</a:t>
            </a:r>
            <a:endParaRPr lang="en-GB" dirty="0"/>
          </a:p>
          <a:p>
            <a:pPr marL="0" indent="0">
              <a:buNone/>
            </a:pPr>
            <a:endParaRPr lang="en-GB" dirty="0"/>
          </a:p>
        </p:txBody>
      </p:sp>
    </p:spTree>
    <p:extLst>
      <p:ext uri="{BB962C8B-B14F-4D97-AF65-F5344CB8AC3E}">
        <p14:creationId xmlns:p14="http://schemas.microsoft.com/office/powerpoint/2010/main" val="1374196316"/>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What are the recent trends in choosing a factory </a:t>
            </a:r>
            <a:r>
              <a:rPr lang="en-GB" dirty="0" smtClean="0"/>
              <a:t>site?</a:t>
            </a:r>
            <a:endParaRPr lang="en-GB" dirty="0"/>
          </a:p>
        </p:txBody>
      </p:sp>
      <p:sp>
        <p:nvSpPr>
          <p:cNvPr id="3" name="Content Placeholder 2"/>
          <p:cNvSpPr>
            <a:spLocks noGrp="1"/>
          </p:cNvSpPr>
          <p:nvPr>
            <p:ph idx="1"/>
          </p:nvPr>
        </p:nvSpPr>
        <p:spPr/>
        <p:txBody>
          <a:bodyPr>
            <a:normAutofit fontScale="77500" lnSpcReduction="20000"/>
          </a:bodyPr>
          <a:lstStyle/>
          <a:p>
            <a:pPr marL="0" indent="0">
              <a:buNone/>
            </a:pPr>
            <a:r>
              <a:rPr lang="en-GB" dirty="0" smtClean="0"/>
              <a:t>-Effects </a:t>
            </a:r>
            <a:r>
              <a:rPr lang="en-GB" dirty="0"/>
              <a:t>of Globalization: Globalization has greatly affected the transformation of most industrial companies into multinational companies, </a:t>
            </a:r>
            <a:r>
              <a:rPr lang="en-GB" dirty="0" err="1"/>
              <a:t>ie</a:t>
            </a:r>
            <a:r>
              <a:rPr lang="en-GB" dirty="0"/>
              <a:t> opening branches in several </a:t>
            </a:r>
            <a:r>
              <a:rPr lang="en-GB" dirty="0" smtClean="0"/>
              <a:t>countries .</a:t>
            </a:r>
          </a:p>
          <a:p>
            <a:pPr marL="0" indent="0">
              <a:buNone/>
            </a:pPr>
            <a:r>
              <a:rPr lang="en-GB" dirty="0" smtClean="0"/>
              <a:t>Therefore</a:t>
            </a:r>
            <a:r>
              <a:rPr lang="en-GB" dirty="0"/>
              <a:t>, the process of selecting a plant is in three </a:t>
            </a:r>
            <a:r>
              <a:rPr lang="en-GB" dirty="0" smtClean="0"/>
              <a:t>stages :</a:t>
            </a:r>
          </a:p>
          <a:p>
            <a:pPr marL="0" indent="0">
              <a:buNone/>
            </a:pPr>
            <a:r>
              <a:rPr lang="en-GB" dirty="0" smtClean="0"/>
              <a:t>1- Choosing </a:t>
            </a:r>
            <a:r>
              <a:rPr lang="en-GB" dirty="0"/>
              <a:t>the country: studying the laws and legislations, studying the political stability in the country and the economic problems, the availability of communications and energy, the locations of the markets, the availability of the workforce in that country with specializations and skills, the availability of equipment and production requirements, and currency exchange rates.</a:t>
            </a:r>
          </a:p>
        </p:txBody>
      </p:sp>
    </p:spTree>
    <p:extLst>
      <p:ext uri="{BB962C8B-B14F-4D97-AF65-F5344CB8AC3E}">
        <p14:creationId xmlns:p14="http://schemas.microsoft.com/office/powerpoint/2010/main" val="1011939891"/>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85000" lnSpcReduction="10000"/>
          </a:bodyPr>
          <a:lstStyle/>
          <a:p>
            <a:pPr marL="0" indent="0">
              <a:buNone/>
            </a:pPr>
            <a:r>
              <a:rPr lang="en-GB" dirty="0" smtClean="0"/>
              <a:t>2-Choosing </a:t>
            </a:r>
            <a:r>
              <a:rPr lang="en-GB" dirty="0"/>
              <a:t>the region: What are the attractive features, such as culture, taxes or climate that help to establish such factories, the availability of manpower in the region, costs (energy cost and energy availability in this region), as well as environmental protection legislation and the incentives offered by the state in the region. The cost of land and construction</a:t>
            </a:r>
            <a:r>
              <a:rPr lang="en-GB" dirty="0" smtClean="0"/>
              <a:t>.</a:t>
            </a:r>
          </a:p>
          <a:p>
            <a:pPr marL="0" indent="0">
              <a:buNone/>
            </a:pPr>
            <a:r>
              <a:rPr lang="en-GB" dirty="0" smtClean="0"/>
              <a:t>3- Choosing </a:t>
            </a:r>
            <a:r>
              <a:rPr lang="en-GB" dirty="0"/>
              <a:t>the area within the region: We study the construction costs in this region, the availability of water and sanitation and the environmental protection legislation in this region.</a:t>
            </a:r>
          </a:p>
        </p:txBody>
      </p:sp>
    </p:spTree>
    <p:extLst>
      <p:ext uri="{BB962C8B-B14F-4D97-AF65-F5344CB8AC3E}">
        <p14:creationId xmlns:p14="http://schemas.microsoft.com/office/powerpoint/2010/main" val="3204733503"/>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85000" lnSpcReduction="10000"/>
          </a:bodyPr>
          <a:lstStyle/>
          <a:p>
            <a:pPr marL="0" indent="0">
              <a:buNone/>
            </a:pPr>
            <a:r>
              <a:rPr lang="en-GB" dirty="0" smtClean="0"/>
              <a:t>-privatization </a:t>
            </a:r>
            <a:r>
              <a:rPr lang="en-GB" dirty="0"/>
              <a:t>.Trend or increased interest in the services sector: Due to the development of technology, interest is being given to the service sector, as well as cultural, educational and livelihood </a:t>
            </a:r>
            <a:r>
              <a:rPr lang="en-GB" dirty="0" smtClean="0"/>
              <a:t>development .</a:t>
            </a:r>
          </a:p>
          <a:p>
            <a:pPr marL="0" indent="0">
              <a:buNone/>
            </a:pPr>
            <a:r>
              <a:rPr lang="en-GB" dirty="0" smtClean="0"/>
              <a:t>-The </a:t>
            </a:r>
            <a:r>
              <a:rPr lang="en-GB" dirty="0"/>
              <a:t>use of high technology: especially the use of the Internet in many companies, which achieve high production and production of the highest </a:t>
            </a:r>
            <a:r>
              <a:rPr lang="en-GB" dirty="0" smtClean="0"/>
              <a:t>quality .</a:t>
            </a:r>
          </a:p>
          <a:p>
            <a:pPr marL="0" indent="0">
              <a:buNone/>
            </a:pPr>
            <a:r>
              <a:rPr lang="en-GB" dirty="0" smtClean="0"/>
              <a:t>-High </a:t>
            </a:r>
            <a:r>
              <a:rPr lang="en-GB" dirty="0"/>
              <a:t>productivity: it is not produced only for one country, but is exported to other countries, so it must use high productivity to invade commercial markets</a:t>
            </a:r>
          </a:p>
        </p:txBody>
      </p:sp>
    </p:spTree>
    <p:extLst>
      <p:ext uri="{BB962C8B-B14F-4D97-AF65-F5344CB8AC3E}">
        <p14:creationId xmlns:p14="http://schemas.microsoft.com/office/powerpoint/2010/main" val="5197503"/>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What are the methods used in selecting factories?</a:t>
            </a:r>
          </a:p>
        </p:txBody>
      </p:sp>
      <p:sp>
        <p:nvSpPr>
          <p:cNvPr id="3" name="Content Placeholder 2"/>
          <p:cNvSpPr>
            <a:spLocks noGrp="1"/>
          </p:cNvSpPr>
          <p:nvPr>
            <p:ph idx="1"/>
          </p:nvPr>
        </p:nvSpPr>
        <p:spPr/>
        <p:txBody>
          <a:bodyPr>
            <a:normAutofit fontScale="92500" lnSpcReduction="10000"/>
          </a:bodyPr>
          <a:lstStyle/>
          <a:p>
            <a:pPr marL="0" indent="0">
              <a:buNone/>
            </a:pPr>
            <a:r>
              <a:rPr lang="en-GB" dirty="0"/>
              <a:t>There are two types of factors or Financially methods</a:t>
            </a:r>
            <a:r>
              <a:rPr lang="en-GB" dirty="0" smtClean="0"/>
              <a:t>:</a:t>
            </a:r>
          </a:p>
          <a:p>
            <a:pPr marL="0" indent="0">
              <a:buNone/>
            </a:pPr>
            <a:r>
              <a:rPr lang="en-GB" dirty="0" smtClean="0"/>
              <a:t>measurable </a:t>
            </a:r>
            <a:r>
              <a:rPr lang="en-GB" dirty="0"/>
              <a:t>factors: any factor related to revenue, such as the purchase of land and </a:t>
            </a:r>
            <a:r>
              <a:rPr lang="en-GB" dirty="0" smtClean="0"/>
              <a:t>construction .</a:t>
            </a:r>
          </a:p>
          <a:p>
            <a:pPr marL="0" indent="0">
              <a:buNone/>
            </a:pPr>
            <a:r>
              <a:rPr lang="en-GB" dirty="0" smtClean="0"/>
              <a:t>Factors </a:t>
            </a:r>
            <a:r>
              <a:rPr lang="en-GB" dirty="0"/>
              <a:t>that cannot be measured financially: such as environmental factors, climate, education level, state policy, and union level</a:t>
            </a:r>
            <a:r>
              <a:rPr lang="en-GB" dirty="0" smtClean="0"/>
              <a:t>.</a:t>
            </a:r>
          </a:p>
          <a:p>
            <a:pPr marL="0" indent="0">
              <a:buNone/>
            </a:pPr>
            <a:endParaRPr lang="en-GB" dirty="0" smtClean="0"/>
          </a:p>
          <a:p>
            <a:pPr marL="0" indent="0">
              <a:buNone/>
            </a:pPr>
            <a:r>
              <a:rPr lang="en-GB" dirty="0" smtClean="0"/>
              <a:t> </a:t>
            </a:r>
            <a:endParaRPr lang="en-GB" dirty="0"/>
          </a:p>
        </p:txBody>
      </p:sp>
    </p:spTree>
    <p:extLst>
      <p:ext uri="{BB962C8B-B14F-4D97-AF65-F5344CB8AC3E}">
        <p14:creationId xmlns:p14="http://schemas.microsoft.com/office/powerpoint/2010/main" val="1151808423"/>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70000" lnSpcReduction="20000"/>
          </a:bodyPr>
          <a:lstStyle/>
          <a:p>
            <a:pPr marL="0" indent="0">
              <a:buNone/>
            </a:pPr>
            <a:r>
              <a:rPr lang="en-GB" dirty="0" smtClean="0"/>
              <a:t>Financially </a:t>
            </a:r>
            <a:r>
              <a:rPr lang="en-GB" dirty="0"/>
              <a:t>measurable factors (factors that have an impact on costs and revenues that can </a:t>
            </a:r>
            <a:r>
              <a:rPr lang="en-GB" dirty="0" smtClean="0"/>
              <a:t>be</a:t>
            </a:r>
            <a:r>
              <a:rPr lang="ar-IQ" dirty="0" smtClean="0"/>
              <a:t> </a:t>
            </a:r>
            <a:r>
              <a:rPr lang="en-GB" dirty="0" smtClean="0"/>
              <a:t>financially </a:t>
            </a:r>
            <a:r>
              <a:rPr lang="en-GB" dirty="0"/>
              <a:t>measured</a:t>
            </a:r>
            <a:r>
              <a:rPr lang="en-GB" dirty="0" smtClean="0"/>
              <a:t>)</a:t>
            </a:r>
            <a:endParaRPr lang="ar-IQ" dirty="0" smtClean="0"/>
          </a:p>
          <a:p>
            <a:pPr marL="0" indent="0">
              <a:buNone/>
            </a:pPr>
            <a:r>
              <a:rPr lang="en-GB" dirty="0" smtClean="0"/>
              <a:t>2</a:t>
            </a:r>
            <a:r>
              <a:rPr lang="en-GB" dirty="0"/>
              <a:t>. Determine which of the above factors can be measured financially</a:t>
            </a:r>
            <a:r>
              <a:rPr lang="en-GB" dirty="0" smtClean="0"/>
              <a:t>? </a:t>
            </a:r>
            <a:r>
              <a:rPr lang="en-GB" dirty="0"/>
              <a:t>Financially measurable factors in which</a:t>
            </a:r>
            <a:r>
              <a:rPr lang="en-GB" dirty="0" smtClean="0"/>
              <a:t>:</a:t>
            </a:r>
            <a:endParaRPr lang="ar-IQ" dirty="0" smtClean="0"/>
          </a:p>
          <a:p>
            <a:pPr marL="0" indent="0">
              <a:buNone/>
            </a:pPr>
            <a:r>
              <a:rPr lang="en-GB" dirty="0" smtClean="0"/>
              <a:t> </a:t>
            </a:r>
            <a:r>
              <a:rPr lang="en-GB" dirty="0"/>
              <a:t>1 - Measuring the cost and then comparing the total costs for each site (example) on the basis of choosing the site </a:t>
            </a:r>
            <a:r>
              <a:rPr lang="en-GB" dirty="0" smtClean="0"/>
              <a:t>that</a:t>
            </a:r>
            <a:r>
              <a:rPr lang="ar-IQ" dirty="0" smtClean="0"/>
              <a:t> </a:t>
            </a:r>
            <a:r>
              <a:rPr lang="en-GB" dirty="0" smtClean="0"/>
              <a:t>It </a:t>
            </a:r>
            <a:r>
              <a:rPr lang="en-GB" dirty="0"/>
              <a:t>achieves the lowest total </a:t>
            </a:r>
            <a:r>
              <a:rPr lang="en-GB" dirty="0" smtClean="0"/>
              <a:t>costs</a:t>
            </a:r>
            <a:endParaRPr lang="ar-IQ" dirty="0" smtClean="0"/>
          </a:p>
          <a:p>
            <a:pPr marL="0" indent="0">
              <a:buNone/>
            </a:pPr>
            <a:r>
              <a:rPr lang="en-GB" dirty="0" smtClean="0"/>
              <a:t> </a:t>
            </a:r>
            <a:r>
              <a:rPr lang="en-GB" dirty="0"/>
              <a:t>2 - Measuring the expected revenues for each site and then making a comparison on the basis of choosing the site that achieves the </a:t>
            </a:r>
            <a:r>
              <a:rPr lang="en-GB" dirty="0" smtClean="0"/>
              <a:t>highest</a:t>
            </a:r>
            <a:r>
              <a:rPr lang="ar-IQ" dirty="0" smtClean="0"/>
              <a:t> </a:t>
            </a:r>
            <a:r>
              <a:rPr lang="en-GB" dirty="0" smtClean="0"/>
              <a:t>Revenues</a:t>
            </a:r>
            <a:r>
              <a:rPr lang="ar-IQ" dirty="0" smtClean="0"/>
              <a:t> </a:t>
            </a:r>
            <a:r>
              <a:rPr lang="en-GB" dirty="0" smtClean="0"/>
              <a:t>Continued </a:t>
            </a:r>
            <a:r>
              <a:rPr lang="en-GB" dirty="0"/>
              <a:t>- the methods used in choosing the site1. Factors that cannot be measured financially, but have an impact on site selection. Therefore, it is necessary </a:t>
            </a:r>
            <a:r>
              <a:rPr lang="en-GB" dirty="0" smtClean="0"/>
              <a:t>to</a:t>
            </a:r>
            <a:r>
              <a:rPr lang="ar-IQ" dirty="0" smtClean="0"/>
              <a:t> </a:t>
            </a:r>
            <a:r>
              <a:rPr lang="en-GB" dirty="0" smtClean="0"/>
              <a:t>study it</a:t>
            </a:r>
            <a:endParaRPr lang="ar-IQ" dirty="0" smtClean="0"/>
          </a:p>
          <a:p>
            <a:pPr marL="0" indent="0">
              <a:buNone/>
            </a:pPr>
            <a:r>
              <a:rPr lang="en-GB" dirty="0" smtClean="0"/>
              <a:t>2</a:t>
            </a:r>
            <a:r>
              <a:rPr lang="en-GB" dirty="0"/>
              <a:t>. Determine which of the above factors cannot be measured financially?</a:t>
            </a:r>
          </a:p>
        </p:txBody>
      </p:sp>
    </p:spTree>
    <p:extLst>
      <p:ext uri="{BB962C8B-B14F-4D97-AF65-F5344CB8AC3E}">
        <p14:creationId xmlns:p14="http://schemas.microsoft.com/office/powerpoint/2010/main" val="1214322184"/>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indent="0">
              <a:buNone/>
            </a:pPr>
            <a:r>
              <a:rPr lang="en-GB" dirty="0"/>
              <a:t>1 Methods based on financial factors only, such as the break-even method and the transfer </a:t>
            </a:r>
            <a:r>
              <a:rPr lang="en-GB" dirty="0" smtClean="0"/>
              <a:t>method</a:t>
            </a:r>
            <a:endParaRPr lang="ar-IQ" dirty="0" smtClean="0"/>
          </a:p>
          <a:p>
            <a:pPr marL="0" indent="0">
              <a:buNone/>
            </a:pPr>
            <a:r>
              <a:rPr lang="en-GB" dirty="0" smtClean="0"/>
              <a:t>2</a:t>
            </a:r>
            <a:r>
              <a:rPr lang="en-GB" dirty="0"/>
              <a:t>. Methods based on financial and non-financial factors, such as the general factor </a:t>
            </a:r>
            <a:r>
              <a:rPr lang="en-GB" dirty="0" smtClean="0"/>
              <a:t>method</a:t>
            </a:r>
            <a:endParaRPr lang="ar-IQ" dirty="0" smtClean="0"/>
          </a:p>
          <a:p>
            <a:pPr marL="0" indent="0">
              <a:buNone/>
            </a:pPr>
            <a:r>
              <a:rPr lang="en-GB" dirty="0" smtClean="0"/>
              <a:t>3</a:t>
            </a:r>
            <a:r>
              <a:rPr lang="en-GB" dirty="0"/>
              <a:t>. The methods used in choosing the location of services are the mediator base and the </a:t>
            </a:r>
            <a:r>
              <a:rPr lang="en-GB" dirty="0" err="1"/>
              <a:t>center</a:t>
            </a:r>
            <a:r>
              <a:rPr lang="en-GB" dirty="0"/>
              <a:t> of gravity</a:t>
            </a:r>
          </a:p>
        </p:txBody>
      </p:sp>
    </p:spTree>
    <p:extLst>
      <p:ext uri="{BB962C8B-B14F-4D97-AF65-F5344CB8AC3E}">
        <p14:creationId xmlns:p14="http://schemas.microsoft.com/office/powerpoint/2010/main" val="25952692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Schematic production system</a:t>
            </a:r>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 y="1268760"/>
            <a:ext cx="9144000" cy="55892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29384693"/>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The first method: break-even point analysis</a:t>
            </a:r>
            <a:br>
              <a:rPr lang="en-GB" dirty="0"/>
            </a:br>
            <a:endParaRPr lang="en-GB" dirty="0"/>
          </a:p>
        </p:txBody>
      </p:sp>
      <p:sp>
        <p:nvSpPr>
          <p:cNvPr id="3" name="Content Placeholder 2"/>
          <p:cNvSpPr>
            <a:spLocks noGrp="1"/>
          </p:cNvSpPr>
          <p:nvPr>
            <p:ph idx="1"/>
          </p:nvPr>
        </p:nvSpPr>
        <p:spPr/>
        <p:txBody>
          <a:bodyPr>
            <a:normAutofit fontScale="77500" lnSpcReduction="20000"/>
          </a:bodyPr>
          <a:lstStyle/>
          <a:p>
            <a:pPr marL="0" indent="0">
              <a:buNone/>
            </a:pPr>
            <a:r>
              <a:rPr lang="en-GB" dirty="0" smtClean="0"/>
              <a:t>Costs :</a:t>
            </a:r>
          </a:p>
          <a:p>
            <a:pPr marL="0" indent="0">
              <a:buNone/>
            </a:pPr>
            <a:r>
              <a:rPr lang="en-GB" dirty="0" smtClean="0"/>
              <a:t>Fixed </a:t>
            </a:r>
            <a:r>
              <a:rPr lang="en-GB" dirty="0"/>
              <a:t>costs: the costs incurred by the project and not related to the volume of production, but at certain limits</a:t>
            </a:r>
            <a:r>
              <a:rPr lang="en-GB" dirty="0" smtClean="0"/>
              <a:t>. Such </a:t>
            </a:r>
            <a:r>
              <a:rPr lang="en-GB" dirty="0"/>
              <a:t>as: machine premiums, employee salaries, shop rent, electricity and water rent, and we symbolize it with the symbol </a:t>
            </a:r>
            <a:r>
              <a:rPr lang="en-GB" sz="3600" dirty="0" smtClean="0">
                <a:solidFill>
                  <a:srgbClr val="FF0000"/>
                </a:solidFill>
              </a:rPr>
              <a:t>F</a:t>
            </a:r>
            <a:r>
              <a:rPr lang="en-GB" dirty="0" smtClean="0"/>
              <a:t> .</a:t>
            </a:r>
          </a:p>
          <a:p>
            <a:pPr marL="0" indent="0">
              <a:buNone/>
            </a:pPr>
            <a:r>
              <a:rPr lang="en-GB" dirty="0" smtClean="0"/>
              <a:t>Variable </a:t>
            </a:r>
            <a:r>
              <a:rPr lang="en-GB" dirty="0"/>
              <a:t>costs: the costs incurred by the project that are related to the quantity of production and increase with its increase and decrease with its decrease</a:t>
            </a:r>
            <a:r>
              <a:rPr lang="en-GB" dirty="0" smtClean="0"/>
              <a:t>.</a:t>
            </a:r>
          </a:p>
          <a:p>
            <a:pPr marL="0" indent="0">
              <a:buNone/>
            </a:pPr>
            <a:r>
              <a:rPr lang="en-GB" dirty="0" smtClean="0"/>
              <a:t>Such </a:t>
            </a:r>
            <a:r>
              <a:rPr lang="en-GB" dirty="0"/>
              <a:t>as: the cost of raw materials and the wages of workers in production, as well as direct industrial expenses such as fuel and we symbolize it with the symbol </a:t>
            </a:r>
            <a:r>
              <a:rPr lang="en-GB" dirty="0">
                <a:solidFill>
                  <a:srgbClr val="FF0000"/>
                </a:solidFill>
              </a:rPr>
              <a:t>V</a:t>
            </a:r>
            <a:r>
              <a:rPr lang="en-GB" dirty="0"/>
              <a:t>.</a:t>
            </a:r>
          </a:p>
        </p:txBody>
      </p:sp>
    </p:spTree>
    <p:extLst>
      <p:ext uri="{BB962C8B-B14F-4D97-AF65-F5344CB8AC3E}">
        <p14:creationId xmlns:p14="http://schemas.microsoft.com/office/powerpoint/2010/main" val="689855976"/>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92500" lnSpcReduction="20000"/>
          </a:bodyPr>
          <a:lstStyle/>
          <a:p>
            <a:pPr marL="0" indent="0">
              <a:buNone/>
            </a:pPr>
            <a:r>
              <a:rPr lang="en-GB" dirty="0"/>
              <a:t>Total costs: the sum of fixed costs plus total variable costs and denoted by the symbol </a:t>
            </a:r>
            <a:r>
              <a:rPr lang="en-GB" dirty="0" err="1">
                <a:solidFill>
                  <a:srgbClr val="FF0000"/>
                </a:solidFill>
              </a:rPr>
              <a:t>Tc</a:t>
            </a:r>
            <a:r>
              <a:rPr lang="en-GB" dirty="0"/>
              <a:t>.</a:t>
            </a:r>
          </a:p>
          <a:p>
            <a:pPr marL="0" indent="0">
              <a:buNone/>
            </a:pPr>
            <a:r>
              <a:rPr lang="en-GB" dirty="0" smtClean="0"/>
              <a:t>Break-even </a:t>
            </a:r>
            <a:r>
              <a:rPr lang="en-GB" dirty="0"/>
              <a:t>point: It is the point at which the total costs are equal to the total revenue, and then the project does not bear a profit or a </a:t>
            </a:r>
            <a:r>
              <a:rPr lang="en-GB" dirty="0" smtClean="0"/>
              <a:t>loss .</a:t>
            </a:r>
          </a:p>
          <a:p>
            <a:pPr marL="0" indent="0">
              <a:buNone/>
            </a:pPr>
            <a:r>
              <a:rPr lang="en-GB" dirty="0" smtClean="0"/>
              <a:t>At </a:t>
            </a:r>
            <a:r>
              <a:rPr lang="en-GB" dirty="0"/>
              <a:t>break-even point </a:t>
            </a:r>
            <a:r>
              <a:rPr lang="en-GB" dirty="0" err="1"/>
              <a:t>B-E:Total</a:t>
            </a:r>
            <a:r>
              <a:rPr lang="en-GB" dirty="0"/>
              <a:t> revenue = total </a:t>
            </a:r>
            <a:r>
              <a:rPr lang="en-GB" dirty="0" smtClean="0"/>
              <a:t>costs </a:t>
            </a:r>
          </a:p>
          <a:p>
            <a:pPr marL="0" indent="0">
              <a:buNone/>
            </a:pPr>
            <a:r>
              <a:rPr lang="en-GB" dirty="0" smtClean="0"/>
              <a:t>P </a:t>
            </a:r>
            <a:r>
              <a:rPr lang="en-GB" dirty="0"/>
              <a:t>* Q = </a:t>
            </a:r>
            <a:r>
              <a:rPr lang="en-GB" dirty="0" err="1" smtClean="0"/>
              <a:t>Tc</a:t>
            </a:r>
            <a:endParaRPr lang="en-GB" dirty="0" smtClean="0"/>
          </a:p>
          <a:p>
            <a:pPr marL="0" indent="0">
              <a:buNone/>
            </a:pPr>
            <a:r>
              <a:rPr lang="en-GB" dirty="0" smtClean="0"/>
              <a:t>Q </a:t>
            </a:r>
            <a:r>
              <a:rPr lang="en-GB" dirty="0"/>
              <a:t>* V + F = P * QF = P * Q </a:t>
            </a:r>
            <a:endParaRPr lang="en-GB" dirty="0" smtClean="0"/>
          </a:p>
          <a:p>
            <a:pPr marL="0" indent="0">
              <a:buNone/>
            </a:pPr>
            <a:r>
              <a:rPr lang="en-GB" dirty="0" smtClean="0"/>
              <a:t>– </a:t>
            </a:r>
            <a:r>
              <a:rPr lang="en-GB" dirty="0"/>
              <a:t>(VQ)F = (P–V) QQ = </a:t>
            </a:r>
            <a:r>
              <a:rPr lang="en-GB" dirty="0" smtClean="0"/>
              <a:t>FP-V where </a:t>
            </a:r>
            <a:r>
              <a:rPr lang="en-GB" dirty="0"/>
              <a:t>Q is the break-even production volume</a:t>
            </a:r>
          </a:p>
        </p:txBody>
      </p:sp>
    </p:spTree>
    <p:extLst>
      <p:ext uri="{BB962C8B-B14F-4D97-AF65-F5344CB8AC3E}">
        <p14:creationId xmlns:p14="http://schemas.microsoft.com/office/powerpoint/2010/main" val="1340031317"/>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indent="0">
              <a:buNone/>
            </a:pPr>
            <a:r>
              <a:rPr lang="en-GB" dirty="0"/>
              <a:t>where Q is the break-even production </a:t>
            </a:r>
            <a:r>
              <a:rPr lang="en-GB" dirty="0" smtClean="0"/>
              <a:t>volume</a:t>
            </a:r>
          </a:p>
          <a:p>
            <a:pPr marL="0" indent="0">
              <a:buNone/>
            </a:pPr>
            <a:r>
              <a:rPr lang="en-GB" dirty="0" smtClean="0"/>
              <a:t>F </a:t>
            </a:r>
            <a:r>
              <a:rPr lang="en-GB" dirty="0"/>
              <a:t>represents the total fixed </a:t>
            </a:r>
            <a:r>
              <a:rPr lang="en-GB" dirty="0" smtClean="0"/>
              <a:t>costs</a:t>
            </a:r>
          </a:p>
          <a:p>
            <a:pPr marL="0" indent="0">
              <a:buNone/>
            </a:pPr>
            <a:r>
              <a:rPr lang="en-GB" dirty="0" smtClean="0"/>
              <a:t>P </a:t>
            </a:r>
            <a:r>
              <a:rPr lang="en-GB" dirty="0"/>
              <a:t>Selling price per </a:t>
            </a:r>
            <a:r>
              <a:rPr lang="en-GB" dirty="0" smtClean="0"/>
              <a:t>unit</a:t>
            </a:r>
          </a:p>
          <a:p>
            <a:pPr marL="0" indent="0">
              <a:buNone/>
            </a:pPr>
            <a:r>
              <a:rPr lang="en-GB" dirty="0" smtClean="0"/>
              <a:t>V </a:t>
            </a:r>
            <a:r>
              <a:rPr lang="en-GB" dirty="0"/>
              <a:t>Variable cost per unit</a:t>
            </a:r>
          </a:p>
        </p:txBody>
      </p:sp>
    </p:spTree>
    <p:extLst>
      <p:ext uri="{BB962C8B-B14F-4D97-AF65-F5344CB8AC3E}">
        <p14:creationId xmlns:p14="http://schemas.microsoft.com/office/powerpoint/2010/main" val="1445205568"/>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indent="0">
              <a:buNone/>
            </a:pPr>
            <a:r>
              <a:rPr lang="en-GB" dirty="0"/>
              <a:t>The second method: the general operand </a:t>
            </a:r>
            <a:r>
              <a:rPr lang="en-GB" dirty="0" smtClean="0"/>
              <a:t>method</a:t>
            </a:r>
          </a:p>
          <a:p>
            <a:pPr marL="0" indent="0">
              <a:buNone/>
            </a:pPr>
            <a:r>
              <a:rPr lang="en-GB" dirty="0" smtClean="0"/>
              <a:t>The </a:t>
            </a:r>
            <a:r>
              <a:rPr lang="en-GB" dirty="0"/>
              <a:t>third method: the method of transport networks</a:t>
            </a:r>
          </a:p>
        </p:txBody>
      </p:sp>
    </p:spTree>
    <p:extLst>
      <p:ext uri="{BB962C8B-B14F-4D97-AF65-F5344CB8AC3E}">
        <p14:creationId xmlns:p14="http://schemas.microsoft.com/office/powerpoint/2010/main" val="2814765522"/>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85000" lnSpcReduction="10000"/>
          </a:bodyPr>
          <a:lstStyle/>
          <a:p>
            <a:pPr marL="0" indent="0">
              <a:buNone/>
            </a:pPr>
            <a:r>
              <a:rPr lang="en-GB" dirty="0" smtClean="0"/>
              <a:t>General </a:t>
            </a:r>
            <a:r>
              <a:rPr lang="en-GB" dirty="0"/>
              <a:t>modulus </a:t>
            </a:r>
            <a:r>
              <a:rPr lang="en-GB" dirty="0" smtClean="0"/>
              <a:t>method</a:t>
            </a:r>
            <a:r>
              <a:rPr lang="ar-IQ" dirty="0" smtClean="0"/>
              <a:t> </a:t>
            </a:r>
            <a:r>
              <a:rPr lang="en-GB" dirty="0" smtClean="0"/>
              <a:t>Depends </a:t>
            </a:r>
            <a:r>
              <a:rPr lang="en-GB" dirty="0"/>
              <a:t>on dividing the factors influencing the selection of the factory site into 3 groups</a:t>
            </a:r>
            <a:r>
              <a:rPr lang="en-GB" dirty="0" smtClean="0"/>
              <a:t>:</a:t>
            </a:r>
            <a:endParaRPr lang="ar-IQ" dirty="0" smtClean="0"/>
          </a:p>
          <a:p>
            <a:pPr marL="0" indent="0">
              <a:buNone/>
            </a:pPr>
            <a:r>
              <a:rPr lang="en-GB" dirty="0" smtClean="0"/>
              <a:t>1- </a:t>
            </a:r>
            <a:r>
              <a:rPr lang="en-GB" dirty="0"/>
              <a:t>Objective factors: factors that can be physically measured, such as </a:t>
            </a:r>
            <a:r>
              <a:rPr lang="en-GB" dirty="0" smtClean="0"/>
              <a:t>types</a:t>
            </a:r>
            <a:r>
              <a:rPr lang="ar-IQ" dirty="0" smtClean="0"/>
              <a:t> </a:t>
            </a:r>
            <a:r>
              <a:rPr lang="en-GB" dirty="0" smtClean="0"/>
              <a:t>Cost </a:t>
            </a:r>
            <a:r>
              <a:rPr lang="en-GB" dirty="0"/>
              <a:t>and Return (C/P</a:t>
            </a:r>
            <a:r>
              <a:rPr lang="en-GB" dirty="0" smtClean="0"/>
              <a:t>)</a:t>
            </a:r>
            <a:endParaRPr lang="ar-IQ" dirty="0" smtClean="0"/>
          </a:p>
          <a:p>
            <a:pPr marL="0" indent="0">
              <a:buNone/>
            </a:pPr>
            <a:r>
              <a:rPr lang="en-GB" dirty="0" smtClean="0"/>
              <a:t>2- </a:t>
            </a:r>
            <a:r>
              <a:rPr lang="en-GB" dirty="0"/>
              <a:t>Subjective or personal factors: the set of factors that cannot be measured </a:t>
            </a:r>
            <a:r>
              <a:rPr lang="en-GB" dirty="0" smtClean="0"/>
              <a:t>financially</a:t>
            </a:r>
            <a:r>
              <a:rPr lang="ar-IQ" dirty="0" smtClean="0"/>
              <a:t> </a:t>
            </a:r>
            <a:r>
              <a:rPr lang="en-GB" dirty="0" smtClean="0"/>
              <a:t>But </a:t>
            </a:r>
            <a:r>
              <a:rPr lang="en-GB" dirty="0"/>
              <a:t>the sites can be ranked in terms of achieving each factor (SF</a:t>
            </a:r>
            <a:r>
              <a:rPr lang="en-GB" dirty="0" smtClean="0"/>
              <a:t>).</a:t>
            </a:r>
            <a:endParaRPr lang="ar-IQ" dirty="0" smtClean="0"/>
          </a:p>
          <a:p>
            <a:pPr marL="0" indent="0">
              <a:buNone/>
            </a:pPr>
            <a:r>
              <a:rPr lang="en-GB" dirty="0" smtClean="0"/>
              <a:t>3- </a:t>
            </a:r>
            <a:r>
              <a:rPr lang="en-GB" dirty="0"/>
              <a:t>Critical factors: factors that cannot be measured financially, but whose availability is considered a </a:t>
            </a:r>
            <a:r>
              <a:rPr lang="en-GB" dirty="0" smtClean="0"/>
              <a:t>basis</a:t>
            </a:r>
            <a:r>
              <a:rPr lang="ar-IQ" dirty="0" smtClean="0"/>
              <a:t> </a:t>
            </a:r>
            <a:r>
              <a:rPr lang="en-GB" dirty="0" smtClean="0"/>
              <a:t>To </a:t>
            </a:r>
            <a:r>
              <a:rPr lang="en-GB" dirty="0"/>
              <a:t>carry out the project in a specific area</a:t>
            </a:r>
            <a:r>
              <a:rPr lang="en-GB" dirty="0" smtClean="0"/>
              <a:t>.</a:t>
            </a:r>
            <a:endParaRPr lang="ar-IQ" dirty="0" smtClean="0"/>
          </a:p>
          <a:p>
            <a:pPr marL="0" indent="0">
              <a:buNone/>
            </a:pPr>
            <a:r>
              <a:rPr lang="en-GB" dirty="0" smtClean="0"/>
              <a:t> </a:t>
            </a:r>
            <a:r>
              <a:rPr lang="en-GB" dirty="0"/>
              <a:t>Availability = 1, Unavailability = 0 (CF)</a:t>
            </a:r>
          </a:p>
        </p:txBody>
      </p:sp>
    </p:spTree>
    <p:extLst>
      <p:ext uri="{BB962C8B-B14F-4D97-AF65-F5344CB8AC3E}">
        <p14:creationId xmlns:p14="http://schemas.microsoft.com/office/powerpoint/2010/main" val="1675035884"/>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indent="0">
              <a:buNone/>
            </a:pPr>
            <a:r>
              <a:rPr lang="en-GB" dirty="0"/>
              <a:t>Objective factors</a:t>
            </a:r>
            <a:r>
              <a:rPr lang="en-GB" dirty="0" smtClean="0"/>
              <a:t>:</a:t>
            </a:r>
            <a:endParaRPr lang="ar-IQ" dirty="0" smtClean="0"/>
          </a:p>
          <a:p>
            <a:pPr marL="0" indent="0">
              <a:buNone/>
            </a:pPr>
            <a:r>
              <a:rPr lang="en-GB" dirty="0" smtClean="0"/>
              <a:t> </a:t>
            </a:r>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2219621591"/>
              </p:ext>
            </p:extLst>
          </p:nvPr>
        </p:nvGraphicFramePr>
        <p:xfrm>
          <a:off x="395536" y="2636912"/>
          <a:ext cx="8496942" cy="3312370"/>
        </p:xfrm>
        <a:graphic>
          <a:graphicData uri="http://schemas.openxmlformats.org/drawingml/2006/table">
            <a:tbl>
              <a:tblPr firstRow="1" bandRow="1">
                <a:tableStyleId>{5C22544A-7EE6-4342-B048-85BDC9FD1C3A}</a:tableStyleId>
              </a:tblPr>
              <a:tblGrid>
                <a:gridCol w="1416157"/>
                <a:gridCol w="1416157"/>
                <a:gridCol w="1416157"/>
                <a:gridCol w="1416157"/>
                <a:gridCol w="1416157"/>
                <a:gridCol w="1416157"/>
              </a:tblGrid>
              <a:tr h="662474">
                <a:tc>
                  <a:txBody>
                    <a:bodyPr/>
                    <a:lstStyle/>
                    <a:p>
                      <a:endParaRPr lang="en-GB" dirty="0"/>
                    </a:p>
                  </a:txBody>
                  <a:tcPr/>
                </a:tc>
                <a:tc>
                  <a:txBody>
                    <a:bodyPr/>
                    <a:lstStyle/>
                    <a:p>
                      <a:r>
                        <a:rPr lang="en-GB" dirty="0" smtClean="0"/>
                        <a:t>construction cost</a:t>
                      </a:r>
                      <a:endParaRPr lang="en-GB" dirty="0"/>
                    </a:p>
                  </a:txBody>
                  <a:tcPr/>
                </a:tc>
                <a:tc>
                  <a:txBody>
                    <a:bodyPr/>
                    <a:lstStyle/>
                    <a:p>
                      <a:r>
                        <a:rPr lang="en-GB" dirty="0" smtClean="0"/>
                        <a:t>tax cost</a:t>
                      </a:r>
                      <a:endParaRPr lang="en-GB" dirty="0"/>
                    </a:p>
                  </a:txBody>
                  <a:tcPr/>
                </a:tc>
                <a:tc>
                  <a:txBody>
                    <a:bodyPr/>
                    <a:lstStyle/>
                    <a:p>
                      <a:r>
                        <a:rPr lang="en-GB" dirty="0" smtClean="0"/>
                        <a:t>energy cost</a:t>
                      </a:r>
                      <a:endParaRPr lang="en-GB" dirty="0"/>
                    </a:p>
                  </a:txBody>
                  <a:tcPr/>
                </a:tc>
                <a:tc>
                  <a:txBody>
                    <a:bodyPr/>
                    <a:lstStyle/>
                    <a:p>
                      <a:r>
                        <a:rPr lang="en-GB" dirty="0" smtClean="0"/>
                        <a:t>Total costs</a:t>
                      </a:r>
                      <a:endParaRPr lang="en-GB" dirty="0"/>
                    </a:p>
                  </a:txBody>
                  <a:tcPr/>
                </a:tc>
                <a:tc>
                  <a:txBody>
                    <a:bodyPr/>
                    <a:lstStyle/>
                    <a:p>
                      <a:r>
                        <a:rPr lang="en-GB" dirty="0" smtClean="0"/>
                        <a:t>Objective factors</a:t>
                      </a:r>
                      <a:endParaRPr lang="en-GB" dirty="0"/>
                    </a:p>
                  </a:txBody>
                  <a:tcPr/>
                </a:tc>
              </a:tr>
              <a:tr h="662474">
                <a:tc>
                  <a:txBody>
                    <a:bodyPr/>
                    <a:lstStyle/>
                    <a:p>
                      <a:r>
                        <a:rPr lang="ar-IQ" dirty="0" smtClean="0"/>
                        <a:t>1</a:t>
                      </a:r>
                      <a:endParaRPr lang="en-GB" dirty="0"/>
                    </a:p>
                  </a:txBody>
                  <a:tcPr/>
                </a:tc>
                <a:tc>
                  <a:txBody>
                    <a:bodyPr/>
                    <a:lstStyle/>
                    <a:p>
                      <a:r>
                        <a:rPr lang="ar-IQ" dirty="0" smtClean="0"/>
                        <a:t>10000</a:t>
                      </a:r>
                      <a:endParaRPr lang="en-GB" dirty="0"/>
                    </a:p>
                  </a:txBody>
                  <a:tcPr/>
                </a:tc>
                <a:tc>
                  <a:txBody>
                    <a:bodyPr/>
                    <a:lstStyle/>
                    <a:p>
                      <a:r>
                        <a:rPr lang="ar-IQ" dirty="0" smtClean="0"/>
                        <a:t>3000</a:t>
                      </a:r>
                      <a:endParaRPr lang="en-GB" dirty="0"/>
                    </a:p>
                  </a:txBody>
                  <a:tcPr/>
                </a:tc>
                <a:tc>
                  <a:txBody>
                    <a:bodyPr/>
                    <a:lstStyle/>
                    <a:p>
                      <a:r>
                        <a:rPr lang="ar-IQ" dirty="0" smtClean="0"/>
                        <a:t>2000</a:t>
                      </a:r>
                      <a:endParaRPr lang="en-GB" dirty="0"/>
                    </a:p>
                  </a:txBody>
                  <a:tcPr/>
                </a:tc>
                <a:tc>
                  <a:txBody>
                    <a:bodyPr/>
                    <a:lstStyle/>
                    <a:p>
                      <a:endParaRPr lang="en-GB"/>
                    </a:p>
                  </a:txBody>
                  <a:tcPr/>
                </a:tc>
                <a:tc>
                  <a:txBody>
                    <a:bodyPr/>
                    <a:lstStyle/>
                    <a:p>
                      <a:endParaRPr lang="en-GB"/>
                    </a:p>
                  </a:txBody>
                  <a:tcPr/>
                </a:tc>
              </a:tr>
              <a:tr h="662474">
                <a:tc>
                  <a:txBody>
                    <a:bodyPr/>
                    <a:lstStyle/>
                    <a:p>
                      <a:r>
                        <a:rPr lang="ar-IQ" dirty="0" smtClean="0"/>
                        <a:t>2</a:t>
                      </a:r>
                      <a:endParaRPr lang="en-GB" dirty="0"/>
                    </a:p>
                  </a:txBody>
                  <a:tcPr/>
                </a:tc>
                <a:tc>
                  <a:txBody>
                    <a:bodyPr/>
                    <a:lstStyle/>
                    <a:p>
                      <a:r>
                        <a:rPr lang="ar-IQ" dirty="0" smtClean="0"/>
                        <a:t>20000</a:t>
                      </a:r>
                      <a:endParaRPr lang="en-GB" dirty="0"/>
                    </a:p>
                  </a:txBody>
                  <a:tcPr/>
                </a:tc>
                <a:tc>
                  <a:txBody>
                    <a:bodyPr/>
                    <a:lstStyle/>
                    <a:p>
                      <a:r>
                        <a:rPr lang="ar-IQ" dirty="0" smtClean="0"/>
                        <a:t>1000</a:t>
                      </a:r>
                      <a:endParaRPr lang="en-GB" dirty="0"/>
                    </a:p>
                  </a:txBody>
                  <a:tcPr/>
                </a:tc>
                <a:tc>
                  <a:txBody>
                    <a:bodyPr/>
                    <a:lstStyle/>
                    <a:p>
                      <a:r>
                        <a:rPr lang="ar-IQ" dirty="0" smtClean="0"/>
                        <a:t>2000</a:t>
                      </a:r>
                      <a:endParaRPr lang="en-GB" dirty="0"/>
                    </a:p>
                  </a:txBody>
                  <a:tcPr/>
                </a:tc>
                <a:tc>
                  <a:txBody>
                    <a:bodyPr/>
                    <a:lstStyle/>
                    <a:p>
                      <a:endParaRPr lang="en-GB"/>
                    </a:p>
                  </a:txBody>
                  <a:tcPr/>
                </a:tc>
                <a:tc>
                  <a:txBody>
                    <a:bodyPr/>
                    <a:lstStyle/>
                    <a:p>
                      <a:endParaRPr lang="en-GB"/>
                    </a:p>
                  </a:txBody>
                  <a:tcPr/>
                </a:tc>
              </a:tr>
              <a:tr h="662474">
                <a:tc>
                  <a:txBody>
                    <a:bodyPr/>
                    <a:lstStyle/>
                    <a:p>
                      <a:r>
                        <a:rPr lang="ar-IQ" dirty="0" smtClean="0"/>
                        <a:t>3</a:t>
                      </a:r>
                      <a:endParaRPr lang="en-GB" dirty="0"/>
                    </a:p>
                  </a:txBody>
                  <a:tcPr/>
                </a:tc>
                <a:tc>
                  <a:txBody>
                    <a:bodyPr/>
                    <a:lstStyle/>
                    <a:p>
                      <a:r>
                        <a:rPr lang="ar-IQ" dirty="0" smtClean="0"/>
                        <a:t>12000</a:t>
                      </a:r>
                      <a:endParaRPr lang="en-GB" dirty="0"/>
                    </a:p>
                  </a:txBody>
                  <a:tcPr/>
                </a:tc>
                <a:tc>
                  <a:txBody>
                    <a:bodyPr/>
                    <a:lstStyle/>
                    <a:p>
                      <a:r>
                        <a:rPr lang="ar-IQ" dirty="0" smtClean="0"/>
                        <a:t>6000</a:t>
                      </a:r>
                      <a:endParaRPr lang="en-GB" dirty="0"/>
                    </a:p>
                  </a:txBody>
                  <a:tcPr/>
                </a:tc>
                <a:tc>
                  <a:txBody>
                    <a:bodyPr/>
                    <a:lstStyle/>
                    <a:p>
                      <a:r>
                        <a:rPr lang="ar-IQ" dirty="0" smtClean="0"/>
                        <a:t>2000</a:t>
                      </a:r>
                      <a:endParaRPr lang="en-GB" dirty="0"/>
                    </a:p>
                  </a:txBody>
                  <a:tcPr/>
                </a:tc>
                <a:tc>
                  <a:txBody>
                    <a:bodyPr/>
                    <a:lstStyle/>
                    <a:p>
                      <a:endParaRPr lang="en-GB"/>
                    </a:p>
                  </a:txBody>
                  <a:tcPr/>
                </a:tc>
                <a:tc>
                  <a:txBody>
                    <a:bodyPr/>
                    <a:lstStyle/>
                    <a:p>
                      <a:endParaRPr lang="en-GB"/>
                    </a:p>
                  </a:txBody>
                  <a:tcPr/>
                </a:tc>
              </a:tr>
              <a:tr h="662474">
                <a:tc>
                  <a:txBody>
                    <a:bodyPr/>
                    <a:lstStyle/>
                    <a:p>
                      <a:r>
                        <a:rPr lang="ar-IQ" dirty="0" smtClean="0"/>
                        <a:t>4</a:t>
                      </a:r>
                      <a:endParaRPr lang="en-GB" dirty="0"/>
                    </a:p>
                  </a:txBody>
                  <a:tcPr/>
                </a:tc>
                <a:tc>
                  <a:txBody>
                    <a:bodyPr/>
                    <a:lstStyle/>
                    <a:p>
                      <a:r>
                        <a:rPr lang="ar-IQ" dirty="0" smtClean="0"/>
                        <a:t>14000</a:t>
                      </a:r>
                      <a:endParaRPr lang="en-GB" dirty="0"/>
                    </a:p>
                  </a:txBody>
                  <a:tcPr/>
                </a:tc>
                <a:tc>
                  <a:txBody>
                    <a:bodyPr/>
                    <a:lstStyle/>
                    <a:p>
                      <a:r>
                        <a:rPr lang="ar-IQ" dirty="0" smtClean="0"/>
                        <a:t>4000</a:t>
                      </a:r>
                      <a:endParaRPr lang="en-GB" dirty="0"/>
                    </a:p>
                  </a:txBody>
                  <a:tcPr/>
                </a:tc>
                <a:tc>
                  <a:txBody>
                    <a:bodyPr/>
                    <a:lstStyle/>
                    <a:p>
                      <a:r>
                        <a:rPr lang="ar-IQ" dirty="0" smtClean="0"/>
                        <a:t>3000</a:t>
                      </a:r>
                      <a:endParaRPr lang="en-GB" dirty="0"/>
                    </a:p>
                  </a:txBody>
                  <a:tcPr/>
                </a:tc>
                <a:tc>
                  <a:txBody>
                    <a:bodyPr/>
                    <a:lstStyle/>
                    <a:p>
                      <a:endParaRPr lang="en-GB"/>
                    </a:p>
                  </a:txBody>
                  <a:tcPr/>
                </a:tc>
                <a:tc>
                  <a:txBody>
                    <a:bodyPr/>
                    <a:lstStyle/>
                    <a:p>
                      <a:endParaRPr lang="en-GB" dirty="0"/>
                    </a:p>
                  </a:txBody>
                  <a:tcPr/>
                </a:tc>
              </a:tr>
            </a:tbl>
          </a:graphicData>
        </a:graphic>
      </p:graphicFrame>
    </p:spTree>
    <p:extLst>
      <p:ext uri="{BB962C8B-B14F-4D97-AF65-F5344CB8AC3E}">
        <p14:creationId xmlns:p14="http://schemas.microsoft.com/office/powerpoint/2010/main" val="329214164"/>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85000" lnSpcReduction="10000"/>
          </a:bodyPr>
          <a:lstStyle/>
          <a:p>
            <a:pPr marL="0" indent="0">
              <a:buNone/>
            </a:pPr>
            <a:r>
              <a:rPr lang="en-GB" dirty="0"/>
              <a:t>• Depends on dividing the factors affecting the selection of the factory site into 3 groups</a:t>
            </a:r>
            <a:r>
              <a:rPr lang="en-GB" dirty="0" smtClean="0"/>
              <a:t>:</a:t>
            </a:r>
          </a:p>
          <a:p>
            <a:pPr marL="0" indent="0">
              <a:buNone/>
            </a:pPr>
            <a:r>
              <a:rPr lang="en-GB" dirty="0" smtClean="0"/>
              <a:t>1- </a:t>
            </a:r>
            <a:r>
              <a:rPr lang="en-GB" dirty="0"/>
              <a:t>Objective </a:t>
            </a:r>
            <a:r>
              <a:rPr lang="en-GB" dirty="0" smtClean="0"/>
              <a:t>factors (OF): </a:t>
            </a:r>
            <a:r>
              <a:rPr lang="en-GB" dirty="0"/>
              <a:t>factors that can be physically measured, such as </a:t>
            </a:r>
            <a:r>
              <a:rPr lang="en-GB" dirty="0" smtClean="0"/>
              <a:t>types Cost </a:t>
            </a:r>
            <a:r>
              <a:rPr lang="en-GB" dirty="0"/>
              <a:t>and Return (C/P</a:t>
            </a:r>
            <a:r>
              <a:rPr lang="en-GB" dirty="0" smtClean="0"/>
              <a:t>)</a:t>
            </a:r>
          </a:p>
          <a:p>
            <a:pPr marL="0" indent="0">
              <a:buNone/>
            </a:pPr>
            <a:r>
              <a:rPr lang="en-GB" dirty="0" smtClean="0"/>
              <a:t>2- </a:t>
            </a:r>
            <a:r>
              <a:rPr lang="en-GB" dirty="0"/>
              <a:t>Subjective or personal factors: the set of factors that cannot be measured </a:t>
            </a:r>
            <a:r>
              <a:rPr lang="en-GB" dirty="0" smtClean="0"/>
              <a:t>financially But </a:t>
            </a:r>
            <a:r>
              <a:rPr lang="en-GB" dirty="0"/>
              <a:t>the sites can be ranked in terms of achieving each factor (SF</a:t>
            </a:r>
            <a:r>
              <a:rPr lang="en-GB" dirty="0" smtClean="0"/>
              <a:t>).</a:t>
            </a:r>
          </a:p>
          <a:p>
            <a:pPr marL="0" indent="0">
              <a:buNone/>
            </a:pPr>
            <a:r>
              <a:rPr lang="en-GB" dirty="0" smtClean="0"/>
              <a:t>3- </a:t>
            </a:r>
            <a:r>
              <a:rPr lang="en-GB" dirty="0"/>
              <a:t>Critical factors: factors that cannot be measured financially, but whose availability is considered a </a:t>
            </a:r>
            <a:r>
              <a:rPr lang="en-GB" dirty="0" smtClean="0"/>
              <a:t>basis To </a:t>
            </a:r>
            <a:r>
              <a:rPr lang="en-GB" dirty="0"/>
              <a:t>carry out the project in a specific area. Availability = 1, Unavailability = 0 (CF)</a:t>
            </a:r>
          </a:p>
        </p:txBody>
      </p:sp>
    </p:spTree>
    <p:extLst>
      <p:ext uri="{BB962C8B-B14F-4D97-AF65-F5344CB8AC3E}">
        <p14:creationId xmlns:p14="http://schemas.microsoft.com/office/powerpoint/2010/main" val="2056445448"/>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Transportation Network Method</a:t>
            </a:r>
            <a:endParaRPr lang="en-GB" dirty="0"/>
          </a:p>
        </p:txBody>
      </p:sp>
      <p:sp>
        <p:nvSpPr>
          <p:cNvPr id="3" name="Content Placeholder 2"/>
          <p:cNvSpPr>
            <a:spLocks noGrp="1"/>
          </p:cNvSpPr>
          <p:nvPr>
            <p:ph idx="1"/>
          </p:nvPr>
        </p:nvSpPr>
        <p:spPr/>
        <p:txBody>
          <a:bodyPr>
            <a:normAutofit fontScale="92500" lnSpcReduction="20000"/>
          </a:bodyPr>
          <a:lstStyle/>
          <a:p>
            <a:pPr marL="0" indent="0">
              <a:buNone/>
            </a:pPr>
            <a:r>
              <a:rPr lang="en-GB" dirty="0"/>
              <a:t>The costs of transporting raw materials to the factory, and transporting finished materials to sales or storage </a:t>
            </a:r>
            <a:r>
              <a:rPr lang="en-GB" dirty="0" smtClean="0"/>
              <a:t>centres </a:t>
            </a:r>
            <a:r>
              <a:rPr lang="en-GB" dirty="0"/>
              <a:t>are among the important elements that are taken into account when choosing the location of the factory, and since these costs affect the final cost of the product, the administration is trying to determine the products that will be produced by a factory in A specific area, and also specifying the areas to which finished products will be transported to achieve the lowest possible transportation costs</a:t>
            </a:r>
          </a:p>
        </p:txBody>
      </p:sp>
    </p:spTree>
    <p:extLst>
      <p:ext uri="{BB962C8B-B14F-4D97-AF65-F5344CB8AC3E}">
        <p14:creationId xmlns:p14="http://schemas.microsoft.com/office/powerpoint/2010/main" val="4292004745"/>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85000" lnSpcReduction="10000"/>
          </a:bodyPr>
          <a:lstStyle/>
          <a:p>
            <a:pPr marL="0" indent="0">
              <a:buNone/>
            </a:pPr>
            <a:r>
              <a:rPr lang="en-GB" dirty="0"/>
              <a:t>The method of transportation networks is one of the useful tools in solving the issues of selecting the factory site.</a:t>
            </a:r>
          </a:p>
          <a:p>
            <a:pPr marL="0" indent="0">
              <a:buNone/>
            </a:pPr>
            <a:r>
              <a:rPr lang="en-GB" dirty="0"/>
              <a:t>This method derives its name from its treatment of the problems of transporting products from multiple factories to multiple regions, with the aim of reducing transportation costs to the lowest possible extent and maximizing the profits achieved from that.</a:t>
            </a:r>
          </a:p>
          <a:p>
            <a:pPr marL="0" indent="0">
              <a:buNone/>
            </a:pPr>
            <a:r>
              <a:rPr lang="en-GB" dirty="0"/>
              <a:t>This takes place within the limits of the production capacity of factories and the demand for products, and this method is based on the following assumptions</a:t>
            </a:r>
            <a:r>
              <a:rPr lang="en-GB" dirty="0" smtClean="0"/>
              <a:t>:</a:t>
            </a:r>
            <a:endParaRPr lang="en-GB" dirty="0"/>
          </a:p>
        </p:txBody>
      </p:sp>
    </p:spTree>
    <p:extLst>
      <p:ext uri="{BB962C8B-B14F-4D97-AF65-F5344CB8AC3E}">
        <p14:creationId xmlns:p14="http://schemas.microsoft.com/office/powerpoint/2010/main" val="1424718017"/>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70000" lnSpcReduction="20000"/>
          </a:bodyPr>
          <a:lstStyle/>
          <a:p>
            <a:pPr marL="0" indent="0">
              <a:buNone/>
            </a:pPr>
            <a:r>
              <a:rPr lang="en-GB" dirty="0" smtClean="0"/>
              <a:t>1- The </a:t>
            </a:r>
            <a:r>
              <a:rPr lang="en-GB" dirty="0"/>
              <a:t>main objective is to reduce transportation costs to the lowest possible level</a:t>
            </a:r>
          </a:p>
          <a:p>
            <a:pPr marL="0" indent="0">
              <a:buNone/>
            </a:pPr>
            <a:r>
              <a:rPr lang="en-GB" dirty="0" smtClean="0"/>
              <a:t>2-Production </a:t>
            </a:r>
            <a:r>
              <a:rPr lang="en-GB" dirty="0"/>
              <a:t>and transportation costs are fixed and do not change and are calculated as a function of the number of units transferred</a:t>
            </a:r>
          </a:p>
          <a:p>
            <a:pPr marL="0" indent="0">
              <a:buNone/>
            </a:pPr>
            <a:r>
              <a:rPr lang="en-GB" dirty="0" smtClean="0"/>
              <a:t>3- Demand </a:t>
            </a:r>
            <a:r>
              <a:rPr lang="en-GB" dirty="0"/>
              <a:t>and production can be expressed in similar units of measure</a:t>
            </a:r>
          </a:p>
          <a:p>
            <a:pPr marL="0" indent="0">
              <a:buNone/>
            </a:pPr>
            <a:r>
              <a:rPr lang="en-GB" dirty="0" smtClean="0"/>
              <a:t>4-Units </a:t>
            </a:r>
            <a:r>
              <a:rPr lang="en-GB" dirty="0"/>
              <a:t>produced in factories are the same regardless of the location in which they are produced</a:t>
            </a:r>
          </a:p>
          <a:p>
            <a:pPr marL="0" indent="0">
              <a:buNone/>
            </a:pPr>
            <a:r>
              <a:rPr lang="en-GB" dirty="0" smtClean="0"/>
              <a:t>5-The </a:t>
            </a:r>
            <a:r>
              <a:rPr lang="en-GB" dirty="0"/>
              <a:t>total production capacity of the factories is equal to the total demand for the regions. If it happens that the production capacity exceeds the demand, then a fake area is created to consume the increase in production. Otherwise, a fake factory is created to fill the demand.</a:t>
            </a:r>
          </a:p>
          <a:p>
            <a:pPr marL="0" indent="0">
              <a:buNone/>
            </a:pPr>
            <a:endParaRPr lang="en-GB" dirty="0"/>
          </a:p>
        </p:txBody>
      </p:sp>
    </p:spTree>
    <p:extLst>
      <p:ext uri="{BB962C8B-B14F-4D97-AF65-F5344CB8AC3E}">
        <p14:creationId xmlns:p14="http://schemas.microsoft.com/office/powerpoint/2010/main" val="98307553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tevenson">
  <a:themeElements>
    <a:clrScheme name="Stevenso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evens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0">
          <a:gsLst>
            <a:gs pos="0">
              <a:schemeClr val="bg1"/>
            </a:gs>
            <a:gs pos="100000">
              <a:schemeClr val="accent1"/>
            </a:gs>
          </a:gsLst>
          <a:path path="rect">
            <a:fillToRect l="50000" t="50000" r="50000" b="50000"/>
          </a:path>
        </a:gra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gradFill rotWithShape="0">
          <a:gsLst>
            <a:gs pos="0">
              <a:schemeClr val="bg1"/>
            </a:gs>
            <a:gs pos="100000">
              <a:schemeClr val="accent1"/>
            </a:gs>
          </a:gsLst>
          <a:path path="rect">
            <a:fillToRect l="50000" t="50000" r="50000" b="50000"/>
          </a:path>
        </a:gra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Stevenso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evenso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evenso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evenso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evens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evens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evens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Stevenson">
  <a:themeElements>
    <a:clrScheme name="Stevenso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evens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0">
          <a:gsLst>
            <a:gs pos="0">
              <a:schemeClr val="bg1"/>
            </a:gs>
            <a:gs pos="100000">
              <a:schemeClr val="accent1"/>
            </a:gs>
          </a:gsLst>
          <a:path path="rect">
            <a:fillToRect l="50000" t="50000" r="50000" b="50000"/>
          </a:path>
        </a:gra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gradFill rotWithShape="0">
          <a:gsLst>
            <a:gs pos="0">
              <a:schemeClr val="bg1"/>
            </a:gs>
            <a:gs pos="100000">
              <a:schemeClr val="accent1"/>
            </a:gs>
          </a:gsLst>
          <a:path path="rect">
            <a:fillToRect l="50000" t="50000" r="50000" b="50000"/>
          </a:path>
        </a:gra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Stevenso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evenso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evenso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evenso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evens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evens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evens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Stevenson">
  <a:themeElements>
    <a:clrScheme name="Stevenso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evens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0">
          <a:gsLst>
            <a:gs pos="0">
              <a:schemeClr val="bg1"/>
            </a:gs>
            <a:gs pos="100000">
              <a:schemeClr val="accent1"/>
            </a:gs>
          </a:gsLst>
          <a:path path="rect">
            <a:fillToRect l="50000" t="50000" r="50000" b="50000"/>
          </a:path>
        </a:gra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gradFill rotWithShape="0">
          <a:gsLst>
            <a:gs pos="0">
              <a:schemeClr val="bg1"/>
            </a:gs>
            <a:gs pos="100000">
              <a:schemeClr val="accent1"/>
            </a:gs>
          </a:gsLst>
          <a:path path="rect">
            <a:fillToRect l="50000" t="50000" r="50000" b="50000"/>
          </a:path>
        </a:gra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Stevenso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evenso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evenso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evenso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evens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evens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evens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4_Stevenson">
  <a:themeElements>
    <a:clrScheme name="Stevenso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evens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0">
          <a:gsLst>
            <a:gs pos="0">
              <a:schemeClr val="bg1"/>
            </a:gs>
            <a:gs pos="100000">
              <a:schemeClr val="accent1"/>
            </a:gs>
          </a:gsLst>
          <a:path path="rect">
            <a:fillToRect l="50000" t="50000" r="50000" b="50000"/>
          </a:path>
        </a:gra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gradFill rotWithShape="0">
          <a:gsLst>
            <a:gs pos="0">
              <a:schemeClr val="bg1"/>
            </a:gs>
            <a:gs pos="100000">
              <a:schemeClr val="accent1"/>
            </a:gs>
          </a:gsLst>
          <a:path path="rect">
            <a:fillToRect l="50000" t="50000" r="50000" b="50000"/>
          </a:path>
        </a:gra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Stevenso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evenso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evenso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evenso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evens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evens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evens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6_Stevenson">
  <a:themeElements>
    <a:clrScheme name="Stevenso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evens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0">
          <a:gsLst>
            <a:gs pos="0">
              <a:schemeClr val="bg1"/>
            </a:gs>
            <a:gs pos="100000">
              <a:schemeClr val="accent1"/>
            </a:gs>
          </a:gsLst>
          <a:path path="rect">
            <a:fillToRect l="50000" t="50000" r="50000" b="50000"/>
          </a:path>
        </a:gra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gradFill rotWithShape="0">
          <a:gsLst>
            <a:gs pos="0">
              <a:schemeClr val="bg1"/>
            </a:gs>
            <a:gs pos="100000">
              <a:schemeClr val="accent1"/>
            </a:gs>
          </a:gsLst>
          <a:path path="rect">
            <a:fillToRect l="50000" t="50000" r="50000" b="50000"/>
          </a:path>
        </a:gra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Stevenso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evenso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evenso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evenso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evens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evens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evens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3192</TotalTime>
  <Words>9133</Words>
  <Application>Microsoft Office PowerPoint</Application>
  <PresentationFormat>On-screen Show (4:3)</PresentationFormat>
  <Paragraphs>970</Paragraphs>
  <Slides>160</Slides>
  <Notes>6</Notes>
  <HiddenSlides>0</HiddenSlides>
  <MMClips>0</MMClips>
  <ScaleCrop>false</ScaleCrop>
  <HeadingPairs>
    <vt:vector size="6" baseType="variant">
      <vt:variant>
        <vt:lpstr>Theme</vt:lpstr>
      </vt:variant>
      <vt:variant>
        <vt:i4>6</vt:i4>
      </vt:variant>
      <vt:variant>
        <vt:lpstr>Embedded OLE Servers</vt:lpstr>
      </vt:variant>
      <vt:variant>
        <vt:i4>1</vt:i4>
      </vt:variant>
      <vt:variant>
        <vt:lpstr>Slide Titles</vt:lpstr>
      </vt:variant>
      <vt:variant>
        <vt:i4>160</vt:i4>
      </vt:variant>
    </vt:vector>
  </HeadingPairs>
  <TitlesOfParts>
    <vt:vector size="167" baseType="lpstr">
      <vt:lpstr>Office Theme</vt:lpstr>
      <vt:lpstr>Stevenson</vt:lpstr>
      <vt:lpstr>1_Stevenson</vt:lpstr>
      <vt:lpstr>2_Stevenson</vt:lpstr>
      <vt:lpstr>4_Stevenson</vt:lpstr>
      <vt:lpstr>6_Stevenson</vt:lpstr>
      <vt:lpstr>Clip</vt:lpstr>
      <vt:lpstr>Production and Operations Management</vt:lpstr>
      <vt:lpstr>Ch1:Production and operations management concept</vt:lpstr>
      <vt:lpstr>PowerPoint Presentation</vt:lpstr>
      <vt:lpstr>First: Designing</vt:lpstr>
      <vt:lpstr>Second: Operation:</vt:lpstr>
      <vt:lpstr>Third: Control:</vt:lpstr>
      <vt:lpstr>2. Concept of Production</vt:lpstr>
      <vt:lpstr>PowerPoint Presentation</vt:lpstr>
      <vt:lpstr>Schematic production system</vt:lpstr>
      <vt:lpstr>3. Production System</vt:lpstr>
      <vt:lpstr>The production system has the following characteristics:</vt:lpstr>
      <vt:lpstr> 3.1. Classification of Production System</vt:lpstr>
      <vt:lpstr>PowerPoint Presentation</vt:lpstr>
      <vt:lpstr>3.1.1. Job  Shop  Production1-</vt:lpstr>
      <vt:lpstr> Characteristics</vt:lpstr>
      <vt:lpstr> Advantages</vt:lpstr>
      <vt:lpstr> Limitations</vt:lpstr>
      <vt:lpstr>2. Batch Production</vt:lpstr>
      <vt:lpstr> Characteristics</vt:lpstr>
      <vt:lpstr> Advantages</vt:lpstr>
      <vt:lpstr> Limitations</vt:lpstr>
      <vt:lpstr>3. Mass Production</vt:lpstr>
      <vt:lpstr> Characteristics</vt:lpstr>
      <vt:lpstr>PowerPoint Presentation</vt:lpstr>
      <vt:lpstr> Advantages</vt:lpstr>
      <vt:lpstr> Limitations</vt:lpstr>
      <vt:lpstr>4. Continuous Production</vt:lpstr>
      <vt:lpstr> Characteristics</vt:lpstr>
      <vt:lpstr> Advantages</vt:lpstr>
      <vt:lpstr> Limitations</vt:lpstr>
      <vt:lpstr>PowerPoint Presentation</vt:lpstr>
      <vt:lpstr>PowerPoint Presentation</vt:lpstr>
      <vt:lpstr>4.1. Objectives  of  Production  Management</vt:lpstr>
      <vt:lpstr>PowerPoint Presentation</vt:lpstr>
      <vt:lpstr>PowerPoint Presentation</vt:lpstr>
      <vt:lpstr>PowerPoint Presentation</vt:lpstr>
      <vt:lpstr>PowerPoint Presentation</vt:lpstr>
      <vt:lpstr>Label: Production and Operations Management: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Relationship of the production department with other departments:</vt:lpstr>
      <vt:lpstr>Q: What is the relationship between production management and marketing management??</vt:lpstr>
      <vt:lpstr>Q: What is the relationship between production management and finance management??</vt:lpstr>
      <vt:lpstr>Q: What is the relationship or common decisions between the three departments??</vt:lpstr>
      <vt:lpstr>What are the different forms of the production system??</vt:lpstr>
      <vt:lpstr>PowerPoint Presentation</vt:lpstr>
      <vt:lpstr>PowerPoint Presentation</vt:lpstr>
      <vt:lpstr>What is the difference between producing goods and providing services??</vt:lpstr>
      <vt:lpstr>PowerPoint Presentation</vt:lpstr>
      <vt:lpstr>What are the objectives of production and operations management?</vt:lpstr>
      <vt:lpstr>Ch2:Productivity Management</vt:lpstr>
      <vt:lpstr>PowerPoint Presentation</vt:lpstr>
      <vt:lpstr>PowerPoint Presentation</vt:lpstr>
      <vt:lpstr>PowerPoint Presentation</vt:lpstr>
      <vt:lpstr>PowerPoint Presentation</vt:lpstr>
      <vt:lpstr>Q: What is the importance of achieving a distinct level of productivity first at the level of the organization or company and secondly at the level of the national economy?</vt:lpstr>
      <vt:lpstr>PowerPoint Presentation</vt:lpstr>
      <vt:lpstr>Productivity Management Cycle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What are the entrances or ways to improve productivity?</vt:lpstr>
      <vt:lpstr>PowerPoint Presentation</vt:lpstr>
      <vt:lpstr>CH3:Plant Location Decision </vt:lpstr>
      <vt:lpstr>What are the objectives behind choosing a factory site?</vt:lpstr>
      <vt:lpstr>What are the factors that influence the choice of factory location?</vt:lpstr>
      <vt:lpstr>PowerPoint Presentation</vt:lpstr>
      <vt:lpstr>PowerPoint Presentation</vt:lpstr>
      <vt:lpstr>PowerPoint Presentation</vt:lpstr>
      <vt:lpstr>What are the recent trends in choosing a factory site?</vt:lpstr>
      <vt:lpstr>PowerPoint Presentation</vt:lpstr>
      <vt:lpstr>PowerPoint Presentation</vt:lpstr>
      <vt:lpstr>What are the methods used in selecting factories?</vt:lpstr>
      <vt:lpstr>PowerPoint Presentation</vt:lpstr>
      <vt:lpstr>PowerPoint Presentation</vt:lpstr>
      <vt:lpstr>The first method: break-even point analysis </vt:lpstr>
      <vt:lpstr>PowerPoint Presentation</vt:lpstr>
      <vt:lpstr>PowerPoint Presentation</vt:lpstr>
      <vt:lpstr>PowerPoint Presentation</vt:lpstr>
      <vt:lpstr>PowerPoint Presentation</vt:lpstr>
      <vt:lpstr>PowerPoint Presentation</vt:lpstr>
      <vt:lpstr>PowerPoint Presentation</vt:lpstr>
      <vt:lpstr>Transportation Network Method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CH4: Layout Planning </vt:lpstr>
      <vt:lpstr>PowerPoint Presentation</vt:lpstr>
      <vt:lpstr>PowerPoint Presentation</vt:lpstr>
      <vt:lpstr>The Need for Layout Design (Cont’d)</vt:lpstr>
      <vt:lpstr>The Need for Layout Decisions</vt:lpstr>
      <vt:lpstr>PowerPoint Presentation</vt:lpstr>
      <vt:lpstr>PowerPoint Presentation</vt:lpstr>
      <vt:lpstr>Inputs to the planning process for the interior arrangement)Facility Layout )</vt:lpstr>
      <vt:lpstr>PowerPoint Presentation</vt:lpstr>
      <vt:lpstr>Strategic Significance Of Facility Layout </vt:lpstr>
      <vt:lpstr>Types Of Facility Layout </vt:lpstr>
      <vt:lpstr>Facility Layout applications in different organizations</vt:lpstr>
      <vt:lpstr>Basic Layout Types</vt:lpstr>
      <vt:lpstr>Process Layout</vt:lpstr>
      <vt:lpstr>Product – Process Matrix</vt:lpstr>
      <vt:lpstr>Process Layout</vt:lpstr>
      <vt:lpstr>Layout types: Product or Process Make your pick</vt:lpstr>
      <vt:lpstr>PowerPoint Presentation</vt:lpstr>
      <vt:lpstr>PowerPoint Presentation</vt:lpstr>
      <vt:lpstr>PowerPoint Presentation</vt:lpstr>
      <vt:lpstr>PowerPoint Presentation</vt:lpstr>
      <vt:lpstr>Developing a Process Layout </vt:lpstr>
      <vt:lpstr>PowerPoint Presentation</vt:lpstr>
      <vt:lpstr>Example :1</vt:lpstr>
      <vt:lpstr>Example :</vt:lpstr>
      <vt:lpstr>PowerPoint Presentation</vt:lpstr>
      <vt:lpstr>PowerPoint Presentation</vt:lpstr>
      <vt:lpstr>Flow schedule between departments / day</vt:lpstr>
      <vt:lpstr>Solution steps by trial and error</vt:lpstr>
      <vt:lpstr>PowerPoint Presentation</vt:lpstr>
      <vt:lpstr>PowerPoint Presentation</vt:lpstr>
      <vt:lpstr>PowerPoint Presentation</vt:lpstr>
      <vt:lpstr>PowerPoint Presentation</vt:lpstr>
      <vt:lpstr>Product Layout</vt:lpstr>
      <vt:lpstr>PowerPoint Presentation</vt:lpstr>
      <vt:lpstr>PowerPoint Presentation</vt:lpstr>
      <vt:lpstr>Arrangement based on the product for one of the dyes production plants</vt:lpstr>
      <vt:lpstr>PowerPoint Presentation</vt:lpstr>
      <vt:lpstr>PowerPoint Presentation</vt:lpstr>
      <vt:lpstr>PowerPoint Presentation</vt:lpstr>
      <vt:lpstr>Disadvantages of ranking on the basis of product</vt:lpstr>
      <vt:lpstr>Balancing The Assembly Line</vt:lpstr>
      <vt:lpstr>PowerPoint Presentation</vt:lpstr>
      <vt:lpstr>PowerPoint Presentation</vt:lpstr>
      <vt:lpstr>PowerPoint Presentation</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Production and Operations Management</dc:title>
  <dc:creator>hp</dc:creator>
  <cp:lastModifiedBy>hp</cp:lastModifiedBy>
  <cp:revision>180</cp:revision>
  <cp:lastPrinted>2022-11-15T06:40:17Z</cp:lastPrinted>
  <dcterms:created xsi:type="dcterms:W3CDTF">2021-08-17T12:00:27Z</dcterms:created>
  <dcterms:modified xsi:type="dcterms:W3CDTF">2023-10-29T07:39:43Z</dcterms:modified>
</cp:coreProperties>
</file>