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1" r:id="rId4"/>
    <p:sldId id="258" r:id="rId5"/>
    <p:sldId id="259" r:id="rId6"/>
    <p:sldId id="270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4B75-FCAC-4222-AEEB-1AD0FFD8406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B74-06A7-4AFF-A2F6-E1E9FC5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9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4B75-FCAC-4222-AEEB-1AD0FFD8406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B74-06A7-4AFF-A2F6-E1E9FC5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1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4B75-FCAC-4222-AEEB-1AD0FFD8406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B74-06A7-4AFF-A2F6-E1E9FC5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5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4B75-FCAC-4222-AEEB-1AD0FFD8406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B74-06A7-4AFF-A2F6-E1E9FC5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37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4B75-FCAC-4222-AEEB-1AD0FFD8406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B74-06A7-4AFF-A2F6-E1E9FC5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7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4B75-FCAC-4222-AEEB-1AD0FFD8406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B74-06A7-4AFF-A2F6-E1E9FC5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4B75-FCAC-4222-AEEB-1AD0FFD8406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B74-06A7-4AFF-A2F6-E1E9FC5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54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4B75-FCAC-4222-AEEB-1AD0FFD8406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B74-06A7-4AFF-A2F6-E1E9FC5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4B75-FCAC-4222-AEEB-1AD0FFD8406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B74-06A7-4AFF-A2F6-E1E9FC5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56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4B75-FCAC-4222-AEEB-1AD0FFD8406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B74-06A7-4AFF-A2F6-E1E9FC5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82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24B75-FCAC-4222-AEEB-1AD0FFD8406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F7B74-06A7-4AFF-A2F6-E1E9FC5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0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24B75-FCAC-4222-AEEB-1AD0FFD8406D}" type="datetimeFigureOut">
              <a:rPr lang="en-US" smtClean="0"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F7B74-06A7-4AFF-A2F6-E1E9FC510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19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302"/>
            <a:ext cx="7772400" cy="1456697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/>
              <a:t>Centralized vacuum or suction </a:t>
            </a:r>
            <a:r>
              <a:rPr lang="en-US" sz="4400" i="1" dirty="0" smtClean="0"/>
              <a:t>system</a:t>
            </a:r>
            <a:endParaRPr lang="en-US" sz="4400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419599"/>
            <a:ext cx="4038600" cy="609601"/>
          </a:xfrm>
        </p:spPr>
        <p:txBody>
          <a:bodyPr>
            <a:noAutofit/>
          </a:bodyPr>
          <a:lstStyle/>
          <a:p>
            <a:pPr algn="l"/>
            <a:r>
              <a:rPr lang="en-US" sz="3200" b="1" i="1" dirty="0">
                <a:solidFill>
                  <a:schemeClr val="tx1"/>
                </a:solidFill>
              </a:rPr>
              <a:t>B</a:t>
            </a:r>
            <a:r>
              <a:rPr lang="en-US" sz="3200" b="1" i="1" dirty="0" smtClean="0">
                <a:solidFill>
                  <a:schemeClr val="tx1"/>
                </a:solidFill>
              </a:rPr>
              <a:t>y: Dr. Azad J. Ali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286000"/>
            <a:ext cx="3657600" cy="3650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34" y="2133600"/>
            <a:ext cx="4256087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09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Negative pressure generator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7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i="1" dirty="0" smtClean="0"/>
              <a:t>Electrical</a:t>
            </a:r>
            <a:endParaRPr lang="en-US" b="1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7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i="1" dirty="0" smtClean="0"/>
              <a:t>Pneumatic (Mechanical)</a:t>
            </a:r>
            <a:endParaRPr lang="en-US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48768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47625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75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r>
              <a:rPr lang="en-US" b="1" i="1" dirty="0" smtClean="0"/>
              <a:t>Illustration of vacuum system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70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Illustration of Suction apparatus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02532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75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914400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en-US" sz="5400" b="1" i="1" dirty="0" smtClean="0">
                <a:solidFill>
                  <a:schemeClr val="tx1"/>
                </a:solidFill>
              </a:rPr>
              <a:t>Venturi Negative pressure generator</a:t>
            </a:r>
            <a:endParaRPr lang="en-US" sz="5400" b="1" i="1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"/>
            <a:ext cx="5181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94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2079625"/>
          </a:xfrm>
        </p:spPr>
        <p:txBody>
          <a:bodyPr>
            <a:noAutofit/>
          </a:bodyPr>
          <a:lstStyle/>
          <a:p>
            <a:pPr algn="ctr"/>
            <a:r>
              <a:rPr lang="en-US" b="1" i="1" dirty="0" smtClean="0"/>
              <a:t>Testing the efficacy</a:t>
            </a:r>
            <a:br>
              <a:rPr lang="en-US" b="1" i="1" dirty="0" smtClean="0"/>
            </a:br>
            <a:r>
              <a:rPr lang="en-US" b="1" i="1" dirty="0" smtClean="0"/>
              <a:t>( check-up) of central-piped Vacuum systems before use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133600"/>
            <a:ext cx="7924800" cy="4343400"/>
          </a:xfrm>
        </p:spPr>
        <p:txBody>
          <a:bodyPr/>
          <a:lstStyle/>
          <a:p>
            <a:pPr marL="514350" indent="-514350" algn="l">
              <a:buFont typeface="+mj-lt"/>
              <a:buAutoNum type="arabicPeriod"/>
            </a:pPr>
            <a:r>
              <a:rPr lang="en-US" b="1" i="1" dirty="0" smtClean="0">
                <a:solidFill>
                  <a:schemeClr val="tx1"/>
                </a:solidFill>
              </a:rPr>
              <a:t> A negative pressure of at least(-400 mmHg) to be maintained at the outlet.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1" dirty="0">
                <a:solidFill>
                  <a:schemeClr val="tx1"/>
                </a:solidFill>
              </a:rPr>
              <a:t>W</a:t>
            </a:r>
            <a:r>
              <a:rPr lang="en-US" b="1" i="1" dirty="0" smtClean="0">
                <a:solidFill>
                  <a:schemeClr val="tx1"/>
                </a:solidFill>
              </a:rPr>
              <a:t>ithstand a free flow of at least (40L/min) at the outlet.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1" dirty="0">
                <a:solidFill>
                  <a:schemeClr val="tx1"/>
                </a:solidFill>
              </a:rPr>
              <a:t>S</a:t>
            </a:r>
            <a:r>
              <a:rPr lang="en-US" b="1" i="1" dirty="0" smtClean="0">
                <a:solidFill>
                  <a:schemeClr val="tx1"/>
                </a:solidFill>
              </a:rPr>
              <a:t>hould take no longer than 10 sec. to generate a vacuum of (-500 mmHg) with (25L/min) air displacement.</a:t>
            </a:r>
          </a:p>
        </p:txBody>
      </p:sp>
    </p:spTree>
    <p:extLst>
      <p:ext uri="{BB962C8B-B14F-4D97-AF65-F5344CB8AC3E}">
        <p14:creationId xmlns:p14="http://schemas.microsoft.com/office/powerpoint/2010/main" val="18056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</p:spPr>
        <p:txBody>
          <a:bodyPr>
            <a:normAutofit/>
          </a:bodyPr>
          <a:lstStyle/>
          <a:p>
            <a:pPr algn="ctr"/>
            <a:r>
              <a:rPr lang="en-US" sz="16600" b="1" i="1" dirty="0" smtClean="0"/>
              <a:t>Thank you</a:t>
            </a:r>
            <a:endParaRPr lang="en-US" sz="16600" b="1" i="1" dirty="0"/>
          </a:p>
        </p:txBody>
      </p:sp>
    </p:spTree>
    <p:extLst>
      <p:ext uri="{BB962C8B-B14F-4D97-AF65-F5344CB8AC3E}">
        <p14:creationId xmlns:p14="http://schemas.microsoft.com/office/powerpoint/2010/main" val="422843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76199"/>
            <a:ext cx="7772400" cy="1219200"/>
          </a:xfrm>
        </p:spPr>
        <p:txBody>
          <a:bodyPr>
            <a:noAutofit/>
          </a:bodyPr>
          <a:lstStyle/>
          <a:p>
            <a:pPr algn="ctr"/>
            <a:r>
              <a:rPr lang="en-US" sz="4400" b="1" i="1" dirty="0"/>
              <a:t>Suction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8006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sz="6700" b="1" i="1" dirty="0" smtClean="0">
                <a:solidFill>
                  <a:schemeClr val="tx1"/>
                </a:solidFill>
              </a:rPr>
              <a:t>It plays a crucial role in many parts as :</a:t>
            </a:r>
          </a:p>
          <a:p>
            <a:pPr marL="514350" indent="-514350" algn="l">
              <a:buFont typeface="+mj-lt"/>
              <a:buAutoNum type="arabicPeriod"/>
            </a:pPr>
            <a:endParaRPr lang="en-US" sz="8400" b="1" i="1" dirty="0" smtClean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6000" b="1" i="1" dirty="0" smtClean="0">
                <a:solidFill>
                  <a:schemeClr val="tx1"/>
                </a:solidFill>
              </a:rPr>
              <a:t>Operating theatre.</a:t>
            </a:r>
          </a:p>
          <a:p>
            <a:pPr marL="742950" indent="-742950" algn="l">
              <a:buFont typeface="+mj-lt"/>
              <a:buAutoNum type="arabicPeriod"/>
            </a:pPr>
            <a:endParaRPr lang="en-US" sz="6000" b="1" i="1" dirty="0" smtClean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6000" b="1" i="1" dirty="0" smtClean="0">
                <a:solidFill>
                  <a:schemeClr val="tx1"/>
                </a:solidFill>
              </a:rPr>
              <a:t>Anesthesia room  (induction room).</a:t>
            </a:r>
          </a:p>
          <a:p>
            <a:pPr marL="742950" indent="-742950" algn="l">
              <a:buFont typeface="+mj-lt"/>
              <a:buAutoNum type="arabicPeriod"/>
            </a:pPr>
            <a:endParaRPr lang="en-US" sz="6000" b="1" i="1" dirty="0" smtClean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6000" b="1" i="1" dirty="0" smtClean="0">
                <a:solidFill>
                  <a:schemeClr val="tx1"/>
                </a:solidFill>
              </a:rPr>
              <a:t>Recovery room.</a:t>
            </a:r>
          </a:p>
          <a:p>
            <a:pPr marL="742950" indent="-742950" algn="l">
              <a:buFont typeface="+mj-lt"/>
              <a:buAutoNum type="arabicPeriod"/>
            </a:pPr>
            <a:endParaRPr lang="en-US" sz="6000" b="1" i="1" dirty="0" smtClean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6000" b="1" i="1" dirty="0" smtClean="0">
                <a:solidFill>
                  <a:schemeClr val="tx1"/>
                </a:solidFill>
              </a:rPr>
              <a:t>Intensive </a:t>
            </a:r>
            <a:r>
              <a:rPr lang="en-US" sz="6000" b="1" i="1" dirty="0">
                <a:solidFill>
                  <a:schemeClr val="tx1"/>
                </a:solidFill>
              </a:rPr>
              <a:t>C</a:t>
            </a:r>
            <a:r>
              <a:rPr lang="en-US" sz="6000" b="1" i="1" dirty="0" smtClean="0">
                <a:solidFill>
                  <a:schemeClr val="tx1"/>
                </a:solidFill>
              </a:rPr>
              <a:t>are Unit</a:t>
            </a:r>
            <a:r>
              <a:rPr lang="en-US" sz="6000" b="1" i="1" dirty="0">
                <a:solidFill>
                  <a:schemeClr val="tx1"/>
                </a:solidFill>
              </a:rPr>
              <a:t> </a:t>
            </a:r>
            <a:r>
              <a:rPr lang="en-US" sz="6000" b="1" i="1" dirty="0" smtClean="0">
                <a:solidFill>
                  <a:schemeClr val="tx1"/>
                </a:solidFill>
              </a:rPr>
              <a:t>(ICU).</a:t>
            </a:r>
          </a:p>
          <a:p>
            <a:pPr marL="742950" indent="-742950" algn="l">
              <a:buFont typeface="+mj-lt"/>
              <a:buAutoNum type="arabicPeriod"/>
            </a:pPr>
            <a:endParaRPr lang="en-US" sz="6000" b="1" i="1" dirty="0" smtClean="0">
              <a:solidFill>
                <a:schemeClr val="tx1"/>
              </a:solidFill>
            </a:endParaRPr>
          </a:p>
          <a:p>
            <a:pPr marL="742950" indent="-742950" algn="l">
              <a:buFont typeface="+mj-lt"/>
              <a:buAutoNum type="arabicPeriod"/>
            </a:pPr>
            <a:r>
              <a:rPr lang="en-US" sz="6000" b="1" i="1" dirty="0" smtClean="0">
                <a:solidFill>
                  <a:schemeClr val="tx1"/>
                </a:solidFill>
              </a:rPr>
              <a:t>Patient’s room( ward).</a:t>
            </a:r>
          </a:p>
        </p:txBody>
      </p:sp>
    </p:spTree>
    <p:extLst>
      <p:ext uri="{BB962C8B-B14F-4D97-AF65-F5344CB8AC3E}">
        <p14:creationId xmlns:p14="http://schemas.microsoft.com/office/powerpoint/2010/main" val="381000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32" y="4267200"/>
            <a:ext cx="3077408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9" y="3751943"/>
            <a:ext cx="309172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917"/>
            <a:ext cx="2286000" cy="36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9146"/>
            <a:ext cx="5029200" cy="334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285343"/>
            <a:ext cx="1885950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653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/>
          <a:lstStyle/>
          <a:p>
            <a:pPr algn="ctr"/>
            <a:r>
              <a:rPr lang="en-US" b="1" i="1" dirty="0" smtClean="0"/>
              <a:t>Components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600200"/>
            <a:ext cx="7543800" cy="4724400"/>
          </a:xfrm>
        </p:spPr>
        <p:txBody>
          <a:bodyPr/>
          <a:lstStyle/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1-A pump or a power source (-500 mmHg)</a:t>
            </a:r>
          </a:p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2-A suction controller with a filter.</a:t>
            </a:r>
          </a:p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3-A receiver or a collection vessel.</a:t>
            </a:r>
          </a:p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4-A suction tubing and suction nozzle</a:t>
            </a:r>
          </a:p>
          <a:p>
            <a:pPr algn="l"/>
            <a:r>
              <a:rPr lang="en-US" b="1" i="1" dirty="0" smtClean="0">
                <a:solidFill>
                  <a:schemeClr val="tx1"/>
                </a:solidFill>
              </a:rPr>
              <a:t>(e.g. </a:t>
            </a:r>
            <a:r>
              <a:rPr lang="en-US" b="1" i="1" dirty="0" err="1" smtClean="0">
                <a:solidFill>
                  <a:schemeClr val="tx1"/>
                </a:solidFill>
              </a:rPr>
              <a:t>Yankauer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nozzle</a:t>
            </a:r>
            <a:r>
              <a:rPr lang="en-US" b="1" i="1" dirty="0" smtClean="0">
                <a:solidFill>
                  <a:schemeClr val="tx1"/>
                </a:solidFill>
              </a:rPr>
              <a:t>) </a:t>
            </a:r>
            <a:r>
              <a:rPr lang="en-US" b="1" i="1" dirty="0" smtClean="0">
                <a:solidFill>
                  <a:schemeClr val="tx1"/>
                </a:solidFill>
              </a:rPr>
              <a:t>or catheter.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9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1" dirty="0" smtClean="0"/>
              <a:t>Central suction system</a:t>
            </a:r>
            <a:endParaRPr lang="en-US" sz="4400" b="1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</a:rPr>
              <a:t>Pump or Vacuum generator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Vacuum controller, filter &amp; receiver(collection vessel)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5321"/>
            <a:ext cx="4038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1529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21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  <p:bldP spid="8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sz="5300" b="1" i="1" dirty="0"/>
              <a:t>Suction </a:t>
            </a:r>
            <a:r>
              <a:rPr lang="en-US" sz="5300" b="1" i="1" dirty="0" smtClean="0"/>
              <a:t>tubing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transparent , flexible , firm &amp; of sufficient diameter</a:t>
            </a:r>
            <a:endParaRPr lang="en-US" b="1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451" y="2305518"/>
            <a:ext cx="3164098" cy="311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3400" y="20574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pPr algn="ctr"/>
            <a:r>
              <a:rPr lang="en-US" sz="4400" i="1" dirty="0" err="1"/>
              <a:t>Yankauer</a:t>
            </a:r>
            <a:r>
              <a:rPr lang="en-US" sz="4400" i="1" dirty="0"/>
              <a:t>  Nozzle</a:t>
            </a:r>
            <a:br>
              <a:rPr lang="en-US" sz="4400" i="1" dirty="0"/>
            </a:br>
            <a:endParaRPr lang="en-US" sz="4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026091"/>
          </a:xfrm>
        </p:spPr>
        <p:txBody>
          <a:bodyPr/>
          <a:lstStyle/>
          <a:p>
            <a:endParaRPr lang="en-US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1981200"/>
            <a:ext cx="8470922" cy="402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70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b="1" i="1" dirty="0" smtClean="0"/>
              <a:t>Suction catheter</a:t>
            </a:r>
            <a:endParaRPr lang="en-US" sz="4400" b="1" i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i="1" dirty="0" smtClean="0"/>
              <a:t>Different sizes</a:t>
            </a:r>
            <a:endParaRPr lang="en-US" b="1" i="1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604972"/>
            <a:ext cx="4038600" cy="451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40386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65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7772400" cy="1066800"/>
          </a:xfrm>
        </p:spPr>
        <p:txBody>
          <a:bodyPr/>
          <a:lstStyle/>
          <a:p>
            <a:r>
              <a:rPr lang="en-US" b="1" i="1" dirty="0" smtClean="0"/>
              <a:t>Mechanism of Action</a:t>
            </a:r>
            <a:endParaRPr lang="en-US" b="1" i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1295400"/>
            <a:ext cx="8001000" cy="5029200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Font typeface="+mj-lt"/>
              <a:buAutoNum type="arabicPeriod"/>
            </a:pPr>
            <a:r>
              <a:rPr lang="en-US" b="1" i="1" dirty="0" smtClean="0">
                <a:solidFill>
                  <a:schemeClr val="tx1"/>
                </a:solidFill>
              </a:rPr>
              <a:t>Negative pressure generator (Electrical or Pneumatic </a:t>
            </a:r>
            <a:r>
              <a:rPr lang="en-US" b="1" i="1" dirty="0" smtClean="0">
                <a:solidFill>
                  <a:schemeClr val="tx1"/>
                </a:solidFill>
              </a:rPr>
              <a:t>or using </a:t>
            </a:r>
            <a:r>
              <a:rPr lang="en-US" b="1" i="1" dirty="0" err="1" smtClean="0">
                <a:solidFill>
                  <a:schemeClr val="tx1"/>
                </a:solidFill>
              </a:rPr>
              <a:t>venturi</a:t>
            </a:r>
            <a:r>
              <a:rPr lang="en-US" b="1" i="1" dirty="0" smtClean="0">
                <a:solidFill>
                  <a:schemeClr val="tx1"/>
                </a:solidFill>
              </a:rPr>
              <a:t> principle).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1" dirty="0" smtClean="0">
                <a:solidFill>
                  <a:schemeClr val="tx1"/>
                </a:solidFill>
              </a:rPr>
              <a:t>Manual control of the amount of –ve pressure.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1" dirty="0" smtClean="0">
                <a:solidFill>
                  <a:schemeClr val="tx1"/>
                </a:solidFill>
              </a:rPr>
              <a:t>Variable 0riffice with a float assembly.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1" dirty="0" smtClean="0">
                <a:solidFill>
                  <a:schemeClr val="tx1"/>
                </a:solidFill>
              </a:rPr>
              <a:t>Receiver of sufficient capacity.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b="1" i="1" dirty="0">
                <a:solidFill>
                  <a:schemeClr val="tx1"/>
                </a:solidFill>
              </a:rPr>
              <a:t>S</a:t>
            </a:r>
            <a:r>
              <a:rPr lang="en-US" b="1" i="1" dirty="0" smtClean="0">
                <a:solidFill>
                  <a:schemeClr val="tx1"/>
                </a:solidFill>
              </a:rPr>
              <a:t>uction tubing: </a:t>
            </a:r>
          </a:p>
          <a:p>
            <a:pPr algn="l"/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   -transparent.</a:t>
            </a:r>
            <a:endParaRPr lang="en-US" b="1" i="1" dirty="0">
              <a:solidFill>
                <a:schemeClr val="tx1"/>
              </a:solidFill>
            </a:endParaRPr>
          </a:p>
          <a:p>
            <a:pPr algn="l"/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   -flexible&amp; firm.</a:t>
            </a:r>
          </a:p>
          <a:p>
            <a:pPr algn="l"/>
            <a:r>
              <a:rPr lang="en-US" b="1" i="1" dirty="0">
                <a:solidFill>
                  <a:schemeClr val="tx1"/>
                </a:solidFill>
              </a:rPr>
              <a:t> </a:t>
            </a:r>
            <a:r>
              <a:rPr lang="en-US" b="1" i="1" dirty="0" smtClean="0">
                <a:solidFill>
                  <a:schemeClr val="tx1"/>
                </a:solidFill>
              </a:rPr>
              <a:t>   -sufficient diameter.</a:t>
            </a:r>
            <a:endParaRPr lang="en-US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249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Centralized vacuum or suction system</vt:lpstr>
      <vt:lpstr>Suction Systems</vt:lpstr>
      <vt:lpstr>PowerPoint Presentation</vt:lpstr>
      <vt:lpstr>Components</vt:lpstr>
      <vt:lpstr>Central suction system</vt:lpstr>
      <vt:lpstr>Suction tubing transparent , flexible , firm &amp; of sufficient diameter</vt:lpstr>
      <vt:lpstr>Yankauer  Nozzle </vt:lpstr>
      <vt:lpstr>Suction catheter</vt:lpstr>
      <vt:lpstr>Mechanism of Action</vt:lpstr>
      <vt:lpstr>Negative pressure generator</vt:lpstr>
      <vt:lpstr>  Illustration of vacuum system</vt:lpstr>
      <vt:lpstr>Illustration of Suction apparatus</vt:lpstr>
      <vt:lpstr> </vt:lpstr>
      <vt:lpstr>Testing the efficacy ( check-up) of central-piped Vacuum systems before use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Suction apparatus</dc:title>
  <dc:creator>Windows User</dc:creator>
  <cp:lastModifiedBy>Windows User</cp:lastModifiedBy>
  <cp:revision>81</cp:revision>
  <dcterms:created xsi:type="dcterms:W3CDTF">2020-12-01T14:59:29Z</dcterms:created>
  <dcterms:modified xsi:type="dcterms:W3CDTF">2022-11-16T19:00:48Z</dcterms:modified>
</cp:coreProperties>
</file>