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type="screen4x3"/>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156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95959"/>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4680"/>
            <a:ext cx="8228880" cy="1142280"/>
          </a:xfrm>
          <a:prstGeom prst="rect">
            <a:avLst/>
          </a:prstGeom>
        </p:spPr>
        <p:txBody>
          <a:bodyPr lIns="0" tIns="0" rIns="0" bIns="0" anchor="ctr">
            <a:noAutofit/>
          </a:bodyPr>
          <a:lstStyle/>
          <a:p>
            <a:r>
              <a:rPr lang="en-US" sz="1800" b="0" strike="noStrike" spc="-1">
                <a:latin typeface="Arial"/>
              </a:rPr>
              <a:t>Click to edit the title text format</a:t>
            </a:r>
          </a:p>
        </p:txBody>
      </p:sp>
      <p:sp>
        <p:nvSpPr>
          <p:cNvPr id="3"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595959"/>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CustomShape 1"/>
          <p:cNvSpPr/>
          <p:nvPr/>
        </p:nvSpPr>
        <p:spPr>
          <a:xfrm>
            <a:off x="685800" y="1523880"/>
            <a:ext cx="7771680" cy="2075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85000"/>
          </a:bodyPr>
          <a:lstStyle/>
          <a:p>
            <a:pPr algn="ctr">
              <a:lnSpc>
                <a:spcPct val="100000"/>
              </a:lnSpc>
            </a:pPr>
            <a:r>
              <a:rPr lang="en-US" sz="4400" b="0" strike="noStrike" spc="-1">
                <a:solidFill>
                  <a:srgbClr val="F79646"/>
                </a:solidFill>
                <a:latin typeface="Futura"/>
              </a:rPr>
              <a:t>Lecture 1: </a:t>
            </a:r>
            <a:r>
              <a:rPr lang="en-US" sz="4400" b="0" strike="noStrike" spc="-1">
                <a:solidFill>
                  <a:srgbClr val="FFFFFF"/>
                </a:solidFill>
                <a:latin typeface="Futura"/>
              </a:rPr>
              <a:t>What is Theory of Urban Planning?</a:t>
            </a:r>
            <a:endParaRPr lang="en-US" sz="4400" b="0" strike="noStrike" spc="-1">
              <a:latin typeface="Arial"/>
            </a:endParaRPr>
          </a:p>
        </p:txBody>
      </p:sp>
      <p:sp>
        <p:nvSpPr>
          <p:cNvPr id="77" name="CustomShape 2"/>
          <p:cNvSpPr/>
          <p:nvPr/>
        </p:nvSpPr>
        <p:spPr>
          <a:xfrm>
            <a:off x="1371600" y="3886200"/>
            <a:ext cx="6400080" cy="22089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1500" lnSpcReduction="20000"/>
          </a:bodyPr>
          <a:lstStyle/>
          <a:p>
            <a:pPr>
              <a:lnSpc>
                <a:spcPct val="100000"/>
              </a:lnSpc>
              <a:spcBef>
                <a:spcPts val="641"/>
              </a:spcBef>
              <a:spcAft>
                <a:spcPts val="601"/>
              </a:spcAft>
            </a:pPr>
            <a:r>
              <a:rPr lang="en-US" sz="3200" b="0" strike="noStrike" spc="-1" dirty="0" err="1">
                <a:solidFill>
                  <a:srgbClr val="FFFFFF"/>
                </a:solidFill>
                <a:latin typeface="Calibri"/>
              </a:rPr>
              <a:t>Daban</a:t>
            </a:r>
            <a:r>
              <a:rPr lang="en-US" sz="3200" b="0" strike="noStrike" spc="-1" dirty="0">
                <a:solidFill>
                  <a:srgbClr val="FFFFFF"/>
                </a:solidFill>
                <a:latin typeface="Calibri"/>
              </a:rPr>
              <a:t> Abdullah Salm</a:t>
            </a:r>
            <a:endParaRPr lang="en-US" sz="3200" b="0" strike="noStrike" spc="-1" dirty="0">
              <a:latin typeface="Arial"/>
            </a:endParaRPr>
          </a:p>
          <a:p>
            <a:pPr>
              <a:lnSpc>
                <a:spcPct val="100000"/>
              </a:lnSpc>
              <a:spcBef>
                <a:spcPts val="641"/>
              </a:spcBef>
              <a:spcAft>
                <a:spcPts val="601"/>
              </a:spcAft>
            </a:pPr>
            <a:r>
              <a:rPr lang="en-US" sz="3200" b="0" strike="noStrike" spc="-1" dirty="0">
                <a:solidFill>
                  <a:srgbClr val="FFFFFF"/>
                </a:solidFill>
                <a:latin typeface="Calibri"/>
              </a:rPr>
              <a:t>Architecture Engineering</a:t>
            </a:r>
            <a:endParaRPr lang="en-US" sz="3200" b="0" strike="noStrike" spc="-1" dirty="0">
              <a:latin typeface="Arial"/>
            </a:endParaRPr>
          </a:p>
          <a:p>
            <a:pPr>
              <a:lnSpc>
                <a:spcPct val="100000"/>
              </a:lnSpc>
              <a:spcBef>
                <a:spcPts val="641"/>
              </a:spcBef>
              <a:spcAft>
                <a:spcPts val="601"/>
              </a:spcAft>
            </a:pPr>
            <a:r>
              <a:rPr lang="en-US" sz="3200" b="0" strike="noStrike" spc="-1" dirty="0">
                <a:solidFill>
                  <a:srgbClr val="FFFFFF"/>
                </a:solidFill>
                <a:latin typeface="Calibri"/>
              </a:rPr>
              <a:t>Theories of Urban Planning</a:t>
            </a:r>
            <a:endParaRPr lang="en-US" sz="3200" b="0" strike="noStrike" spc="-1" dirty="0">
              <a:latin typeface="Arial"/>
            </a:endParaRPr>
          </a:p>
          <a:p>
            <a:pPr>
              <a:lnSpc>
                <a:spcPct val="100000"/>
              </a:lnSpc>
              <a:spcBef>
                <a:spcPts val="641"/>
              </a:spcBef>
              <a:spcAft>
                <a:spcPts val="601"/>
              </a:spcAft>
            </a:pPr>
            <a:r>
              <a:rPr lang="en-US" sz="3200" b="0" strike="noStrike" spc="-1" dirty="0">
                <a:solidFill>
                  <a:srgbClr val="FFFFFF"/>
                </a:solidFill>
                <a:latin typeface="Calibri"/>
              </a:rPr>
              <a:t>2023- 2024</a:t>
            </a:r>
            <a:endParaRPr lang="en-US" sz="3200" b="0" strike="noStrike" spc="-1" dirty="0">
              <a:latin typeface="Arial"/>
            </a:endParaRPr>
          </a:p>
          <a:p>
            <a:pPr>
              <a:lnSpc>
                <a:spcPct val="100000"/>
              </a:lnSpc>
              <a:spcBef>
                <a:spcPts val="641"/>
              </a:spcBef>
              <a:spcAft>
                <a:spcPts val="601"/>
              </a:spcAft>
            </a:pPr>
            <a:endParaRPr lang="en-US" sz="3200" b="0" strike="noStrike" spc="-1" dirty="0">
              <a:latin typeface="Arial"/>
            </a:endParaRPr>
          </a:p>
          <a:p>
            <a:pPr algn="ctr">
              <a:lnSpc>
                <a:spcPct val="100000"/>
              </a:lnSpc>
              <a:spcBef>
                <a:spcPts val="641"/>
              </a:spcBef>
            </a:pPr>
            <a:endParaRPr lang="en-US" sz="3200" b="0" strike="noStrike" spc="-1" dirty="0">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457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61000"/>
          </a:bodyPr>
          <a:lstStyle/>
          <a:p>
            <a:pPr algn="ctr">
              <a:lnSpc>
                <a:spcPct val="100000"/>
              </a:lnSpc>
            </a:pPr>
            <a:r>
              <a:rPr lang="en-US" sz="4400" b="0" strike="noStrike" spc="-1">
                <a:solidFill>
                  <a:srgbClr val="FFFFFF"/>
                </a:solidFill>
                <a:latin typeface="Futura"/>
              </a:rPr>
              <a:t>Why do we study theories of UP?</a:t>
            </a:r>
            <a:endParaRPr lang="en-US" sz="4400" b="0" strike="noStrike" spc="-1">
              <a:latin typeface="Arial"/>
            </a:endParaRPr>
          </a:p>
        </p:txBody>
      </p:sp>
      <p:sp>
        <p:nvSpPr>
          <p:cNvPr id="95" name="CustomShape 2"/>
          <p:cNvSpPr/>
          <p:nvPr/>
        </p:nvSpPr>
        <p:spPr>
          <a:xfrm>
            <a:off x="457200" y="1600200"/>
            <a:ext cx="8228880" cy="4876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79000"/>
          </a:bodyPr>
          <a:lstStyle/>
          <a:p>
            <a:pPr marL="343080" indent="-342360">
              <a:lnSpc>
                <a:spcPct val="100000"/>
              </a:lnSpc>
              <a:spcBef>
                <a:spcPts val="641"/>
              </a:spcBef>
            </a:pPr>
            <a:r>
              <a:rPr lang="en-US" sz="3200" b="0" strike="noStrike" spc="-1">
                <a:solidFill>
                  <a:srgbClr val="FFFFFF"/>
                </a:solidFill>
                <a:latin typeface="Calibri"/>
              </a:rPr>
              <a:t>According to Campbell (1996): </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Planner should use theory to consider how the local and national political economy, in addition to the field’s own history, together influence the collective imagination of the discipline’s possibilities, limitations and professional identity.</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The challenge for this professional discipline is to find the negotiating room within the larger social structure to pursue the good city.</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Planning is future oriented and seeks to connect forms of knowledge with forms of action. </a:t>
            </a:r>
            <a:endParaRPr lang="en-US" sz="3200" b="0" strike="noStrike" spc="-1">
              <a:latin typeface="Arial"/>
            </a:endParaRPr>
          </a:p>
          <a:p>
            <a:pPr>
              <a:lnSpc>
                <a:spcPct val="100000"/>
              </a:lnSpc>
              <a:spcBef>
                <a:spcPts val="641"/>
              </a:spcBef>
            </a:pP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2" presetClass="entr" presetSubtype="4" fill="hold" nodeType="clickEffect">
                                  <p:stCondLst>
                                    <p:cond delay="0"/>
                                  </p:stCondLst>
                                  <p:childTnLst>
                                    <p:set>
                                      <p:cBhvr>
                                        <p:cTn id="10" dur="1" fill="hold">
                                          <p:stCondLst>
                                            <p:cond delay="0"/>
                                          </p:stCondLst>
                                        </p:cTn>
                                        <p:tgtEl>
                                          <p:spTgt spid="95">
                                            <p:txEl>
                                              <p:pRg st="0" end="0"/>
                                            </p:txEl>
                                          </p:spTgt>
                                        </p:tgtEl>
                                        <p:attrNameLst>
                                          <p:attrName>style.visibility</p:attrName>
                                        </p:attrNameLst>
                                      </p:cBhvr>
                                      <p:to>
                                        <p:strVal val="visible"/>
                                      </p:to>
                                    </p:set>
                                    <p:animEffect transition="in" filter="slide(fromBottom)">
                                      <p:cBhvr additive="repl">
                                        <p:cTn id="11" dur="500"/>
                                        <p:tgtEl>
                                          <p:spTgt spid="9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nodeType="clickEffect">
                                  <p:stCondLst>
                                    <p:cond delay="0"/>
                                  </p:stCondLst>
                                  <p:childTnLst>
                                    <p:set>
                                      <p:cBhvr>
                                        <p:cTn id="15" dur="1" fill="hold">
                                          <p:stCondLst>
                                            <p:cond delay="0"/>
                                          </p:stCondLst>
                                        </p:cTn>
                                        <p:tgtEl>
                                          <p:spTgt spid="95">
                                            <p:txEl>
                                              <p:pRg st="1" end="1"/>
                                            </p:txEl>
                                          </p:spTgt>
                                        </p:tgtEl>
                                        <p:attrNameLst>
                                          <p:attrName>style.visibility</p:attrName>
                                        </p:attrNameLst>
                                      </p:cBhvr>
                                      <p:to>
                                        <p:strVal val="visible"/>
                                      </p:to>
                                    </p:set>
                                    <p:animEffect transition="in" filter="slide(fromBottom)">
                                      <p:cBhvr additive="repl">
                                        <p:cTn id="16" dur="500"/>
                                        <p:tgtEl>
                                          <p:spTgt spid="9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95">
                                            <p:txEl>
                                              <p:pRg st="2" end="2"/>
                                            </p:txEl>
                                          </p:spTgt>
                                        </p:tgtEl>
                                        <p:attrNameLst>
                                          <p:attrName>style.visibility</p:attrName>
                                        </p:attrNameLst>
                                      </p:cBhvr>
                                      <p:to>
                                        <p:strVal val="visible"/>
                                      </p:to>
                                    </p:set>
                                    <p:animEffect transition="in" filter="slide(fromBottom)">
                                      <p:cBhvr additive="repl">
                                        <p:cTn id="21" dur="500"/>
                                        <p:tgtEl>
                                          <p:spTgt spid="95">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nodeType="clickEffect">
                                  <p:stCondLst>
                                    <p:cond delay="0"/>
                                  </p:stCondLst>
                                  <p:childTnLst>
                                    <p:set>
                                      <p:cBhvr>
                                        <p:cTn id="25" dur="1" fill="hold">
                                          <p:stCondLst>
                                            <p:cond delay="0"/>
                                          </p:stCondLst>
                                        </p:cTn>
                                        <p:tgtEl>
                                          <p:spTgt spid="95">
                                            <p:txEl>
                                              <p:pRg st="3" end="3"/>
                                            </p:txEl>
                                          </p:spTgt>
                                        </p:tgtEl>
                                        <p:attrNameLst>
                                          <p:attrName>style.visibility</p:attrName>
                                        </p:attrNameLst>
                                      </p:cBhvr>
                                      <p:to>
                                        <p:strVal val="visible"/>
                                      </p:to>
                                    </p:set>
                                    <p:animEffect transition="in" filter="slide(fromBottom)">
                                      <p:cBhvr additive="repl">
                                        <p:cTn id="26" dur="500"/>
                                        <p:tgtEl>
                                          <p:spTgt spid="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CustomShape 1"/>
          <p:cNvSpPr/>
          <p:nvPr/>
        </p:nvSpPr>
        <p:spPr>
          <a:xfrm>
            <a:off x="457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FFFFF"/>
                </a:solidFill>
                <a:latin typeface="Futura"/>
              </a:rPr>
              <a:t>Outlines</a:t>
            </a:r>
            <a:endParaRPr lang="en-US" sz="4400" b="0" strike="noStrike" spc="-1">
              <a:latin typeface="Arial"/>
            </a:endParaRPr>
          </a:p>
        </p:txBody>
      </p:sp>
      <p:sp>
        <p:nvSpPr>
          <p:cNvPr id="79" name="CustomShape 2"/>
          <p:cNvSpPr/>
          <p:nvPr/>
        </p:nvSpPr>
        <p:spPr>
          <a:xfrm>
            <a:off x="457200" y="1600200"/>
            <a:ext cx="8228880" cy="4525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What is theory?</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Tasks of theory</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Levels of theory</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Criteria of evaluating theories</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What is planning theory?</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Questions of planning theories </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Planning roles</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Why do we study theories of UP? </a:t>
            </a:r>
            <a:endParaRPr lang="en-US" sz="3200" b="0" strike="noStrike" spc="-1">
              <a:latin typeface="Arial"/>
            </a:endParaRPr>
          </a:p>
          <a:p>
            <a:pPr>
              <a:lnSpc>
                <a:spcPct val="100000"/>
              </a:lnSpc>
              <a:spcBef>
                <a:spcPts val="641"/>
              </a:spcBef>
            </a:pP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fade">
                                      <p:cBhvr additive="repl">
                                        <p:cTn id="7" dur="2000"/>
                                        <p:tgtEl>
                                          <p:spTgt spid="7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79">
                                            <p:txEl>
                                              <p:pRg st="0" end="0"/>
                                            </p:txEl>
                                          </p:spTgt>
                                        </p:tgtEl>
                                        <p:attrNameLst>
                                          <p:attrName>style.visibility</p:attrName>
                                        </p:attrNameLst>
                                      </p:cBhvr>
                                      <p:to>
                                        <p:strVal val="visible"/>
                                      </p:to>
                                    </p:set>
                                    <p:animEffect transition="in" filter="slide(fromBottom)">
                                      <p:cBhvr additive="repl">
                                        <p:cTn id="12" dur="500"/>
                                        <p:tgtEl>
                                          <p:spTgt spid="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79">
                                            <p:txEl>
                                              <p:pRg st="1" end="1"/>
                                            </p:txEl>
                                          </p:spTgt>
                                        </p:tgtEl>
                                        <p:attrNameLst>
                                          <p:attrName>style.visibility</p:attrName>
                                        </p:attrNameLst>
                                      </p:cBhvr>
                                      <p:to>
                                        <p:strVal val="visible"/>
                                      </p:to>
                                    </p:set>
                                    <p:animEffect transition="in" filter="slide(fromBottom)">
                                      <p:cBhvr additive="repl">
                                        <p:cTn id="17" dur="500"/>
                                        <p:tgtEl>
                                          <p:spTgt spid="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79">
                                            <p:txEl>
                                              <p:pRg st="2" end="2"/>
                                            </p:txEl>
                                          </p:spTgt>
                                        </p:tgtEl>
                                        <p:attrNameLst>
                                          <p:attrName>style.visibility</p:attrName>
                                        </p:attrNameLst>
                                      </p:cBhvr>
                                      <p:to>
                                        <p:strVal val="visible"/>
                                      </p:to>
                                    </p:set>
                                    <p:animEffect transition="in" filter="slide(fromBottom)">
                                      <p:cBhvr additive="repl">
                                        <p:cTn id="22" dur="500"/>
                                        <p:tgtEl>
                                          <p:spTgt spid="7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79">
                                            <p:txEl>
                                              <p:pRg st="3" end="3"/>
                                            </p:txEl>
                                          </p:spTgt>
                                        </p:tgtEl>
                                        <p:attrNameLst>
                                          <p:attrName>style.visibility</p:attrName>
                                        </p:attrNameLst>
                                      </p:cBhvr>
                                      <p:to>
                                        <p:strVal val="visible"/>
                                      </p:to>
                                    </p:set>
                                    <p:animEffect transition="in" filter="slide(fromBottom)">
                                      <p:cBhvr additive="repl">
                                        <p:cTn id="27" dur="500"/>
                                        <p:tgtEl>
                                          <p:spTgt spid="7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79">
                                            <p:txEl>
                                              <p:pRg st="4" end="4"/>
                                            </p:txEl>
                                          </p:spTgt>
                                        </p:tgtEl>
                                        <p:attrNameLst>
                                          <p:attrName>style.visibility</p:attrName>
                                        </p:attrNameLst>
                                      </p:cBhvr>
                                      <p:to>
                                        <p:strVal val="visible"/>
                                      </p:to>
                                    </p:set>
                                    <p:animEffect transition="in" filter="slide(fromBottom)">
                                      <p:cBhvr additive="repl">
                                        <p:cTn id="32" dur="500"/>
                                        <p:tgtEl>
                                          <p:spTgt spid="7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79">
                                            <p:txEl>
                                              <p:pRg st="5" end="5"/>
                                            </p:txEl>
                                          </p:spTgt>
                                        </p:tgtEl>
                                        <p:attrNameLst>
                                          <p:attrName>style.visibility</p:attrName>
                                        </p:attrNameLst>
                                      </p:cBhvr>
                                      <p:to>
                                        <p:strVal val="visible"/>
                                      </p:to>
                                    </p:set>
                                    <p:animEffect transition="in" filter="slide(fromBottom)">
                                      <p:cBhvr additive="repl">
                                        <p:cTn id="37" dur="500"/>
                                        <p:tgtEl>
                                          <p:spTgt spid="7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nodeType="clickEffect">
                                  <p:stCondLst>
                                    <p:cond delay="0"/>
                                  </p:stCondLst>
                                  <p:childTnLst>
                                    <p:set>
                                      <p:cBhvr>
                                        <p:cTn id="41" dur="1" fill="hold">
                                          <p:stCondLst>
                                            <p:cond delay="0"/>
                                          </p:stCondLst>
                                        </p:cTn>
                                        <p:tgtEl>
                                          <p:spTgt spid="79">
                                            <p:txEl>
                                              <p:pRg st="6" end="6"/>
                                            </p:txEl>
                                          </p:spTgt>
                                        </p:tgtEl>
                                        <p:attrNameLst>
                                          <p:attrName>style.visibility</p:attrName>
                                        </p:attrNameLst>
                                      </p:cBhvr>
                                      <p:to>
                                        <p:strVal val="visible"/>
                                      </p:to>
                                    </p:set>
                                    <p:animEffect transition="in" filter="slide(fromBottom)">
                                      <p:cBhvr additive="repl">
                                        <p:cTn id="42" dur="500"/>
                                        <p:tgtEl>
                                          <p:spTgt spid="7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nodeType="clickEffect">
                                  <p:stCondLst>
                                    <p:cond delay="0"/>
                                  </p:stCondLst>
                                  <p:childTnLst>
                                    <p:set>
                                      <p:cBhvr>
                                        <p:cTn id="46" dur="1" fill="hold">
                                          <p:stCondLst>
                                            <p:cond delay="0"/>
                                          </p:stCondLst>
                                        </p:cTn>
                                        <p:tgtEl>
                                          <p:spTgt spid="79">
                                            <p:txEl>
                                              <p:pRg st="7" end="7"/>
                                            </p:txEl>
                                          </p:spTgt>
                                        </p:tgtEl>
                                        <p:attrNameLst>
                                          <p:attrName>style.visibility</p:attrName>
                                        </p:attrNameLst>
                                      </p:cBhvr>
                                      <p:to>
                                        <p:strVal val="visible"/>
                                      </p:to>
                                    </p:set>
                                    <p:animEffect transition="in" filter="slide(fromBottom)">
                                      <p:cBhvr additive="repl">
                                        <p:cTn id="47" dur="500"/>
                                        <p:tgtEl>
                                          <p:spTgt spid="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CustomShape 1"/>
          <p:cNvSpPr/>
          <p:nvPr/>
        </p:nvSpPr>
        <p:spPr>
          <a:xfrm>
            <a:off x="457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FFFFF"/>
                </a:solidFill>
                <a:latin typeface="Futura"/>
              </a:rPr>
              <a:t>What is theory?</a:t>
            </a:r>
            <a:endParaRPr lang="en-US" sz="4400" b="0" strike="noStrike" spc="-1">
              <a:latin typeface="Arial"/>
            </a:endParaRPr>
          </a:p>
        </p:txBody>
      </p:sp>
      <p:sp>
        <p:nvSpPr>
          <p:cNvPr id="81" name="CustomShape 2"/>
          <p:cNvSpPr/>
          <p:nvPr/>
        </p:nvSpPr>
        <p:spPr>
          <a:xfrm>
            <a:off x="457200" y="1600200"/>
            <a:ext cx="8228880" cy="4525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A set of assumptions, propositions, or accepted facts that attempt to probe a rational explanation of cause and effect relationships among a group of observed phenomenon. </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A set of principles on which the practice of an activity is based. </a:t>
            </a:r>
            <a:endParaRPr lang="en-US" sz="3200" b="0" strike="noStrike" spc="-1">
              <a:latin typeface="Arial"/>
            </a:endParaRPr>
          </a:p>
          <a:p>
            <a:pPr>
              <a:lnSpc>
                <a:spcPct val="100000"/>
              </a:lnSpc>
              <a:spcBef>
                <a:spcPts val="641"/>
              </a:spcBef>
            </a:pP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80"/>
                                        </p:tgtEl>
                                        <p:attrNameLst>
                                          <p:attrName>style.visibility</p:attrName>
                                        </p:attrNameLst>
                                      </p:cBhvr>
                                      <p:to>
                                        <p:strVal val="visible"/>
                                      </p:to>
                                    </p:set>
                                    <p:animEffect transition="in" filter="fade">
                                      <p:cBhvr additive="repl">
                                        <p:cTn id="7" dur="2000"/>
                                        <p:tgtEl>
                                          <p:spTgt spid="80"/>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81">
                                            <p:txEl>
                                              <p:pRg st="0" end="0"/>
                                            </p:txEl>
                                          </p:spTgt>
                                        </p:tgtEl>
                                        <p:attrNameLst>
                                          <p:attrName>style.visibility</p:attrName>
                                        </p:attrNameLst>
                                      </p:cBhvr>
                                      <p:to>
                                        <p:strVal val="visible"/>
                                      </p:to>
                                    </p:set>
                                    <p:animEffect transition="in" filter="slide(fromBottom)">
                                      <p:cBhvr additive="repl">
                                        <p:cTn id="12" dur="500"/>
                                        <p:tgtEl>
                                          <p:spTgt spid="8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457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FFFFF"/>
                </a:solidFill>
                <a:latin typeface="Futura"/>
              </a:rPr>
              <a:t>Tasks of theory</a:t>
            </a:r>
            <a:endParaRPr lang="en-US" sz="4400" b="0" strike="noStrike" spc="-1">
              <a:latin typeface="Arial"/>
            </a:endParaRPr>
          </a:p>
        </p:txBody>
      </p:sp>
      <p:sp>
        <p:nvSpPr>
          <p:cNvPr id="83" name="CustomShape 2"/>
          <p:cNvSpPr/>
          <p:nvPr/>
        </p:nvSpPr>
        <p:spPr>
          <a:xfrm>
            <a:off x="457200" y="1600200"/>
            <a:ext cx="8228880" cy="4525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360">
              <a:lnSpc>
                <a:spcPct val="100000"/>
              </a:lnSpc>
              <a:spcBef>
                <a:spcPts val="641"/>
              </a:spcBef>
              <a:buClr>
                <a:srgbClr val="F79646"/>
              </a:buClr>
              <a:buFont typeface="Arial"/>
              <a:buChar char="•"/>
            </a:pPr>
            <a:r>
              <a:rPr lang="en-US" sz="3200" b="0" strike="noStrike" spc="-1">
                <a:solidFill>
                  <a:srgbClr val="F79646"/>
                </a:solidFill>
                <a:latin typeface="Calibri"/>
              </a:rPr>
              <a:t>1.</a:t>
            </a:r>
            <a:r>
              <a:rPr lang="en-US" sz="3200" b="0" strike="noStrike" spc="-1">
                <a:solidFill>
                  <a:srgbClr val="FFFFFF"/>
                </a:solidFill>
                <a:latin typeface="Calibri"/>
              </a:rPr>
              <a:t> To provide a method for understanding the events and the logic behind the events. These events may either have been occurred in the past, in progress or expected to occur in the future.</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79646"/>
                </a:solidFill>
                <a:latin typeface="Calibri"/>
              </a:rPr>
              <a:t>2.</a:t>
            </a:r>
            <a:r>
              <a:rPr lang="en-US" sz="3200" b="0" strike="noStrike" spc="-1">
                <a:solidFill>
                  <a:srgbClr val="FFFFFF"/>
                </a:solidFill>
                <a:latin typeface="Calibri"/>
              </a:rPr>
              <a:t> to provide normative guidelines that will be of help to direct the objected action. </a:t>
            </a:r>
            <a:endParaRPr lang="en-US" sz="3200" b="0" strike="noStrike" spc="-1">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457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FFFFF"/>
                </a:solidFill>
                <a:latin typeface="Futura"/>
              </a:rPr>
              <a:t>Levels of theory</a:t>
            </a:r>
            <a:endParaRPr lang="en-US" sz="4400" b="0" strike="noStrike" spc="-1">
              <a:latin typeface="Arial"/>
            </a:endParaRPr>
          </a:p>
        </p:txBody>
      </p:sp>
      <p:sp>
        <p:nvSpPr>
          <p:cNvPr id="85" name="CustomShape 2"/>
          <p:cNvSpPr/>
          <p:nvPr/>
        </p:nvSpPr>
        <p:spPr>
          <a:xfrm>
            <a:off x="457200" y="1600200"/>
            <a:ext cx="8228880" cy="4525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360">
              <a:lnSpc>
                <a:spcPct val="100000"/>
              </a:lnSpc>
              <a:spcBef>
                <a:spcPts val="641"/>
              </a:spcBef>
              <a:buClr>
                <a:srgbClr val="F79646"/>
              </a:buClr>
              <a:buFont typeface="Arial"/>
              <a:buChar char="•"/>
            </a:pPr>
            <a:r>
              <a:rPr lang="en-US" sz="3200" b="0" strike="noStrike" spc="-1">
                <a:solidFill>
                  <a:srgbClr val="F79646"/>
                </a:solidFill>
                <a:latin typeface="Calibri"/>
              </a:rPr>
              <a:t>Micro-level </a:t>
            </a:r>
            <a:r>
              <a:rPr lang="en-US" sz="3200" b="0" strike="noStrike" spc="-1">
                <a:solidFill>
                  <a:srgbClr val="FFFFFF"/>
                </a:solidFill>
                <a:latin typeface="Calibri"/>
              </a:rPr>
              <a:t>theory deals with small slices of time, space, or number of people.</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79646"/>
                </a:solidFill>
                <a:latin typeface="Calibri"/>
              </a:rPr>
              <a:t>Meso-level </a:t>
            </a:r>
            <a:r>
              <a:rPr lang="en-US" sz="3200" b="0" strike="noStrike" spc="-1">
                <a:solidFill>
                  <a:srgbClr val="FFFFFF"/>
                </a:solidFill>
                <a:latin typeface="Calibri"/>
              </a:rPr>
              <a:t>theory attempts to link macro and micro levels or to operate at intermediate level.</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79646"/>
                </a:solidFill>
                <a:latin typeface="Calibri"/>
              </a:rPr>
              <a:t>Macro-level </a:t>
            </a:r>
            <a:r>
              <a:rPr lang="en-US" sz="3200" b="0" strike="noStrike" spc="-1">
                <a:solidFill>
                  <a:srgbClr val="FFFFFF"/>
                </a:solidFill>
                <a:latin typeface="Calibri"/>
              </a:rPr>
              <a:t>theory concerns the operation of large aggregates such as social institutions, entire culture systems, and whole societies. </a:t>
            </a: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84"/>
                                        </p:tgtEl>
                                        <p:attrNameLst>
                                          <p:attrName>style.visibility</p:attrName>
                                        </p:attrNameLst>
                                      </p:cBhvr>
                                      <p:to>
                                        <p:strVal val="visible"/>
                                      </p:to>
                                    </p:set>
                                    <p:animEffect transition="in" filter="fade">
                                      <p:cBhvr additive="repl">
                                        <p:cTn id="7" dur="2000"/>
                                        <p:tgtEl>
                                          <p:spTgt spid="8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85">
                                            <p:txEl>
                                              <p:pRg st="0" end="0"/>
                                            </p:txEl>
                                          </p:spTgt>
                                        </p:tgtEl>
                                        <p:attrNameLst>
                                          <p:attrName>style.visibility</p:attrName>
                                        </p:attrNameLst>
                                      </p:cBhvr>
                                      <p:to>
                                        <p:strVal val="visible"/>
                                      </p:to>
                                    </p:set>
                                    <p:animEffect transition="in" filter="slide(fromBottom)">
                                      <p:cBhvr additive="repl">
                                        <p:cTn id="12" dur="500"/>
                                        <p:tgtEl>
                                          <p:spTgt spid="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85">
                                            <p:txEl>
                                              <p:pRg st="1" end="1"/>
                                            </p:txEl>
                                          </p:spTgt>
                                        </p:tgtEl>
                                        <p:attrNameLst>
                                          <p:attrName>style.visibility</p:attrName>
                                        </p:attrNameLst>
                                      </p:cBhvr>
                                      <p:to>
                                        <p:strVal val="visible"/>
                                      </p:to>
                                    </p:set>
                                    <p:animEffect transition="in" filter="slide(fromBottom)">
                                      <p:cBhvr additive="repl">
                                        <p:cTn id="17" dur="500"/>
                                        <p:tgtEl>
                                          <p:spTgt spid="8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85">
                                            <p:txEl>
                                              <p:pRg st="2" end="2"/>
                                            </p:txEl>
                                          </p:spTgt>
                                        </p:tgtEl>
                                        <p:attrNameLst>
                                          <p:attrName>style.visibility</p:attrName>
                                        </p:attrNameLst>
                                      </p:cBhvr>
                                      <p:to>
                                        <p:strVal val="visible"/>
                                      </p:to>
                                    </p:set>
                                    <p:animEffect transition="in" filter="slide(fromBottom)">
                                      <p:cBhvr additive="repl">
                                        <p:cTn id="22" dur="500"/>
                                        <p:tgtEl>
                                          <p:spTgt spid="8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457200" y="0"/>
            <a:ext cx="8228880" cy="1218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3600" b="0" strike="noStrike" spc="-1">
                <a:solidFill>
                  <a:srgbClr val="FFFFFF"/>
                </a:solidFill>
                <a:latin typeface="Futura"/>
              </a:rPr>
              <a:t>Criteria of evaluating theories</a:t>
            </a:r>
            <a:r>
              <a:rPr lang="en-US" sz="4400" b="0" strike="noStrike" spc="-1">
                <a:solidFill>
                  <a:srgbClr val="FFFFFF"/>
                </a:solidFill>
                <a:latin typeface="Futura"/>
              </a:rPr>
              <a:t> </a:t>
            </a:r>
            <a:endParaRPr lang="en-US" sz="4400" b="0" strike="noStrike" spc="-1">
              <a:latin typeface="Arial"/>
            </a:endParaRPr>
          </a:p>
        </p:txBody>
      </p:sp>
      <p:sp>
        <p:nvSpPr>
          <p:cNvPr id="87" name="CustomShape 2"/>
          <p:cNvSpPr/>
          <p:nvPr/>
        </p:nvSpPr>
        <p:spPr>
          <a:xfrm>
            <a:off x="457200" y="1219320"/>
            <a:ext cx="8228880" cy="5409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56000"/>
          </a:bodyPr>
          <a:lstStyle/>
          <a:p>
            <a:pPr marL="343080" indent="-342360">
              <a:lnSpc>
                <a:spcPct val="100000"/>
              </a:lnSpc>
              <a:spcBef>
                <a:spcPts val="641"/>
              </a:spcBef>
              <a:buClr>
                <a:srgbClr val="F79646"/>
              </a:buClr>
              <a:buFont typeface="Arial"/>
              <a:buChar char="•"/>
            </a:pPr>
            <a:r>
              <a:rPr lang="en-US" sz="3200" b="1" strike="noStrike" spc="-1">
                <a:solidFill>
                  <a:srgbClr val="F79646"/>
                </a:solidFill>
                <a:latin typeface="Calibri"/>
              </a:rPr>
              <a:t>Scope:</a:t>
            </a:r>
            <a:r>
              <a:rPr lang="en-US" sz="3200" b="0" strike="noStrike" spc="-1">
                <a:solidFill>
                  <a:srgbClr val="F79646"/>
                </a:solidFill>
                <a:latin typeface="Calibri"/>
              </a:rPr>
              <a:t> </a:t>
            </a:r>
            <a:r>
              <a:rPr lang="en-US" sz="3200" b="0" strike="noStrike" spc="-1">
                <a:solidFill>
                  <a:srgbClr val="FFFFFF"/>
                </a:solidFill>
                <a:latin typeface="Calibri"/>
              </a:rPr>
              <a:t>refers to the range of phenomena a theory describes and explains. Theories vary in scope – some focus on very narrow realms of communication, others advance grand perspectives on all human communication.</a:t>
            </a:r>
            <a:endParaRPr lang="en-US" sz="3200" b="0" strike="noStrike" spc="-1">
              <a:latin typeface="Arial"/>
            </a:endParaRPr>
          </a:p>
          <a:p>
            <a:pPr marL="343080" indent="-342360">
              <a:lnSpc>
                <a:spcPct val="100000"/>
              </a:lnSpc>
              <a:spcBef>
                <a:spcPts val="646"/>
              </a:spcBef>
              <a:buClr>
                <a:srgbClr val="F79646"/>
              </a:buClr>
              <a:buFont typeface="Arial"/>
              <a:buChar char="•"/>
            </a:pPr>
            <a:r>
              <a:rPr lang="en-US" sz="3230" b="1" strike="noStrike" spc="-1">
                <a:solidFill>
                  <a:srgbClr val="F79646"/>
                </a:solidFill>
                <a:latin typeface="Calibri"/>
              </a:rPr>
              <a:t>Testability: </a:t>
            </a:r>
            <a:r>
              <a:rPr lang="en-US" sz="3200" b="0" strike="noStrike" spc="-1">
                <a:solidFill>
                  <a:srgbClr val="FFFFFF"/>
                </a:solidFill>
                <a:latin typeface="Calibri"/>
              </a:rPr>
              <a:t>a theory which asks whether the claims advanced by a theory can be investigated to determine their accuracy.</a:t>
            </a:r>
            <a:endParaRPr lang="en-US" sz="3200" b="0" strike="noStrike" spc="-1">
              <a:latin typeface="Arial"/>
            </a:endParaRPr>
          </a:p>
          <a:p>
            <a:pPr marL="343080" indent="-342360">
              <a:lnSpc>
                <a:spcPct val="100000"/>
              </a:lnSpc>
              <a:spcBef>
                <a:spcPts val="646"/>
              </a:spcBef>
              <a:buClr>
                <a:srgbClr val="F79646"/>
              </a:buClr>
              <a:buFont typeface="Arial"/>
              <a:buChar char="•"/>
            </a:pPr>
            <a:r>
              <a:rPr lang="en-US" sz="3230" b="1" strike="noStrike" spc="-1">
                <a:solidFill>
                  <a:srgbClr val="F79646"/>
                </a:solidFill>
                <a:latin typeface="Calibri"/>
              </a:rPr>
              <a:t>Simplicity: </a:t>
            </a:r>
            <a:r>
              <a:rPr lang="en-US" sz="3200" b="0" strike="noStrike" spc="-1">
                <a:solidFill>
                  <a:srgbClr val="FFFFFF"/>
                </a:solidFill>
                <a:latin typeface="Calibri"/>
              </a:rPr>
              <a:t>The best theory is the simplest one that is capable of describing, explaining, understanding, and maybe predicting future events. This doesn’t mean theories should omit important ideas.</a:t>
            </a:r>
            <a:endParaRPr lang="en-US" sz="3200" b="0" strike="noStrike" spc="-1">
              <a:latin typeface="Arial"/>
            </a:endParaRPr>
          </a:p>
          <a:p>
            <a:pPr marL="343080" indent="-342360">
              <a:lnSpc>
                <a:spcPct val="100000"/>
              </a:lnSpc>
              <a:spcBef>
                <a:spcPts val="646"/>
              </a:spcBef>
              <a:buClr>
                <a:srgbClr val="F79646"/>
              </a:buClr>
              <a:buFont typeface="Arial"/>
              <a:buChar char="•"/>
            </a:pPr>
            <a:r>
              <a:rPr lang="en-US" sz="3200" b="1" strike="noStrike" spc="-1">
                <a:solidFill>
                  <a:srgbClr val="F79646"/>
                </a:solidFill>
                <a:latin typeface="Calibri"/>
              </a:rPr>
              <a:t>Utility</a:t>
            </a:r>
            <a:r>
              <a:rPr lang="en-US" sz="3230" b="1" strike="noStrike" spc="-1">
                <a:solidFill>
                  <a:srgbClr val="F79646"/>
                </a:solidFill>
                <a:latin typeface="Calibri"/>
              </a:rPr>
              <a:t>: </a:t>
            </a:r>
            <a:r>
              <a:rPr lang="en-US" sz="3200" b="0" strike="noStrike" spc="-1">
                <a:solidFill>
                  <a:srgbClr val="FFFFFF"/>
                </a:solidFill>
                <a:latin typeface="Calibri"/>
              </a:rPr>
              <a:t>or practical value. A good theory should have practical use.</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1" strike="noStrike" spc="-1">
                <a:solidFill>
                  <a:srgbClr val="F79646"/>
                </a:solidFill>
                <a:latin typeface="Calibri"/>
              </a:rPr>
              <a:t>Heuristic:</a:t>
            </a:r>
            <a:r>
              <a:rPr lang="en-US" sz="3200" b="0" strike="noStrike" spc="-1">
                <a:solidFill>
                  <a:srgbClr val="F79646"/>
                </a:solidFill>
                <a:latin typeface="Calibri"/>
              </a:rPr>
              <a:t> </a:t>
            </a:r>
            <a:r>
              <a:rPr lang="en-US" sz="3200" b="0" strike="noStrike" spc="-1">
                <a:solidFill>
                  <a:srgbClr val="FFFFFF"/>
                </a:solidFill>
                <a:latin typeface="Calibri"/>
              </a:rPr>
              <a:t>a theory which refers to the degree to which a theory provokes new ideas, insights, thinking, and research.   </a:t>
            </a:r>
            <a:endParaRPr lang="en-US" sz="3200" b="0" strike="noStrike" spc="-1">
              <a:latin typeface="Arial"/>
            </a:endParaRPr>
          </a:p>
          <a:p>
            <a:pPr>
              <a:lnSpc>
                <a:spcPct val="100000"/>
              </a:lnSpc>
              <a:spcBef>
                <a:spcPts val="641"/>
              </a:spcBef>
            </a:pPr>
            <a:endParaRPr lang="en-US" sz="3200" b="0" strike="noStrike" spc="-1">
              <a:latin typeface="Arial"/>
            </a:endParaRPr>
          </a:p>
          <a:p>
            <a:pPr>
              <a:lnSpc>
                <a:spcPct val="100000"/>
              </a:lnSpc>
              <a:spcBef>
                <a:spcPts val="641"/>
              </a:spcBef>
            </a:pP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0" presetClass="entr" fill="hold" nodeType="clickEffect">
                                  <p:stCondLst>
                                    <p:cond delay="0"/>
                                  </p:stCondLst>
                                  <p:childTnLst>
                                    <p:set>
                                      <p:cBhvr>
                                        <p:cTn id="6" dur="1" fill="hold">
                                          <p:stCondLst>
                                            <p:cond delay="0"/>
                                          </p:stCondLst>
                                        </p:cTn>
                                        <p:tgtEl>
                                          <p:spTgt spid="86"/>
                                        </p:tgtEl>
                                        <p:attrNameLst>
                                          <p:attrName>style.visibility</p:attrName>
                                        </p:attrNameLst>
                                      </p:cBhvr>
                                      <p:to>
                                        <p:strVal val="visible"/>
                                      </p:to>
                                    </p:set>
                                    <p:animEffect transition="in" filter="fade">
                                      <p:cBhvr additive="repl">
                                        <p:cTn id="7" dur="2000"/>
                                        <p:tgtEl>
                                          <p:spTgt spid="8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87">
                                            <p:txEl>
                                              <p:pRg st="0" end="0"/>
                                            </p:txEl>
                                          </p:spTgt>
                                        </p:tgtEl>
                                        <p:attrNameLst>
                                          <p:attrName>style.visibility</p:attrName>
                                        </p:attrNameLst>
                                      </p:cBhvr>
                                      <p:to>
                                        <p:strVal val="visible"/>
                                      </p:to>
                                    </p:set>
                                    <p:animEffect transition="in" filter="slide(fromBottom)">
                                      <p:cBhvr additive="repl">
                                        <p:cTn id="12" dur="500"/>
                                        <p:tgtEl>
                                          <p:spTgt spid="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87">
                                            <p:txEl>
                                              <p:pRg st="1" end="1"/>
                                            </p:txEl>
                                          </p:spTgt>
                                        </p:tgtEl>
                                        <p:attrNameLst>
                                          <p:attrName>style.visibility</p:attrName>
                                        </p:attrNameLst>
                                      </p:cBhvr>
                                      <p:to>
                                        <p:strVal val="visible"/>
                                      </p:to>
                                    </p:set>
                                    <p:animEffect transition="in" filter="slide(fromBottom)">
                                      <p:cBhvr additive="repl">
                                        <p:cTn id="17" dur="500"/>
                                        <p:tgtEl>
                                          <p:spTgt spid="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87">
                                            <p:txEl>
                                              <p:pRg st="2" end="2"/>
                                            </p:txEl>
                                          </p:spTgt>
                                        </p:tgtEl>
                                        <p:attrNameLst>
                                          <p:attrName>style.visibility</p:attrName>
                                        </p:attrNameLst>
                                      </p:cBhvr>
                                      <p:to>
                                        <p:strVal val="visible"/>
                                      </p:to>
                                    </p:set>
                                    <p:animEffect transition="in" filter="slide(fromBottom)">
                                      <p:cBhvr additive="repl">
                                        <p:cTn id="22" dur="500"/>
                                        <p:tgtEl>
                                          <p:spTgt spid="8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87">
                                            <p:txEl>
                                              <p:pRg st="3" end="3"/>
                                            </p:txEl>
                                          </p:spTgt>
                                        </p:tgtEl>
                                        <p:attrNameLst>
                                          <p:attrName>style.visibility</p:attrName>
                                        </p:attrNameLst>
                                      </p:cBhvr>
                                      <p:to>
                                        <p:strVal val="visible"/>
                                      </p:to>
                                    </p:set>
                                    <p:animEffect transition="in" filter="slide(fromBottom)">
                                      <p:cBhvr additive="repl">
                                        <p:cTn id="27" dur="500"/>
                                        <p:tgtEl>
                                          <p:spTgt spid="8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87">
                                            <p:txEl>
                                              <p:pRg st="4" end="4"/>
                                            </p:txEl>
                                          </p:spTgt>
                                        </p:tgtEl>
                                        <p:attrNameLst>
                                          <p:attrName>style.visibility</p:attrName>
                                        </p:attrNameLst>
                                      </p:cBhvr>
                                      <p:to>
                                        <p:strVal val="visible"/>
                                      </p:to>
                                    </p:set>
                                    <p:animEffect transition="in" filter="slide(fromBottom)">
                                      <p:cBhvr additive="repl">
                                        <p:cTn id="32" dur="500"/>
                                        <p:tgtEl>
                                          <p:spTgt spid="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CustomShape 1"/>
          <p:cNvSpPr/>
          <p:nvPr/>
        </p:nvSpPr>
        <p:spPr>
          <a:xfrm>
            <a:off x="457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FFFFF"/>
                </a:solidFill>
                <a:latin typeface="Futura"/>
              </a:rPr>
              <a:t>What is planning theory?</a:t>
            </a:r>
            <a:endParaRPr lang="en-US" sz="4400" b="0" strike="noStrike" spc="-1">
              <a:latin typeface="Arial"/>
            </a:endParaRPr>
          </a:p>
        </p:txBody>
      </p:sp>
      <p:sp>
        <p:nvSpPr>
          <p:cNvPr id="89" name="CustomShape 2"/>
          <p:cNvSpPr/>
          <p:nvPr/>
        </p:nvSpPr>
        <p:spPr>
          <a:xfrm>
            <a:off x="457200" y="1600200"/>
            <a:ext cx="8228880" cy="4525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343080" indent="-342360">
              <a:lnSpc>
                <a:spcPct val="100000"/>
              </a:lnSpc>
              <a:spcBef>
                <a:spcPts val="641"/>
              </a:spcBef>
              <a:buClr>
                <a:srgbClr val="F79646"/>
              </a:buClr>
              <a:buFont typeface="Arial"/>
              <a:buChar char="•"/>
            </a:pPr>
            <a:r>
              <a:rPr lang="en-US" sz="3200" b="1" strike="noStrike" spc="-1">
                <a:solidFill>
                  <a:srgbClr val="F79646"/>
                </a:solidFill>
                <a:latin typeface="Calibri"/>
              </a:rPr>
              <a:t>Planning</a:t>
            </a:r>
            <a:r>
              <a:rPr lang="en-US" sz="3200" b="0" strike="noStrike" spc="-1">
                <a:solidFill>
                  <a:srgbClr val="FFFFFF"/>
                </a:solidFill>
                <a:latin typeface="Calibri"/>
              </a:rPr>
              <a:t> </a:t>
            </a:r>
            <a:r>
              <a:rPr lang="en-US" sz="3200" b="1" strike="noStrike" spc="-1">
                <a:solidFill>
                  <a:srgbClr val="F79646"/>
                </a:solidFill>
                <a:latin typeface="Calibri"/>
              </a:rPr>
              <a:t>theory</a:t>
            </a:r>
            <a:r>
              <a:rPr lang="en-US" sz="3200" b="0" strike="noStrike" spc="-1">
                <a:solidFill>
                  <a:srgbClr val="FFFFFF"/>
                </a:solidFill>
                <a:latin typeface="Calibri"/>
              </a:rPr>
              <a:t> is the engine that drives renewal of planning practice through reflection and the generation of new ideas. </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Much of what planners of today do reflects their understanding of practice and their aspirations as molded by the planning theories they have read and heard about, or by the ideas of others which, in turn, were molded by theories. </a:t>
            </a:r>
            <a:endParaRPr lang="en-US" sz="3200" b="0" strike="noStrike" spc="-1">
              <a:latin typeface="Arial"/>
            </a:endParaRPr>
          </a:p>
          <a:p>
            <a:pPr>
              <a:lnSpc>
                <a:spcPct val="100000"/>
              </a:lnSpc>
              <a:spcBef>
                <a:spcPts val="641"/>
              </a:spcBef>
            </a:pP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CustomShape 1"/>
          <p:cNvSpPr/>
          <p:nvPr/>
        </p:nvSpPr>
        <p:spPr>
          <a:xfrm>
            <a:off x="457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FFFFF"/>
                </a:solidFill>
                <a:latin typeface="Futura"/>
              </a:rPr>
              <a:t>Questions of planning theories </a:t>
            </a:r>
            <a:endParaRPr lang="en-US" sz="4400" b="0" strike="noStrike" spc="-1">
              <a:latin typeface="Arial"/>
            </a:endParaRPr>
          </a:p>
        </p:txBody>
      </p:sp>
      <p:sp>
        <p:nvSpPr>
          <p:cNvPr id="91" name="CustomShape 2"/>
          <p:cNvSpPr/>
          <p:nvPr/>
        </p:nvSpPr>
        <p:spPr>
          <a:xfrm>
            <a:off x="457200" y="1600200"/>
            <a:ext cx="8228880" cy="4525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360">
              <a:lnSpc>
                <a:spcPct val="100000"/>
              </a:lnSpc>
              <a:spcBef>
                <a:spcPts val="641"/>
              </a:spcBef>
            </a:pPr>
            <a:r>
              <a:rPr lang="en-US" sz="3200" b="0" strike="noStrike" spc="-1">
                <a:solidFill>
                  <a:srgbClr val="FFFFFF"/>
                </a:solidFill>
                <a:latin typeface="Calibri"/>
              </a:rPr>
              <a:t>Planning theories attempt to give answers to one or some of those questions and of related ones:</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What is planning?</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Why is there a need for planning?</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How to plan?</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How does the urban structure function?</a:t>
            </a:r>
            <a:endParaRPr lang="en-US" sz="3200" b="0" strike="noStrike" spc="-1">
              <a:latin typeface="Arial"/>
            </a:endParaRPr>
          </a:p>
          <a:p>
            <a:pPr marL="343080" indent="-342360">
              <a:lnSpc>
                <a:spcPct val="100000"/>
              </a:lnSpc>
              <a:spcBef>
                <a:spcPts val="641"/>
              </a:spcBef>
              <a:buClr>
                <a:srgbClr val="F79646"/>
              </a:buClr>
              <a:buFont typeface="Arial"/>
              <a:buChar char="•"/>
            </a:pPr>
            <a:r>
              <a:rPr lang="en-US" sz="3200" b="0" strike="noStrike" spc="-1">
                <a:solidFill>
                  <a:srgbClr val="FFFFFF"/>
                </a:solidFill>
                <a:latin typeface="Calibri"/>
              </a:rPr>
              <a:t>How the urban structure ought to be? </a:t>
            </a:r>
            <a:endParaRPr lang="en-US" sz="3200" b="0" strike="noStrike" spc="-1">
              <a:latin typeface="Arial"/>
            </a:endParaRPr>
          </a:p>
          <a:p>
            <a:pPr>
              <a:lnSpc>
                <a:spcPct val="100000"/>
              </a:lnSpc>
              <a:spcBef>
                <a:spcPts val="641"/>
              </a:spcBef>
            </a:pP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animEffect transition="in" filter="slide(fromBottom)">
                                      <p:cBhvr additive="repl">
                                        <p:cTn id="7" dur="500"/>
                                        <p:tgtEl>
                                          <p:spTgt spid="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91">
                                            <p:txEl>
                                              <p:pRg st="1" end="1"/>
                                            </p:txEl>
                                          </p:spTgt>
                                        </p:tgtEl>
                                        <p:attrNameLst>
                                          <p:attrName>style.visibility</p:attrName>
                                        </p:attrNameLst>
                                      </p:cBhvr>
                                      <p:to>
                                        <p:strVal val="visible"/>
                                      </p:to>
                                    </p:set>
                                    <p:animEffect transition="in" filter="slide(fromBottom)">
                                      <p:cBhvr additive="repl">
                                        <p:cTn id="12" dur="500"/>
                                        <p:tgtEl>
                                          <p:spTgt spid="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91">
                                            <p:txEl>
                                              <p:pRg st="2" end="2"/>
                                            </p:txEl>
                                          </p:spTgt>
                                        </p:tgtEl>
                                        <p:attrNameLst>
                                          <p:attrName>style.visibility</p:attrName>
                                        </p:attrNameLst>
                                      </p:cBhvr>
                                      <p:to>
                                        <p:strVal val="visible"/>
                                      </p:to>
                                    </p:set>
                                    <p:animEffect transition="in" filter="slide(fromBottom)">
                                      <p:cBhvr additive="repl">
                                        <p:cTn id="17" dur="500"/>
                                        <p:tgtEl>
                                          <p:spTgt spid="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91">
                                            <p:txEl>
                                              <p:pRg st="3" end="3"/>
                                            </p:txEl>
                                          </p:spTgt>
                                        </p:tgtEl>
                                        <p:attrNameLst>
                                          <p:attrName>style.visibility</p:attrName>
                                        </p:attrNameLst>
                                      </p:cBhvr>
                                      <p:to>
                                        <p:strVal val="visible"/>
                                      </p:to>
                                    </p:set>
                                    <p:animEffect transition="in" filter="slide(fromBottom)">
                                      <p:cBhvr additive="repl">
                                        <p:cTn id="22" dur="500"/>
                                        <p:tgtEl>
                                          <p:spTgt spid="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91">
                                            <p:txEl>
                                              <p:pRg st="4" end="4"/>
                                            </p:txEl>
                                          </p:spTgt>
                                        </p:tgtEl>
                                        <p:attrNameLst>
                                          <p:attrName>style.visibility</p:attrName>
                                        </p:attrNameLst>
                                      </p:cBhvr>
                                      <p:to>
                                        <p:strVal val="visible"/>
                                      </p:to>
                                    </p:set>
                                    <p:animEffect transition="in" filter="slide(fromBottom)">
                                      <p:cBhvr additive="repl">
                                        <p:cTn id="27" dur="500"/>
                                        <p:tgtEl>
                                          <p:spTgt spid="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91">
                                            <p:txEl>
                                              <p:pRg st="5" end="5"/>
                                            </p:txEl>
                                          </p:spTgt>
                                        </p:tgtEl>
                                        <p:attrNameLst>
                                          <p:attrName>style.visibility</p:attrName>
                                        </p:attrNameLst>
                                      </p:cBhvr>
                                      <p:to>
                                        <p:strVal val="visible"/>
                                      </p:to>
                                    </p:set>
                                    <p:animEffect transition="in" filter="slide(fromBottom)">
                                      <p:cBhvr additive="repl">
                                        <p:cTn id="32" dur="500"/>
                                        <p:tgtEl>
                                          <p:spTgt spid="9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fill="hold" nodeType="clickEffect">
                                  <p:stCondLst>
                                    <p:cond delay="0"/>
                                  </p:stCondLst>
                                  <p:childTnLst>
                                    <p:set>
                                      <p:cBhvr>
                                        <p:cTn id="36"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ustomShape 1"/>
          <p:cNvSpPr/>
          <p:nvPr/>
        </p:nvSpPr>
        <p:spPr>
          <a:xfrm>
            <a:off x="457200" y="0"/>
            <a:ext cx="8228880" cy="1218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n-US" sz="4400" b="0" strike="noStrike" spc="-1">
                <a:solidFill>
                  <a:srgbClr val="FFFFFF"/>
                </a:solidFill>
                <a:latin typeface="Futura"/>
              </a:rPr>
              <a:t>Planning roles</a:t>
            </a:r>
            <a:endParaRPr lang="en-US" sz="4400" b="0" strike="noStrike" spc="-1">
              <a:latin typeface="Arial"/>
            </a:endParaRPr>
          </a:p>
        </p:txBody>
      </p:sp>
      <p:sp>
        <p:nvSpPr>
          <p:cNvPr id="93" name="CustomShape 2"/>
          <p:cNvSpPr/>
          <p:nvPr/>
        </p:nvSpPr>
        <p:spPr>
          <a:xfrm>
            <a:off x="457200" y="1219320"/>
            <a:ext cx="8228880" cy="503157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marL="609480" indent="-608760">
              <a:lnSpc>
                <a:spcPct val="80000"/>
              </a:lnSpc>
              <a:spcBef>
                <a:spcPts val="641"/>
              </a:spcBef>
            </a:pPr>
            <a:r>
              <a:rPr lang="en-US" sz="3200" b="0" strike="noStrike" spc="-1" dirty="0">
                <a:solidFill>
                  <a:srgbClr val="F79646"/>
                </a:solidFill>
                <a:latin typeface="Calibri"/>
              </a:rPr>
              <a:t>Friedmann </a:t>
            </a:r>
            <a:r>
              <a:rPr lang="en-US" sz="3200" b="0" strike="noStrike" spc="-1" dirty="0">
                <a:solidFill>
                  <a:srgbClr val="FFFFFF"/>
                </a:solidFill>
                <a:latin typeface="Calibri"/>
              </a:rPr>
              <a:t>identifies five important aspects where planning plays a role: </a:t>
            </a:r>
            <a:endParaRPr lang="en-US" sz="3200" b="0" strike="noStrike" spc="-1" dirty="0">
              <a:latin typeface="Arial"/>
            </a:endParaRPr>
          </a:p>
          <a:p>
            <a:pPr marL="609480" indent="-608760">
              <a:lnSpc>
                <a:spcPct val="80000"/>
              </a:lnSpc>
              <a:spcBef>
                <a:spcPts val="641"/>
              </a:spcBef>
              <a:buClr>
                <a:srgbClr val="F79646"/>
              </a:buClr>
              <a:buFont typeface="Calibri"/>
              <a:buAutoNum type="arabicPeriod"/>
            </a:pPr>
            <a:r>
              <a:rPr lang="en-US" sz="3200" b="0" strike="noStrike" spc="-1" dirty="0">
                <a:solidFill>
                  <a:srgbClr val="FFFFFF"/>
                </a:solidFill>
                <a:latin typeface="Calibri"/>
              </a:rPr>
              <a:t>Every planning activity involves a territorial/spatial component </a:t>
            </a:r>
            <a:endParaRPr lang="en-US" sz="3200" b="0" strike="noStrike" spc="-1" dirty="0">
              <a:latin typeface="Arial"/>
            </a:endParaRPr>
          </a:p>
          <a:p>
            <a:pPr marL="609480" indent="-608760">
              <a:lnSpc>
                <a:spcPct val="80000"/>
              </a:lnSpc>
              <a:spcBef>
                <a:spcPts val="641"/>
              </a:spcBef>
              <a:buClr>
                <a:srgbClr val="F79646"/>
              </a:buClr>
              <a:buFont typeface="Calibri"/>
              <a:buAutoNum type="arabicPeriod"/>
            </a:pPr>
            <a:r>
              <a:rPr lang="en-US" sz="3200" b="0" strike="noStrike" spc="-1" dirty="0">
                <a:solidFill>
                  <a:srgbClr val="FFFFFF"/>
                </a:solidFill>
                <a:latin typeface="Calibri"/>
              </a:rPr>
              <a:t>Planning activities respond to a social rationality</a:t>
            </a:r>
            <a:endParaRPr lang="en-US" sz="3200" b="0" strike="noStrike" spc="-1" dirty="0">
              <a:latin typeface="Arial"/>
            </a:endParaRPr>
          </a:p>
          <a:p>
            <a:pPr marL="609480" indent="-608760">
              <a:lnSpc>
                <a:spcPct val="80000"/>
              </a:lnSpc>
              <a:spcBef>
                <a:spcPts val="641"/>
              </a:spcBef>
              <a:buClr>
                <a:srgbClr val="F79646"/>
              </a:buClr>
              <a:buFont typeface="Calibri"/>
              <a:buAutoNum type="arabicPeriod"/>
            </a:pPr>
            <a:r>
              <a:rPr lang="en-US" sz="3200" b="0" strike="noStrike" spc="-1" dirty="0">
                <a:solidFill>
                  <a:srgbClr val="FFFFFF"/>
                </a:solidFill>
                <a:latin typeface="Calibri"/>
              </a:rPr>
              <a:t>Planning facilitates market activities while restricting noxious ones or even substituting the market </a:t>
            </a:r>
            <a:endParaRPr lang="en-US" sz="3200" b="0" strike="noStrike" spc="-1" dirty="0">
              <a:latin typeface="Arial"/>
            </a:endParaRPr>
          </a:p>
          <a:p>
            <a:pPr marL="609480" indent="-608760">
              <a:lnSpc>
                <a:spcPct val="80000"/>
              </a:lnSpc>
              <a:spcBef>
                <a:spcPts val="641"/>
              </a:spcBef>
              <a:buClr>
                <a:srgbClr val="F79646"/>
              </a:buClr>
              <a:buFont typeface="Calibri"/>
              <a:buAutoNum type="arabicPeriod"/>
            </a:pPr>
            <a:r>
              <a:rPr lang="en-US" sz="3200" b="0" strike="noStrike" spc="-1" dirty="0">
                <a:solidFill>
                  <a:srgbClr val="FFFFFF"/>
                </a:solidFill>
                <a:latin typeface="Calibri"/>
              </a:rPr>
              <a:t>Planning in the public domain is political and therefore conflictive </a:t>
            </a:r>
            <a:endParaRPr lang="en-US" sz="3200" b="0" strike="noStrike" spc="-1" dirty="0">
              <a:latin typeface="Arial"/>
            </a:endParaRPr>
          </a:p>
          <a:p>
            <a:pPr marL="609480" indent="-608760">
              <a:lnSpc>
                <a:spcPct val="80000"/>
              </a:lnSpc>
              <a:spcBef>
                <a:spcPts val="641"/>
              </a:spcBef>
              <a:buClr>
                <a:srgbClr val="F79646"/>
              </a:buClr>
              <a:buFont typeface="Calibri"/>
              <a:buAutoNum type="arabicPeriod"/>
            </a:pPr>
            <a:r>
              <a:rPr lang="en-US" sz="3200" b="0" strike="noStrike" spc="-1" dirty="0">
                <a:solidFill>
                  <a:srgbClr val="FFFFFF"/>
                </a:solidFill>
                <a:latin typeface="Calibri"/>
              </a:rPr>
              <a:t>Planning requires massive support and ability to mobilize society in order to be successful </a:t>
            </a:r>
            <a:endParaRPr lang="en-US" sz="3200" b="0" strike="noStrike" spc="-1" dirty="0">
              <a:latin typeface="Arial"/>
            </a:endParaRPr>
          </a:p>
          <a:p>
            <a:pPr>
              <a:lnSpc>
                <a:spcPct val="100000"/>
              </a:lnSpc>
              <a:spcBef>
                <a:spcPts val="641"/>
              </a:spcBef>
            </a:pPr>
            <a:endParaRPr lang="en-US" sz="3200" b="0" strike="noStrike" spc="-1" dirty="0">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2" presetClass="entr" presetSubtype="4" fill="hold" nodeType="clickEffect">
                                  <p:stCondLst>
                                    <p:cond delay="0"/>
                                  </p:stCondLst>
                                  <p:childTnLst>
                                    <p:set>
                                      <p:cBhvr>
                                        <p:cTn id="10" dur="1" fill="hold">
                                          <p:stCondLst>
                                            <p:cond delay="0"/>
                                          </p:stCondLst>
                                        </p:cTn>
                                        <p:tgtEl>
                                          <p:spTgt spid="93">
                                            <p:txEl>
                                              <p:pRg st="0" end="0"/>
                                            </p:txEl>
                                          </p:spTgt>
                                        </p:tgtEl>
                                        <p:attrNameLst>
                                          <p:attrName>style.visibility</p:attrName>
                                        </p:attrNameLst>
                                      </p:cBhvr>
                                      <p:to>
                                        <p:strVal val="visible"/>
                                      </p:to>
                                    </p:set>
                                    <p:animEffect transition="in" filter="slide(fromBottom)">
                                      <p:cBhvr additive="repl">
                                        <p:cTn id="11" dur="500"/>
                                        <p:tgtEl>
                                          <p:spTgt spid="9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nodeType="clickEffect">
                                  <p:stCondLst>
                                    <p:cond delay="0"/>
                                  </p:stCondLst>
                                  <p:childTnLst>
                                    <p:set>
                                      <p:cBhvr>
                                        <p:cTn id="15" dur="1" fill="hold">
                                          <p:stCondLst>
                                            <p:cond delay="0"/>
                                          </p:stCondLst>
                                        </p:cTn>
                                        <p:tgtEl>
                                          <p:spTgt spid="93">
                                            <p:txEl>
                                              <p:pRg st="1" end="1"/>
                                            </p:txEl>
                                          </p:spTgt>
                                        </p:tgtEl>
                                        <p:attrNameLst>
                                          <p:attrName>style.visibility</p:attrName>
                                        </p:attrNameLst>
                                      </p:cBhvr>
                                      <p:to>
                                        <p:strVal val="visible"/>
                                      </p:to>
                                    </p:set>
                                    <p:animEffect transition="in" filter="slide(fromBottom)">
                                      <p:cBhvr additive="repl">
                                        <p:cTn id="16" dur="500"/>
                                        <p:tgtEl>
                                          <p:spTgt spid="9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93">
                                            <p:txEl>
                                              <p:pRg st="2" end="2"/>
                                            </p:txEl>
                                          </p:spTgt>
                                        </p:tgtEl>
                                        <p:attrNameLst>
                                          <p:attrName>style.visibility</p:attrName>
                                        </p:attrNameLst>
                                      </p:cBhvr>
                                      <p:to>
                                        <p:strVal val="visible"/>
                                      </p:to>
                                    </p:set>
                                    <p:animEffect transition="in" filter="slide(fromBottom)">
                                      <p:cBhvr additive="repl">
                                        <p:cTn id="21" dur="500"/>
                                        <p:tgtEl>
                                          <p:spTgt spid="9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nodeType="clickEffect">
                                  <p:stCondLst>
                                    <p:cond delay="0"/>
                                  </p:stCondLst>
                                  <p:childTnLst>
                                    <p:set>
                                      <p:cBhvr>
                                        <p:cTn id="25" dur="1" fill="hold">
                                          <p:stCondLst>
                                            <p:cond delay="0"/>
                                          </p:stCondLst>
                                        </p:cTn>
                                        <p:tgtEl>
                                          <p:spTgt spid="93">
                                            <p:txEl>
                                              <p:pRg st="3" end="3"/>
                                            </p:txEl>
                                          </p:spTgt>
                                        </p:tgtEl>
                                        <p:attrNameLst>
                                          <p:attrName>style.visibility</p:attrName>
                                        </p:attrNameLst>
                                      </p:cBhvr>
                                      <p:to>
                                        <p:strVal val="visible"/>
                                      </p:to>
                                    </p:set>
                                    <p:animEffect transition="in" filter="slide(fromBottom)">
                                      <p:cBhvr additive="repl">
                                        <p:cTn id="26" dur="500"/>
                                        <p:tgtEl>
                                          <p:spTgt spid="9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93">
                                            <p:txEl>
                                              <p:pRg st="4" end="4"/>
                                            </p:txEl>
                                          </p:spTgt>
                                        </p:tgtEl>
                                        <p:attrNameLst>
                                          <p:attrName>style.visibility</p:attrName>
                                        </p:attrNameLst>
                                      </p:cBhvr>
                                      <p:to>
                                        <p:strVal val="visible"/>
                                      </p:to>
                                    </p:set>
                                    <p:animEffect transition="in" filter="slide(fromBottom)">
                                      <p:cBhvr additive="repl">
                                        <p:cTn id="31" dur="500"/>
                                        <p:tgtEl>
                                          <p:spTgt spid="9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nodeType="clickEffect">
                                  <p:stCondLst>
                                    <p:cond delay="0"/>
                                  </p:stCondLst>
                                  <p:childTnLst>
                                    <p:set>
                                      <p:cBhvr>
                                        <p:cTn id="35" dur="1" fill="hold">
                                          <p:stCondLst>
                                            <p:cond delay="0"/>
                                          </p:stCondLst>
                                        </p:cTn>
                                        <p:tgtEl>
                                          <p:spTgt spid="93">
                                            <p:txEl>
                                              <p:pRg st="5" end="5"/>
                                            </p:txEl>
                                          </p:spTgt>
                                        </p:tgtEl>
                                        <p:attrNameLst>
                                          <p:attrName>style.visibility</p:attrName>
                                        </p:attrNameLst>
                                      </p:cBhvr>
                                      <p:to>
                                        <p:strVal val="visible"/>
                                      </p:to>
                                    </p:set>
                                    <p:animEffect transition="in" filter="slide(fromBottom)">
                                      <p:cBhvr additive="repl">
                                        <p:cTn id="36" dur="500"/>
                                        <p:tgtEl>
                                          <p:spTgt spid="9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10704</TotalTime>
  <Words>628</Words>
  <Application>Microsoft Office PowerPoint</Application>
  <PresentationFormat>On-screen Show (4:3)</PresentationFormat>
  <Paragraphs>52</Paragraphs>
  <Slides>10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Calibri</vt:lpstr>
      <vt:lpstr>Futura</vt:lpstr>
      <vt:lpstr>Symbol</vt:lpstr>
      <vt:lpstr>Wingdings</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HW Unv.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Lisa</dc:creator>
  <dc:description/>
  <cp:lastModifiedBy>Nano</cp:lastModifiedBy>
  <cp:revision>61</cp:revision>
  <dcterms:created xsi:type="dcterms:W3CDTF">2015-11-09T07:20:19Z</dcterms:created>
  <dcterms:modified xsi:type="dcterms:W3CDTF">2023-09-15T20:43:55Z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Company">
    <vt:lpwstr>HW Unv.</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On-screen Show (4:3)</vt:lpwstr>
  </property>
  <property fmtid="{D5CDD505-2E9C-101B-9397-08002B2CF9AE}" pid="10" name="ScaleCrop">
    <vt:bool>false</vt:bool>
  </property>
  <property fmtid="{D5CDD505-2E9C-101B-9397-08002B2CF9AE}" pid="11" name="ShareDoc">
    <vt:bool>false</vt:bool>
  </property>
  <property fmtid="{D5CDD505-2E9C-101B-9397-08002B2CF9AE}" pid="12" name="Slides">
    <vt:i4>11</vt:i4>
  </property>
</Properties>
</file>