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58" r:id="rId5"/>
    <p:sldId id="260"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snapToGrid="0">
      <p:cViewPr varScale="1">
        <p:scale>
          <a:sx n="65" d="100"/>
          <a:sy n="65" d="100"/>
        </p:scale>
        <p:origin x="84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02203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293C3D-362C-4227-B380-9A4E26C9172E}"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753993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337136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30581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268940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2884762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3755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008860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13934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98785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2858965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293C3D-362C-4227-B380-9A4E26C9172E}"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14169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293C3D-362C-4227-B380-9A4E26C9172E}" type="datetimeFigureOut">
              <a:rPr lang="en-US" smtClean="0"/>
              <a:t>10/29/2023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043485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42288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1998512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7A293C3D-362C-4227-B380-9A4E26C9172E}" type="datetimeFigureOut">
              <a:rPr lang="en-US" smtClean="0"/>
              <a:t>10/29/2023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807102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293C3D-362C-4227-B380-9A4E26C9172E}"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6AB117-0EE8-45C0-A0C2-E20CE9283C08}" type="slidenum">
              <a:rPr lang="en-US" smtClean="0"/>
              <a:t>‹#›</a:t>
            </a:fld>
            <a:endParaRPr lang="en-US"/>
          </a:p>
        </p:txBody>
      </p:sp>
    </p:spTree>
    <p:extLst>
      <p:ext uri="{BB962C8B-B14F-4D97-AF65-F5344CB8AC3E}">
        <p14:creationId xmlns:p14="http://schemas.microsoft.com/office/powerpoint/2010/main" val="3640076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A293C3D-362C-4227-B380-9A4E26C9172E}" type="datetimeFigureOut">
              <a:rPr lang="en-US" smtClean="0"/>
              <a:t>10/29/2023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86AB117-0EE8-45C0-A0C2-E20CE9283C08}" type="slidenum">
              <a:rPr lang="en-US" smtClean="0"/>
              <a:t>‹#›</a:t>
            </a:fld>
            <a:endParaRPr lang="en-US"/>
          </a:p>
        </p:txBody>
      </p:sp>
    </p:spTree>
    <p:extLst>
      <p:ext uri="{BB962C8B-B14F-4D97-AF65-F5344CB8AC3E}">
        <p14:creationId xmlns:p14="http://schemas.microsoft.com/office/powerpoint/2010/main" val="3278636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46851-AADB-290F-753B-1AA9B7A27461}"/>
              </a:ext>
            </a:extLst>
          </p:cNvPr>
          <p:cNvSpPr>
            <a:spLocks noGrp="1"/>
          </p:cNvSpPr>
          <p:nvPr>
            <p:ph type="title"/>
          </p:nvPr>
        </p:nvSpPr>
        <p:spPr/>
        <p:txBody>
          <a:bodyPr/>
          <a:lstStyle/>
          <a:p>
            <a:r>
              <a:rPr lang="en-US" b="1" dirty="0">
                <a:solidFill>
                  <a:srgbClr val="C00000"/>
                </a:solidFill>
              </a:rPr>
              <a:t>Cultural Aspects of Translation </a:t>
            </a:r>
            <a:br>
              <a:rPr lang="en-US" b="1" dirty="0">
                <a:solidFill>
                  <a:srgbClr val="C00000"/>
                </a:solidFill>
              </a:rPr>
            </a:br>
            <a:endParaRPr lang="en-US" b="1" dirty="0">
              <a:solidFill>
                <a:srgbClr val="C00000"/>
              </a:solidFill>
            </a:endParaRPr>
          </a:p>
        </p:txBody>
      </p:sp>
      <p:sp>
        <p:nvSpPr>
          <p:cNvPr id="3" name="Content Placeholder 2">
            <a:extLst>
              <a:ext uri="{FF2B5EF4-FFF2-40B4-BE49-F238E27FC236}">
                <a16:creationId xmlns:a16="http://schemas.microsoft.com/office/drawing/2014/main" id="{EFBA15FE-168B-8AE7-3324-C9AFCAA52273}"/>
              </a:ext>
            </a:extLst>
          </p:cNvPr>
          <p:cNvSpPr>
            <a:spLocks noGrp="1"/>
          </p:cNvSpPr>
          <p:nvPr>
            <p:ph idx="1"/>
          </p:nvPr>
        </p:nvSpPr>
        <p:spPr>
          <a:xfrm>
            <a:off x="838200" y="1825625"/>
            <a:ext cx="7214419" cy="4351338"/>
          </a:xfrm>
        </p:spPr>
        <p:txBody>
          <a:bodyPr>
            <a:normAutofit/>
          </a:bodyPr>
          <a:lstStyle/>
          <a:p>
            <a:pPr marL="0" indent="0">
              <a:buNone/>
            </a:pPr>
            <a:r>
              <a:rPr lang="en-US" sz="3200" dirty="0" err="1"/>
              <a:t>Cihan</a:t>
            </a:r>
            <a:r>
              <a:rPr lang="en-US" sz="3200" dirty="0"/>
              <a:t> University </a:t>
            </a:r>
          </a:p>
          <a:p>
            <a:pPr marL="0" indent="0">
              <a:buNone/>
            </a:pPr>
            <a:r>
              <a:rPr lang="en-US" sz="3200" dirty="0"/>
              <a:t>College of Language</a:t>
            </a:r>
          </a:p>
          <a:p>
            <a:pPr marL="0" indent="0">
              <a:buNone/>
            </a:pPr>
            <a:r>
              <a:rPr lang="en-US" sz="3200" dirty="0"/>
              <a:t>Translation </a:t>
            </a:r>
            <a:r>
              <a:rPr lang="en-US" sz="3200" dirty="0" err="1"/>
              <a:t>departmanet</a:t>
            </a:r>
            <a:endParaRPr lang="en-US" sz="3200" dirty="0"/>
          </a:p>
          <a:p>
            <a:pPr marL="0" indent="0">
              <a:buNone/>
            </a:pPr>
            <a:r>
              <a:rPr lang="en-US" sz="3200" dirty="0"/>
              <a:t>2023-2024 </a:t>
            </a:r>
          </a:p>
          <a:p>
            <a:pPr marL="0" indent="0">
              <a:buNone/>
            </a:pPr>
            <a:r>
              <a:rPr lang="en-US" sz="3200" dirty="0"/>
              <a:t>Lecturer: </a:t>
            </a:r>
            <a:r>
              <a:rPr lang="en-US" sz="3200" dirty="0" err="1"/>
              <a:t>Nawroz</a:t>
            </a:r>
            <a:r>
              <a:rPr lang="en-US" sz="3200" dirty="0"/>
              <a:t> Muhammed </a:t>
            </a:r>
          </a:p>
          <a:p>
            <a:pPr marL="0" indent="0">
              <a:buNone/>
            </a:pPr>
            <a:endParaRPr lang="en-US" sz="3200" dirty="0"/>
          </a:p>
        </p:txBody>
      </p:sp>
    </p:spTree>
    <p:extLst>
      <p:ext uri="{BB962C8B-B14F-4D97-AF65-F5344CB8AC3E}">
        <p14:creationId xmlns:p14="http://schemas.microsoft.com/office/powerpoint/2010/main" val="1306416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55203F-DC06-CE27-84DB-C80B2886C8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8500" y="1089090"/>
            <a:ext cx="10387866" cy="5105232"/>
          </a:xfrm>
          <a:prstGeom prst="rect">
            <a:avLst/>
          </a:prstGeom>
        </p:spPr>
      </p:pic>
      <p:sp>
        <p:nvSpPr>
          <p:cNvPr id="4" name="Rectangle 3">
            <a:extLst>
              <a:ext uri="{FF2B5EF4-FFF2-40B4-BE49-F238E27FC236}">
                <a16:creationId xmlns:a16="http://schemas.microsoft.com/office/drawing/2014/main" id="{C0DAC412-CC58-F53D-7404-D75953F6806F}"/>
              </a:ext>
            </a:extLst>
          </p:cNvPr>
          <p:cNvSpPr/>
          <p:nvPr/>
        </p:nvSpPr>
        <p:spPr>
          <a:xfrm>
            <a:off x="6096000" y="663677"/>
            <a:ext cx="45719" cy="25072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4575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E4CBE-D829-82C7-AE89-64E9573D9CE0}"/>
              </a:ext>
            </a:extLst>
          </p:cNvPr>
          <p:cNvSpPr>
            <a:spLocks noGrp="1"/>
          </p:cNvSpPr>
          <p:nvPr>
            <p:ph type="title"/>
          </p:nvPr>
        </p:nvSpPr>
        <p:spPr/>
        <p:txBody>
          <a:bodyPr/>
          <a:lstStyle/>
          <a:p>
            <a:r>
              <a:rPr lang="en-US" dirty="0"/>
              <a:t>Cultural Aspects </a:t>
            </a:r>
          </a:p>
        </p:txBody>
      </p:sp>
      <p:sp>
        <p:nvSpPr>
          <p:cNvPr id="3" name="Rectangle 2">
            <a:extLst>
              <a:ext uri="{FF2B5EF4-FFF2-40B4-BE49-F238E27FC236}">
                <a16:creationId xmlns:a16="http://schemas.microsoft.com/office/drawing/2014/main" id="{B87FE782-9EF4-799A-07A3-22DA4D5B556D}"/>
              </a:ext>
            </a:extLst>
          </p:cNvPr>
          <p:cNvSpPr/>
          <p:nvPr/>
        </p:nvSpPr>
        <p:spPr>
          <a:xfrm>
            <a:off x="942487" y="1720512"/>
            <a:ext cx="8811969" cy="42968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b="0" i="0" dirty="0">
                <a:solidFill>
                  <a:srgbClr val="D1D5DB"/>
                </a:solidFill>
                <a:effectLst/>
                <a:latin typeface="Söhne"/>
              </a:rPr>
              <a:t>Cultural aspects refer to the various elements and characteristics that define and shape a particular group's way of life, including their beliefs, values, traditions, customs, language, social norms, art, cuisine, and other shared practices and expressions.</a:t>
            </a:r>
            <a:endParaRPr lang="en-US" sz="2800" dirty="0"/>
          </a:p>
        </p:txBody>
      </p:sp>
    </p:spTree>
    <p:extLst>
      <p:ext uri="{BB962C8B-B14F-4D97-AF65-F5344CB8AC3E}">
        <p14:creationId xmlns:p14="http://schemas.microsoft.com/office/powerpoint/2010/main" val="3158628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07D1E-76E0-944D-7BDB-78BCA0029483}"/>
              </a:ext>
            </a:extLst>
          </p:cNvPr>
          <p:cNvSpPr>
            <a:spLocks noGrp="1"/>
          </p:cNvSpPr>
          <p:nvPr>
            <p:ph type="title"/>
          </p:nvPr>
        </p:nvSpPr>
        <p:spPr/>
        <p:txBody>
          <a:bodyPr/>
          <a:lstStyle/>
          <a:p>
            <a:r>
              <a:rPr lang="en-US" dirty="0"/>
              <a:t>The Importance of Cultural aspects in Translation </a:t>
            </a:r>
          </a:p>
        </p:txBody>
      </p:sp>
      <p:sp>
        <p:nvSpPr>
          <p:cNvPr id="3" name="Content Placeholder 2">
            <a:extLst>
              <a:ext uri="{FF2B5EF4-FFF2-40B4-BE49-F238E27FC236}">
                <a16:creationId xmlns:a16="http://schemas.microsoft.com/office/drawing/2014/main" id="{D41BA0A7-3FB3-03C2-A0F6-B84E9CC3F647}"/>
              </a:ext>
            </a:extLst>
          </p:cNvPr>
          <p:cNvSpPr>
            <a:spLocks noGrp="1"/>
          </p:cNvSpPr>
          <p:nvPr>
            <p:ph idx="1"/>
          </p:nvPr>
        </p:nvSpPr>
        <p:spPr/>
        <p:txBody>
          <a:bodyPr>
            <a:normAutofit/>
          </a:bodyPr>
          <a:lstStyle/>
          <a:p>
            <a:pPr algn="just"/>
            <a:r>
              <a:rPr lang="en-US" sz="2800" b="1" i="0" dirty="0">
                <a:effectLst/>
                <a:latin typeface="Söhne"/>
              </a:rPr>
              <a:t>Understanding cultural aspects is crucial in translation. Translators need to grasp not just language but also cultural nuances, like idioms and humor, to convey messages accurately. Neglecting these can lead to misunderstandings or offense. Cultural sensitivity is key for effective translation.</a:t>
            </a:r>
            <a:endParaRPr lang="en-US" sz="3200" b="1" dirty="0"/>
          </a:p>
        </p:txBody>
      </p:sp>
    </p:spTree>
    <p:extLst>
      <p:ext uri="{BB962C8B-B14F-4D97-AF65-F5344CB8AC3E}">
        <p14:creationId xmlns:p14="http://schemas.microsoft.com/office/powerpoint/2010/main" val="3764976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73B61-E099-3F67-0126-3E7E3954C50A}"/>
              </a:ext>
            </a:extLst>
          </p:cNvPr>
          <p:cNvSpPr>
            <a:spLocks noGrp="1"/>
          </p:cNvSpPr>
          <p:nvPr>
            <p:ph type="title"/>
          </p:nvPr>
        </p:nvSpPr>
        <p:spPr/>
        <p:txBody>
          <a:bodyPr/>
          <a:lstStyle/>
          <a:p>
            <a:r>
              <a:rPr lang="en-US" dirty="0"/>
              <a:t>Key Points </a:t>
            </a:r>
          </a:p>
        </p:txBody>
      </p:sp>
      <p:sp>
        <p:nvSpPr>
          <p:cNvPr id="3" name="Rectangle: Rounded Corners 2">
            <a:extLst>
              <a:ext uri="{FF2B5EF4-FFF2-40B4-BE49-F238E27FC236}">
                <a16:creationId xmlns:a16="http://schemas.microsoft.com/office/drawing/2014/main" id="{3CE068F9-528C-1896-4AE3-BA5AB3CE6A01}"/>
              </a:ext>
            </a:extLst>
          </p:cNvPr>
          <p:cNvSpPr/>
          <p:nvPr/>
        </p:nvSpPr>
        <p:spPr>
          <a:xfrm>
            <a:off x="1091381" y="1710813"/>
            <a:ext cx="7374193" cy="44982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400" dirty="0"/>
              <a:t>Cultural Context: Every language is embedded in a specific cultural context. When translating a text, it's crucial to understand not only the words and grammar but also the cultural nuances, references, and implications that might not have a direct equivalent in the target language.</a:t>
            </a:r>
          </a:p>
        </p:txBody>
      </p:sp>
    </p:spTree>
    <p:extLst>
      <p:ext uri="{BB962C8B-B14F-4D97-AF65-F5344CB8AC3E}">
        <p14:creationId xmlns:p14="http://schemas.microsoft.com/office/powerpoint/2010/main" val="539280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42190-75AB-78F6-1C20-0072E09412F3}"/>
              </a:ext>
            </a:extLst>
          </p:cNvPr>
          <p:cNvSpPr>
            <a:spLocks noGrp="1"/>
          </p:cNvSpPr>
          <p:nvPr>
            <p:ph type="ctrTitle"/>
          </p:nvPr>
        </p:nvSpPr>
        <p:spPr>
          <a:xfrm>
            <a:off x="1154955" y="811162"/>
            <a:ext cx="9493380" cy="3966220"/>
          </a:xfrm>
        </p:spPr>
        <p:txBody>
          <a:bodyPr/>
          <a:lstStyle/>
          <a:p>
            <a:r>
              <a:rPr lang="en-US" sz="2800" b="0" i="0" dirty="0">
                <a:solidFill>
                  <a:srgbClr val="D1D5DB"/>
                </a:solidFill>
                <a:effectLst/>
                <a:latin typeface="Söhne"/>
              </a:rPr>
              <a:t>Cultural context refers to the environment or circumstances that surround a particular culture, including its beliefs, values, customs, and social norms. It shapes the way people communicate, behave, and understand the world around them. In translation, understanding this context is essential to accurately convey meaning and intent from one language to another, considering the cultural nuances that impact communication.</a:t>
            </a:r>
            <a:endParaRPr lang="en-US" sz="2800" dirty="0"/>
          </a:p>
        </p:txBody>
      </p:sp>
      <p:sp>
        <p:nvSpPr>
          <p:cNvPr id="3" name="Subtitle 2">
            <a:extLst>
              <a:ext uri="{FF2B5EF4-FFF2-40B4-BE49-F238E27FC236}">
                <a16:creationId xmlns:a16="http://schemas.microsoft.com/office/drawing/2014/main" id="{5FEEB51E-05C4-4CC6-D3B7-771220F0FE08}"/>
              </a:ext>
            </a:extLst>
          </p:cNvPr>
          <p:cNvSpPr>
            <a:spLocks noGrp="1"/>
          </p:cNvSpPr>
          <p:nvPr>
            <p:ph type="subTitle" idx="1"/>
          </p:nvPr>
        </p:nvSpPr>
        <p:spPr/>
        <p:txBody>
          <a:bodyPr>
            <a:normAutofit/>
          </a:bodyPr>
          <a:lstStyle/>
          <a:p>
            <a:r>
              <a:rPr lang="en-US" sz="3600" b="1" i="0" dirty="0">
                <a:solidFill>
                  <a:schemeClr val="tx2"/>
                </a:solidFill>
                <a:effectLst/>
                <a:latin typeface="Söhne"/>
              </a:rPr>
              <a:t>"a piece of cake"</a:t>
            </a:r>
            <a:endParaRPr lang="en-US" sz="3600" b="1" dirty="0">
              <a:solidFill>
                <a:schemeClr val="tx2"/>
              </a:solidFill>
            </a:endParaRPr>
          </a:p>
        </p:txBody>
      </p:sp>
    </p:spTree>
    <p:extLst>
      <p:ext uri="{BB962C8B-B14F-4D97-AF65-F5344CB8AC3E}">
        <p14:creationId xmlns:p14="http://schemas.microsoft.com/office/powerpoint/2010/main" val="877698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D704785-BB57-4759-6737-33A22D65F0E5}"/>
              </a:ext>
            </a:extLst>
          </p:cNvPr>
          <p:cNvSpPr/>
          <p:nvPr/>
        </p:nvSpPr>
        <p:spPr>
          <a:xfrm>
            <a:off x="781665" y="973394"/>
            <a:ext cx="9021096" cy="554539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b="0" i="0" dirty="0">
                <a:solidFill>
                  <a:srgbClr val="D1D5DB"/>
                </a:solidFill>
                <a:effectLst/>
                <a:latin typeface="Söhne"/>
              </a:rPr>
              <a:t>For instance, a handshake with direct eye contact in Western cultures signifies confidence and professionalism, while in Japan, a bow and maintaining humility are valued. These differences underscore the significance of cultural context in communication and social interactions, illustrating how misunderstandings can arise when individuals from diverse backgrounds fail to recognize and respect these cultural nuances, making it essential for global society to cultivate cultural sensitivity and cross-cultural understanding.</a:t>
            </a:r>
            <a:endParaRPr lang="en-US" sz="2800" dirty="0"/>
          </a:p>
        </p:txBody>
      </p:sp>
    </p:spTree>
    <p:extLst>
      <p:ext uri="{BB962C8B-B14F-4D97-AF65-F5344CB8AC3E}">
        <p14:creationId xmlns:p14="http://schemas.microsoft.com/office/powerpoint/2010/main" val="88576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B0AA1-054E-6C62-4C74-84B2542E998E}"/>
              </a:ext>
            </a:extLst>
          </p:cNvPr>
          <p:cNvSpPr>
            <a:spLocks noGrp="1"/>
          </p:cNvSpPr>
          <p:nvPr>
            <p:ph type="title"/>
          </p:nvPr>
        </p:nvSpPr>
        <p:spPr/>
        <p:txBody>
          <a:bodyPr/>
          <a:lstStyle/>
          <a:p>
            <a:r>
              <a:rPr lang="en-US" dirty="0"/>
              <a:t>Practice yourself </a:t>
            </a:r>
          </a:p>
        </p:txBody>
      </p:sp>
      <p:sp>
        <p:nvSpPr>
          <p:cNvPr id="5" name="Rectangle 4">
            <a:extLst>
              <a:ext uri="{FF2B5EF4-FFF2-40B4-BE49-F238E27FC236}">
                <a16:creationId xmlns:a16="http://schemas.microsoft.com/office/drawing/2014/main" id="{29D46FCF-E67B-90C1-49B3-3C5A59266BC8}"/>
              </a:ext>
            </a:extLst>
          </p:cNvPr>
          <p:cNvSpPr/>
          <p:nvPr/>
        </p:nvSpPr>
        <p:spPr>
          <a:xfrm>
            <a:off x="1017639" y="1637071"/>
            <a:ext cx="10353367" cy="46604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b="0" i="0">
                <a:solidFill>
                  <a:srgbClr val="D1D5DB"/>
                </a:solidFill>
                <a:effectLst/>
                <a:latin typeface="Söhne"/>
              </a:rPr>
              <a:t>"Kimonos are special clothes from Japan. They are like long, pretty robes that people wear for important events or celebrations. They can be made from silk and have many different designs like flowers, animals, or shapes. Kimonos are tied with a big sash called an obi around the middle. Depending on the person's age or the occasion, they wear different kinds of kimonos. When translating information about kimonos, it's important to talk about their designs and why they're important in Japanese culture."</a:t>
            </a:r>
            <a:endParaRPr lang="en-US" sz="2800" dirty="0"/>
          </a:p>
        </p:txBody>
      </p:sp>
    </p:spTree>
    <p:extLst>
      <p:ext uri="{BB962C8B-B14F-4D97-AF65-F5344CB8AC3E}">
        <p14:creationId xmlns:p14="http://schemas.microsoft.com/office/powerpoint/2010/main" val="22188110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97</TotalTime>
  <Words>419</Words>
  <Application>Microsoft Office PowerPoint</Application>
  <PresentationFormat>Widescreen</PresentationFormat>
  <Paragraphs>17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Söhne</vt:lpstr>
      <vt:lpstr>Wingdings 3</vt:lpstr>
      <vt:lpstr>Ion</vt:lpstr>
      <vt:lpstr>Cultural Aspects of Translation  </vt:lpstr>
      <vt:lpstr>PowerPoint Presentation</vt:lpstr>
      <vt:lpstr>Cultural Aspects </vt:lpstr>
      <vt:lpstr>The Importance of Cultural aspects in Translation </vt:lpstr>
      <vt:lpstr>Key Points </vt:lpstr>
      <vt:lpstr>Cultural context refers to the environment or circumstances that surround a particular culture, including its beliefs, values, customs, and social norms. It shapes the way people communicate, behave, and understand the world around them. In translation, understanding this context is essential to accurately convey meaning and intent from one language to another, considering the cultural nuances that impact communication.</vt:lpstr>
      <vt:lpstr>PowerPoint Presentation</vt:lpstr>
      <vt:lpstr>Practice yourself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Aspects of Translation  </dc:title>
  <dc:creator>CIS</dc:creator>
  <cp:lastModifiedBy>CIS</cp:lastModifiedBy>
  <cp:revision>6</cp:revision>
  <dcterms:created xsi:type="dcterms:W3CDTF">2023-10-25T05:27:23Z</dcterms:created>
  <dcterms:modified xsi:type="dcterms:W3CDTF">2023-10-29T08:02:03Z</dcterms:modified>
</cp:coreProperties>
</file>