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10"/>
  </p:normalViewPr>
  <p:slideViewPr>
    <p:cSldViewPr snapToGrid="0" snapToObjects="1">
      <p:cViewPr varScale="1">
        <p:scale>
          <a:sx n="65" d="100"/>
          <a:sy n="65" d="100"/>
        </p:scale>
        <p:origin x="3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220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C0C">
              <a:alpha val="75000"/>
            </a:srgbClr>
          </a:solidFill>
          <a:ln w="13811">
            <a:solidFill>
              <a:srgbClr val="FFFFFF">
                <a:alpha val="16000"/>
              </a:srgbClr>
            </a:solidFill>
            <a:prstDash val="solid"/>
          </a:ln>
        </p:spPr>
        <p:txBody>
          <a:bodyPr/>
          <a:lstStyle/>
          <a:p>
            <a:endParaRPr lang="en-US"/>
          </a:p>
        </p:txBody>
      </p:sp>
      <p:sp>
        <p:nvSpPr>
          <p:cNvPr id="4" name="Text 1"/>
          <p:cNvSpPr/>
          <p:nvPr/>
        </p:nvSpPr>
        <p:spPr>
          <a:xfrm>
            <a:off x="833199" y="1845826"/>
            <a:ext cx="7477601" cy="2499598"/>
          </a:xfrm>
          <a:prstGeom prst="rect">
            <a:avLst/>
          </a:prstGeom>
          <a:noFill/>
          <a:ln/>
        </p:spPr>
        <p:txBody>
          <a:bodyPr wrap="square" rtlCol="0" anchor="t"/>
          <a:lstStyle/>
          <a:p>
            <a:pPr marL="0" indent="0">
              <a:lnSpc>
                <a:spcPts val="6561"/>
              </a:lnSpc>
              <a:buNone/>
            </a:pPr>
            <a:r>
              <a:rPr lang="en-US" sz="5249" dirty="0">
                <a:solidFill>
                  <a:srgbClr val="FFFFFF"/>
                </a:solidFill>
                <a:latin typeface="Barlow, sans-serif" pitchFamily="34" charset="0"/>
                <a:ea typeface="Barlow, sans-serif" pitchFamily="34" charset="-122"/>
                <a:cs typeface="Barlow, sans-serif" pitchFamily="34" charset="-120"/>
              </a:rPr>
              <a:t>The Differences Between English and Sorani Kurdish</a:t>
            </a:r>
            <a:endParaRPr lang="en-US" sz="5249" dirty="0"/>
          </a:p>
        </p:txBody>
      </p:sp>
      <p:sp>
        <p:nvSpPr>
          <p:cNvPr id="5" name="Text 2"/>
          <p:cNvSpPr/>
          <p:nvPr/>
        </p:nvSpPr>
        <p:spPr>
          <a:xfrm>
            <a:off x="833199" y="4678680"/>
            <a:ext cx="7477601" cy="1066205"/>
          </a:xfrm>
          <a:prstGeom prst="rect">
            <a:avLst/>
          </a:prstGeom>
          <a:noFill/>
          <a:ln/>
        </p:spPr>
        <p:txBody>
          <a:bodyPr wrap="square" rtlCol="0" anchor="t"/>
          <a:lstStyle/>
          <a:p>
            <a:pPr marL="0" indent="0">
              <a:lnSpc>
                <a:spcPts val="2799"/>
              </a:lnSpc>
              <a:buNone/>
            </a:pPr>
            <a:r>
              <a:rPr lang="en-US" sz="1750" dirty="0">
                <a:solidFill>
                  <a:srgbClr val="E5E0DF"/>
                </a:solidFill>
                <a:latin typeface="Barlow" pitchFamily="34" charset="0"/>
                <a:ea typeface="Barlow" pitchFamily="34" charset="-122"/>
                <a:cs typeface="Barlow" pitchFamily="34" charset="-120"/>
              </a:rPr>
              <a:t>English and Sorani Kurdish are two very different languages, each with its own unique characteristics. Understanding the differences between them is crucial for effective communication.</a:t>
            </a:r>
            <a:endParaRPr lang="en-US" sz="1750" dirty="0"/>
          </a:p>
        </p:txBody>
      </p:sp>
      <p:sp>
        <p:nvSpPr>
          <p:cNvPr id="6" name="Shape 3"/>
          <p:cNvSpPr/>
          <p:nvPr/>
        </p:nvSpPr>
        <p:spPr>
          <a:xfrm>
            <a:off x="833199" y="6011466"/>
            <a:ext cx="355402" cy="355402"/>
          </a:xfrm>
          <a:prstGeom prst="roundRect">
            <a:avLst>
              <a:gd name="adj" fmla="val 25726039"/>
            </a:avLst>
          </a:prstGeom>
          <a:solidFill>
            <a:srgbClr val="24F56F"/>
          </a:solidFill>
          <a:ln w="7620">
            <a:solidFill>
              <a:srgbClr val="FFFFFF"/>
            </a:solidFill>
            <a:prstDash val="solid"/>
          </a:ln>
        </p:spPr>
        <p:txBody>
          <a:bodyPr/>
          <a:lstStyle/>
          <a:p>
            <a:endParaRPr lang="en-US"/>
          </a:p>
        </p:txBody>
      </p:sp>
      <p:sp>
        <p:nvSpPr>
          <p:cNvPr id="7" name="Text 4"/>
          <p:cNvSpPr/>
          <p:nvPr/>
        </p:nvSpPr>
        <p:spPr>
          <a:xfrm>
            <a:off x="907971" y="6006346"/>
            <a:ext cx="205740" cy="365760"/>
          </a:xfrm>
          <a:prstGeom prst="rect">
            <a:avLst/>
          </a:prstGeom>
          <a:noFill/>
          <a:ln/>
        </p:spPr>
        <p:txBody>
          <a:bodyPr wrap="none" rtlCol="0" anchor="t"/>
          <a:lstStyle/>
          <a:p>
            <a:pPr marL="0" indent="0" algn="ctr">
              <a:lnSpc>
                <a:spcPts val="2880"/>
              </a:lnSpc>
              <a:buNone/>
            </a:pPr>
            <a:r>
              <a:rPr lang="en-US" sz="1152" dirty="0">
                <a:solidFill>
                  <a:srgbClr val="3C3838"/>
                </a:solidFill>
                <a:latin typeface="Barlow" pitchFamily="34" charset="0"/>
                <a:ea typeface="Barlow" pitchFamily="34" charset="-122"/>
                <a:cs typeface="Barlow" pitchFamily="34" charset="-120"/>
              </a:rPr>
              <a:t>nm</a:t>
            </a:r>
            <a:endParaRPr lang="en-US" sz="1152" dirty="0"/>
          </a:p>
        </p:txBody>
      </p:sp>
      <p:sp>
        <p:nvSpPr>
          <p:cNvPr id="8" name="Text 5"/>
          <p:cNvSpPr/>
          <p:nvPr/>
        </p:nvSpPr>
        <p:spPr>
          <a:xfrm>
            <a:off x="1299686" y="5994797"/>
            <a:ext cx="2743200" cy="388858"/>
          </a:xfrm>
          <a:prstGeom prst="rect">
            <a:avLst/>
          </a:prstGeom>
          <a:noFill/>
          <a:ln/>
        </p:spPr>
        <p:txBody>
          <a:bodyPr wrap="none" rtlCol="0" anchor="t"/>
          <a:lstStyle/>
          <a:p>
            <a:pPr marL="0" indent="0" algn="l">
              <a:lnSpc>
                <a:spcPts val="3062"/>
              </a:lnSpc>
              <a:buNone/>
            </a:pPr>
            <a:r>
              <a:rPr lang="en-US" sz="2187" b="1" dirty="0">
                <a:solidFill>
                  <a:srgbClr val="E5E0DF"/>
                </a:solidFill>
                <a:latin typeface="Barlow" pitchFamily="34" charset="0"/>
                <a:ea typeface="Barlow" pitchFamily="34" charset="-122"/>
                <a:cs typeface="Barlow" pitchFamily="34" charset="-120"/>
              </a:rPr>
              <a:t>by nawroz mohammed</a:t>
            </a:r>
            <a:endParaRPr lang="en-US" sz="2187" dirty="0"/>
          </a:p>
        </p:txBody>
      </p:sp>
      <p:pic>
        <p:nvPicPr>
          <p:cNvPr id="9" name="Image 1" descr="preencoded.png"/>
          <p:cNvPicPr>
            <a:picLocks noChangeAspect="1"/>
          </p:cNvPicPr>
          <p:nvPr/>
        </p:nvPicPr>
        <p:blipFill>
          <a:blip r:embed="rId4"/>
          <a:stretch>
            <a:fillRect/>
          </a:stretch>
        </p:blipFill>
        <p:spPr>
          <a:xfrm>
            <a:off x="9144000" y="0"/>
            <a:ext cx="5486400" cy="8229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C0C">
              <a:alpha val="75000"/>
            </a:srgbClr>
          </a:solidFill>
          <a:ln w="13811">
            <a:solidFill>
              <a:srgbClr val="FFFFFF">
                <a:alpha val="16000"/>
              </a:srgbClr>
            </a:solidFill>
            <a:prstDash val="solid"/>
          </a:ln>
        </p:spPr>
        <p:txBody>
          <a:bodyPr/>
          <a:lstStyle/>
          <a:p>
            <a:endParaRPr lang="en-US"/>
          </a:p>
        </p:txBody>
      </p:sp>
      <p:sp>
        <p:nvSpPr>
          <p:cNvPr id="4" name="Text 1"/>
          <p:cNvSpPr/>
          <p:nvPr/>
        </p:nvSpPr>
        <p:spPr>
          <a:xfrm>
            <a:off x="2624376" y="1070015"/>
            <a:ext cx="7033260" cy="694373"/>
          </a:xfrm>
          <a:prstGeom prst="rect">
            <a:avLst/>
          </a:prstGeom>
          <a:noFill/>
          <a:ln/>
        </p:spPr>
        <p:txBody>
          <a:bodyPr wrap="none" rtlCol="0" anchor="t"/>
          <a:lstStyle/>
          <a:p>
            <a:pPr marL="0" indent="0">
              <a:lnSpc>
                <a:spcPts val="5468"/>
              </a:lnSpc>
              <a:buNone/>
            </a:pPr>
            <a:r>
              <a:rPr lang="en-US" sz="4374" b="1" dirty="0">
                <a:solidFill>
                  <a:srgbClr val="FFFFFF"/>
                </a:solidFill>
                <a:latin typeface="Barlow" pitchFamily="34" charset="0"/>
                <a:ea typeface="Barlow" pitchFamily="34" charset="-122"/>
                <a:cs typeface="Barlow" pitchFamily="34" charset="-120"/>
              </a:rPr>
              <a:t>Phonetics and Pronunciation</a:t>
            </a:r>
            <a:endParaRPr lang="en-US" sz="4374" dirty="0"/>
          </a:p>
        </p:txBody>
      </p:sp>
      <p:sp>
        <p:nvSpPr>
          <p:cNvPr id="5" name="Shape 2"/>
          <p:cNvSpPr/>
          <p:nvPr/>
        </p:nvSpPr>
        <p:spPr>
          <a:xfrm>
            <a:off x="2624376" y="2208728"/>
            <a:ext cx="2979063" cy="4950738"/>
          </a:xfrm>
          <a:prstGeom prst="roundRect">
            <a:avLst>
              <a:gd name="adj" fmla="val 3356"/>
            </a:avLst>
          </a:prstGeom>
          <a:solidFill>
            <a:srgbClr val="790709"/>
          </a:solidFill>
          <a:ln w="13811">
            <a:solidFill>
              <a:srgbClr val="91080B"/>
            </a:solidFill>
            <a:prstDash val="solid"/>
          </a:ln>
        </p:spPr>
        <p:txBody>
          <a:bodyPr/>
          <a:lstStyle/>
          <a:p>
            <a:endParaRPr lang="en-US"/>
          </a:p>
        </p:txBody>
      </p:sp>
      <p:sp>
        <p:nvSpPr>
          <p:cNvPr id="6" name="Text 3"/>
          <p:cNvSpPr/>
          <p:nvPr/>
        </p:nvSpPr>
        <p:spPr>
          <a:xfrm>
            <a:off x="2860358" y="2444710"/>
            <a:ext cx="2221944" cy="347186"/>
          </a:xfrm>
          <a:prstGeom prst="rect">
            <a:avLst/>
          </a:prstGeom>
          <a:noFill/>
          <a:ln/>
        </p:spPr>
        <p:txBody>
          <a:bodyPr wrap="none" rtlCol="0" anchor="t"/>
          <a:lstStyle/>
          <a:p>
            <a:pPr marL="0" indent="0">
              <a:lnSpc>
                <a:spcPts val="2734"/>
              </a:lnSpc>
              <a:buNone/>
            </a:pPr>
            <a:r>
              <a:rPr lang="en-US" sz="2187" b="1" dirty="0">
                <a:solidFill>
                  <a:srgbClr val="E5E0DF"/>
                </a:solidFill>
                <a:latin typeface="Barlow" pitchFamily="34" charset="0"/>
                <a:ea typeface="Barlow" pitchFamily="34" charset="-122"/>
                <a:cs typeface="Barlow" pitchFamily="34" charset="-120"/>
              </a:rPr>
              <a:t>Phonetic Systems</a:t>
            </a:r>
            <a:endParaRPr lang="en-US" sz="2187" dirty="0"/>
          </a:p>
        </p:txBody>
      </p:sp>
      <p:sp>
        <p:nvSpPr>
          <p:cNvPr id="7" name="Text 4"/>
          <p:cNvSpPr/>
          <p:nvPr/>
        </p:nvSpPr>
        <p:spPr>
          <a:xfrm>
            <a:off x="2860358" y="3014067"/>
            <a:ext cx="2507099" cy="2843213"/>
          </a:xfrm>
          <a:prstGeom prst="rect">
            <a:avLst/>
          </a:prstGeom>
          <a:noFill/>
          <a:ln/>
        </p:spPr>
        <p:txBody>
          <a:bodyPr wrap="square" rtlCol="0" anchor="t"/>
          <a:lstStyle/>
          <a:p>
            <a:pPr marL="0" indent="0">
              <a:lnSpc>
                <a:spcPts val="2799"/>
              </a:lnSpc>
              <a:buNone/>
            </a:pPr>
            <a:r>
              <a:rPr lang="en-US" sz="1750" dirty="0">
                <a:solidFill>
                  <a:srgbClr val="E5E0DF"/>
                </a:solidFill>
                <a:latin typeface="Barlow" pitchFamily="34" charset="0"/>
                <a:ea typeface="Barlow" pitchFamily="34" charset="-122"/>
                <a:cs typeface="Barlow" pitchFamily="34" charset="-120"/>
              </a:rPr>
              <a:t>The English language uses a phonetic system that is known for being complex and nuanced. Sorani Kurdish, on the other hand, has a relatively straightforward system.</a:t>
            </a:r>
            <a:endParaRPr lang="en-US" sz="1750" dirty="0"/>
          </a:p>
        </p:txBody>
      </p:sp>
      <p:sp>
        <p:nvSpPr>
          <p:cNvPr id="8" name="Shape 5"/>
          <p:cNvSpPr/>
          <p:nvPr/>
        </p:nvSpPr>
        <p:spPr>
          <a:xfrm>
            <a:off x="5825609" y="2208728"/>
            <a:ext cx="2979063" cy="4950738"/>
          </a:xfrm>
          <a:prstGeom prst="roundRect">
            <a:avLst>
              <a:gd name="adj" fmla="val 3356"/>
            </a:avLst>
          </a:prstGeom>
          <a:solidFill>
            <a:srgbClr val="790709"/>
          </a:solidFill>
          <a:ln w="13811">
            <a:solidFill>
              <a:srgbClr val="91080B"/>
            </a:solidFill>
            <a:prstDash val="solid"/>
          </a:ln>
        </p:spPr>
        <p:txBody>
          <a:bodyPr/>
          <a:lstStyle/>
          <a:p>
            <a:endParaRPr lang="en-US"/>
          </a:p>
        </p:txBody>
      </p:sp>
      <p:sp>
        <p:nvSpPr>
          <p:cNvPr id="9" name="Text 6"/>
          <p:cNvSpPr/>
          <p:nvPr/>
        </p:nvSpPr>
        <p:spPr>
          <a:xfrm>
            <a:off x="6061591" y="2444710"/>
            <a:ext cx="2221944" cy="347186"/>
          </a:xfrm>
          <a:prstGeom prst="rect">
            <a:avLst/>
          </a:prstGeom>
          <a:noFill/>
          <a:ln/>
        </p:spPr>
        <p:txBody>
          <a:bodyPr wrap="none" rtlCol="0" anchor="t"/>
          <a:lstStyle/>
          <a:p>
            <a:pPr marL="0" indent="0">
              <a:lnSpc>
                <a:spcPts val="2734"/>
              </a:lnSpc>
              <a:buNone/>
            </a:pPr>
            <a:r>
              <a:rPr lang="en-US" sz="2187" b="1" dirty="0">
                <a:solidFill>
                  <a:srgbClr val="E5E0DF"/>
                </a:solidFill>
                <a:latin typeface="Barlow" pitchFamily="34" charset="0"/>
                <a:ea typeface="Barlow" pitchFamily="34" charset="-122"/>
                <a:cs typeface="Barlow" pitchFamily="34" charset="-120"/>
              </a:rPr>
              <a:t>Key Differences</a:t>
            </a:r>
            <a:endParaRPr lang="en-US" sz="2187" dirty="0"/>
          </a:p>
        </p:txBody>
      </p:sp>
      <p:sp>
        <p:nvSpPr>
          <p:cNvPr id="10" name="Text 7"/>
          <p:cNvSpPr/>
          <p:nvPr/>
        </p:nvSpPr>
        <p:spPr>
          <a:xfrm>
            <a:off x="6061591" y="3014067"/>
            <a:ext cx="2507099" cy="3909417"/>
          </a:xfrm>
          <a:prstGeom prst="rect">
            <a:avLst/>
          </a:prstGeom>
          <a:noFill/>
          <a:ln/>
        </p:spPr>
        <p:txBody>
          <a:bodyPr wrap="square" rtlCol="0" anchor="t"/>
          <a:lstStyle/>
          <a:p>
            <a:pPr marL="0" indent="0">
              <a:lnSpc>
                <a:spcPts val="2799"/>
              </a:lnSpc>
              <a:buNone/>
            </a:pPr>
            <a:r>
              <a:rPr lang="en-US" sz="1750" dirty="0">
                <a:solidFill>
                  <a:srgbClr val="E5E0DF"/>
                </a:solidFill>
                <a:latin typeface="Barlow" pitchFamily="34" charset="0"/>
                <a:ea typeface="Barlow" pitchFamily="34" charset="-122"/>
                <a:cs typeface="Barlow" pitchFamily="34" charset="-120"/>
              </a:rPr>
              <a:t>In addition to the differences in sounds between English and Sorani Kurdish, there are also differences in the rules for pronunciation. For example, English has a large number of vowel sounds, while Sorani Kurdish only has a handful.</a:t>
            </a:r>
            <a:endParaRPr lang="en-US" sz="1750" dirty="0"/>
          </a:p>
        </p:txBody>
      </p:sp>
      <p:sp>
        <p:nvSpPr>
          <p:cNvPr id="11" name="Shape 8"/>
          <p:cNvSpPr/>
          <p:nvPr/>
        </p:nvSpPr>
        <p:spPr>
          <a:xfrm>
            <a:off x="9026843" y="2208728"/>
            <a:ext cx="2979063" cy="4950738"/>
          </a:xfrm>
          <a:prstGeom prst="roundRect">
            <a:avLst>
              <a:gd name="adj" fmla="val 3356"/>
            </a:avLst>
          </a:prstGeom>
          <a:solidFill>
            <a:srgbClr val="790709"/>
          </a:solidFill>
          <a:ln w="13811">
            <a:solidFill>
              <a:srgbClr val="91080B"/>
            </a:solidFill>
            <a:prstDash val="solid"/>
          </a:ln>
        </p:spPr>
        <p:txBody>
          <a:bodyPr/>
          <a:lstStyle/>
          <a:p>
            <a:endParaRPr lang="en-US"/>
          </a:p>
        </p:txBody>
      </p:sp>
      <p:sp>
        <p:nvSpPr>
          <p:cNvPr id="12" name="Text 9"/>
          <p:cNvSpPr/>
          <p:nvPr/>
        </p:nvSpPr>
        <p:spPr>
          <a:xfrm>
            <a:off x="9262824" y="2444710"/>
            <a:ext cx="2221944" cy="347186"/>
          </a:xfrm>
          <a:prstGeom prst="rect">
            <a:avLst/>
          </a:prstGeom>
          <a:noFill/>
          <a:ln/>
        </p:spPr>
        <p:txBody>
          <a:bodyPr wrap="none" rtlCol="0" anchor="t"/>
          <a:lstStyle/>
          <a:p>
            <a:pPr marL="0" indent="0">
              <a:lnSpc>
                <a:spcPts val="2734"/>
              </a:lnSpc>
              <a:buNone/>
            </a:pPr>
            <a:r>
              <a:rPr lang="en-US" sz="2187" b="1" dirty="0">
                <a:solidFill>
                  <a:srgbClr val="E5E0DF"/>
                </a:solidFill>
                <a:latin typeface="Barlow" pitchFamily="34" charset="0"/>
                <a:ea typeface="Barlow" pitchFamily="34" charset="-122"/>
                <a:cs typeface="Barlow" pitchFamily="34" charset="-120"/>
              </a:rPr>
              <a:t>Example</a:t>
            </a:r>
            <a:endParaRPr lang="en-US" sz="2187" dirty="0"/>
          </a:p>
        </p:txBody>
      </p:sp>
      <p:sp>
        <p:nvSpPr>
          <p:cNvPr id="13" name="Text 10"/>
          <p:cNvSpPr/>
          <p:nvPr/>
        </p:nvSpPr>
        <p:spPr>
          <a:xfrm>
            <a:off x="9262824" y="3014067"/>
            <a:ext cx="2507099" cy="1066205"/>
          </a:xfrm>
          <a:prstGeom prst="rect">
            <a:avLst/>
          </a:prstGeom>
          <a:noFill/>
          <a:ln/>
        </p:spPr>
        <p:txBody>
          <a:bodyPr wrap="square" rtlCol="0" anchor="t"/>
          <a:lstStyle/>
          <a:p>
            <a:pPr marL="0" indent="0">
              <a:lnSpc>
                <a:spcPts val="2799"/>
              </a:lnSpc>
              <a:buNone/>
            </a:pPr>
            <a:r>
              <a:rPr lang="en-US" sz="1750" dirty="0">
                <a:solidFill>
                  <a:srgbClr val="E5E0DF"/>
                </a:solidFill>
                <a:latin typeface="Barlow" pitchFamily="34" charset="0"/>
                <a:ea typeface="Barlow" pitchFamily="34" charset="-122"/>
                <a:cs typeface="Barlow" pitchFamily="34" charset="-120"/>
              </a:rPr>
              <a:t>For example, the English word "lice" has a long "i" sound.</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C0C">
              <a:alpha val="75000"/>
            </a:srgbClr>
          </a:solidFill>
          <a:ln w="13811">
            <a:solidFill>
              <a:srgbClr val="FFFFFF">
                <a:alpha val="16000"/>
              </a:srgbClr>
            </a:solidFill>
            <a:prstDash val="solid"/>
          </a:ln>
        </p:spPr>
        <p:txBody>
          <a:bodyPr/>
          <a:lstStyle/>
          <a:p>
            <a:endParaRPr lang="en-US"/>
          </a:p>
        </p:txBody>
      </p:sp>
      <p:sp>
        <p:nvSpPr>
          <p:cNvPr id="4" name="Text 1"/>
          <p:cNvSpPr/>
          <p:nvPr/>
        </p:nvSpPr>
        <p:spPr>
          <a:xfrm>
            <a:off x="2624376" y="980242"/>
            <a:ext cx="8153400" cy="694373"/>
          </a:xfrm>
          <a:prstGeom prst="rect">
            <a:avLst/>
          </a:prstGeom>
          <a:noFill/>
          <a:ln/>
        </p:spPr>
        <p:txBody>
          <a:bodyPr wrap="none" rtlCol="0" anchor="t"/>
          <a:lstStyle/>
          <a:p>
            <a:pPr marL="0" indent="0">
              <a:lnSpc>
                <a:spcPts val="5468"/>
              </a:lnSpc>
              <a:buNone/>
            </a:pPr>
            <a:r>
              <a:rPr lang="en-US" sz="4374" b="1" dirty="0">
                <a:solidFill>
                  <a:srgbClr val="FFFFFF"/>
                </a:solidFill>
                <a:latin typeface="Barlow" pitchFamily="34" charset="0"/>
                <a:ea typeface="Barlow" pitchFamily="34" charset="-122"/>
                <a:cs typeface="Barlow" pitchFamily="34" charset="-120"/>
              </a:rPr>
              <a:t>Grammar and Sentence Structure</a:t>
            </a:r>
            <a:endParaRPr lang="en-US" sz="4374" dirty="0"/>
          </a:p>
        </p:txBody>
      </p:sp>
      <p:pic>
        <p:nvPicPr>
          <p:cNvPr id="5" name="Image 1" descr="preencoded.png"/>
          <p:cNvPicPr>
            <a:picLocks noChangeAspect="1"/>
          </p:cNvPicPr>
          <p:nvPr/>
        </p:nvPicPr>
        <p:blipFill>
          <a:blip r:embed="rId4"/>
          <a:stretch>
            <a:fillRect/>
          </a:stretch>
        </p:blipFill>
        <p:spPr>
          <a:xfrm>
            <a:off x="2624376" y="2118955"/>
            <a:ext cx="2905006" cy="1795343"/>
          </a:xfrm>
          <a:prstGeom prst="rect">
            <a:avLst/>
          </a:prstGeom>
        </p:spPr>
      </p:pic>
      <p:sp>
        <p:nvSpPr>
          <p:cNvPr id="6" name="Text 2"/>
          <p:cNvSpPr/>
          <p:nvPr/>
        </p:nvSpPr>
        <p:spPr>
          <a:xfrm>
            <a:off x="2624376" y="4191953"/>
            <a:ext cx="2221944" cy="347186"/>
          </a:xfrm>
          <a:prstGeom prst="rect">
            <a:avLst/>
          </a:prstGeom>
          <a:noFill/>
          <a:ln/>
        </p:spPr>
        <p:txBody>
          <a:bodyPr wrap="none" rtlCol="0" anchor="t"/>
          <a:lstStyle/>
          <a:p>
            <a:pPr marL="0" indent="0" algn="l">
              <a:lnSpc>
                <a:spcPts val="2734"/>
              </a:lnSpc>
              <a:buNone/>
            </a:pPr>
            <a:r>
              <a:rPr lang="en-US" sz="2187" b="1" dirty="0">
                <a:solidFill>
                  <a:srgbClr val="FFFFFF"/>
                </a:solidFill>
                <a:latin typeface="Barlow" pitchFamily="34" charset="0"/>
                <a:ea typeface="Barlow" pitchFamily="34" charset="-122"/>
                <a:cs typeface="Barlow" pitchFamily="34" charset="-120"/>
              </a:rPr>
              <a:t>English</a:t>
            </a:r>
            <a:endParaRPr lang="en-US" sz="2187" dirty="0"/>
          </a:p>
        </p:txBody>
      </p:sp>
      <p:sp>
        <p:nvSpPr>
          <p:cNvPr id="7" name="Text 3"/>
          <p:cNvSpPr/>
          <p:nvPr/>
        </p:nvSpPr>
        <p:spPr>
          <a:xfrm>
            <a:off x="2624376" y="4761309"/>
            <a:ext cx="2905006" cy="2487811"/>
          </a:xfrm>
          <a:prstGeom prst="rect">
            <a:avLst/>
          </a:prstGeom>
          <a:noFill/>
          <a:ln/>
        </p:spPr>
        <p:txBody>
          <a:bodyPr wrap="square" rtlCol="0" anchor="t"/>
          <a:lstStyle/>
          <a:p>
            <a:pPr marL="0" indent="0" algn="l">
              <a:lnSpc>
                <a:spcPts val="2799"/>
              </a:lnSpc>
              <a:buNone/>
            </a:pPr>
            <a:r>
              <a:rPr lang="en-US" sz="1750" dirty="0">
                <a:solidFill>
                  <a:srgbClr val="E5E0DF"/>
                </a:solidFill>
                <a:latin typeface="Barlow" pitchFamily="34" charset="0"/>
                <a:ea typeface="Barlow" pitchFamily="34" charset="-122"/>
                <a:cs typeface="Barlow" pitchFamily="34" charset="-120"/>
              </a:rPr>
              <a:t>The English language has a complex grammar system that includes numerous verb tenses, pronouns, and other features that speakers must master in order to communicate effectively.</a:t>
            </a:r>
            <a:endParaRPr lang="en-US" sz="1750" dirty="0"/>
          </a:p>
        </p:txBody>
      </p:sp>
      <p:pic>
        <p:nvPicPr>
          <p:cNvPr id="8" name="Image 2" descr="preencoded.png"/>
          <p:cNvPicPr>
            <a:picLocks noChangeAspect="1"/>
          </p:cNvPicPr>
          <p:nvPr/>
        </p:nvPicPr>
        <p:blipFill>
          <a:blip r:embed="rId5"/>
          <a:stretch>
            <a:fillRect/>
          </a:stretch>
        </p:blipFill>
        <p:spPr>
          <a:xfrm>
            <a:off x="5862638" y="2118955"/>
            <a:ext cx="2905006" cy="1795343"/>
          </a:xfrm>
          <a:prstGeom prst="rect">
            <a:avLst/>
          </a:prstGeom>
        </p:spPr>
      </p:pic>
      <p:sp>
        <p:nvSpPr>
          <p:cNvPr id="9" name="Text 4"/>
          <p:cNvSpPr/>
          <p:nvPr/>
        </p:nvSpPr>
        <p:spPr>
          <a:xfrm>
            <a:off x="5862638" y="4191953"/>
            <a:ext cx="2221944" cy="347186"/>
          </a:xfrm>
          <a:prstGeom prst="rect">
            <a:avLst/>
          </a:prstGeom>
          <a:noFill/>
          <a:ln/>
        </p:spPr>
        <p:txBody>
          <a:bodyPr wrap="none" rtlCol="0" anchor="t"/>
          <a:lstStyle/>
          <a:p>
            <a:pPr marL="0" indent="0" algn="l">
              <a:lnSpc>
                <a:spcPts val="2734"/>
              </a:lnSpc>
              <a:buNone/>
            </a:pPr>
            <a:r>
              <a:rPr lang="en-US" sz="2187" b="1" dirty="0">
                <a:solidFill>
                  <a:srgbClr val="FFFFFF"/>
                </a:solidFill>
                <a:latin typeface="Barlow" pitchFamily="34" charset="0"/>
                <a:ea typeface="Barlow" pitchFamily="34" charset="-122"/>
                <a:cs typeface="Barlow" pitchFamily="34" charset="-120"/>
              </a:rPr>
              <a:t>Sorani Kurdish</a:t>
            </a:r>
            <a:endParaRPr lang="en-US" sz="2187" dirty="0"/>
          </a:p>
        </p:txBody>
      </p:sp>
      <p:sp>
        <p:nvSpPr>
          <p:cNvPr id="10" name="Text 5"/>
          <p:cNvSpPr/>
          <p:nvPr/>
        </p:nvSpPr>
        <p:spPr>
          <a:xfrm>
            <a:off x="5862638" y="4761309"/>
            <a:ext cx="2905006" cy="2132409"/>
          </a:xfrm>
          <a:prstGeom prst="rect">
            <a:avLst/>
          </a:prstGeom>
          <a:noFill/>
          <a:ln/>
        </p:spPr>
        <p:txBody>
          <a:bodyPr wrap="square" rtlCol="0" anchor="t"/>
          <a:lstStyle/>
          <a:p>
            <a:pPr marL="0" indent="0" algn="l">
              <a:lnSpc>
                <a:spcPts val="2799"/>
              </a:lnSpc>
              <a:buNone/>
            </a:pPr>
            <a:r>
              <a:rPr lang="en-US" sz="1750" dirty="0">
                <a:solidFill>
                  <a:srgbClr val="E5E0DF"/>
                </a:solidFill>
                <a:latin typeface="Barlow" pitchFamily="34" charset="0"/>
                <a:ea typeface="Barlow" pitchFamily="34" charset="-122"/>
                <a:cs typeface="Barlow" pitchFamily="34" charset="-120"/>
              </a:rPr>
              <a:t>In contrast, Sorani Kurdish has a much simpler grammar system that relies less on verb tenses and more on the context of the sentence to convey meaning.</a:t>
            </a:r>
            <a:endParaRPr lang="en-US" sz="1750" dirty="0"/>
          </a:p>
        </p:txBody>
      </p:sp>
      <p:pic>
        <p:nvPicPr>
          <p:cNvPr id="11" name="Image 3" descr="preencoded.png"/>
          <p:cNvPicPr>
            <a:picLocks noChangeAspect="1"/>
          </p:cNvPicPr>
          <p:nvPr/>
        </p:nvPicPr>
        <p:blipFill>
          <a:blip r:embed="rId6"/>
          <a:stretch>
            <a:fillRect/>
          </a:stretch>
        </p:blipFill>
        <p:spPr>
          <a:xfrm>
            <a:off x="9100899" y="2118955"/>
            <a:ext cx="2905125" cy="1795463"/>
          </a:xfrm>
          <a:prstGeom prst="rect">
            <a:avLst/>
          </a:prstGeom>
        </p:spPr>
      </p:pic>
      <p:sp>
        <p:nvSpPr>
          <p:cNvPr id="12" name="Text 6"/>
          <p:cNvSpPr/>
          <p:nvPr/>
        </p:nvSpPr>
        <p:spPr>
          <a:xfrm>
            <a:off x="9100899" y="4192072"/>
            <a:ext cx="2221944" cy="347186"/>
          </a:xfrm>
          <a:prstGeom prst="rect">
            <a:avLst/>
          </a:prstGeom>
          <a:noFill/>
          <a:ln/>
        </p:spPr>
        <p:txBody>
          <a:bodyPr wrap="none" rtlCol="0" anchor="t"/>
          <a:lstStyle/>
          <a:p>
            <a:pPr marL="0" indent="0" algn="l">
              <a:lnSpc>
                <a:spcPts val="2734"/>
              </a:lnSpc>
              <a:buNone/>
            </a:pPr>
            <a:r>
              <a:rPr lang="en-US" sz="2187" b="1" dirty="0">
                <a:solidFill>
                  <a:srgbClr val="FFFFFF"/>
                </a:solidFill>
                <a:latin typeface="Barlow" pitchFamily="34" charset="0"/>
                <a:ea typeface="Barlow" pitchFamily="34" charset="-122"/>
                <a:cs typeface="Barlow" pitchFamily="34" charset="-120"/>
              </a:rPr>
              <a:t>Example</a:t>
            </a:r>
            <a:endParaRPr lang="en-US" sz="2187" dirty="0"/>
          </a:p>
        </p:txBody>
      </p:sp>
      <p:sp>
        <p:nvSpPr>
          <p:cNvPr id="13" name="Text 7"/>
          <p:cNvSpPr/>
          <p:nvPr/>
        </p:nvSpPr>
        <p:spPr>
          <a:xfrm>
            <a:off x="9100899" y="4761428"/>
            <a:ext cx="2905125" cy="2487811"/>
          </a:xfrm>
          <a:prstGeom prst="rect">
            <a:avLst/>
          </a:prstGeom>
          <a:noFill/>
          <a:ln/>
        </p:spPr>
        <p:txBody>
          <a:bodyPr wrap="square" rtlCol="0" anchor="t"/>
          <a:lstStyle/>
          <a:p>
            <a:pPr marL="0" indent="0" algn="l">
              <a:lnSpc>
                <a:spcPts val="2799"/>
              </a:lnSpc>
              <a:buNone/>
            </a:pPr>
            <a:r>
              <a:rPr lang="en-US" sz="1750" dirty="0">
                <a:solidFill>
                  <a:srgbClr val="E5E0DF"/>
                </a:solidFill>
                <a:latin typeface="Barlow" pitchFamily="34" charset="0"/>
                <a:ea typeface="Barlow" pitchFamily="34" charset="-122"/>
                <a:cs typeface="Barlow" pitchFamily="34" charset="-120"/>
              </a:rPr>
              <a:t>For example, in English, the sentence "I am going to the store" places the subject before the verb, and the structure is (SVO),  while in Sorani Kurdish is (SOV) من بۆ بازاڕ دەچم.</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C0C">
              <a:alpha val="75000"/>
            </a:srgbClr>
          </a:solidFill>
          <a:ln w="12144">
            <a:solidFill>
              <a:srgbClr val="FFFFFF">
                <a:alpha val="16000"/>
              </a:srgbClr>
            </a:solidFill>
            <a:prstDash val="solid"/>
          </a:ln>
        </p:spPr>
        <p:txBody>
          <a:bodyPr/>
          <a:lstStyle/>
          <a:p>
            <a:endParaRPr lang="en-US"/>
          </a:p>
        </p:txBody>
      </p:sp>
      <p:sp>
        <p:nvSpPr>
          <p:cNvPr id="4" name="Text 1"/>
          <p:cNvSpPr/>
          <p:nvPr/>
        </p:nvSpPr>
        <p:spPr>
          <a:xfrm>
            <a:off x="3186351" y="538163"/>
            <a:ext cx="5090160" cy="611148"/>
          </a:xfrm>
          <a:prstGeom prst="rect">
            <a:avLst/>
          </a:prstGeom>
          <a:noFill/>
          <a:ln/>
        </p:spPr>
        <p:txBody>
          <a:bodyPr wrap="none" rtlCol="0" anchor="t"/>
          <a:lstStyle/>
          <a:p>
            <a:pPr marL="0" indent="0">
              <a:lnSpc>
                <a:spcPts val="4812"/>
              </a:lnSpc>
              <a:buNone/>
            </a:pPr>
            <a:r>
              <a:rPr lang="en-US" sz="3850" b="1" dirty="0">
                <a:solidFill>
                  <a:srgbClr val="FFFFFF"/>
                </a:solidFill>
                <a:latin typeface="Barlow" pitchFamily="34" charset="0"/>
                <a:ea typeface="Barlow" pitchFamily="34" charset="-122"/>
                <a:cs typeface="Barlow" pitchFamily="34" charset="-120"/>
              </a:rPr>
              <a:t>Vocabulary and Lexicon</a:t>
            </a:r>
            <a:endParaRPr lang="en-US" sz="3850" dirty="0"/>
          </a:p>
        </p:txBody>
      </p:sp>
      <p:sp>
        <p:nvSpPr>
          <p:cNvPr id="5" name="Shape 2"/>
          <p:cNvSpPr/>
          <p:nvPr/>
        </p:nvSpPr>
        <p:spPr>
          <a:xfrm>
            <a:off x="7295674" y="1540431"/>
            <a:ext cx="39052" cy="6151007"/>
          </a:xfrm>
          <a:prstGeom prst="rect">
            <a:avLst/>
          </a:prstGeom>
          <a:solidFill>
            <a:srgbClr val="91080B"/>
          </a:solidFill>
          <a:ln/>
        </p:spPr>
        <p:txBody>
          <a:bodyPr/>
          <a:lstStyle/>
          <a:p>
            <a:endParaRPr lang="en-US"/>
          </a:p>
        </p:txBody>
      </p:sp>
      <p:sp>
        <p:nvSpPr>
          <p:cNvPr id="6" name="Shape 3"/>
          <p:cNvSpPr/>
          <p:nvPr/>
        </p:nvSpPr>
        <p:spPr>
          <a:xfrm>
            <a:off x="7535168" y="1893570"/>
            <a:ext cx="684490" cy="39053"/>
          </a:xfrm>
          <a:prstGeom prst="rect">
            <a:avLst/>
          </a:prstGeom>
          <a:solidFill>
            <a:srgbClr val="91080B"/>
          </a:solidFill>
          <a:ln/>
        </p:spPr>
        <p:txBody>
          <a:bodyPr/>
          <a:lstStyle/>
          <a:p>
            <a:endParaRPr lang="en-US"/>
          </a:p>
        </p:txBody>
      </p:sp>
      <p:sp>
        <p:nvSpPr>
          <p:cNvPr id="7" name="Shape 4"/>
          <p:cNvSpPr/>
          <p:nvPr/>
        </p:nvSpPr>
        <p:spPr>
          <a:xfrm>
            <a:off x="7095232" y="1693188"/>
            <a:ext cx="439936" cy="439936"/>
          </a:xfrm>
          <a:prstGeom prst="roundRect">
            <a:avLst>
              <a:gd name="adj" fmla="val 20005"/>
            </a:avLst>
          </a:prstGeom>
          <a:solidFill>
            <a:srgbClr val="790709"/>
          </a:solidFill>
          <a:ln w="12144">
            <a:solidFill>
              <a:srgbClr val="91080B"/>
            </a:solidFill>
            <a:prstDash val="solid"/>
          </a:ln>
        </p:spPr>
        <p:txBody>
          <a:bodyPr/>
          <a:lstStyle/>
          <a:p>
            <a:endParaRPr lang="en-US"/>
          </a:p>
        </p:txBody>
      </p:sp>
      <p:sp>
        <p:nvSpPr>
          <p:cNvPr id="8" name="Text 5"/>
          <p:cNvSpPr/>
          <p:nvPr/>
        </p:nvSpPr>
        <p:spPr>
          <a:xfrm>
            <a:off x="7261800" y="1729740"/>
            <a:ext cx="106680" cy="366713"/>
          </a:xfrm>
          <a:prstGeom prst="rect">
            <a:avLst/>
          </a:prstGeom>
          <a:noFill/>
          <a:ln/>
        </p:spPr>
        <p:txBody>
          <a:bodyPr wrap="none" rtlCol="0" anchor="t"/>
          <a:lstStyle/>
          <a:p>
            <a:pPr marL="0" indent="0" algn="ctr">
              <a:lnSpc>
                <a:spcPts val="2887"/>
              </a:lnSpc>
              <a:buNone/>
            </a:pPr>
            <a:r>
              <a:rPr lang="en-US" sz="2310" b="1" dirty="0">
                <a:solidFill>
                  <a:srgbClr val="E5E0DF"/>
                </a:solidFill>
                <a:latin typeface="Barlow" pitchFamily="34" charset="0"/>
                <a:ea typeface="Barlow" pitchFamily="34" charset="-122"/>
                <a:cs typeface="Barlow" pitchFamily="34" charset="-120"/>
              </a:rPr>
              <a:t>1</a:t>
            </a:r>
            <a:endParaRPr lang="en-US" sz="2310" dirty="0"/>
          </a:p>
        </p:txBody>
      </p:sp>
      <p:sp>
        <p:nvSpPr>
          <p:cNvPr id="9" name="Text 6"/>
          <p:cNvSpPr/>
          <p:nvPr/>
        </p:nvSpPr>
        <p:spPr>
          <a:xfrm>
            <a:off x="8390811" y="1735931"/>
            <a:ext cx="2529840" cy="305514"/>
          </a:xfrm>
          <a:prstGeom prst="rect">
            <a:avLst/>
          </a:prstGeom>
          <a:noFill/>
          <a:ln/>
        </p:spPr>
        <p:txBody>
          <a:bodyPr wrap="none" rtlCol="0" anchor="t"/>
          <a:lstStyle/>
          <a:p>
            <a:pPr marL="0" indent="0" algn="l">
              <a:lnSpc>
                <a:spcPts val="2406"/>
              </a:lnSpc>
              <a:buNone/>
            </a:pPr>
            <a:r>
              <a:rPr lang="en-US" sz="1925" b="1" dirty="0">
                <a:solidFill>
                  <a:srgbClr val="E5E0DF"/>
                </a:solidFill>
                <a:latin typeface="Barlow" pitchFamily="34" charset="0"/>
                <a:ea typeface="Barlow" pitchFamily="34" charset="-122"/>
                <a:cs typeface="Barlow" pitchFamily="34" charset="-120"/>
              </a:rPr>
              <a:t>Contrasting Vocabulary</a:t>
            </a:r>
            <a:endParaRPr lang="en-US" sz="1925" dirty="0"/>
          </a:p>
        </p:txBody>
      </p:sp>
      <p:sp>
        <p:nvSpPr>
          <p:cNvPr id="10" name="Text 7"/>
          <p:cNvSpPr/>
          <p:nvPr/>
        </p:nvSpPr>
        <p:spPr>
          <a:xfrm>
            <a:off x="8390811" y="2236946"/>
            <a:ext cx="3053239" cy="1877378"/>
          </a:xfrm>
          <a:prstGeom prst="rect">
            <a:avLst/>
          </a:prstGeom>
          <a:noFill/>
          <a:ln/>
        </p:spPr>
        <p:txBody>
          <a:bodyPr wrap="square" rtlCol="0" anchor="t"/>
          <a:lstStyle/>
          <a:p>
            <a:pPr marL="0" indent="0" algn="l">
              <a:lnSpc>
                <a:spcPts val="2464"/>
              </a:lnSpc>
              <a:buNone/>
            </a:pPr>
            <a:r>
              <a:rPr lang="en-US" sz="1540" dirty="0">
                <a:solidFill>
                  <a:srgbClr val="E5E0DF"/>
                </a:solidFill>
                <a:latin typeface="Barlow" pitchFamily="34" charset="0"/>
                <a:ea typeface="Barlow" pitchFamily="34" charset="-122"/>
                <a:cs typeface="Barlow" pitchFamily="34" charset="-120"/>
              </a:rPr>
              <a:t>English and Sorani Kurdish have vastly different vocabularies, with only a few words in common. while English has so many words for different emotions, while  Sorani Kurdish has fewer.</a:t>
            </a:r>
            <a:endParaRPr lang="en-US" sz="1540" dirty="0"/>
          </a:p>
        </p:txBody>
      </p:sp>
      <p:sp>
        <p:nvSpPr>
          <p:cNvPr id="11" name="Text 8"/>
          <p:cNvSpPr/>
          <p:nvPr/>
        </p:nvSpPr>
        <p:spPr>
          <a:xfrm>
            <a:off x="8390811" y="4290298"/>
            <a:ext cx="3053239" cy="312896"/>
          </a:xfrm>
          <a:prstGeom prst="rect">
            <a:avLst/>
          </a:prstGeom>
          <a:noFill/>
          <a:ln/>
        </p:spPr>
        <p:txBody>
          <a:bodyPr wrap="none" rtlCol="0" anchor="t"/>
          <a:lstStyle/>
          <a:p>
            <a:pPr marL="0" indent="0" algn="l">
              <a:lnSpc>
                <a:spcPts val="2464"/>
              </a:lnSpc>
              <a:buNone/>
            </a:pPr>
            <a:r>
              <a:rPr lang="en-US" sz="1540" dirty="0">
                <a:solidFill>
                  <a:srgbClr val="E5E0DF"/>
                </a:solidFill>
                <a:latin typeface="Barlow" pitchFamily="34" charset="0"/>
                <a:ea typeface="Barlow" pitchFamily="34" charset="-122"/>
                <a:cs typeface="Barlow" pitchFamily="34" charset="-120"/>
              </a:rPr>
              <a:t>anxiety, depression</a:t>
            </a:r>
            <a:endParaRPr lang="en-US" sz="1540" dirty="0"/>
          </a:p>
        </p:txBody>
      </p:sp>
      <p:sp>
        <p:nvSpPr>
          <p:cNvPr id="12" name="Shape 9"/>
          <p:cNvSpPr/>
          <p:nvPr/>
        </p:nvSpPr>
        <p:spPr>
          <a:xfrm>
            <a:off x="6410742" y="2871311"/>
            <a:ext cx="684490" cy="39053"/>
          </a:xfrm>
          <a:prstGeom prst="rect">
            <a:avLst/>
          </a:prstGeom>
          <a:solidFill>
            <a:srgbClr val="91080B"/>
          </a:solidFill>
          <a:ln/>
        </p:spPr>
        <p:txBody>
          <a:bodyPr/>
          <a:lstStyle/>
          <a:p>
            <a:endParaRPr lang="en-US"/>
          </a:p>
        </p:txBody>
      </p:sp>
      <p:sp>
        <p:nvSpPr>
          <p:cNvPr id="13" name="Shape 10"/>
          <p:cNvSpPr/>
          <p:nvPr/>
        </p:nvSpPr>
        <p:spPr>
          <a:xfrm>
            <a:off x="7095232" y="2670929"/>
            <a:ext cx="439936" cy="439936"/>
          </a:xfrm>
          <a:prstGeom prst="roundRect">
            <a:avLst>
              <a:gd name="adj" fmla="val 20005"/>
            </a:avLst>
          </a:prstGeom>
          <a:solidFill>
            <a:srgbClr val="790709"/>
          </a:solidFill>
          <a:ln w="12144">
            <a:solidFill>
              <a:srgbClr val="91080B"/>
            </a:solidFill>
            <a:prstDash val="solid"/>
          </a:ln>
        </p:spPr>
        <p:txBody>
          <a:bodyPr/>
          <a:lstStyle/>
          <a:p>
            <a:endParaRPr lang="en-US"/>
          </a:p>
        </p:txBody>
      </p:sp>
      <p:sp>
        <p:nvSpPr>
          <p:cNvPr id="14" name="Text 11"/>
          <p:cNvSpPr/>
          <p:nvPr/>
        </p:nvSpPr>
        <p:spPr>
          <a:xfrm>
            <a:off x="7235130" y="2707481"/>
            <a:ext cx="160020" cy="366713"/>
          </a:xfrm>
          <a:prstGeom prst="rect">
            <a:avLst/>
          </a:prstGeom>
          <a:noFill/>
          <a:ln/>
        </p:spPr>
        <p:txBody>
          <a:bodyPr wrap="none" rtlCol="0" anchor="t"/>
          <a:lstStyle/>
          <a:p>
            <a:pPr marL="0" indent="0" algn="ctr">
              <a:lnSpc>
                <a:spcPts val="2887"/>
              </a:lnSpc>
              <a:buNone/>
            </a:pPr>
            <a:r>
              <a:rPr lang="en-US" sz="2310" b="1" dirty="0">
                <a:solidFill>
                  <a:srgbClr val="E5E0DF"/>
                </a:solidFill>
                <a:latin typeface="Barlow" pitchFamily="34" charset="0"/>
                <a:ea typeface="Barlow" pitchFamily="34" charset="-122"/>
                <a:cs typeface="Barlow" pitchFamily="34" charset="-120"/>
              </a:rPr>
              <a:t>2</a:t>
            </a:r>
            <a:endParaRPr lang="en-US" sz="2310" dirty="0"/>
          </a:p>
        </p:txBody>
      </p:sp>
      <p:sp>
        <p:nvSpPr>
          <p:cNvPr id="15" name="Text 12"/>
          <p:cNvSpPr/>
          <p:nvPr/>
        </p:nvSpPr>
        <p:spPr>
          <a:xfrm>
            <a:off x="3186351" y="2713673"/>
            <a:ext cx="3053239" cy="611029"/>
          </a:xfrm>
          <a:prstGeom prst="rect">
            <a:avLst/>
          </a:prstGeom>
          <a:noFill/>
          <a:ln/>
        </p:spPr>
        <p:txBody>
          <a:bodyPr wrap="square" rtlCol="0" anchor="t"/>
          <a:lstStyle/>
          <a:p>
            <a:pPr marL="0" indent="0" algn="r">
              <a:lnSpc>
                <a:spcPts val="2406"/>
              </a:lnSpc>
              <a:buNone/>
            </a:pPr>
            <a:r>
              <a:rPr lang="en-US" sz="1925" b="1" dirty="0">
                <a:solidFill>
                  <a:srgbClr val="E5E0DF"/>
                </a:solidFill>
                <a:latin typeface="Barlow" pitchFamily="34" charset="0"/>
                <a:ea typeface="Barlow" pitchFamily="34" charset="-122"/>
                <a:cs typeface="Barlow" pitchFamily="34" charset="-120"/>
              </a:rPr>
              <a:t>Differences in Common Words</a:t>
            </a:r>
            <a:endParaRPr lang="en-US" sz="1925" dirty="0"/>
          </a:p>
        </p:txBody>
      </p:sp>
      <p:sp>
        <p:nvSpPr>
          <p:cNvPr id="16" name="Text 13"/>
          <p:cNvSpPr/>
          <p:nvPr/>
        </p:nvSpPr>
        <p:spPr>
          <a:xfrm>
            <a:off x="3186351" y="3520202"/>
            <a:ext cx="3053239" cy="2190274"/>
          </a:xfrm>
          <a:prstGeom prst="rect">
            <a:avLst/>
          </a:prstGeom>
          <a:noFill/>
          <a:ln/>
        </p:spPr>
        <p:txBody>
          <a:bodyPr wrap="square" rtlCol="0" anchor="t"/>
          <a:lstStyle/>
          <a:p>
            <a:pPr marL="0" indent="0" algn="r">
              <a:lnSpc>
                <a:spcPts val="2464"/>
              </a:lnSpc>
              <a:buNone/>
            </a:pPr>
            <a:r>
              <a:rPr lang="en-US" sz="1540" dirty="0">
                <a:solidFill>
                  <a:srgbClr val="E5E0DF"/>
                </a:solidFill>
                <a:latin typeface="Barlow" pitchFamily="34" charset="0"/>
                <a:ea typeface="Barlow" pitchFamily="34" charset="-122"/>
                <a:cs typeface="Barlow" pitchFamily="34" charset="-120"/>
              </a:rPr>
              <a:t>Even common words can have different meanings in each language. For example, the English word "cool" can refer to temperature or a positive reaction, while the Sorani Kurdish word "سەرکەوتن" means success.</a:t>
            </a:r>
            <a:endParaRPr lang="en-US" sz="1540" dirty="0"/>
          </a:p>
        </p:txBody>
      </p:sp>
      <p:sp>
        <p:nvSpPr>
          <p:cNvPr id="17" name="Shape 14"/>
          <p:cNvSpPr/>
          <p:nvPr/>
        </p:nvSpPr>
        <p:spPr>
          <a:xfrm>
            <a:off x="7535168" y="5347335"/>
            <a:ext cx="684490" cy="39053"/>
          </a:xfrm>
          <a:prstGeom prst="rect">
            <a:avLst/>
          </a:prstGeom>
          <a:solidFill>
            <a:srgbClr val="91080B"/>
          </a:solidFill>
          <a:ln/>
        </p:spPr>
        <p:txBody>
          <a:bodyPr/>
          <a:lstStyle/>
          <a:p>
            <a:endParaRPr lang="en-US"/>
          </a:p>
        </p:txBody>
      </p:sp>
      <p:sp>
        <p:nvSpPr>
          <p:cNvPr id="18" name="Shape 15"/>
          <p:cNvSpPr/>
          <p:nvPr/>
        </p:nvSpPr>
        <p:spPr>
          <a:xfrm>
            <a:off x="7095232" y="5146953"/>
            <a:ext cx="439936" cy="439936"/>
          </a:xfrm>
          <a:prstGeom prst="roundRect">
            <a:avLst>
              <a:gd name="adj" fmla="val 20005"/>
            </a:avLst>
          </a:prstGeom>
          <a:solidFill>
            <a:srgbClr val="790709"/>
          </a:solidFill>
          <a:ln w="12144">
            <a:solidFill>
              <a:srgbClr val="91080B"/>
            </a:solidFill>
            <a:prstDash val="solid"/>
          </a:ln>
        </p:spPr>
        <p:txBody>
          <a:bodyPr/>
          <a:lstStyle/>
          <a:p>
            <a:endParaRPr lang="en-US"/>
          </a:p>
        </p:txBody>
      </p:sp>
      <p:sp>
        <p:nvSpPr>
          <p:cNvPr id="19" name="Text 16"/>
          <p:cNvSpPr/>
          <p:nvPr/>
        </p:nvSpPr>
        <p:spPr>
          <a:xfrm>
            <a:off x="7238940" y="5183505"/>
            <a:ext cx="152400" cy="366713"/>
          </a:xfrm>
          <a:prstGeom prst="rect">
            <a:avLst/>
          </a:prstGeom>
          <a:noFill/>
          <a:ln/>
        </p:spPr>
        <p:txBody>
          <a:bodyPr wrap="none" rtlCol="0" anchor="t"/>
          <a:lstStyle/>
          <a:p>
            <a:pPr marL="0" indent="0" algn="ctr">
              <a:lnSpc>
                <a:spcPts val="2887"/>
              </a:lnSpc>
              <a:buNone/>
            </a:pPr>
            <a:r>
              <a:rPr lang="en-US" sz="2310" b="1" dirty="0">
                <a:solidFill>
                  <a:srgbClr val="E5E0DF"/>
                </a:solidFill>
                <a:latin typeface="Barlow" pitchFamily="34" charset="0"/>
                <a:ea typeface="Barlow" pitchFamily="34" charset="-122"/>
                <a:cs typeface="Barlow" pitchFamily="34" charset="-120"/>
              </a:rPr>
              <a:t>3</a:t>
            </a:r>
            <a:endParaRPr lang="en-US" sz="2310" dirty="0"/>
          </a:p>
        </p:txBody>
      </p:sp>
      <p:sp>
        <p:nvSpPr>
          <p:cNvPr id="20" name="Text 17"/>
          <p:cNvSpPr/>
          <p:nvPr/>
        </p:nvSpPr>
        <p:spPr>
          <a:xfrm>
            <a:off x="8390811" y="5189696"/>
            <a:ext cx="1955721" cy="305514"/>
          </a:xfrm>
          <a:prstGeom prst="rect">
            <a:avLst/>
          </a:prstGeom>
          <a:noFill/>
          <a:ln/>
        </p:spPr>
        <p:txBody>
          <a:bodyPr wrap="none" rtlCol="0" anchor="t"/>
          <a:lstStyle/>
          <a:p>
            <a:pPr marL="0" indent="0" algn="l">
              <a:lnSpc>
                <a:spcPts val="2406"/>
              </a:lnSpc>
              <a:buNone/>
            </a:pPr>
            <a:r>
              <a:rPr lang="en-US" sz="1925" b="1" dirty="0">
                <a:solidFill>
                  <a:srgbClr val="E5E0DF"/>
                </a:solidFill>
                <a:latin typeface="Barlow" pitchFamily="34" charset="0"/>
                <a:ea typeface="Barlow" pitchFamily="34" charset="-122"/>
                <a:cs typeface="Barlow" pitchFamily="34" charset="-120"/>
              </a:rPr>
              <a:t>Example</a:t>
            </a:r>
            <a:endParaRPr lang="en-US" sz="1925" dirty="0"/>
          </a:p>
        </p:txBody>
      </p:sp>
      <p:sp>
        <p:nvSpPr>
          <p:cNvPr id="21" name="Text 18"/>
          <p:cNvSpPr/>
          <p:nvPr/>
        </p:nvSpPr>
        <p:spPr>
          <a:xfrm>
            <a:off x="8390811" y="5690711"/>
            <a:ext cx="3053239" cy="625793"/>
          </a:xfrm>
          <a:prstGeom prst="rect">
            <a:avLst/>
          </a:prstGeom>
          <a:noFill/>
          <a:ln/>
        </p:spPr>
        <p:txBody>
          <a:bodyPr wrap="square" rtlCol="0" anchor="t"/>
          <a:lstStyle/>
          <a:p>
            <a:pPr marL="0" indent="0" algn="l">
              <a:lnSpc>
                <a:spcPts val="2464"/>
              </a:lnSpc>
              <a:buNone/>
            </a:pPr>
            <a:r>
              <a:rPr lang="en-US" sz="1540" dirty="0">
                <a:solidFill>
                  <a:srgbClr val="E5E0DF"/>
                </a:solidFill>
                <a:latin typeface="Barlow" pitchFamily="34" charset="0"/>
                <a:ea typeface="Barlow" pitchFamily="34" charset="-122"/>
                <a:cs typeface="Barlow" pitchFamily="34" charset="-120"/>
              </a:rPr>
              <a:t>"The quick brown fox jumps over the lazy dog"</a:t>
            </a:r>
            <a:endParaRPr lang="en-US" sz="1540" dirty="0"/>
          </a:p>
        </p:txBody>
      </p:sp>
      <p:sp>
        <p:nvSpPr>
          <p:cNvPr id="22" name="Text 19"/>
          <p:cNvSpPr/>
          <p:nvPr/>
        </p:nvSpPr>
        <p:spPr>
          <a:xfrm>
            <a:off x="8390811" y="6492478"/>
            <a:ext cx="3053239" cy="312896"/>
          </a:xfrm>
          <a:prstGeom prst="rect">
            <a:avLst/>
          </a:prstGeom>
          <a:noFill/>
          <a:ln/>
        </p:spPr>
        <p:txBody>
          <a:bodyPr wrap="none" rtlCol="0" anchor="t"/>
          <a:lstStyle/>
          <a:p>
            <a:pPr marL="0" indent="0" algn="l">
              <a:lnSpc>
                <a:spcPts val="2464"/>
              </a:lnSpc>
              <a:buNone/>
            </a:pPr>
            <a:endParaRPr lang="en-US" sz="154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C0C">
              <a:alpha val="75000"/>
            </a:srgbClr>
          </a:solidFill>
          <a:ln w="11192">
            <a:solidFill>
              <a:srgbClr val="FFFFFF">
                <a:alpha val="16000"/>
              </a:srgbClr>
            </a:solidFill>
            <a:prstDash val="solid"/>
          </a:ln>
        </p:spPr>
        <p:txBody>
          <a:bodyPr/>
          <a:lstStyle/>
          <a:p>
            <a:endParaRPr lang="en-US"/>
          </a:p>
        </p:txBody>
      </p:sp>
      <p:sp>
        <p:nvSpPr>
          <p:cNvPr id="4" name="Text 1"/>
          <p:cNvSpPr/>
          <p:nvPr/>
        </p:nvSpPr>
        <p:spPr>
          <a:xfrm>
            <a:off x="6246376" y="1052751"/>
            <a:ext cx="6195060" cy="564118"/>
          </a:xfrm>
          <a:prstGeom prst="rect">
            <a:avLst/>
          </a:prstGeom>
          <a:noFill/>
          <a:ln/>
        </p:spPr>
        <p:txBody>
          <a:bodyPr wrap="none" rtlCol="0" anchor="t"/>
          <a:lstStyle/>
          <a:p>
            <a:pPr marL="0" indent="0">
              <a:lnSpc>
                <a:spcPts val="4443"/>
              </a:lnSpc>
              <a:buNone/>
            </a:pPr>
            <a:r>
              <a:rPr lang="en-US" sz="3554" b="1" dirty="0">
                <a:solidFill>
                  <a:srgbClr val="FFFFFF"/>
                </a:solidFill>
                <a:latin typeface="Barlow" pitchFamily="34" charset="0"/>
                <a:ea typeface="Barlow" pitchFamily="34" charset="-122"/>
                <a:cs typeface="Barlow" pitchFamily="34" charset="-120"/>
              </a:rPr>
              <a:t>Cultural Influences and Context</a:t>
            </a:r>
            <a:endParaRPr lang="en-US" sz="3554" dirty="0"/>
          </a:p>
        </p:txBody>
      </p:sp>
      <p:sp>
        <p:nvSpPr>
          <p:cNvPr id="5" name="Shape 2"/>
          <p:cNvSpPr/>
          <p:nvPr/>
        </p:nvSpPr>
        <p:spPr>
          <a:xfrm>
            <a:off x="6246376" y="2028706"/>
            <a:ext cx="406241" cy="406241"/>
          </a:xfrm>
          <a:prstGeom prst="roundRect">
            <a:avLst>
              <a:gd name="adj" fmla="val 20002"/>
            </a:avLst>
          </a:prstGeom>
          <a:solidFill>
            <a:srgbClr val="790709"/>
          </a:solidFill>
          <a:ln w="11192">
            <a:solidFill>
              <a:srgbClr val="91080B"/>
            </a:solidFill>
            <a:prstDash val="solid"/>
          </a:ln>
        </p:spPr>
        <p:txBody>
          <a:bodyPr/>
          <a:lstStyle/>
          <a:p>
            <a:endParaRPr lang="en-US"/>
          </a:p>
        </p:txBody>
      </p:sp>
      <p:sp>
        <p:nvSpPr>
          <p:cNvPr id="6" name="Text 3"/>
          <p:cNvSpPr/>
          <p:nvPr/>
        </p:nvSpPr>
        <p:spPr>
          <a:xfrm>
            <a:off x="6399967" y="2062520"/>
            <a:ext cx="99060" cy="338495"/>
          </a:xfrm>
          <a:prstGeom prst="rect">
            <a:avLst/>
          </a:prstGeom>
          <a:noFill/>
          <a:ln/>
        </p:spPr>
        <p:txBody>
          <a:bodyPr wrap="none" rtlCol="0" anchor="t"/>
          <a:lstStyle/>
          <a:p>
            <a:pPr marL="0" indent="0" algn="ctr">
              <a:lnSpc>
                <a:spcPts val="2666"/>
              </a:lnSpc>
              <a:buNone/>
            </a:pPr>
            <a:r>
              <a:rPr lang="en-US" sz="2133" b="1" dirty="0">
                <a:solidFill>
                  <a:srgbClr val="E5E0DF"/>
                </a:solidFill>
                <a:latin typeface="Barlow" pitchFamily="34" charset="0"/>
                <a:ea typeface="Barlow" pitchFamily="34" charset="-122"/>
                <a:cs typeface="Barlow" pitchFamily="34" charset="-120"/>
              </a:rPr>
              <a:t>1</a:t>
            </a:r>
            <a:endParaRPr lang="en-US" sz="2133" dirty="0"/>
          </a:p>
        </p:txBody>
      </p:sp>
      <p:sp>
        <p:nvSpPr>
          <p:cNvPr id="7" name="Text 4"/>
          <p:cNvSpPr/>
          <p:nvPr/>
        </p:nvSpPr>
        <p:spPr>
          <a:xfrm>
            <a:off x="6833116" y="2090738"/>
            <a:ext cx="1834277" cy="846534"/>
          </a:xfrm>
          <a:prstGeom prst="rect">
            <a:avLst/>
          </a:prstGeom>
          <a:noFill/>
          <a:ln/>
        </p:spPr>
        <p:txBody>
          <a:bodyPr wrap="square" rtlCol="0" anchor="t"/>
          <a:lstStyle/>
          <a:p>
            <a:pPr marL="0" indent="0">
              <a:lnSpc>
                <a:spcPts val="2222"/>
              </a:lnSpc>
              <a:buNone/>
            </a:pPr>
            <a:r>
              <a:rPr lang="en-US" sz="1777" b="1" dirty="0">
                <a:solidFill>
                  <a:srgbClr val="E5E0DF"/>
                </a:solidFill>
                <a:latin typeface="Barlow" pitchFamily="34" charset="0"/>
                <a:ea typeface="Barlow" pitchFamily="34" charset="-122"/>
                <a:cs typeface="Barlow" pitchFamily="34" charset="-120"/>
              </a:rPr>
              <a:t>Cultural Influences on Language Usage</a:t>
            </a:r>
            <a:endParaRPr lang="en-US" sz="1777" dirty="0"/>
          </a:p>
        </p:txBody>
      </p:sp>
      <p:sp>
        <p:nvSpPr>
          <p:cNvPr id="8" name="Text 5"/>
          <p:cNvSpPr/>
          <p:nvPr/>
        </p:nvSpPr>
        <p:spPr>
          <a:xfrm>
            <a:off x="6833116" y="3117771"/>
            <a:ext cx="1834277" cy="3178612"/>
          </a:xfrm>
          <a:prstGeom prst="rect">
            <a:avLst/>
          </a:prstGeom>
          <a:noFill/>
          <a:ln/>
        </p:spPr>
        <p:txBody>
          <a:bodyPr wrap="square" rtlCol="0" anchor="t"/>
          <a:lstStyle/>
          <a:p>
            <a:pPr marL="0" indent="0">
              <a:lnSpc>
                <a:spcPts val="2275"/>
              </a:lnSpc>
              <a:buNone/>
            </a:pPr>
            <a:r>
              <a:rPr lang="en-US" sz="1422" dirty="0">
                <a:solidFill>
                  <a:srgbClr val="E5E0DF"/>
                </a:solidFill>
                <a:latin typeface="Barlow" pitchFamily="34" charset="0"/>
                <a:ea typeface="Barlow" pitchFamily="34" charset="-122"/>
                <a:cs typeface="Barlow" pitchFamily="34" charset="-120"/>
              </a:rPr>
              <a:t>The differences between English and Sorani Kurdish are also influenced by cultural factors. For example, English is historically tied to the British Empire, while Sorani Kurdish is associated with Kurdish identity and nationalism.</a:t>
            </a:r>
            <a:endParaRPr lang="en-US" sz="1422" dirty="0"/>
          </a:p>
        </p:txBody>
      </p:sp>
      <p:sp>
        <p:nvSpPr>
          <p:cNvPr id="9" name="Shape 6"/>
          <p:cNvSpPr/>
          <p:nvPr/>
        </p:nvSpPr>
        <p:spPr>
          <a:xfrm>
            <a:off x="8847892" y="2028706"/>
            <a:ext cx="406241" cy="406241"/>
          </a:xfrm>
          <a:prstGeom prst="roundRect">
            <a:avLst>
              <a:gd name="adj" fmla="val 20002"/>
            </a:avLst>
          </a:prstGeom>
          <a:solidFill>
            <a:srgbClr val="790709"/>
          </a:solidFill>
          <a:ln w="11192">
            <a:solidFill>
              <a:srgbClr val="91080B"/>
            </a:solidFill>
            <a:prstDash val="solid"/>
          </a:ln>
        </p:spPr>
        <p:txBody>
          <a:bodyPr/>
          <a:lstStyle/>
          <a:p>
            <a:endParaRPr lang="en-US"/>
          </a:p>
        </p:txBody>
      </p:sp>
      <p:sp>
        <p:nvSpPr>
          <p:cNvPr id="10" name="Text 7"/>
          <p:cNvSpPr/>
          <p:nvPr/>
        </p:nvSpPr>
        <p:spPr>
          <a:xfrm>
            <a:off x="8974812" y="2062520"/>
            <a:ext cx="152400" cy="338495"/>
          </a:xfrm>
          <a:prstGeom prst="rect">
            <a:avLst/>
          </a:prstGeom>
          <a:noFill/>
          <a:ln/>
        </p:spPr>
        <p:txBody>
          <a:bodyPr wrap="none" rtlCol="0" anchor="t"/>
          <a:lstStyle/>
          <a:p>
            <a:pPr marL="0" indent="0" algn="ctr">
              <a:lnSpc>
                <a:spcPts val="2666"/>
              </a:lnSpc>
              <a:buNone/>
            </a:pPr>
            <a:r>
              <a:rPr lang="en-US" sz="2133" b="1" dirty="0">
                <a:solidFill>
                  <a:srgbClr val="E5E0DF"/>
                </a:solidFill>
                <a:latin typeface="Barlow" pitchFamily="34" charset="0"/>
                <a:ea typeface="Barlow" pitchFamily="34" charset="-122"/>
                <a:cs typeface="Barlow" pitchFamily="34" charset="-120"/>
              </a:rPr>
              <a:t>2</a:t>
            </a:r>
            <a:endParaRPr lang="en-US" sz="2133" dirty="0"/>
          </a:p>
        </p:txBody>
      </p:sp>
      <p:sp>
        <p:nvSpPr>
          <p:cNvPr id="11" name="Text 8"/>
          <p:cNvSpPr/>
          <p:nvPr/>
        </p:nvSpPr>
        <p:spPr>
          <a:xfrm>
            <a:off x="9434632" y="2090738"/>
            <a:ext cx="1834277" cy="1128713"/>
          </a:xfrm>
          <a:prstGeom prst="rect">
            <a:avLst/>
          </a:prstGeom>
          <a:noFill/>
          <a:ln/>
        </p:spPr>
        <p:txBody>
          <a:bodyPr wrap="square" rtlCol="0" anchor="t"/>
          <a:lstStyle/>
          <a:p>
            <a:pPr marL="0" indent="0">
              <a:lnSpc>
                <a:spcPts val="2222"/>
              </a:lnSpc>
              <a:buNone/>
            </a:pPr>
            <a:r>
              <a:rPr lang="en-US" sz="1777" b="1" dirty="0">
                <a:solidFill>
                  <a:srgbClr val="E5E0DF"/>
                </a:solidFill>
                <a:latin typeface="Barlow" pitchFamily="34" charset="0"/>
                <a:ea typeface="Barlow" pitchFamily="34" charset="-122"/>
                <a:cs typeface="Barlow" pitchFamily="34" charset="-120"/>
              </a:rPr>
              <a:t>How Cultural Background Affects Communication</a:t>
            </a:r>
            <a:endParaRPr lang="en-US" sz="1777" dirty="0"/>
          </a:p>
        </p:txBody>
      </p:sp>
      <p:sp>
        <p:nvSpPr>
          <p:cNvPr id="12" name="Text 9"/>
          <p:cNvSpPr/>
          <p:nvPr/>
        </p:nvSpPr>
        <p:spPr>
          <a:xfrm>
            <a:off x="9434632" y="3399949"/>
            <a:ext cx="1834277" cy="2311718"/>
          </a:xfrm>
          <a:prstGeom prst="rect">
            <a:avLst/>
          </a:prstGeom>
          <a:noFill/>
          <a:ln/>
        </p:spPr>
        <p:txBody>
          <a:bodyPr wrap="square" rtlCol="0" anchor="t"/>
          <a:lstStyle/>
          <a:p>
            <a:pPr marL="0" indent="0">
              <a:lnSpc>
                <a:spcPts val="2275"/>
              </a:lnSpc>
              <a:buNone/>
            </a:pPr>
            <a:r>
              <a:rPr lang="en-US" sz="1422" dirty="0">
                <a:solidFill>
                  <a:srgbClr val="E5E0DF"/>
                </a:solidFill>
                <a:latin typeface="Barlow" pitchFamily="34" charset="0"/>
                <a:ea typeface="Barlow" pitchFamily="34" charset="-122"/>
                <a:cs typeface="Barlow" pitchFamily="34" charset="-120"/>
              </a:rPr>
              <a:t>These cultural backgrounds can affect the way that speakers of each language interact with one another, particularly in terms of tone and context. </a:t>
            </a:r>
            <a:endParaRPr lang="en-US" sz="1422" dirty="0"/>
          </a:p>
        </p:txBody>
      </p:sp>
      <p:sp>
        <p:nvSpPr>
          <p:cNvPr id="13" name="Shape 10"/>
          <p:cNvSpPr/>
          <p:nvPr/>
        </p:nvSpPr>
        <p:spPr>
          <a:xfrm>
            <a:off x="11449407" y="2028706"/>
            <a:ext cx="406241" cy="406241"/>
          </a:xfrm>
          <a:prstGeom prst="roundRect">
            <a:avLst>
              <a:gd name="adj" fmla="val 20002"/>
            </a:avLst>
          </a:prstGeom>
          <a:solidFill>
            <a:srgbClr val="790709"/>
          </a:solidFill>
          <a:ln w="11192">
            <a:solidFill>
              <a:srgbClr val="91080B"/>
            </a:solidFill>
            <a:prstDash val="solid"/>
          </a:ln>
        </p:spPr>
        <p:txBody>
          <a:bodyPr/>
          <a:lstStyle/>
          <a:p>
            <a:endParaRPr lang="en-US"/>
          </a:p>
        </p:txBody>
      </p:sp>
      <p:sp>
        <p:nvSpPr>
          <p:cNvPr id="14" name="Text 11"/>
          <p:cNvSpPr/>
          <p:nvPr/>
        </p:nvSpPr>
        <p:spPr>
          <a:xfrm>
            <a:off x="11580138" y="2062520"/>
            <a:ext cx="144780" cy="338495"/>
          </a:xfrm>
          <a:prstGeom prst="rect">
            <a:avLst/>
          </a:prstGeom>
          <a:noFill/>
          <a:ln/>
        </p:spPr>
        <p:txBody>
          <a:bodyPr wrap="none" rtlCol="0" anchor="t"/>
          <a:lstStyle/>
          <a:p>
            <a:pPr marL="0" indent="0" algn="ctr">
              <a:lnSpc>
                <a:spcPts val="2666"/>
              </a:lnSpc>
              <a:buNone/>
            </a:pPr>
            <a:r>
              <a:rPr lang="en-US" sz="2133" b="1" dirty="0">
                <a:solidFill>
                  <a:srgbClr val="E5E0DF"/>
                </a:solidFill>
                <a:latin typeface="Barlow" pitchFamily="34" charset="0"/>
                <a:ea typeface="Barlow" pitchFamily="34" charset="-122"/>
                <a:cs typeface="Barlow" pitchFamily="34" charset="-120"/>
              </a:rPr>
              <a:t>3</a:t>
            </a:r>
            <a:endParaRPr lang="en-US" sz="2133" dirty="0"/>
          </a:p>
        </p:txBody>
      </p:sp>
      <p:sp>
        <p:nvSpPr>
          <p:cNvPr id="15" name="Text 12"/>
          <p:cNvSpPr/>
          <p:nvPr/>
        </p:nvSpPr>
        <p:spPr>
          <a:xfrm>
            <a:off x="12036147" y="2090738"/>
            <a:ext cx="1805583" cy="282178"/>
          </a:xfrm>
          <a:prstGeom prst="rect">
            <a:avLst/>
          </a:prstGeom>
          <a:noFill/>
          <a:ln/>
        </p:spPr>
        <p:txBody>
          <a:bodyPr wrap="none" rtlCol="0" anchor="t"/>
          <a:lstStyle/>
          <a:p>
            <a:pPr marL="0" indent="0">
              <a:lnSpc>
                <a:spcPts val="2222"/>
              </a:lnSpc>
              <a:buNone/>
            </a:pPr>
            <a:r>
              <a:rPr lang="en-US" sz="1777" b="1" dirty="0">
                <a:solidFill>
                  <a:srgbClr val="E5E0DF"/>
                </a:solidFill>
                <a:latin typeface="Barlow" pitchFamily="34" charset="0"/>
                <a:ea typeface="Barlow" pitchFamily="34" charset="-122"/>
                <a:cs typeface="Barlow" pitchFamily="34" charset="-120"/>
              </a:rPr>
              <a:t>Example</a:t>
            </a:r>
            <a:endParaRPr lang="en-US" sz="1777" dirty="0"/>
          </a:p>
        </p:txBody>
      </p:sp>
      <p:sp>
        <p:nvSpPr>
          <p:cNvPr id="16" name="Text 13"/>
          <p:cNvSpPr/>
          <p:nvPr/>
        </p:nvSpPr>
        <p:spPr>
          <a:xfrm>
            <a:off x="12036147" y="2553414"/>
            <a:ext cx="1834277" cy="4623435"/>
          </a:xfrm>
          <a:prstGeom prst="rect">
            <a:avLst/>
          </a:prstGeom>
          <a:noFill/>
          <a:ln/>
        </p:spPr>
        <p:txBody>
          <a:bodyPr wrap="square" rtlCol="0" anchor="t"/>
          <a:lstStyle/>
          <a:p>
            <a:pPr marL="0" indent="0">
              <a:lnSpc>
                <a:spcPts val="2275"/>
              </a:lnSpc>
              <a:buNone/>
            </a:pPr>
            <a:r>
              <a:rPr lang="en-US" sz="1422" dirty="0">
                <a:solidFill>
                  <a:srgbClr val="E5E0DF"/>
                </a:solidFill>
                <a:latin typeface="Barlow" pitchFamily="34" charset="0"/>
                <a:ea typeface="Barlow" pitchFamily="34" charset="-122"/>
                <a:cs typeface="Barlow" pitchFamily="34" charset="-120"/>
              </a:rPr>
              <a:t>In addition, cultural differences can also impact the use of honorifics, greetings, and other communication conventions. For example, Sorani Kurdish speakers use honorifics more frequently than English speakers, and greetings often involve inquiries about a person's well-being and family.</a:t>
            </a:r>
            <a:endParaRPr lang="en-US" sz="1422" dirty="0"/>
          </a:p>
        </p:txBody>
      </p:sp>
      <p:pic>
        <p:nvPicPr>
          <p:cNvPr id="17" name="Image 1" descr="preencoded.png"/>
          <p:cNvPicPr>
            <a:picLocks noChangeAspect="1"/>
          </p:cNvPicPr>
          <p:nvPr/>
        </p:nvPicPr>
        <p:blipFill>
          <a:blip r:embed="rId4"/>
          <a:stretch>
            <a:fillRect/>
          </a:stretch>
        </p:blipFill>
        <p:spPr>
          <a:xfrm>
            <a:off x="0" y="0"/>
            <a:ext cx="5486400" cy="8229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195"/>
          </a:xfrm>
          <a:prstGeom prst="rect">
            <a:avLst/>
          </a:prstGeom>
          <a:solidFill>
            <a:srgbClr val="0C0C0C">
              <a:alpha val="75000"/>
            </a:srgbClr>
          </a:solidFill>
          <a:ln w="13097">
            <a:solidFill>
              <a:srgbClr val="FFFFFF">
                <a:alpha val="16000"/>
              </a:srgbClr>
            </a:solidFill>
            <a:prstDash val="solid"/>
          </a:ln>
        </p:spPr>
        <p:txBody>
          <a:bodyPr/>
          <a:lstStyle/>
          <a:p>
            <a:endParaRPr lang="en-US"/>
          </a:p>
        </p:txBody>
      </p:sp>
      <p:sp>
        <p:nvSpPr>
          <p:cNvPr id="4" name="Text 1"/>
          <p:cNvSpPr/>
          <p:nvPr/>
        </p:nvSpPr>
        <p:spPr>
          <a:xfrm>
            <a:off x="2886789" y="576858"/>
            <a:ext cx="4195286" cy="655558"/>
          </a:xfrm>
          <a:prstGeom prst="rect">
            <a:avLst/>
          </a:prstGeom>
          <a:noFill/>
          <a:ln/>
        </p:spPr>
        <p:txBody>
          <a:bodyPr wrap="none" rtlCol="0" anchor="t"/>
          <a:lstStyle/>
          <a:p>
            <a:pPr marL="0" indent="0">
              <a:lnSpc>
                <a:spcPts val="5162"/>
              </a:lnSpc>
              <a:buNone/>
            </a:pPr>
            <a:r>
              <a:rPr lang="en-US" sz="4129" b="1" dirty="0">
                <a:solidFill>
                  <a:srgbClr val="FFFFFF"/>
                </a:solidFill>
                <a:latin typeface="Barlow" pitchFamily="34" charset="0"/>
                <a:ea typeface="Barlow" pitchFamily="34" charset="-122"/>
                <a:cs typeface="Barlow" pitchFamily="34" charset="-120"/>
              </a:rPr>
              <a:t>Conclusion</a:t>
            </a:r>
            <a:endParaRPr lang="en-US" sz="4129" dirty="0"/>
          </a:p>
        </p:txBody>
      </p:sp>
      <p:sp>
        <p:nvSpPr>
          <p:cNvPr id="5" name="Shape 2"/>
          <p:cNvSpPr/>
          <p:nvPr/>
        </p:nvSpPr>
        <p:spPr>
          <a:xfrm>
            <a:off x="2886789" y="1651873"/>
            <a:ext cx="2812494" cy="6001464"/>
          </a:xfrm>
          <a:prstGeom prst="roundRect">
            <a:avLst>
              <a:gd name="adj" fmla="val 3356"/>
            </a:avLst>
          </a:prstGeom>
          <a:solidFill>
            <a:srgbClr val="790709"/>
          </a:solidFill>
          <a:ln w="13097">
            <a:solidFill>
              <a:srgbClr val="91080B"/>
            </a:solidFill>
            <a:prstDash val="solid"/>
          </a:ln>
        </p:spPr>
        <p:txBody>
          <a:bodyPr/>
          <a:lstStyle/>
          <a:p>
            <a:endParaRPr lang="en-US"/>
          </a:p>
        </p:txBody>
      </p:sp>
      <p:sp>
        <p:nvSpPr>
          <p:cNvPr id="6" name="Text 3"/>
          <p:cNvSpPr/>
          <p:nvPr/>
        </p:nvSpPr>
        <p:spPr>
          <a:xfrm>
            <a:off x="3109555" y="1874639"/>
            <a:ext cx="2366963" cy="982980"/>
          </a:xfrm>
          <a:prstGeom prst="rect">
            <a:avLst/>
          </a:prstGeom>
          <a:noFill/>
          <a:ln/>
        </p:spPr>
        <p:txBody>
          <a:bodyPr wrap="square" rtlCol="0" anchor="t"/>
          <a:lstStyle/>
          <a:p>
            <a:pPr marL="0" indent="0">
              <a:lnSpc>
                <a:spcPts val="2581"/>
              </a:lnSpc>
              <a:buNone/>
            </a:pPr>
            <a:r>
              <a:rPr lang="en-US" sz="2065" b="1" dirty="0">
                <a:solidFill>
                  <a:srgbClr val="E5E0DF"/>
                </a:solidFill>
                <a:latin typeface="Barlow" pitchFamily="34" charset="0"/>
                <a:ea typeface="Barlow" pitchFamily="34" charset="-122"/>
                <a:cs typeface="Barlow" pitchFamily="34" charset="-120"/>
              </a:rPr>
              <a:t>The Importance of Understanding Differences</a:t>
            </a:r>
            <a:endParaRPr lang="en-US" sz="2065" dirty="0"/>
          </a:p>
        </p:txBody>
      </p:sp>
      <p:sp>
        <p:nvSpPr>
          <p:cNvPr id="7" name="Text 4"/>
          <p:cNvSpPr/>
          <p:nvPr/>
        </p:nvSpPr>
        <p:spPr>
          <a:xfrm>
            <a:off x="3109555" y="3067288"/>
            <a:ext cx="2366963" cy="4363283"/>
          </a:xfrm>
          <a:prstGeom prst="rect">
            <a:avLst/>
          </a:prstGeom>
          <a:noFill/>
          <a:ln/>
        </p:spPr>
        <p:txBody>
          <a:bodyPr wrap="square" rtlCol="0" anchor="t"/>
          <a:lstStyle/>
          <a:p>
            <a:pPr marL="0" indent="0">
              <a:lnSpc>
                <a:spcPts val="2643"/>
              </a:lnSpc>
              <a:buNone/>
            </a:pPr>
            <a:r>
              <a:rPr lang="en-US" sz="1652" dirty="0">
                <a:solidFill>
                  <a:srgbClr val="E5E0DF"/>
                </a:solidFill>
                <a:latin typeface="Barlow" pitchFamily="34" charset="0"/>
                <a:ea typeface="Barlow" pitchFamily="34" charset="-122"/>
                <a:cs typeface="Barlow" pitchFamily="34" charset="-120"/>
              </a:rPr>
              <a:t>Effective communication requires a deep understanding of the nuances and complexities of language. By understanding the differences between English and Sorani Kurdish, speakers can navigate these differences more effectively and build stronger relationships.</a:t>
            </a:r>
            <a:endParaRPr lang="en-US" sz="1652" dirty="0"/>
          </a:p>
        </p:txBody>
      </p:sp>
      <p:sp>
        <p:nvSpPr>
          <p:cNvPr id="8" name="Shape 5"/>
          <p:cNvSpPr/>
          <p:nvPr/>
        </p:nvSpPr>
        <p:spPr>
          <a:xfrm>
            <a:off x="5908953" y="1651873"/>
            <a:ext cx="2812494" cy="6001464"/>
          </a:xfrm>
          <a:prstGeom prst="roundRect">
            <a:avLst>
              <a:gd name="adj" fmla="val 3356"/>
            </a:avLst>
          </a:prstGeom>
          <a:solidFill>
            <a:srgbClr val="790709"/>
          </a:solidFill>
          <a:ln w="13097">
            <a:solidFill>
              <a:srgbClr val="91080B"/>
            </a:solidFill>
            <a:prstDash val="solid"/>
          </a:ln>
        </p:spPr>
        <p:txBody>
          <a:bodyPr/>
          <a:lstStyle/>
          <a:p>
            <a:endParaRPr lang="en-US"/>
          </a:p>
        </p:txBody>
      </p:sp>
      <p:sp>
        <p:nvSpPr>
          <p:cNvPr id="9" name="Text 6"/>
          <p:cNvSpPr/>
          <p:nvPr/>
        </p:nvSpPr>
        <p:spPr>
          <a:xfrm>
            <a:off x="6131719" y="1874639"/>
            <a:ext cx="2366963" cy="655320"/>
          </a:xfrm>
          <a:prstGeom prst="rect">
            <a:avLst/>
          </a:prstGeom>
          <a:noFill/>
          <a:ln/>
        </p:spPr>
        <p:txBody>
          <a:bodyPr wrap="square" rtlCol="0" anchor="t"/>
          <a:lstStyle/>
          <a:p>
            <a:pPr marL="0" indent="0">
              <a:lnSpc>
                <a:spcPts val="2581"/>
              </a:lnSpc>
              <a:buNone/>
            </a:pPr>
            <a:r>
              <a:rPr lang="en-US" sz="2065" b="1" dirty="0">
                <a:solidFill>
                  <a:srgbClr val="E5E0DF"/>
                </a:solidFill>
                <a:latin typeface="Barlow" pitchFamily="34" charset="0"/>
                <a:ea typeface="Barlow" pitchFamily="34" charset="-122"/>
                <a:cs typeface="Barlow" pitchFamily="34" charset="-120"/>
              </a:rPr>
              <a:t>Recap of Main Points</a:t>
            </a:r>
            <a:endParaRPr lang="en-US" sz="2065" dirty="0"/>
          </a:p>
        </p:txBody>
      </p:sp>
      <p:sp>
        <p:nvSpPr>
          <p:cNvPr id="10" name="Text 7"/>
          <p:cNvSpPr/>
          <p:nvPr/>
        </p:nvSpPr>
        <p:spPr>
          <a:xfrm>
            <a:off x="6131719" y="2739628"/>
            <a:ext cx="2366963" cy="4027646"/>
          </a:xfrm>
          <a:prstGeom prst="rect">
            <a:avLst/>
          </a:prstGeom>
          <a:noFill/>
          <a:ln/>
        </p:spPr>
        <p:txBody>
          <a:bodyPr wrap="square" rtlCol="0" anchor="t"/>
          <a:lstStyle/>
          <a:p>
            <a:pPr marL="0" indent="0">
              <a:lnSpc>
                <a:spcPts val="2643"/>
              </a:lnSpc>
              <a:buNone/>
            </a:pPr>
            <a:r>
              <a:rPr lang="en-US" sz="1652" dirty="0">
                <a:solidFill>
                  <a:srgbClr val="E5E0DF"/>
                </a:solidFill>
                <a:latin typeface="Barlow" pitchFamily="34" charset="0"/>
                <a:ea typeface="Barlow" pitchFamily="34" charset="-122"/>
                <a:cs typeface="Barlow" pitchFamily="34" charset="-120"/>
              </a:rPr>
              <a:t>The differences between English and Sorani Kurdish include variations in phonetics and pronunciation, grammar and sentence structure, vocabulary and lexicon, and cultural influences and context. Each language is unique and requires careful study and practice to master.</a:t>
            </a:r>
            <a:endParaRPr lang="en-US" sz="1652" dirty="0"/>
          </a:p>
        </p:txBody>
      </p:sp>
      <p:sp>
        <p:nvSpPr>
          <p:cNvPr id="11" name="Shape 8"/>
          <p:cNvSpPr/>
          <p:nvPr/>
        </p:nvSpPr>
        <p:spPr>
          <a:xfrm>
            <a:off x="8931116" y="1651873"/>
            <a:ext cx="2812494" cy="6001464"/>
          </a:xfrm>
          <a:prstGeom prst="roundRect">
            <a:avLst>
              <a:gd name="adj" fmla="val 3356"/>
            </a:avLst>
          </a:prstGeom>
          <a:solidFill>
            <a:srgbClr val="790709"/>
          </a:solidFill>
          <a:ln w="13097">
            <a:solidFill>
              <a:srgbClr val="91080B"/>
            </a:solidFill>
            <a:prstDash val="solid"/>
          </a:ln>
        </p:spPr>
        <p:txBody>
          <a:bodyPr/>
          <a:lstStyle/>
          <a:p>
            <a:endParaRPr lang="en-US"/>
          </a:p>
        </p:txBody>
      </p:sp>
      <p:sp>
        <p:nvSpPr>
          <p:cNvPr id="12" name="Text 9"/>
          <p:cNvSpPr/>
          <p:nvPr/>
        </p:nvSpPr>
        <p:spPr>
          <a:xfrm>
            <a:off x="9153882" y="1874639"/>
            <a:ext cx="2141220" cy="327660"/>
          </a:xfrm>
          <a:prstGeom prst="rect">
            <a:avLst/>
          </a:prstGeom>
          <a:noFill/>
          <a:ln/>
        </p:spPr>
        <p:txBody>
          <a:bodyPr wrap="none" rtlCol="0" anchor="t"/>
          <a:lstStyle/>
          <a:p>
            <a:pPr marL="0" indent="0">
              <a:lnSpc>
                <a:spcPts val="2581"/>
              </a:lnSpc>
              <a:buNone/>
            </a:pPr>
            <a:r>
              <a:rPr lang="en-US" sz="2065" b="1" dirty="0">
                <a:solidFill>
                  <a:srgbClr val="E5E0DF"/>
                </a:solidFill>
                <a:latin typeface="Barlow" pitchFamily="34" charset="0"/>
                <a:ea typeface="Barlow" pitchFamily="34" charset="-122"/>
                <a:cs typeface="Barlow" pitchFamily="34" charset="-120"/>
              </a:rPr>
              <a:t>List of References</a:t>
            </a:r>
            <a:endParaRPr lang="en-US" sz="2065" dirty="0"/>
          </a:p>
        </p:txBody>
      </p:sp>
      <p:sp>
        <p:nvSpPr>
          <p:cNvPr id="13" name="Text 10"/>
          <p:cNvSpPr/>
          <p:nvPr/>
        </p:nvSpPr>
        <p:spPr>
          <a:xfrm>
            <a:off x="9153882" y="2411968"/>
            <a:ext cx="2366963" cy="3692009"/>
          </a:xfrm>
          <a:prstGeom prst="rect">
            <a:avLst/>
          </a:prstGeom>
          <a:noFill/>
          <a:ln/>
        </p:spPr>
        <p:txBody>
          <a:bodyPr wrap="square" rtlCol="0" anchor="t"/>
          <a:lstStyle/>
          <a:p>
            <a:pPr marL="0" indent="0">
              <a:lnSpc>
                <a:spcPts val="2643"/>
              </a:lnSpc>
              <a:buNone/>
            </a:pPr>
            <a:r>
              <a:rPr lang="en-US" sz="1652" dirty="0">
                <a:solidFill>
                  <a:srgbClr val="E5E0DF"/>
                </a:solidFill>
                <a:latin typeface="Barlow" pitchFamily="34" charset="0"/>
                <a:ea typeface="Barlow" pitchFamily="34" charset="-122"/>
                <a:cs typeface="Barlow" pitchFamily="34" charset="-120"/>
              </a:rPr>
              <a:t>Some useful resources for further study of these languages include English grammar and pronunciation guides, Sorani Kurdish dictionaries and language courses, and resources on language learning and intercultural communication.</a:t>
            </a:r>
            <a:endParaRPr lang="en-US" sz="165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601</Words>
  <Application>Microsoft Office PowerPoint</Application>
  <PresentationFormat>Custom</PresentationFormat>
  <Paragraphs>52</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Barlow</vt:lpstr>
      <vt:lpstr>Barlow, sans-serif</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CIS</cp:lastModifiedBy>
  <cp:revision>2</cp:revision>
  <dcterms:created xsi:type="dcterms:W3CDTF">2023-09-25T09:27:58Z</dcterms:created>
  <dcterms:modified xsi:type="dcterms:W3CDTF">2023-10-03T17:20:15Z</dcterms:modified>
</cp:coreProperties>
</file>