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8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293C3D-362C-4227-B380-9A4E26C9172E}" type="datetimeFigureOut">
              <a:rPr lang="en-US" smtClean="0"/>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1902203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293C3D-362C-4227-B380-9A4E26C9172E}" type="datetimeFigureOut">
              <a:rPr lang="en-US" smtClean="0"/>
              <a:t>10/30/2023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3753993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7A293C3D-362C-4227-B380-9A4E26C9172E}" type="datetimeFigureOut">
              <a:rPr lang="en-US" smtClean="0"/>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33371360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7A293C3D-362C-4227-B380-9A4E26C9172E}" type="datetimeFigureOut">
              <a:rPr lang="en-US" smtClean="0"/>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305816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293C3D-362C-4227-B380-9A4E26C9172E}" type="datetimeFigureOut">
              <a:rPr lang="en-US" smtClean="0"/>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26894062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A293C3D-362C-4227-B380-9A4E26C9172E}" type="datetimeFigureOut">
              <a:rPr lang="en-US" smtClean="0"/>
              <a:t>10/30/2023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3288476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A293C3D-362C-4227-B380-9A4E26C9172E}" type="datetimeFigureOut">
              <a:rPr lang="en-US" smtClean="0"/>
              <a:t>10/30/2023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193755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293C3D-362C-4227-B380-9A4E26C9172E}" type="datetimeFigureOut">
              <a:rPr lang="en-US" smtClean="0"/>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40088606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293C3D-362C-4227-B380-9A4E26C9172E}" type="datetimeFigureOut">
              <a:rPr lang="en-US" smtClean="0"/>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3139340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7A293C3D-362C-4227-B380-9A4E26C9172E}" type="datetimeFigureOut">
              <a:rPr lang="en-US" smtClean="0"/>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98785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293C3D-362C-4227-B380-9A4E26C9172E}" type="datetimeFigureOut">
              <a:rPr lang="en-US" smtClean="0"/>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2858965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293C3D-362C-4227-B380-9A4E26C9172E}" type="datetimeFigureOut">
              <a:rPr lang="en-US" smtClean="0"/>
              <a:t>10/30/2023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4141695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293C3D-362C-4227-B380-9A4E26C9172E}" type="datetimeFigureOut">
              <a:rPr lang="en-US" smtClean="0"/>
              <a:t>10/30/2023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4043485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7A293C3D-362C-4227-B380-9A4E26C9172E}" type="datetimeFigureOut">
              <a:rPr lang="en-US" smtClean="0"/>
              <a:t>10/30/2023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422884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A293C3D-362C-4227-B380-9A4E26C9172E}" type="datetimeFigureOut">
              <a:rPr lang="en-US" smtClean="0"/>
              <a:t>10/30/2023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1998512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7A293C3D-362C-4227-B380-9A4E26C9172E}" type="datetimeFigureOut">
              <a:rPr lang="en-US" smtClean="0"/>
              <a:t>10/30/2023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807102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293C3D-362C-4227-B380-9A4E26C9172E}" type="datetimeFigureOut">
              <a:rPr lang="en-US" smtClean="0"/>
              <a:t>10/30/2023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3640076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A293C3D-362C-4227-B380-9A4E26C9172E}" type="datetimeFigureOut">
              <a:rPr lang="en-US" smtClean="0"/>
              <a:t>10/30/2023</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86AB117-0EE8-45C0-A0C2-E20CE9283C08}" type="slidenum">
              <a:rPr lang="en-US" smtClean="0"/>
              <a:t>‹#›</a:t>
            </a:fld>
            <a:endParaRPr lang="en-US"/>
          </a:p>
        </p:txBody>
      </p:sp>
    </p:spTree>
    <p:extLst>
      <p:ext uri="{BB962C8B-B14F-4D97-AF65-F5344CB8AC3E}">
        <p14:creationId xmlns:p14="http://schemas.microsoft.com/office/powerpoint/2010/main" val="32786369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46851-AADB-290F-753B-1AA9B7A27461}"/>
              </a:ext>
            </a:extLst>
          </p:cNvPr>
          <p:cNvSpPr>
            <a:spLocks noGrp="1"/>
          </p:cNvSpPr>
          <p:nvPr>
            <p:ph type="title"/>
          </p:nvPr>
        </p:nvSpPr>
        <p:spPr/>
        <p:txBody>
          <a:bodyPr/>
          <a:lstStyle/>
          <a:p>
            <a:r>
              <a:rPr lang="en-US" b="1" dirty="0">
                <a:solidFill>
                  <a:srgbClr val="C00000"/>
                </a:solidFill>
              </a:rPr>
              <a:t>Cultural Aspects of Translation </a:t>
            </a:r>
            <a:br>
              <a:rPr lang="en-US" b="1" dirty="0">
                <a:solidFill>
                  <a:srgbClr val="C00000"/>
                </a:solidFill>
              </a:rPr>
            </a:br>
            <a:endParaRPr lang="en-US" b="1" dirty="0">
              <a:solidFill>
                <a:srgbClr val="C00000"/>
              </a:solidFill>
            </a:endParaRPr>
          </a:p>
        </p:txBody>
      </p:sp>
      <p:sp>
        <p:nvSpPr>
          <p:cNvPr id="3" name="Content Placeholder 2">
            <a:extLst>
              <a:ext uri="{FF2B5EF4-FFF2-40B4-BE49-F238E27FC236}">
                <a16:creationId xmlns:a16="http://schemas.microsoft.com/office/drawing/2014/main" id="{EFBA15FE-168B-8AE7-3324-C9AFCAA52273}"/>
              </a:ext>
            </a:extLst>
          </p:cNvPr>
          <p:cNvSpPr>
            <a:spLocks noGrp="1"/>
          </p:cNvSpPr>
          <p:nvPr>
            <p:ph idx="1"/>
          </p:nvPr>
        </p:nvSpPr>
        <p:spPr>
          <a:xfrm>
            <a:off x="838200" y="1825625"/>
            <a:ext cx="7214419" cy="4351338"/>
          </a:xfrm>
        </p:spPr>
        <p:txBody>
          <a:bodyPr>
            <a:normAutofit/>
          </a:bodyPr>
          <a:lstStyle/>
          <a:p>
            <a:pPr marL="0" indent="0">
              <a:buNone/>
            </a:pPr>
            <a:r>
              <a:rPr lang="en-US" sz="3200" dirty="0" err="1"/>
              <a:t>Cihan</a:t>
            </a:r>
            <a:r>
              <a:rPr lang="en-US" sz="3200" dirty="0"/>
              <a:t> University </a:t>
            </a:r>
          </a:p>
          <a:p>
            <a:pPr marL="0" indent="0">
              <a:buNone/>
            </a:pPr>
            <a:r>
              <a:rPr lang="en-US" sz="3200" dirty="0"/>
              <a:t>College of Language</a:t>
            </a:r>
          </a:p>
          <a:p>
            <a:pPr marL="0" indent="0">
              <a:buNone/>
            </a:pPr>
            <a:r>
              <a:rPr lang="en-US" sz="3200" dirty="0"/>
              <a:t>Translation </a:t>
            </a:r>
            <a:r>
              <a:rPr lang="en-US" sz="3200" dirty="0" err="1"/>
              <a:t>departmanet</a:t>
            </a:r>
            <a:endParaRPr lang="en-US" sz="3200" dirty="0"/>
          </a:p>
          <a:p>
            <a:pPr marL="0" indent="0">
              <a:buNone/>
            </a:pPr>
            <a:r>
              <a:rPr lang="en-US" sz="3200" dirty="0"/>
              <a:t>2023-2024 </a:t>
            </a:r>
          </a:p>
          <a:p>
            <a:pPr marL="0" indent="0">
              <a:buNone/>
            </a:pPr>
            <a:r>
              <a:rPr lang="en-US" sz="3200" dirty="0"/>
              <a:t>Lecturer: </a:t>
            </a:r>
            <a:r>
              <a:rPr lang="en-US" sz="3200" dirty="0" err="1"/>
              <a:t>Nawroz</a:t>
            </a:r>
            <a:r>
              <a:rPr lang="en-US" sz="3200" dirty="0"/>
              <a:t> Muhammed </a:t>
            </a:r>
          </a:p>
          <a:p>
            <a:pPr marL="0" indent="0">
              <a:buNone/>
            </a:pPr>
            <a:endParaRPr lang="en-US" sz="3200" dirty="0"/>
          </a:p>
        </p:txBody>
      </p:sp>
    </p:spTree>
    <p:extLst>
      <p:ext uri="{BB962C8B-B14F-4D97-AF65-F5344CB8AC3E}">
        <p14:creationId xmlns:p14="http://schemas.microsoft.com/office/powerpoint/2010/main" val="13064161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40363-7053-302D-3A89-EB3D17E513D8}"/>
              </a:ext>
            </a:extLst>
          </p:cNvPr>
          <p:cNvSpPr>
            <a:spLocks noGrp="1"/>
          </p:cNvSpPr>
          <p:nvPr>
            <p:ph type="title"/>
          </p:nvPr>
        </p:nvSpPr>
        <p:spPr/>
        <p:txBody>
          <a:bodyPr/>
          <a:lstStyle/>
          <a:p>
            <a:r>
              <a:rPr lang="en-US" b="0" i="0" dirty="0">
                <a:solidFill>
                  <a:srgbClr val="D1D5DB"/>
                </a:solidFill>
                <a:effectLst/>
                <a:latin typeface="Söhne"/>
              </a:rPr>
              <a:t>Taboos and Sensitivities</a:t>
            </a:r>
            <a:endParaRPr lang="en-US" dirty="0"/>
          </a:p>
        </p:txBody>
      </p:sp>
      <p:sp>
        <p:nvSpPr>
          <p:cNvPr id="3" name="Content Placeholder 2">
            <a:extLst>
              <a:ext uri="{FF2B5EF4-FFF2-40B4-BE49-F238E27FC236}">
                <a16:creationId xmlns:a16="http://schemas.microsoft.com/office/drawing/2014/main" id="{9AA2A9E8-4596-F5C8-0496-3D62BAFB5A96}"/>
              </a:ext>
            </a:extLst>
          </p:cNvPr>
          <p:cNvSpPr>
            <a:spLocks noGrp="1"/>
          </p:cNvSpPr>
          <p:nvPr>
            <p:ph idx="1"/>
          </p:nvPr>
        </p:nvSpPr>
        <p:spPr/>
        <p:txBody>
          <a:bodyPr>
            <a:normAutofit/>
          </a:bodyPr>
          <a:lstStyle/>
          <a:p>
            <a:r>
              <a:rPr lang="en-US" sz="2800" b="0" i="0" dirty="0">
                <a:solidFill>
                  <a:srgbClr val="D1D5DB"/>
                </a:solidFill>
                <a:effectLst/>
                <a:latin typeface="Söhne"/>
              </a:rPr>
              <a:t>What is considered acceptable or offensive can vary greatly between cultures. Translators need to be aware of cultural taboos and sensitivities and make sure their translations are culturally sensitive and appropriate.</a:t>
            </a:r>
          </a:p>
          <a:p>
            <a:endParaRPr lang="en-US" sz="2800" dirty="0">
              <a:solidFill>
                <a:srgbClr val="D1D5DB"/>
              </a:solidFill>
              <a:latin typeface="Söhne"/>
            </a:endParaRPr>
          </a:p>
          <a:p>
            <a:r>
              <a:rPr lang="en-US" sz="2400" b="1" i="0" dirty="0">
                <a:effectLst/>
                <a:latin typeface="Söhne"/>
              </a:rPr>
              <a:t>Greetings and Gestures</a:t>
            </a:r>
            <a:endParaRPr lang="en-US" sz="2800" b="1" i="0" dirty="0">
              <a:solidFill>
                <a:srgbClr val="D1D5DB"/>
              </a:solidFill>
              <a:effectLst/>
              <a:latin typeface="Söhne"/>
            </a:endParaRPr>
          </a:p>
          <a:p>
            <a:endParaRPr lang="en-US" sz="2800" dirty="0"/>
          </a:p>
        </p:txBody>
      </p:sp>
    </p:spTree>
    <p:extLst>
      <p:ext uri="{BB962C8B-B14F-4D97-AF65-F5344CB8AC3E}">
        <p14:creationId xmlns:p14="http://schemas.microsoft.com/office/powerpoint/2010/main" val="3835446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C8387-1BD6-FE45-C0F5-0C31F31CFA45}"/>
              </a:ext>
            </a:extLst>
          </p:cNvPr>
          <p:cNvSpPr>
            <a:spLocks noGrp="1"/>
          </p:cNvSpPr>
          <p:nvPr>
            <p:ph type="title"/>
          </p:nvPr>
        </p:nvSpPr>
        <p:spPr/>
        <p:txBody>
          <a:bodyPr/>
          <a:lstStyle/>
          <a:p>
            <a:r>
              <a:rPr lang="en-US" b="0" i="0" dirty="0">
                <a:solidFill>
                  <a:srgbClr val="D1D5DB"/>
                </a:solidFill>
                <a:effectLst/>
                <a:latin typeface="Söhne"/>
              </a:rPr>
              <a:t>Names and Titles</a:t>
            </a:r>
            <a:endParaRPr lang="en-US" dirty="0"/>
          </a:p>
        </p:txBody>
      </p:sp>
      <p:sp>
        <p:nvSpPr>
          <p:cNvPr id="3" name="Content Placeholder 2">
            <a:extLst>
              <a:ext uri="{FF2B5EF4-FFF2-40B4-BE49-F238E27FC236}">
                <a16:creationId xmlns:a16="http://schemas.microsoft.com/office/drawing/2014/main" id="{89008BDA-AD1E-5976-E6E4-84810B96C950}"/>
              </a:ext>
            </a:extLst>
          </p:cNvPr>
          <p:cNvSpPr>
            <a:spLocks noGrp="1"/>
          </p:cNvSpPr>
          <p:nvPr>
            <p:ph idx="1"/>
          </p:nvPr>
        </p:nvSpPr>
        <p:spPr/>
        <p:txBody>
          <a:bodyPr>
            <a:normAutofit lnSpcReduction="10000"/>
          </a:bodyPr>
          <a:lstStyle/>
          <a:p>
            <a:r>
              <a:rPr lang="en-US" sz="2800" b="0" i="0" dirty="0">
                <a:solidFill>
                  <a:srgbClr val="D1D5DB"/>
                </a:solidFill>
                <a:effectLst/>
                <a:latin typeface="Söhne"/>
              </a:rPr>
              <a:t>Names of people and places, as well as titles and honorifics, can pose challenges in translation. Different cultures have different conventions for addressing individuals and referring to locations.</a:t>
            </a:r>
          </a:p>
          <a:p>
            <a:endParaRPr lang="en-US" dirty="0">
              <a:solidFill>
                <a:srgbClr val="D1D5DB"/>
              </a:solidFill>
              <a:latin typeface="Söhne"/>
            </a:endParaRPr>
          </a:p>
          <a:p>
            <a:r>
              <a:rPr lang="en-US" sz="2400" b="0" i="0" dirty="0">
                <a:solidFill>
                  <a:srgbClr val="D1D5DB"/>
                </a:solidFill>
                <a:effectLst/>
                <a:latin typeface="Söhne"/>
              </a:rPr>
              <a:t>Mr., Mrs., Ms., Miss, Dr., Prof., Sir, Madam</a:t>
            </a:r>
          </a:p>
          <a:p>
            <a:r>
              <a:rPr lang="ku-Arab-IQ" sz="2400" dirty="0">
                <a:solidFill>
                  <a:srgbClr val="D1D5DB"/>
                </a:solidFill>
                <a:latin typeface="Söhne"/>
              </a:rPr>
              <a:t>خاتوون، کاک، دکتۆر، پرۆفیسۆر، بەرێز </a:t>
            </a:r>
          </a:p>
          <a:p>
            <a:r>
              <a:rPr lang="en-US" sz="2400" i="0" dirty="0">
                <a:effectLst/>
                <a:latin typeface="Söhne"/>
              </a:rPr>
              <a:t>Formal vs. Informal Address</a:t>
            </a:r>
            <a:endParaRPr lang="ku-Arab-IQ" sz="2400" i="0" dirty="0">
              <a:effectLst/>
              <a:latin typeface="Söhne"/>
            </a:endParaRPr>
          </a:p>
          <a:p>
            <a:r>
              <a:rPr lang="en-US" sz="2400" b="0" i="0" dirty="0">
                <a:solidFill>
                  <a:srgbClr val="D1D5DB"/>
                </a:solidFill>
                <a:effectLst/>
                <a:latin typeface="Söhne"/>
              </a:rPr>
              <a:t>"Your Excellency," "Your Honor," "Sir," "Ma'am"</a:t>
            </a:r>
            <a:endParaRPr lang="en-US" sz="2800" dirty="0"/>
          </a:p>
        </p:txBody>
      </p:sp>
    </p:spTree>
    <p:extLst>
      <p:ext uri="{BB962C8B-B14F-4D97-AF65-F5344CB8AC3E}">
        <p14:creationId xmlns:p14="http://schemas.microsoft.com/office/powerpoint/2010/main" val="2825945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9EFF5-3C1E-C450-E5C3-2E4AF718A81C}"/>
              </a:ext>
            </a:extLst>
          </p:cNvPr>
          <p:cNvSpPr>
            <a:spLocks noGrp="1"/>
          </p:cNvSpPr>
          <p:nvPr>
            <p:ph type="ctrTitle"/>
          </p:nvPr>
        </p:nvSpPr>
        <p:spPr>
          <a:xfrm>
            <a:off x="1154955" y="1219200"/>
            <a:ext cx="8825658" cy="3558181"/>
          </a:xfrm>
        </p:spPr>
        <p:txBody>
          <a:bodyPr/>
          <a:lstStyle/>
          <a:p>
            <a:r>
              <a:rPr lang="en-US" sz="2800" b="0" i="0" dirty="0">
                <a:solidFill>
                  <a:srgbClr val="D1D5DB"/>
                </a:solidFill>
                <a:effectLst/>
                <a:latin typeface="Söhne"/>
              </a:rPr>
              <a:t>Many texts contain references to religious beliefs, historical events, and cultural figures. Accurate translation requires an understanding of these references in both the source and target cultures.</a:t>
            </a:r>
            <a:br>
              <a:rPr lang="en-US" sz="2800" dirty="0">
                <a:solidFill>
                  <a:srgbClr val="D1D5DB"/>
                </a:solidFill>
                <a:latin typeface="Söhne"/>
              </a:rPr>
            </a:br>
            <a:br>
              <a:rPr lang="en-US" sz="2800" dirty="0">
                <a:solidFill>
                  <a:srgbClr val="D1D5DB"/>
                </a:solidFill>
                <a:latin typeface="Söhne"/>
              </a:rPr>
            </a:br>
            <a:r>
              <a:rPr lang="en-US" sz="2800" dirty="0">
                <a:solidFill>
                  <a:srgbClr val="D1D5DB"/>
                </a:solidFill>
                <a:latin typeface="Söhne"/>
              </a:rPr>
              <a:t>-- group discussions </a:t>
            </a:r>
            <a:endParaRPr lang="en-US" sz="9600" dirty="0"/>
          </a:p>
        </p:txBody>
      </p:sp>
      <p:sp>
        <p:nvSpPr>
          <p:cNvPr id="3" name="Subtitle 2">
            <a:extLst>
              <a:ext uri="{FF2B5EF4-FFF2-40B4-BE49-F238E27FC236}">
                <a16:creationId xmlns:a16="http://schemas.microsoft.com/office/drawing/2014/main" id="{B4F45C77-3D9D-0B12-7EC5-928B4687F175}"/>
              </a:ext>
            </a:extLst>
          </p:cNvPr>
          <p:cNvSpPr>
            <a:spLocks noGrp="1"/>
          </p:cNvSpPr>
          <p:nvPr>
            <p:ph type="subTitle" idx="1"/>
          </p:nvPr>
        </p:nvSpPr>
        <p:spPr/>
        <p:txBody>
          <a:bodyPr>
            <a:normAutofit/>
          </a:bodyPr>
          <a:lstStyle/>
          <a:p>
            <a:r>
              <a:rPr lang="en-US" sz="2400" b="1" i="0" dirty="0">
                <a:solidFill>
                  <a:srgbClr val="D1D5DB"/>
                </a:solidFill>
                <a:effectLst/>
                <a:latin typeface="Söhne"/>
              </a:rPr>
              <a:t>Religious and Historical References</a:t>
            </a:r>
            <a:endParaRPr lang="en-US" sz="2400" b="1" dirty="0"/>
          </a:p>
        </p:txBody>
      </p:sp>
    </p:spTree>
    <p:extLst>
      <p:ext uri="{BB962C8B-B14F-4D97-AF65-F5344CB8AC3E}">
        <p14:creationId xmlns:p14="http://schemas.microsoft.com/office/powerpoint/2010/main" val="3103233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926DC-1D2F-070C-1AD5-B21D538540EB}"/>
              </a:ext>
            </a:extLst>
          </p:cNvPr>
          <p:cNvSpPr>
            <a:spLocks noGrp="1"/>
          </p:cNvSpPr>
          <p:nvPr>
            <p:ph type="title"/>
          </p:nvPr>
        </p:nvSpPr>
        <p:spPr/>
        <p:txBody>
          <a:bodyPr/>
          <a:lstStyle/>
          <a:p>
            <a:r>
              <a:rPr lang="en-US"/>
              <a:t>Practice </a:t>
            </a:r>
          </a:p>
        </p:txBody>
      </p:sp>
      <p:sp>
        <p:nvSpPr>
          <p:cNvPr id="3" name="Content Placeholder 2">
            <a:extLst>
              <a:ext uri="{FF2B5EF4-FFF2-40B4-BE49-F238E27FC236}">
                <a16:creationId xmlns:a16="http://schemas.microsoft.com/office/drawing/2014/main" id="{B0492D55-622D-09B2-2913-9CB9AA436650}"/>
              </a:ext>
            </a:extLst>
          </p:cNvPr>
          <p:cNvSpPr>
            <a:spLocks noGrp="1"/>
          </p:cNvSpPr>
          <p:nvPr>
            <p:ph idx="1"/>
          </p:nvPr>
        </p:nvSpPr>
        <p:spPr/>
        <p:txBody>
          <a:bodyPr>
            <a:normAutofit/>
          </a:bodyPr>
          <a:lstStyle/>
          <a:p>
            <a:pPr algn="just"/>
            <a:r>
              <a:rPr lang="en-US" sz="2800" b="0" i="0" dirty="0">
                <a:solidFill>
                  <a:srgbClr val="D1D5DB"/>
                </a:solidFill>
                <a:effectLst/>
                <a:latin typeface="Söhne"/>
              </a:rPr>
              <a:t>"At the special place of worship, the faithful people came wearing their traditional clothes. The religious leader started the ceremony, singing prayers in a beautiful way, asking for blessings for everyone there. The air smelled of a nice scent from the special stuff they burned. Songs filled the room, making the people feel good, as they looked for help and peace from a higher power."</a:t>
            </a:r>
            <a:endParaRPr lang="en-US" sz="2800" dirty="0"/>
          </a:p>
        </p:txBody>
      </p:sp>
    </p:spTree>
    <p:extLst>
      <p:ext uri="{BB962C8B-B14F-4D97-AF65-F5344CB8AC3E}">
        <p14:creationId xmlns:p14="http://schemas.microsoft.com/office/powerpoint/2010/main" val="276999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055203F-DC06-CE27-84DB-C80B2886C8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8500" y="1089090"/>
            <a:ext cx="10387866" cy="5105232"/>
          </a:xfrm>
          <a:prstGeom prst="rect">
            <a:avLst/>
          </a:prstGeom>
        </p:spPr>
      </p:pic>
      <p:sp>
        <p:nvSpPr>
          <p:cNvPr id="4" name="Rectangle 3">
            <a:extLst>
              <a:ext uri="{FF2B5EF4-FFF2-40B4-BE49-F238E27FC236}">
                <a16:creationId xmlns:a16="http://schemas.microsoft.com/office/drawing/2014/main" id="{C0DAC412-CC58-F53D-7404-D75953F6806F}"/>
              </a:ext>
            </a:extLst>
          </p:cNvPr>
          <p:cNvSpPr/>
          <p:nvPr/>
        </p:nvSpPr>
        <p:spPr>
          <a:xfrm>
            <a:off x="6096000" y="663677"/>
            <a:ext cx="45719" cy="25072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14575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E4CBE-D829-82C7-AE89-64E9573D9CE0}"/>
              </a:ext>
            </a:extLst>
          </p:cNvPr>
          <p:cNvSpPr>
            <a:spLocks noGrp="1"/>
          </p:cNvSpPr>
          <p:nvPr>
            <p:ph type="title"/>
          </p:nvPr>
        </p:nvSpPr>
        <p:spPr/>
        <p:txBody>
          <a:bodyPr/>
          <a:lstStyle/>
          <a:p>
            <a:r>
              <a:rPr lang="en-US" dirty="0"/>
              <a:t>Cultural Aspects </a:t>
            </a:r>
          </a:p>
        </p:txBody>
      </p:sp>
      <p:sp>
        <p:nvSpPr>
          <p:cNvPr id="3" name="Rectangle 2">
            <a:extLst>
              <a:ext uri="{FF2B5EF4-FFF2-40B4-BE49-F238E27FC236}">
                <a16:creationId xmlns:a16="http://schemas.microsoft.com/office/drawing/2014/main" id="{B87FE782-9EF4-799A-07A3-22DA4D5B556D}"/>
              </a:ext>
            </a:extLst>
          </p:cNvPr>
          <p:cNvSpPr/>
          <p:nvPr/>
        </p:nvSpPr>
        <p:spPr>
          <a:xfrm>
            <a:off x="1238865" y="1853248"/>
            <a:ext cx="8811969" cy="429682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2800" b="0" i="0" dirty="0">
                <a:solidFill>
                  <a:srgbClr val="D1D5DB"/>
                </a:solidFill>
                <a:effectLst/>
                <a:latin typeface="Söhne"/>
              </a:rPr>
              <a:t>Cultural aspects refer to the various elements and characteristics that define and shape a particular group's way of life, including their beliefs, values, traditions, customs, language, social norms, art, cuisine, and other shared practices and expressions. These aspects are the manifestations of a group's culture and influence how its members think, behave, and interact within their cultural context.</a:t>
            </a:r>
            <a:endParaRPr lang="en-US" sz="2800" dirty="0"/>
          </a:p>
        </p:txBody>
      </p:sp>
    </p:spTree>
    <p:extLst>
      <p:ext uri="{BB962C8B-B14F-4D97-AF65-F5344CB8AC3E}">
        <p14:creationId xmlns:p14="http://schemas.microsoft.com/office/powerpoint/2010/main" val="3158628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07D1E-76E0-944D-7BDB-78BCA0029483}"/>
              </a:ext>
            </a:extLst>
          </p:cNvPr>
          <p:cNvSpPr>
            <a:spLocks noGrp="1"/>
          </p:cNvSpPr>
          <p:nvPr>
            <p:ph type="title"/>
          </p:nvPr>
        </p:nvSpPr>
        <p:spPr/>
        <p:txBody>
          <a:bodyPr/>
          <a:lstStyle/>
          <a:p>
            <a:r>
              <a:rPr lang="en-US" dirty="0"/>
              <a:t>The Importance of Cultural aspects in Translation </a:t>
            </a:r>
          </a:p>
        </p:txBody>
      </p:sp>
      <p:sp>
        <p:nvSpPr>
          <p:cNvPr id="3" name="Content Placeholder 2">
            <a:extLst>
              <a:ext uri="{FF2B5EF4-FFF2-40B4-BE49-F238E27FC236}">
                <a16:creationId xmlns:a16="http://schemas.microsoft.com/office/drawing/2014/main" id="{D41BA0A7-3FB3-03C2-A0F6-B84E9CC3F647}"/>
              </a:ext>
            </a:extLst>
          </p:cNvPr>
          <p:cNvSpPr>
            <a:spLocks noGrp="1"/>
          </p:cNvSpPr>
          <p:nvPr>
            <p:ph idx="1"/>
          </p:nvPr>
        </p:nvSpPr>
        <p:spPr/>
        <p:txBody>
          <a:bodyPr>
            <a:normAutofit fontScale="92500"/>
          </a:bodyPr>
          <a:lstStyle/>
          <a:p>
            <a:pPr algn="just"/>
            <a:r>
              <a:rPr lang="en-US" sz="2800" b="0" i="0" dirty="0">
                <a:solidFill>
                  <a:srgbClr val="D1D5DB"/>
                </a:solidFill>
                <a:effectLst/>
                <a:latin typeface="Söhne"/>
              </a:rPr>
              <a:t>Cultural aspects are of paramount importance in translation as they influence the accuracy and effectiveness of conveying a message from one language to another. Translators must not only understand the linguistic nuances but also the cultural context, including idioms, humor, and references, to ensure that the intended message is accurately and appropriately conveyed to the target audience. Neglecting cultural aspects can lead to misunderstandings, offense, or the loss of essential subtleties, making cultural sensitivity a fundamental skill for skilled translators.</a:t>
            </a:r>
            <a:endParaRPr lang="en-US" sz="2800" dirty="0"/>
          </a:p>
        </p:txBody>
      </p:sp>
    </p:spTree>
    <p:extLst>
      <p:ext uri="{BB962C8B-B14F-4D97-AF65-F5344CB8AC3E}">
        <p14:creationId xmlns:p14="http://schemas.microsoft.com/office/powerpoint/2010/main" val="3764976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73B61-E099-3F67-0126-3E7E3954C50A}"/>
              </a:ext>
            </a:extLst>
          </p:cNvPr>
          <p:cNvSpPr>
            <a:spLocks noGrp="1"/>
          </p:cNvSpPr>
          <p:nvPr>
            <p:ph type="title"/>
          </p:nvPr>
        </p:nvSpPr>
        <p:spPr/>
        <p:txBody>
          <a:bodyPr/>
          <a:lstStyle/>
          <a:p>
            <a:r>
              <a:rPr lang="en-US" dirty="0"/>
              <a:t>Key Points </a:t>
            </a:r>
          </a:p>
        </p:txBody>
      </p:sp>
      <p:sp>
        <p:nvSpPr>
          <p:cNvPr id="3" name="Rectangle: Rounded Corners 2">
            <a:extLst>
              <a:ext uri="{FF2B5EF4-FFF2-40B4-BE49-F238E27FC236}">
                <a16:creationId xmlns:a16="http://schemas.microsoft.com/office/drawing/2014/main" id="{3CE068F9-528C-1896-4AE3-BA5AB3CE6A01}"/>
              </a:ext>
            </a:extLst>
          </p:cNvPr>
          <p:cNvSpPr/>
          <p:nvPr/>
        </p:nvSpPr>
        <p:spPr>
          <a:xfrm>
            <a:off x="1091381" y="1710813"/>
            <a:ext cx="7374193" cy="449825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2400" dirty="0"/>
              <a:t>Cultural Context: Every language is embedded in a specific cultural context. When translating a text, it's crucial to understand not only the words and grammar but also the cultural nuances, references, and implications that might not have a direct equivalent in the target language.</a:t>
            </a:r>
          </a:p>
        </p:txBody>
      </p:sp>
    </p:spTree>
    <p:extLst>
      <p:ext uri="{BB962C8B-B14F-4D97-AF65-F5344CB8AC3E}">
        <p14:creationId xmlns:p14="http://schemas.microsoft.com/office/powerpoint/2010/main" val="539280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D704785-BB57-4759-6737-33A22D65F0E5}"/>
              </a:ext>
            </a:extLst>
          </p:cNvPr>
          <p:cNvSpPr/>
          <p:nvPr/>
        </p:nvSpPr>
        <p:spPr>
          <a:xfrm>
            <a:off x="781665" y="973394"/>
            <a:ext cx="9021096" cy="554539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2400" b="0" i="0" dirty="0">
                <a:solidFill>
                  <a:srgbClr val="D1D5DB"/>
                </a:solidFill>
                <a:effectLst/>
                <a:latin typeface="Söhne"/>
              </a:rPr>
              <a:t>For instance, a handshake with direct eye contact in Western cultures signifies confidence and professionalism, while in Japan, a bow and maintaining humility are valued. These differences underscore the significance of cultural context in communication and social interactions, illustrating how misunderstandings can arise when individuals from diverse backgrounds fail to recognize and respect these cultural nuances, making it essential for global society to cultivate cultural sensitivity and cross-cultural understanding.</a:t>
            </a:r>
            <a:endParaRPr lang="en-US" sz="2400" dirty="0"/>
          </a:p>
        </p:txBody>
      </p:sp>
    </p:spTree>
    <p:extLst>
      <p:ext uri="{BB962C8B-B14F-4D97-AF65-F5344CB8AC3E}">
        <p14:creationId xmlns:p14="http://schemas.microsoft.com/office/powerpoint/2010/main" val="885765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B0AA1-054E-6C62-4C74-84B2542E998E}"/>
              </a:ext>
            </a:extLst>
          </p:cNvPr>
          <p:cNvSpPr>
            <a:spLocks noGrp="1"/>
          </p:cNvSpPr>
          <p:nvPr>
            <p:ph type="title"/>
          </p:nvPr>
        </p:nvSpPr>
        <p:spPr/>
        <p:txBody>
          <a:bodyPr/>
          <a:lstStyle/>
          <a:p>
            <a:r>
              <a:rPr lang="en-US" dirty="0"/>
              <a:t>Practice yourself </a:t>
            </a:r>
          </a:p>
        </p:txBody>
      </p:sp>
      <p:sp>
        <p:nvSpPr>
          <p:cNvPr id="5" name="Rectangle 4">
            <a:extLst>
              <a:ext uri="{FF2B5EF4-FFF2-40B4-BE49-F238E27FC236}">
                <a16:creationId xmlns:a16="http://schemas.microsoft.com/office/drawing/2014/main" id="{29D46FCF-E67B-90C1-49B3-3C5A59266BC8}"/>
              </a:ext>
            </a:extLst>
          </p:cNvPr>
          <p:cNvSpPr/>
          <p:nvPr/>
        </p:nvSpPr>
        <p:spPr>
          <a:xfrm>
            <a:off x="1017639" y="1637071"/>
            <a:ext cx="10353367" cy="46604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2800" b="0" i="0" dirty="0">
                <a:solidFill>
                  <a:srgbClr val="D1D5DB"/>
                </a:solidFill>
                <a:effectLst/>
                <a:latin typeface="Söhne"/>
              </a:rPr>
              <a:t>"During the annual Diwali celebration, families gather to light oil lamps, or '</a:t>
            </a:r>
            <a:r>
              <a:rPr lang="en-US" sz="2800" b="0" i="0" dirty="0" err="1">
                <a:solidFill>
                  <a:srgbClr val="D1D5DB"/>
                </a:solidFill>
                <a:effectLst/>
                <a:latin typeface="Söhne"/>
              </a:rPr>
              <a:t>diyas</a:t>
            </a:r>
            <a:r>
              <a:rPr lang="en-US" sz="2800" b="0" i="0" dirty="0">
                <a:solidFill>
                  <a:srgbClr val="D1D5DB"/>
                </a:solidFill>
                <a:effectLst/>
                <a:latin typeface="Söhne"/>
              </a:rPr>
              <a:t>,' and exchange 'sweets' such as '</a:t>
            </a:r>
            <a:r>
              <a:rPr lang="en-US" sz="2800" b="0" i="0" dirty="0" err="1">
                <a:solidFill>
                  <a:srgbClr val="D1D5DB"/>
                </a:solidFill>
                <a:effectLst/>
                <a:latin typeface="Söhne"/>
              </a:rPr>
              <a:t>gulab</a:t>
            </a:r>
            <a:r>
              <a:rPr lang="en-US" sz="2800" b="0" i="0" dirty="0">
                <a:solidFill>
                  <a:srgbClr val="D1D5DB"/>
                </a:solidFill>
                <a:effectLst/>
                <a:latin typeface="Söhne"/>
              </a:rPr>
              <a:t> jamun' and 'jalebi.' This Hindu festival is a time of spiritual reflection and the victory of light over darkness. In Japan, the '</a:t>
            </a:r>
            <a:r>
              <a:rPr lang="en-US" sz="2800" b="0" i="0" dirty="0" err="1">
                <a:solidFill>
                  <a:srgbClr val="D1D5DB"/>
                </a:solidFill>
                <a:effectLst/>
                <a:latin typeface="Söhne"/>
              </a:rPr>
              <a:t>sakura</a:t>
            </a:r>
            <a:r>
              <a:rPr lang="en-US" sz="2800" b="0" i="0" dirty="0">
                <a:solidFill>
                  <a:srgbClr val="D1D5DB"/>
                </a:solidFill>
                <a:effectLst/>
                <a:latin typeface="Söhne"/>
              </a:rPr>
              <a:t>' season brings an array of vibrant cherry blossoms, which is celebrated through '</a:t>
            </a:r>
            <a:r>
              <a:rPr lang="en-US" sz="2800" b="0" i="0" dirty="0" err="1">
                <a:solidFill>
                  <a:srgbClr val="D1D5DB"/>
                </a:solidFill>
                <a:effectLst/>
                <a:latin typeface="Söhne"/>
              </a:rPr>
              <a:t>hanami</a:t>
            </a:r>
            <a:r>
              <a:rPr lang="en-US" sz="2800" b="0" i="0" dirty="0">
                <a:solidFill>
                  <a:srgbClr val="D1D5DB"/>
                </a:solidFill>
                <a:effectLst/>
                <a:latin typeface="Söhne"/>
              </a:rPr>
              <a:t>' picnics beneath the blooming trees. Meanwhile, in Mexico, 'Dia de </a:t>
            </a:r>
            <a:r>
              <a:rPr lang="en-US" sz="2800" b="0" i="0" dirty="0" err="1">
                <a:solidFill>
                  <a:srgbClr val="D1D5DB"/>
                </a:solidFill>
                <a:effectLst/>
                <a:latin typeface="Söhne"/>
              </a:rPr>
              <a:t>los</a:t>
            </a:r>
            <a:r>
              <a:rPr lang="en-US" sz="2800" b="0" i="0" dirty="0">
                <a:solidFill>
                  <a:srgbClr val="D1D5DB"/>
                </a:solidFill>
                <a:effectLst/>
                <a:latin typeface="Söhne"/>
              </a:rPr>
              <a:t> Muertos,' or the 'Day of the Dead,' is a colorful and lively commemoration of deceased loved ones with intricately decorated 'calavera' sugar skulls and 'ofrendas' or altars."</a:t>
            </a:r>
            <a:endParaRPr lang="en-US" sz="2800" dirty="0"/>
          </a:p>
        </p:txBody>
      </p:sp>
    </p:spTree>
    <p:extLst>
      <p:ext uri="{BB962C8B-B14F-4D97-AF65-F5344CB8AC3E}">
        <p14:creationId xmlns:p14="http://schemas.microsoft.com/office/powerpoint/2010/main" val="2218811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23C85-CB8C-9402-DA15-80AFF54EDD99}"/>
              </a:ext>
            </a:extLst>
          </p:cNvPr>
          <p:cNvSpPr>
            <a:spLocks noGrp="1"/>
          </p:cNvSpPr>
          <p:nvPr>
            <p:ph type="title"/>
          </p:nvPr>
        </p:nvSpPr>
        <p:spPr/>
        <p:txBody>
          <a:bodyPr/>
          <a:lstStyle/>
          <a:p>
            <a:r>
              <a:rPr lang="en-US" sz="4400" b="1" i="0" dirty="0">
                <a:solidFill>
                  <a:srgbClr val="D1D5DB"/>
                </a:solidFill>
                <a:effectLst/>
                <a:latin typeface="Söhne"/>
              </a:rPr>
              <a:t>Idioms and Expressions</a:t>
            </a:r>
            <a:endParaRPr lang="en-US" sz="4400" b="1" dirty="0"/>
          </a:p>
        </p:txBody>
      </p:sp>
      <p:sp>
        <p:nvSpPr>
          <p:cNvPr id="3" name="Rectangle 2">
            <a:extLst>
              <a:ext uri="{FF2B5EF4-FFF2-40B4-BE49-F238E27FC236}">
                <a16:creationId xmlns:a16="http://schemas.microsoft.com/office/drawing/2014/main" id="{5F9B21E6-91F5-C726-DC5F-91F54FD63154}"/>
              </a:ext>
            </a:extLst>
          </p:cNvPr>
          <p:cNvSpPr/>
          <p:nvPr/>
        </p:nvSpPr>
        <p:spPr>
          <a:xfrm>
            <a:off x="486698" y="1268361"/>
            <a:ext cx="9910916" cy="532416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1"/>
            <a:r>
              <a:rPr lang="en-US" sz="2400" b="0" i="0" dirty="0">
                <a:solidFill>
                  <a:srgbClr val="D1D5DB"/>
                </a:solidFill>
                <a:effectLst/>
                <a:latin typeface="Söhne"/>
              </a:rPr>
              <a:t>Many languages have unique idioms and expressions that are deeply rooted in their culture. Translators must find culturally appropriate equivalents or explanations for these idiomatic expressions.</a:t>
            </a:r>
          </a:p>
          <a:p>
            <a:pPr rtl="1"/>
            <a:endParaRPr lang="en-US" sz="2400" dirty="0">
              <a:solidFill>
                <a:srgbClr val="D1D5DB"/>
              </a:solidFill>
              <a:latin typeface="Söhne"/>
            </a:endParaRPr>
          </a:p>
          <a:p>
            <a:pPr rtl="1"/>
            <a:r>
              <a:rPr lang="en-US" sz="2400" dirty="0">
                <a:solidFill>
                  <a:srgbClr val="D1D5DB"/>
                </a:solidFill>
                <a:latin typeface="Söhne"/>
              </a:rPr>
              <a:t>Example </a:t>
            </a:r>
          </a:p>
          <a:p>
            <a:pPr algn="l" rtl="1"/>
            <a:r>
              <a:rPr lang="en-US" sz="2400" dirty="0">
                <a:solidFill>
                  <a:srgbClr val="D1D5DB"/>
                </a:solidFill>
                <a:latin typeface="Söhne"/>
              </a:rPr>
              <a:t>Piece of cake    </a:t>
            </a:r>
            <a:endParaRPr lang="ku-Arab-IQ" sz="2400" dirty="0">
              <a:solidFill>
                <a:srgbClr val="D1D5DB"/>
              </a:solidFill>
              <a:latin typeface="Söhne"/>
            </a:endParaRPr>
          </a:p>
          <a:p>
            <a:pPr algn="l" rtl="1"/>
            <a:r>
              <a:rPr lang="ku-Arab-IQ" sz="2400" dirty="0">
                <a:solidFill>
                  <a:srgbClr val="D1D5DB"/>
                </a:solidFill>
                <a:latin typeface="Söhne"/>
              </a:rPr>
              <a:t>زەڵاتەیە</a:t>
            </a:r>
            <a:r>
              <a:rPr lang="en-US" sz="2400" dirty="0">
                <a:solidFill>
                  <a:srgbClr val="D1D5DB"/>
                </a:solidFill>
                <a:latin typeface="Söhne"/>
              </a:rPr>
              <a:t>                                 </a:t>
            </a:r>
          </a:p>
          <a:p>
            <a:pPr rtl="1"/>
            <a:r>
              <a:rPr lang="en-US" sz="2400" b="0" i="0" dirty="0">
                <a:solidFill>
                  <a:schemeClr val="tx1"/>
                </a:solidFill>
                <a:effectLst/>
                <a:latin typeface="EF Circular Latin"/>
              </a:rPr>
              <a:t>Speak of the devil</a:t>
            </a:r>
            <a:endParaRPr lang="ku-Arab-IQ" sz="2400" b="0" i="0" dirty="0">
              <a:solidFill>
                <a:schemeClr val="tx1"/>
              </a:solidFill>
              <a:effectLst/>
              <a:latin typeface="EF Circular Latin"/>
            </a:endParaRPr>
          </a:p>
          <a:p>
            <a:pPr rtl="1"/>
            <a:r>
              <a:rPr lang="ku-Arab-IQ" sz="2400" dirty="0">
                <a:solidFill>
                  <a:schemeClr val="tx1"/>
                </a:solidFill>
                <a:latin typeface="EF Circular Latin"/>
              </a:rPr>
              <a:t>بەسەر باسی خۆیدا هات </a:t>
            </a:r>
            <a:r>
              <a:rPr lang="ku-Arab-IQ" sz="2400" b="0" i="0" dirty="0">
                <a:solidFill>
                  <a:schemeClr val="tx1"/>
                </a:solidFill>
                <a:effectLst/>
                <a:latin typeface="EF Circular Latin"/>
              </a:rPr>
              <a:t> </a:t>
            </a:r>
            <a:endParaRPr lang="en-US" sz="2400" b="0" i="0" dirty="0">
              <a:solidFill>
                <a:schemeClr val="tx1"/>
              </a:solidFill>
              <a:effectLst/>
              <a:latin typeface="EF Circular Latin"/>
            </a:endParaRPr>
          </a:p>
          <a:p>
            <a:pPr rtl="1"/>
            <a:r>
              <a:rPr lang="en-US" sz="2400" dirty="0">
                <a:solidFill>
                  <a:schemeClr val="tx1"/>
                </a:solidFill>
                <a:latin typeface="Söhne"/>
              </a:rPr>
              <a:t>That's the last straw</a:t>
            </a:r>
            <a:endParaRPr lang="ku-Arab-IQ" sz="2400" dirty="0">
              <a:solidFill>
                <a:schemeClr val="tx1"/>
              </a:solidFill>
              <a:latin typeface="Söhne"/>
            </a:endParaRPr>
          </a:p>
          <a:p>
            <a:pPr rtl="1"/>
            <a:r>
              <a:rPr lang="ku-Arab-IQ" sz="2400" dirty="0">
                <a:solidFill>
                  <a:schemeClr val="tx1"/>
                </a:solidFill>
                <a:latin typeface="Söhne"/>
              </a:rPr>
              <a:t>سەبرم نەما </a:t>
            </a:r>
            <a:endParaRPr lang="en-US" sz="2400" dirty="0">
              <a:solidFill>
                <a:schemeClr val="tx1"/>
              </a:solidFill>
              <a:latin typeface="Söhne"/>
            </a:endParaRPr>
          </a:p>
          <a:p>
            <a:pPr rtl="1"/>
            <a:endParaRPr lang="en-US" sz="2400" dirty="0">
              <a:solidFill>
                <a:srgbClr val="D1D5DB"/>
              </a:solidFill>
              <a:latin typeface="Söhne"/>
            </a:endParaRPr>
          </a:p>
          <a:p>
            <a:pPr rtl="1"/>
            <a:endParaRPr lang="en-US" sz="2400" dirty="0"/>
          </a:p>
        </p:txBody>
      </p:sp>
    </p:spTree>
    <p:extLst>
      <p:ext uri="{BB962C8B-B14F-4D97-AF65-F5344CB8AC3E}">
        <p14:creationId xmlns:p14="http://schemas.microsoft.com/office/powerpoint/2010/main" val="2063650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E4612-2E1D-F7AD-C6A3-CF27CF98DB5F}"/>
              </a:ext>
            </a:extLst>
          </p:cNvPr>
          <p:cNvSpPr>
            <a:spLocks noGrp="1"/>
          </p:cNvSpPr>
          <p:nvPr>
            <p:ph type="ctrTitle"/>
          </p:nvPr>
        </p:nvSpPr>
        <p:spPr>
          <a:xfrm>
            <a:off x="1224115" y="1447800"/>
            <a:ext cx="8756497" cy="3329581"/>
          </a:xfrm>
        </p:spPr>
        <p:txBody>
          <a:bodyPr/>
          <a:lstStyle/>
          <a:p>
            <a:r>
              <a:rPr lang="en-US" sz="2800" b="0" i="0" dirty="0">
                <a:solidFill>
                  <a:srgbClr val="D1D5DB"/>
                </a:solidFill>
                <a:effectLst/>
                <a:latin typeface="Söhne"/>
              </a:rPr>
              <a:t>Humor and wordplay often rely on cultural references and language-specific puns. Translators may need to adapt jokes and wordplay to make them accessible and funny in the target culture.</a:t>
            </a:r>
            <a:br>
              <a:rPr lang="en-US" sz="2400" b="0" i="0" dirty="0">
                <a:solidFill>
                  <a:srgbClr val="D1D5DB"/>
                </a:solidFill>
                <a:effectLst/>
                <a:latin typeface="Söhne"/>
              </a:rPr>
            </a:br>
            <a:br>
              <a:rPr lang="en-US" sz="2400" b="0" i="0" dirty="0">
                <a:solidFill>
                  <a:srgbClr val="D1D5DB"/>
                </a:solidFill>
                <a:effectLst/>
                <a:latin typeface="Söhne"/>
              </a:rPr>
            </a:br>
            <a:r>
              <a:rPr lang="en-US" sz="2400" b="0" i="0" dirty="0">
                <a:solidFill>
                  <a:srgbClr val="ECECF1"/>
                </a:solidFill>
                <a:effectLst/>
                <a:latin typeface="Söhne"/>
              </a:rPr>
              <a:t>"Why don't we ever tell secrets on a farm? Because the potatoes have eyes, the corn has ears, and the beans stalk."</a:t>
            </a:r>
            <a:br>
              <a:rPr lang="en-US" sz="2400" b="0" i="0" dirty="0">
                <a:solidFill>
                  <a:srgbClr val="D1D5DB"/>
                </a:solidFill>
                <a:effectLst/>
                <a:latin typeface="Söhne"/>
              </a:rPr>
            </a:br>
            <a:endParaRPr lang="en-US" sz="2400" dirty="0"/>
          </a:p>
        </p:txBody>
      </p:sp>
      <p:sp>
        <p:nvSpPr>
          <p:cNvPr id="3" name="Subtitle 2">
            <a:extLst>
              <a:ext uri="{FF2B5EF4-FFF2-40B4-BE49-F238E27FC236}">
                <a16:creationId xmlns:a16="http://schemas.microsoft.com/office/drawing/2014/main" id="{560E0D13-23A3-C77F-610F-107B7F44DE65}"/>
              </a:ext>
            </a:extLst>
          </p:cNvPr>
          <p:cNvSpPr>
            <a:spLocks noGrp="1"/>
          </p:cNvSpPr>
          <p:nvPr>
            <p:ph type="subTitle" idx="1"/>
          </p:nvPr>
        </p:nvSpPr>
        <p:spPr/>
        <p:txBody>
          <a:bodyPr>
            <a:normAutofit/>
          </a:bodyPr>
          <a:lstStyle/>
          <a:p>
            <a:r>
              <a:rPr lang="en-US" sz="2800" b="0" i="0" dirty="0">
                <a:solidFill>
                  <a:schemeClr val="tx1"/>
                </a:solidFill>
                <a:effectLst/>
                <a:latin typeface="Söhne"/>
              </a:rPr>
              <a:t>Humor and Wordplay</a:t>
            </a:r>
            <a:endParaRPr lang="en-US" sz="2800" dirty="0">
              <a:solidFill>
                <a:schemeClr val="tx1"/>
              </a:solidFill>
            </a:endParaRPr>
          </a:p>
        </p:txBody>
      </p:sp>
    </p:spTree>
    <p:extLst>
      <p:ext uri="{BB962C8B-B14F-4D97-AF65-F5344CB8AC3E}">
        <p14:creationId xmlns:p14="http://schemas.microsoft.com/office/powerpoint/2010/main" val="38056118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88</TotalTime>
  <Words>777</Words>
  <Application>Microsoft Office PowerPoint</Application>
  <PresentationFormat>Widescreen</PresentationFormat>
  <Paragraphs>42</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Century Gothic</vt:lpstr>
      <vt:lpstr>EF Circular Latin</vt:lpstr>
      <vt:lpstr>Söhne</vt:lpstr>
      <vt:lpstr>Wingdings 3</vt:lpstr>
      <vt:lpstr>Ion</vt:lpstr>
      <vt:lpstr>Cultural Aspects of Translation  </vt:lpstr>
      <vt:lpstr>PowerPoint Presentation</vt:lpstr>
      <vt:lpstr>Cultural Aspects </vt:lpstr>
      <vt:lpstr>The Importance of Cultural aspects in Translation </vt:lpstr>
      <vt:lpstr>Key Points </vt:lpstr>
      <vt:lpstr>PowerPoint Presentation</vt:lpstr>
      <vt:lpstr>Practice yourself </vt:lpstr>
      <vt:lpstr>Idioms and Expressions</vt:lpstr>
      <vt:lpstr>Humor and wordplay often rely on cultural references and language-specific puns. Translators may need to adapt jokes and wordplay to make them accessible and funny in the target culture.  "Why don't we ever tell secrets on a farm? Because the potatoes have eyes, the corn has ears, and the beans stalk." </vt:lpstr>
      <vt:lpstr>Taboos and Sensitivities</vt:lpstr>
      <vt:lpstr>Names and Titles</vt:lpstr>
      <vt:lpstr>Many texts contain references to religious beliefs, historical events, and cultural figures. Accurate translation requires an understanding of these references in both the source and target cultures.  -- group discussions </vt:lpstr>
      <vt:lpstr>Practice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Aspects of Translation  </dc:title>
  <dc:creator>CIS</dc:creator>
  <cp:lastModifiedBy>CIS</cp:lastModifiedBy>
  <cp:revision>7</cp:revision>
  <dcterms:created xsi:type="dcterms:W3CDTF">2023-10-25T05:27:23Z</dcterms:created>
  <dcterms:modified xsi:type="dcterms:W3CDTF">2023-10-30T06:11:52Z</dcterms:modified>
</cp:coreProperties>
</file>