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76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3064" y="7883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33199" y="208478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Introduction to Translation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40844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Translation is the art of bridging language barriers and facilitating communication between people from different cultures. Explore the importance, methods, challenges and career opportunities in this fascinating field.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33199" y="57726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780246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99686" y="5755958"/>
            <a:ext cx="30937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Nawroz Muhammad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4089797"/>
            <a:ext cx="7117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Definition of Translation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93394" y="5117425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process of converting written or spoken content from one language to another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097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275784" y="906423"/>
            <a:ext cx="7565231" cy="1315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0"/>
              </a:lnSpc>
              <a:buNone/>
            </a:pPr>
            <a:r>
              <a:rPr lang="en-US" sz="414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Importance of Translation in a Globalized World</a:t>
            </a:r>
            <a:endParaRPr lang="en-US" sz="4144" dirty="0"/>
          </a:p>
        </p:txBody>
      </p:sp>
      <p:sp>
        <p:nvSpPr>
          <p:cNvPr id="5" name="Shape 2"/>
          <p:cNvSpPr/>
          <p:nvPr/>
        </p:nvSpPr>
        <p:spPr>
          <a:xfrm>
            <a:off x="6275784" y="2702242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097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44020" y="2741652"/>
            <a:ext cx="13716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86" dirty="0"/>
          </a:p>
        </p:txBody>
      </p:sp>
      <p:sp>
        <p:nvSpPr>
          <p:cNvPr id="7" name="Text 4"/>
          <p:cNvSpPr/>
          <p:nvPr/>
        </p:nvSpPr>
        <p:spPr>
          <a:xfrm>
            <a:off x="6959918" y="2774633"/>
            <a:ext cx="2993231" cy="657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Preservation of Cultural Heritage </a:t>
            </a:r>
            <a:r>
              <a:rPr lang="en-US" sz="2072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🗺️</a:t>
            </a:r>
            <a:endParaRPr lang="en-US" sz="2072" dirty="0"/>
          </a:p>
        </p:txBody>
      </p:sp>
      <p:sp>
        <p:nvSpPr>
          <p:cNvPr id="8" name="Text 5"/>
          <p:cNvSpPr/>
          <p:nvPr/>
        </p:nvSpPr>
        <p:spPr>
          <a:xfrm>
            <a:off x="6959918" y="3642836"/>
            <a:ext cx="2993231" cy="1683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Translation allows us to appreciate and understand literature, history, and cultural nuances from around the world.</a:t>
            </a:r>
            <a:endParaRPr lang="en-US" sz="1658" dirty="0"/>
          </a:p>
        </p:txBody>
      </p:sp>
      <p:sp>
        <p:nvSpPr>
          <p:cNvPr id="9" name="Shape 6"/>
          <p:cNvSpPr/>
          <p:nvPr/>
        </p:nvSpPr>
        <p:spPr>
          <a:xfrm>
            <a:off x="10163651" y="2702242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097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305217" y="2741652"/>
            <a:ext cx="19050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86" dirty="0"/>
          </a:p>
        </p:txBody>
      </p:sp>
      <p:sp>
        <p:nvSpPr>
          <p:cNvPr id="11" name="Text 8"/>
          <p:cNvSpPr/>
          <p:nvPr/>
        </p:nvSpPr>
        <p:spPr>
          <a:xfrm>
            <a:off x="10847784" y="2774633"/>
            <a:ext cx="2993231" cy="657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Facilitating Global Communication </a:t>
            </a:r>
            <a:r>
              <a:rPr lang="en-US" sz="2072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🌍</a:t>
            </a:r>
            <a:endParaRPr lang="en-US" sz="2072" dirty="0"/>
          </a:p>
        </p:txBody>
      </p:sp>
      <p:sp>
        <p:nvSpPr>
          <p:cNvPr id="12" name="Text 9"/>
          <p:cNvSpPr/>
          <p:nvPr/>
        </p:nvSpPr>
        <p:spPr>
          <a:xfrm>
            <a:off x="10847784" y="3642836"/>
            <a:ext cx="2993231" cy="2020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Translation enables effective communication and collaboration between individuals, businesses, and governments across borders and languages.</a:t>
            </a:r>
            <a:endParaRPr lang="en-US" sz="1658" dirty="0"/>
          </a:p>
        </p:txBody>
      </p:sp>
      <p:sp>
        <p:nvSpPr>
          <p:cNvPr id="13" name="Shape 10"/>
          <p:cNvSpPr/>
          <p:nvPr/>
        </p:nvSpPr>
        <p:spPr>
          <a:xfrm>
            <a:off x="6275784" y="6038017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097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417350" y="6077426"/>
            <a:ext cx="19050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86" dirty="0"/>
          </a:p>
        </p:txBody>
      </p:sp>
      <p:sp>
        <p:nvSpPr>
          <p:cNvPr id="15" name="Text 12"/>
          <p:cNvSpPr/>
          <p:nvPr/>
        </p:nvSpPr>
        <p:spPr>
          <a:xfrm>
            <a:off x="6959918" y="6110407"/>
            <a:ext cx="509778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Breaking Down Language Barriers </a:t>
            </a:r>
            <a:r>
              <a:rPr lang="en-US" sz="2072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🚧</a:t>
            </a:r>
            <a:endParaRPr lang="en-US" sz="2072" dirty="0"/>
          </a:p>
        </p:txBody>
      </p:sp>
      <p:sp>
        <p:nvSpPr>
          <p:cNvPr id="16" name="Text 13"/>
          <p:cNvSpPr/>
          <p:nvPr/>
        </p:nvSpPr>
        <p:spPr>
          <a:xfrm>
            <a:off x="6959918" y="6649760"/>
            <a:ext cx="6881098" cy="673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Translation promotes inclusivity and eliminates language barriers, fostering mutual understanding and empathy.</a:t>
            </a:r>
            <a:endParaRPr lang="en-US" sz="1658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2329220"/>
            <a:ext cx="10546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Translation Methods and Techniques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579019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Literal Translation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4634151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Translating the text word-for-word, preserving the original structure and meaning.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57901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Localization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4217670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Adapting the content to the target audience's cultural, linguistic, and regional specifications.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57901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Transcreation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217670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Adapting the message and creative elements of the text to ensure cultural relevance and emotional impact.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2795826"/>
            <a:ext cx="7239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Challenges in Translation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9970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211705" y="4038719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407336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Idiomatic Expressions </a:t>
            </a:r>
            <a:r>
              <a:rPr lang="en-US" sz="218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🔄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989909"/>
            <a:ext cx="26479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Translating phrases that have a different meaning when interpreted literally.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630228" y="39970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777270" y="403871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352342" y="407336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Cultural Nuances </a:t>
            </a:r>
            <a:r>
              <a:rPr lang="en-US" sz="218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🧩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352342" y="4989909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Translating cultural references and nuances that may not have direct equivalents in other languages.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9970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369504" y="403871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944576" y="407336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Technical Terminology </a:t>
            </a:r>
            <a:r>
              <a:rPr lang="en-US" sz="218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⚙️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944576" y="4989909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Translating specialized terms accurately and maintaining consistency across the document.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232219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Machine Translation vs Human Translation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155281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273975" y="4391263"/>
            <a:ext cx="3322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Machine Translation </a:t>
            </a:r>
            <a:r>
              <a:rPr lang="en-US" sz="218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🤖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4960620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Speed and efficiency but may lack accuracy and nuance.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4155281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662267" y="4391263"/>
            <a:ext cx="3162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Human Translation </a:t>
            </a:r>
            <a:r>
              <a:rPr lang="en-US" sz="2187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👨‍💻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4960620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Attention to detail, cultural understanding, and the ability to handle complex texts.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36806"/>
          </a:xfrm>
          <a:prstGeom prst="rect">
            <a:avLst/>
          </a:prstGeom>
          <a:solidFill>
            <a:srgbClr val="FFFDFA"/>
          </a:solidFill>
          <a:ln w="9644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21167" y="427673"/>
            <a:ext cx="710184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Career Opportunities in Translation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67" y="1224677"/>
            <a:ext cx="3577352" cy="22108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621167" y="362985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Interpreter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621167" y="4028361"/>
            <a:ext cx="3577352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real-time oral translation during conferences and meetings.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577471" cy="221099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629978"/>
            <a:ext cx="16154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Book Translator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4028480"/>
            <a:ext cx="3577471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Translate literary works to make them accessible to readers worldwide.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7" y="4759166"/>
            <a:ext cx="3577352" cy="221087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621167" y="7164348"/>
            <a:ext cx="22707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Audiovisual Translator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621167" y="7562850"/>
            <a:ext cx="3577352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Translate subtitles, dubbing, and voice-overs for films, TV shows, and other media.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4759166"/>
            <a:ext cx="3577471" cy="22109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7164467"/>
            <a:ext cx="31242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Website Localization Specialist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7562969"/>
            <a:ext cx="3577471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Adapt and translate websites to cater to international audiences and increase global reach.</a:t>
            </a:r>
            <a:endParaRPr lang="en-US" sz="12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33199" y="90594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833199" y="28015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06912" y="2843213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555313" y="2877860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Translation is a Bridge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555313" y="379440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Translation enables meaningful communication and connection across different languages and cultures.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3085" y="28015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830128" y="2843213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5405199" y="2877860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Precision and Cultural Sensitivity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405199" y="379440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Effective translation requires linguistic precision and a deep understanding of cultural nuances.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33199" y="59671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80242" y="6008846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5313" y="6043493"/>
            <a:ext cx="2781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Endless Possibilities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555313" y="6612850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From business to literature, technology to entertainment, the demand for professional translators will continue to grow.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33199" y="228480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References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31243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1. Smith, J. (2021). The Art of Translation: A Comprehensive Guide. Translation Gazette.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33199" y="427315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2. Johnson, A. (2020). Lost in Translation: Challenges and Solutions in the 21st Century. Language Journal.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23386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3. Chen, L. (2019). Breaking Down Language Barriers: The Role of Translation in a Globalized World. Global Communication Review.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475</Words>
  <Application>Microsoft Office PowerPoint</Application>
  <PresentationFormat>Custom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DM Sans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CIS</cp:lastModifiedBy>
  <cp:revision>4</cp:revision>
  <dcterms:created xsi:type="dcterms:W3CDTF">2023-09-12T17:03:39Z</dcterms:created>
  <dcterms:modified xsi:type="dcterms:W3CDTF">2023-09-13T06:05:26Z</dcterms:modified>
</cp:coreProperties>
</file>