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66" r:id="rId2"/>
    <p:sldId id="256" r:id="rId3"/>
    <p:sldId id="257" r:id="rId4"/>
    <p:sldId id="261" r:id="rId5"/>
    <p:sldId id="262" r:id="rId6"/>
    <p:sldId id="260" r:id="rId7"/>
    <p:sldId id="259" r:id="rId8"/>
    <p:sldId id="270" r:id="rId9"/>
    <p:sldId id="269" r:id="rId10"/>
    <p:sldId id="268" r:id="rId11"/>
    <p:sldId id="267" r:id="rId12"/>
    <p:sldId id="258" r:id="rId13"/>
    <p:sldId id="265" r:id="rId14"/>
    <p:sldId id="264" r:id="rId15"/>
    <p:sldId id="263"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322C2DAF-7E86-4B34-AD77-F53D74E67341}" type="datetimeFigureOut">
              <a:rPr lang="en-US" smtClean="0"/>
              <a:t>9/14/2023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1B4F1B2C-1234-453C-BA06-022F8E27525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22C2DAF-7E86-4B34-AD77-F53D74E67341}" type="datetimeFigureOut">
              <a:rPr lang="en-US" smtClean="0"/>
              <a:t>9/14/2023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B4F1B2C-1234-453C-BA06-022F8E27525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22C2DAF-7E86-4B34-AD77-F53D74E67341}" type="datetimeFigureOut">
              <a:rPr lang="en-US" smtClean="0"/>
              <a:t>9/14/2023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B4F1B2C-1234-453C-BA06-022F8E27525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22C2DAF-7E86-4B34-AD77-F53D74E67341}" type="datetimeFigureOut">
              <a:rPr lang="en-US" smtClean="0"/>
              <a:t>9/14/2023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B4F1B2C-1234-453C-BA06-022F8E27525E}"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22C2DAF-7E86-4B34-AD77-F53D74E67341}" type="datetimeFigureOut">
              <a:rPr lang="en-US" smtClean="0"/>
              <a:t>9/14/2023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1B4F1B2C-1234-453C-BA06-022F8E27525E}"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22C2DAF-7E86-4B34-AD77-F53D74E67341}" type="datetimeFigureOut">
              <a:rPr lang="en-US" smtClean="0"/>
              <a:t>9/14/2023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B4F1B2C-1234-453C-BA06-022F8E27525E}"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22C2DAF-7E86-4B34-AD77-F53D74E67341}" type="datetimeFigureOut">
              <a:rPr lang="en-US" smtClean="0"/>
              <a:t>9/14/2023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1B4F1B2C-1234-453C-BA06-022F8E27525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322C2DAF-7E86-4B34-AD77-F53D74E67341}" type="datetimeFigureOut">
              <a:rPr lang="en-US" smtClean="0"/>
              <a:t>9/14/2023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1B4F1B2C-1234-453C-BA06-022F8E27525E}"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22C2DAF-7E86-4B34-AD77-F53D74E67341}" type="datetimeFigureOut">
              <a:rPr lang="en-US" smtClean="0"/>
              <a:t>9/14/2023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1B4F1B2C-1234-453C-BA06-022F8E27525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322C2DAF-7E86-4B34-AD77-F53D74E67341}" type="datetimeFigureOut">
              <a:rPr lang="en-US" smtClean="0"/>
              <a:t>9/14/2023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1B4F1B2C-1234-453C-BA06-022F8E27525E}"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322C2DAF-7E86-4B34-AD77-F53D74E67341}" type="datetimeFigureOut">
              <a:rPr lang="en-US" smtClean="0"/>
              <a:t>9/14/2023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1B4F1B2C-1234-453C-BA06-022F8E27525E}"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322C2DAF-7E86-4B34-AD77-F53D74E67341}" type="datetimeFigureOut">
              <a:rPr lang="en-US" smtClean="0"/>
              <a:t>9/14/2023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B4F1B2C-1234-453C-BA06-022F8E27525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04800"/>
            <a:ext cx="8458200" cy="6172200"/>
          </a:xfrm>
        </p:spPr>
        <p:txBody>
          <a:bodyPr/>
          <a:lstStyle/>
          <a:p>
            <a:pPr algn="ctr"/>
            <a:endParaRPr lang="ar-IQ" dirty="0" smtClean="0"/>
          </a:p>
          <a:p>
            <a:pPr algn="ctr"/>
            <a:r>
              <a:rPr lang="ar-IQ" dirty="0" smtClean="0"/>
              <a:t>أهداف قانون التنفيذ </a:t>
            </a:r>
          </a:p>
          <a:p>
            <a:pPr algn="ctr"/>
            <a:r>
              <a:rPr lang="ar-IQ" dirty="0" smtClean="0"/>
              <a:t>1- صيانة حقوق الدولة </a:t>
            </a:r>
          </a:p>
          <a:p>
            <a:pPr algn="ctr"/>
            <a:r>
              <a:rPr lang="ar-IQ" dirty="0" smtClean="0"/>
              <a:t>2- صيانة حقوق المواطنين </a:t>
            </a:r>
          </a:p>
          <a:p>
            <a:pPr algn="ctr"/>
            <a:r>
              <a:rPr lang="ar-IQ" dirty="0" smtClean="0"/>
              <a:t>3- تيسير اإجراءات التنفيذ من خلال ما يلي</a:t>
            </a:r>
          </a:p>
          <a:p>
            <a:pPr algn="ctr"/>
            <a:r>
              <a:rPr lang="ar-IQ" dirty="0" smtClean="0"/>
              <a:t>( جواز عدم تبليغ إذا كان حكم قضائي، إمكانية تنفيذ من أية دوائر التنفيذية دون التقيد بقواعد الاختصاص المكاني ، جواز التنفيذ على التركة دون حاجة للحكم )</a:t>
            </a:r>
          </a:p>
          <a:p>
            <a:pPr algn="ctr"/>
            <a:r>
              <a:rPr lang="ar-IQ" dirty="0" smtClean="0"/>
              <a:t>4- تربية المواطن بروح التنفيذ الرضائي ( إعفاء من رسم تحصيل 7 أيام أو 30 يوماً ، إعفاء من رسم وفائدة قانونية إذا بادر بنفسه ....)</a:t>
            </a:r>
            <a:endParaRPr lang="en-US" dirty="0"/>
          </a:p>
        </p:txBody>
      </p:sp>
    </p:spTree>
    <p:extLst>
      <p:ext uri="{BB962C8B-B14F-4D97-AF65-F5344CB8AC3E}">
        <p14:creationId xmlns:p14="http://schemas.microsoft.com/office/powerpoint/2010/main" val="11560150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04800"/>
            <a:ext cx="8458200" cy="6172200"/>
          </a:xfrm>
        </p:spPr>
        <p:txBody>
          <a:bodyPr/>
          <a:lstStyle/>
          <a:p>
            <a:endParaRPr lang="en-US" dirty="0"/>
          </a:p>
        </p:txBody>
      </p:sp>
    </p:spTree>
    <p:extLst>
      <p:ext uri="{BB962C8B-B14F-4D97-AF65-F5344CB8AC3E}">
        <p14:creationId xmlns:p14="http://schemas.microsoft.com/office/powerpoint/2010/main" val="21622418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04800"/>
            <a:ext cx="8458200" cy="6172200"/>
          </a:xfrm>
        </p:spPr>
        <p:txBody>
          <a:bodyPr/>
          <a:lstStyle/>
          <a:p>
            <a:endParaRPr lang="en-US" dirty="0"/>
          </a:p>
        </p:txBody>
      </p:sp>
    </p:spTree>
    <p:extLst>
      <p:ext uri="{BB962C8B-B14F-4D97-AF65-F5344CB8AC3E}">
        <p14:creationId xmlns:p14="http://schemas.microsoft.com/office/powerpoint/2010/main" val="215745639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04800"/>
            <a:ext cx="8458200" cy="6172200"/>
          </a:xfrm>
        </p:spPr>
        <p:txBody>
          <a:bodyPr/>
          <a:lstStyle/>
          <a:p>
            <a:endParaRPr lang="en-US" dirty="0"/>
          </a:p>
        </p:txBody>
      </p:sp>
    </p:spTree>
    <p:extLst>
      <p:ext uri="{BB962C8B-B14F-4D97-AF65-F5344CB8AC3E}">
        <p14:creationId xmlns:p14="http://schemas.microsoft.com/office/powerpoint/2010/main" val="116793880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04800"/>
            <a:ext cx="8458200" cy="6172200"/>
          </a:xfrm>
        </p:spPr>
        <p:txBody>
          <a:bodyPr/>
          <a:lstStyle/>
          <a:p>
            <a:endParaRPr lang="en-US" dirty="0"/>
          </a:p>
        </p:txBody>
      </p:sp>
    </p:spTree>
    <p:extLst>
      <p:ext uri="{BB962C8B-B14F-4D97-AF65-F5344CB8AC3E}">
        <p14:creationId xmlns:p14="http://schemas.microsoft.com/office/powerpoint/2010/main" val="22442165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04800"/>
            <a:ext cx="8458200" cy="6172200"/>
          </a:xfrm>
        </p:spPr>
        <p:txBody>
          <a:bodyPr/>
          <a:lstStyle/>
          <a:p>
            <a:endParaRPr lang="en-US" dirty="0"/>
          </a:p>
        </p:txBody>
      </p:sp>
    </p:spTree>
    <p:extLst>
      <p:ext uri="{BB962C8B-B14F-4D97-AF65-F5344CB8AC3E}">
        <p14:creationId xmlns:p14="http://schemas.microsoft.com/office/powerpoint/2010/main" val="24566928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04800"/>
            <a:ext cx="8458200" cy="6172200"/>
          </a:xfrm>
        </p:spPr>
        <p:txBody>
          <a:bodyPr/>
          <a:lstStyle/>
          <a:p>
            <a:endParaRPr lang="en-US" dirty="0"/>
          </a:p>
        </p:txBody>
      </p:sp>
    </p:spTree>
    <p:extLst>
      <p:ext uri="{BB962C8B-B14F-4D97-AF65-F5344CB8AC3E}">
        <p14:creationId xmlns:p14="http://schemas.microsoft.com/office/powerpoint/2010/main" val="8008669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04800"/>
            <a:ext cx="8458200" cy="6172200"/>
          </a:xfrm>
        </p:spPr>
        <p:txBody>
          <a:bodyPr/>
          <a:lstStyle/>
          <a:p>
            <a:endParaRPr lang="ar-IQ" dirty="0" smtClean="0"/>
          </a:p>
          <a:p>
            <a:r>
              <a:rPr lang="ar-IQ" dirty="0"/>
              <a:t> </a:t>
            </a:r>
            <a:r>
              <a:rPr lang="ar-IQ" dirty="0" smtClean="0"/>
              <a:t> 5- احترام سيادة القانون ( عدم جواز اتباع اجراءات غير التي نص عليها القانون ، ومنع حجز الرواتب إلا في حالات معينة وبشروط محددة )</a:t>
            </a:r>
          </a:p>
          <a:p>
            <a:pPr algn="ctr"/>
            <a:r>
              <a:rPr lang="ar-IQ" dirty="0" smtClean="0"/>
              <a:t>أساس قانون التنفيذ </a:t>
            </a:r>
          </a:p>
          <a:p>
            <a:pPr algn="ctr"/>
            <a:r>
              <a:rPr lang="ar-IQ" dirty="0" smtClean="0"/>
              <a:t>1- إجراء الموازنة بين مصلحة الدائن في الحصول على حقه المشروع وبين مصلحة المدين في الا يؤخذ من أمواله أو يعتدى على حريته دون وجه حق ومراعاة للأعتبارات الانسانية والاجتماعية والاقتصادية وتبدو المكوازنة واضحاً فيما يلي :- </a:t>
            </a:r>
          </a:p>
          <a:p>
            <a:pPr algn="ctr"/>
            <a:r>
              <a:rPr lang="ar-IQ" dirty="0" smtClean="0"/>
              <a:t>أ- جواز عدم بيع العقار إذا كان وارداته في سنة كافية لسداد الدين.</a:t>
            </a:r>
          </a:p>
          <a:p>
            <a:pPr algn="ctr"/>
            <a:r>
              <a:rPr lang="ar-IQ" dirty="0" smtClean="0"/>
              <a:t>ب- لم يجيز بيع المسكن أو الذي يتعيش المدين من وارداته </a:t>
            </a:r>
          </a:p>
          <a:p>
            <a:pPr algn="ctr"/>
            <a:r>
              <a:rPr lang="ar-IQ" dirty="0" smtClean="0"/>
              <a:t>ج- لم يجيز بيع العقار إذا لم يحصل 70 % من القيمة المقدرة </a:t>
            </a:r>
            <a:endParaRPr lang="en-US" dirty="0"/>
          </a:p>
        </p:txBody>
      </p:sp>
    </p:spTree>
    <p:extLst>
      <p:ext uri="{BB962C8B-B14F-4D97-AF65-F5344CB8AC3E}">
        <p14:creationId xmlns:p14="http://schemas.microsoft.com/office/powerpoint/2010/main" val="21290990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04800"/>
            <a:ext cx="8458200" cy="6172200"/>
          </a:xfrm>
        </p:spPr>
        <p:txBody>
          <a:bodyPr/>
          <a:lstStyle/>
          <a:p>
            <a:endParaRPr lang="ar-IQ" dirty="0" smtClean="0"/>
          </a:p>
          <a:p>
            <a:r>
              <a:rPr lang="ar-IQ" dirty="0"/>
              <a:t> </a:t>
            </a:r>
            <a:r>
              <a:rPr lang="ar-IQ" dirty="0" smtClean="0"/>
              <a:t>د – أجاز بيع أموال المدين إذا كان تفيض عن حاجته .</a:t>
            </a:r>
          </a:p>
          <a:p>
            <a:pPr algn="r"/>
            <a:r>
              <a:rPr lang="ar-IQ" dirty="0" smtClean="0"/>
              <a:t> هـ - تحقيق التوازن من  خلال المادة 62 موانع الحجز .</a:t>
            </a:r>
          </a:p>
          <a:p>
            <a:pPr algn="r"/>
            <a:r>
              <a:rPr lang="ar-IQ" dirty="0"/>
              <a:t> </a:t>
            </a:r>
            <a:r>
              <a:rPr lang="ar-IQ" dirty="0" smtClean="0"/>
              <a:t>و – لم يجيز حجز الرواتب ألا بشروط .</a:t>
            </a:r>
          </a:p>
          <a:p>
            <a:pPr algn="r"/>
            <a:r>
              <a:rPr lang="ar-IQ" dirty="0"/>
              <a:t> </a:t>
            </a:r>
            <a:r>
              <a:rPr lang="ar-IQ" dirty="0" smtClean="0"/>
              <a:t>ز – لم يجيز حبس المدين المعسر وتحت 18 من عمر وجاوز 60 سنة من عمره .</a:t>
            </a:r>
          </a:p>
          <a:p>
            <a:pPr algn="r"/>
            <a:r>
              <a:rPr lang="ar-IQ" dirty="0"/>
              <a:t> </a:t>
            </a:r>
            <a:r>
              <a:rPr lang="ar-IQ" dirty="0" smtClean="0"/>
              <a:t>ح – اخلاء سبيل المدين إذا ابتلى بمرض لا يرجى شفاؤه .</a:t>
            </a:r>
          </a:p>
          <a:p>
            <a:pPr algn="r"/>
            <a:r>
              <a:rPr lang="ar-IQ" dirty="0"/>
              <a:t> </a:t>
            </a:r>
            <a:r>
              <a:rPr lang="ar-IQ" dirty="0" smtClean="0"/>
              <a:t>ط – منع القيام بأعمال التنفيذية بعد التاسعة ليلاً حتى السادسة صباحاً وفي أيام الاعياد والعطل الرسمية الا بقرار منفذ العدل لضرورة يقدرها .</a:t>
            </a:r>
          </a:p>
          <a:p>
            <a:pPr algn="r"/>
            <a:r>
              <a:rPr lang="ar-IQ" dirty="0"/>
              <a:t> </a:t>
            </a:r>
            <a:r>
              <a:rPr lang="ar-IQ" dirty="0" smtClean="0"/>
              <a:t> </a:t>
            </a:r>
            <a:endParaRPr lang="en-US" dirty="0"/>
          </a:p>
        </p:txBody>
      </p:sp>
    </p:spTree>
    <p:extLst>
      <p:ext uri="{BB962C8B-B14F-4D97-AF65-F5344CB8AC3E}">
        <p14:creationId xmlns:p14="http://schemas.microsoft.com/office/powerpoint/2010/main" val="13550235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04800"/>
            <a:ext cx="8458200" cy="6172200"/>
          </a:xfrm>
        </p:spPr>
        <p:txBody>
          <a:bodyPr/>
          <a:lstStyle/>
          <a:p>
            <a:endParaRPr lang="ar-IQ" dirty="0" smtClean="0"/>
          </a:p>
          <a:p>
            <a:r>
              <a:rPr lang="ar-IQ" dirty="0"/>
              <a:t> </a:t>
            </a:r>
            <a:r>
              <a:rPr lang="ar-IQ" dirty="0" smtClean="0"/>
              <a:t>2- تبسيط اجراءات التنفيذ وتطوير أساليبه وفق صيغ علمية :</a:t>
            </a:r>
          </a:p>
          <a:p>
            <a:r>
              <a:rPr lang="ar-IQ" dirty="0"/>
              <a:t> </a:t>
            </a:r>
            <a:r>
              <a:rPr lang="ar-IQ" dirty="0" smtClean="0"/>
              <a:t>أ- تشكل في مديريات التنفيذ في كثير من الأماكن .</a:t>
            </a:r>
          </a:p>
          <a:p>
            <a:r>
              <a:rPr lang="ar-IQ" dirty="0"/>
              <a:t> </a:t>
            </a:r>
            <a:r>
              <a:rPr lang="ar-IQ" dirty="0" smtClean="0"/>
              <a:t>ب- جواز تنفيذ حكم قبل إكتسابه درجة البتات .</a:t>
            </a:r>
          </a:p>
          <a:p>
            <a:r>
              <a:rPr lang="ar-IQ" dirty="0"/>
              <a:t> </a:t>
            </a:r>
            <a:r>
              <a:rPr lang="ar-IQ" dirty="0" smtClean="0"/>
              <a:t>ج – جواز تقديم طلب للتنفيذ في أية مديرية أو دائرة التنفيذ .</a:t>
            </a:r>
          </a:p>
          <a:p>
            <a:r>
              <a:rPr lang="ar-IQ" dirty="0"/>
              <a:t> </a:t>
            </a:r>
            <a:r>
              <a:rPr lang="ar-IQ" dirty="0" smtClean="0"/>
              <a:t>د – أجاز اعادة التنفيذ إذا أخل المدين بإجراءات دون حاجة للحكم .</a:t>
            </a:r>
          </a:p>
          <a:p>
            <a:r>
              <a:rPr lang="ar-IQ" dirty="0" smtClean="0"/>
              <a:t>هـ - إذا استوفت مديرية التنفيذ مبالغ زيادة أعاده إلى الدائن دون حاجة للحكم.</a:t>
            </a:r>
          </a:p>
          <a:p>
            <a:r>
              <a:rPr lang="ar-IQ" dirty="0" smtClean="0"/>
              <a:t>و – أعطى القانون للمنفذ دوراً إيجابياً في تعديل التي عرضها أمامها .</a:t>
            </a:r>
          </a:p>
        </p:txBody>
      </p:sp>
    </p:spTree>
    <p:extLst>
      <p:ext uri="{BB962C8B-B14F-4D97-AF65-F5344CB8AC3E}">
        <p14:creationId xmlns:p14="http://schemas.microsoft.com/office/powerpoint/2010/main" val="22968156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04800"/>
            <a:ext cx="8458200" cy="6172200"/>
          </a:xfrm>
        </p:spPr>
        <p:txBody>
          <a:bodyPr/>
          <a:lstStyle/>
          <a:p>
            <a:endParaRPr lang="ar-IQ" dirty="0" smtClean="0"/>
          </a:p>
          <a:p>
            <a:pPr algn="ctr"/>
            <a:r>
              <a:rPr lang="ar-IQ" dirty="0"/>
              <a:t> </a:t>
            </a:r>
            <a:r>
              <a:rPr lang="ar-IQ" dirty="0" smtClean="0"/>
              <a:t>نطاق سريان القانون </a:t>
            </a:r>
          </a:p>
          <a:p>
            <a:pPr algn="ctr"/>
            <a:r>
              <a:rPr lang="ar-IQ" dirty="0" smtClean="0"/>
              <a:t>1- الأحكام الصادرة من المحاكم العراقية والمحررات التي نص القانون التنفيذ عليها .</a:t>
            </a:r>
          </a:p>
          <a:p>
            <a:pPr algn="ctr"/>
            <a:r>
              <a:rPr lang="ar-IQ" dirty="0" smtClean="0"/>
              <a:t>2- الاحكام الصادرة من محاكم الدول العربية التي ترتبط مع العراق بالاتفاقيات .</a:t>
            </a:r>
          </a:p>
          <a:p>
            <a:pPr algn="ctr"/>
            <a:r>
              <a:rPr lang="ar-IQ" dirty="0" smtClean="0"/>
              <a:t>3- الاحكام الأجنبية وفقاً لقانون الخاص بها .</a:t>
            </a:r>
          </a:p>
          <a:p>
            <a:pPr algn="ctr"/>
            <a:r>
              <a:rPr lang="ar-IQ" dirty="0" smtClean="0"/>
              <a:t>4- المسائل الأخرى التي تنص القوانين على سريان قانون التنفيذ عليها </a:t>
            </a:r>
          </a:p>
          <a:p>
            <a:pPr algn="ctr"/>
            <a:r>
              <a:rPr lang="ar-IQ" dirty="0" smtClean="0"/>
              <a:t>مثال ( قانون رعاية القاصرين لتصفية تركة المنقول ، قانون التسجيل العقاري في بيع العقار المرهون ...... ألخ ).</a:t>
            </a:r>
            <a:endParaRPr lang="en-US" dirty="0"/>
          </a:p>
        </p:txBody>
      </p:sp>
    </p:spTree>
    <p:extLst>
      <p:ext uri="{BB962C8B-B14F-4D97-AF65-F5344CB8AC3E}">
        <p14:creationId xmlns:p14="http://schemas.microsoft.com/office/powerpoint/2010/main" val="22450186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04800"/>
            <a:ext cx="8458200" cy="6172200"/>
          </a:xfrm>
        </p:spPr>
        <p:txBody>
          <a:bodyPr/>
          <a:lstStyle/>
          <a:p>
            <a:endParaRPr lang="ar-IQ" dirty="0" smtClean="0"/>
          </a:p>
          <a:p>
            <a:pPr algn="ctr"/>
            <a:r>
              <a:rPr lang="ar-IQ" dirty="0"/>
              <a:t> </a:t>
            </a:r>
            <a:r>
              <a:rPr lang="ar-IQ" dirty="0" smtClean="0"/>
              <a:t>تنفيذ الأحكام والقرارات القضائية </a:t>
            </a:r>
            <a:endParaRPr lang="en-US" dirty="0" smtClean="0">
              <a:latin typeface="Times New Roman" pitchFamily="18" charset="0"/>
              <a:cs typeface="Times New Roman" pitchFamily="18" charset="0"/>
            </a:endParaRPr>
          </a:p>
          <a:p>
            <a:pPr algn="ctr"/>
            <a:r>
              <a:rPr lang="ar-IQ" dirty="0" smtClean="0">
                <a:latin typeface="Times New Roman" pitchFamily="18" charset="0"/>
                <a:cs typeface="Times New Roman" pitchFamily="18" charset="0"/>
              </a:rPr>
              <a:t>الحكم القضائي هو : القرار الصادر من محكمة مشكلة تشكيلاًصحيحاً في خصومة رفعت إليها وفق قواعد المرافعات ) </a:t>
            </a:r>
          </a:p>
          <a:p>
            <a:pPr algn="ctr"/>
            <a:r>
              <a:rPr lang="ar-IQ" dirty="0" smtClean="0">
                <a:latin typeface="Times New Roman" pitchFamily="18" charset="0"/>
                <a:cs typeface="Times New Roman" pitchFamily="18" charset="0"/>
              </a:rPr>
              <a:t>أو هو ( القرار القطعي الذي به تحسم المحكمة منازعة الطرفين وتنهى به الدعوى ) </a:t>
            </a:r>
          </a:p>
          <a:p>
            <a:pPr algn="ctr"/>
            <a:r>
              <a:rPr lang="ar-IQ" dirty="0" smtClean="0">
                <a:latin typeface="Times New Roman" pitchFamily="18" charset="0"/>
                <a:cs typeface="Times New Roman" pitchFamily="18" charset="0"/>
              </a:rPr>
              <a:t>أصل في التنفيذ هكذا واستثناء هناك أوامر وقرارات قابلة للتنفيذ رغم عدم حسم المنازعة مثال أوامر وقضاء المستعجل .</a:t>
            </a:r>
          </a:p>
          <a:p>
            <a:pPr algn="ctr"/>
            <a:r>
              <a:rPr lang="ar-IQ" dirty="0" smtClean="0">
                <a:latin typeface="Times New Roman" pitchFamily="18" charset="0"/>
                <a:cs typeface="Times New Roman" pitchFamily="18" charset="0"/>
              </a:rPr>
              <a:t>الأحكام القابلة للتنفيذ هي الأحكام في المواد المدنية والتجارية وأحوال الشخصية وفقرة التعويض في الأحكام الجزائية إلا إذا نص القانون على خلاف ذلك كما هو الأمر في المادة 83 من قانون رعاية الأحداث 67 لسنة 1983</a:t>
            </a:r>
          </a:p>
        </p:txBody>
      </p:sp>
    </p:spTree>
    <p:extLst>
      <p:ext uri="{BB962C8B-B14F-4D97-AF65-F5344CB8AC3E}">
        <p14:creationId xmlns:p14="http://schemas.microsoft.com/office/powerpoint/2010/main" val="32573554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04800"/>
            <a:ext cx="8458200" cy="6172200"/>
          </a:xfrm>
        </p:spPr>
        <p:txBody>
          <a:bodyPr/>
          <a:lstStyle/>
          <a:p>
            <a:endParaRPr lang="ar-IQ" dirty="0" smtClean="0"/>
          </a:p>
          <a:p>
            <a:r>
              <a:rPr lang="ar-IQ" dirty="0"/>
              <a:t> </a:t>
            </a:r>
            <a:r>
              <a:rPr lang="ar-IQ" dirty="0" smtClean="0"/>
              <a:t>التي تنص على استيفاء الغرامة المحكوم بها على الحدث – وهي عقوبة جزائية وفق الاجراءات المنصوص عليها في قانون التنفيذ .</a:t>
            </a:r>
          </a:p>
          <a:p>
            <a:r>
              <a:rPr lang="ar-IQ" dirty="0" smtClean="0"/>
              <a:t> - ولكي يكون الحكم القضائي قابلاً للتنفيذ وجب أن يكون مستوفياً للشروط الآتية : - </a:t>
            </a:r>
          </a:p>
          <a:p>
            <a:r>
              <a:rPr lang="ar-IQ" dirty="0"/>
              <a:t> </a:t>
            </a:r>
            <a:r>
              <a:rPr lang="ar-IQ" dirty="0" smtClean="0"/>
              <a:t>1- أن يكون الحكم المراد تنفيذه صادراً من المحاكم العراقية .</a:t>
            </a:r>
          </a:p>
          <a:p>
            <a:r>
              <a:rPr lang="ar-IQ" dirty="0"/>
              <a:t> </a:t>
            </a:r>
            <a:r>
              <a:rPr lang="ar-IQ" dirty="0" smtClean="0"/>
              <a:t>2- أن يكون الحكم المطلوب تنفيذه صادراً من محكمة مختصة وظيفياً ونوعياً بإصداره .</a:t>
            </a:r>
          </a:p>
          <a:p>
            <a:r>
              <a:rPr lang="ar-IQ" dirty="0"/>
              <a:t> </a:t>
            </a:r>
            <a:r>
              <a:rPr lang="ar-IQ" dirty="0" smtClean="0"/>
              <a:t>3- أن يكون الحكم المطلوب تنفيذه قد صدر وفق الاجراءات التي رسمها القانون </a:t>
            </a:r>
            <a:endParaRPr lang="en-US" dirty="0"/>
          </a:p>
        </p:txBody>
      </p:sp>
    </p:spTree>
    <p:extLst>
      <p:ext uri="{BB962C8B-B14F-4D97-AF65-F5344CB8AC3E}">
        <p14:creationId xmlns:p14="http://schemas.microsoft.com/office/powerpoint/2010/main" val="1623070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04800"/>
            <a:ext cx="8458200" cy="6172200"/>
          </a:xfrm>
        </p:spPr>
        <p:txBody>
          <a:bodyPr/>
          <a:lstStyle/>
          <a:p>
            <a:endParaRPr lang="ar-IQ" dirty="0" smtClean="0"/>
          </a:p>
          <a:p>
            <a:r>
              <a:rPr lang="ar-IQ" dirty="0"/>
              <a:t> </a:t>
            </a:r>
            <a:r>
              <a:rPr lang="ar-IQ" dirty="0" smtClean="0"/>
              <a:t>4- أن يكون الحكم المطلوب تنفيذه الزامياً ويتضمن أحد الأمور الثلاثة .</a:t>
            </a:r>
          </a:p>
          <a:p>
            <a:r>
              <a:rPr lang="ar-IQ" dirty="0"/>
              <a:t> </a:t>
            </a:r>
            <a:r>
              <a:rPr lang="ar-IQ" dirty="0" smtClean="0"/>
              <a:t>5- أن يكون الحكم المطلوب تنفيذه خال من الغموض .</a:t>
            </a:r>
          </a:p>
          <a:p>
            <a:r>
              <a:rPr lang="ar-IQ" dirty="0"/>
              <a:t> </a:t>
            </a:r>
            <a:r>
              <a:rPr lang="ar-IQ" dirty="0" smtClean="0"/>
              <a:t>6- أن يكون الحكم المطلوب تنفيذه خال من شائبة التزوير .</a:t>
            </a:r>
          </a:p>
          <a:p>
            <a:r>
              <a:rPr lang="ar-IQ" dirty="0"/>
              <a:t> </a:t>
            </a:r>
            <a:r>
              <a:rPr lang="ar-IQ" dirty="0" smtClean="0"/>
              <a:t>7- أن يكون الحكم المطلوب تنفيذه غير معلق على شرط .</a:t>
            </a:r>
          </a:p>
          <a:p>
            <a:r>
              <a:rPr lang="ar-IQ"/>
              <a:t> </a:t>
            </a:r>
            <a:r>
              <a:rPr lang="ar-IQ" smtClean="0"/>
              <a:t>8 – أن لايكون الحكم قد مضت على إكتساب درجته البتات سبع سنوات . </a:t>
            </a:r>
            <a:endParaRPr lang="en-US" dirty="0"/>
          </a:p>
        </p:txBody>
      </p:sp>
    </p:spTree>
    <p:extLst>
      <p:ext uri="{BB962C8B-B14F-4D97-AF65-F5344CB8AC3E}">
        <p14:creationId xmlns:p14="http://schemas.microsoft.com/office/powerpoint/2010/main" val="19211941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304800"/>
            <a:ext cx="8458200" cy="6172200"/>
          </a:xfrm>
        </p:spPr>
        <p:txBody>
          <a:bodyPr/>
          <a:lstStyle/>
          <a:p>
            <a:endParaRPr lang="en-US" dirty="0"/>
          </a:p>
        </p:txBody>
      </p:sp>
    </p:spTree>
    <p:extLst>
      <p:ext uri="{BB962C8B-B14F-4D97-AF65-F5344CB8AC3E}">
        <p14:creationId xmlns:p14="http://schemas.microsoft.com/office/powerpoint/2010/main" val="300350554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55</TotalTime>
  <Words>661</Words>
  <Application>Microsoft Office PowerPoint</Application>
  <PresentationFormat>On-screen Show (4:3)</PresentationFormat>
  <Paragraphs>55</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Concourse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wanya</dc:creator>
  <cp:lastModifiedBy>wanya</cp:lastModifiedBy>
  <cp:revision>9</cp:revision>
  <dcterms:created xsi:type="dcterms:W3CDTF">2023-09-14T19:17:27Z</dcterms:created>
  <dcterms:modified xsi:type="dcterms:W3CDTF">2023-09-14T20:12:37Z</dcterms:modified>
</cp:coreProperties>
</file>