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BAC543-8293-5846-839E-930C543801D1}"/>
              </a:ext>
            </a:extLst>
          </p:cNvPr>
          <p:cNvSpPr>
            <a:spLocks noGrp="1"/>
          </p:cNvSpPr>
          <p:nvPr>
            <p:ph type="ctrTitle"/>
          </p:nvPr>
        </p:nvSpPr>
        <p:spPr>
          <a:xfrm>
            <a:off x="1524000" y="1600200"/>
            <a:ext cx="7766936" cy="3274981"/>
          </a:xfrm>
        </p:spPr>
        <p:txBody>
          <a:bodyPr/>
          <a:lstStyle/>
          <a:p>
            <a:pPr algn="ctr"/>
            <a:r>
              <a:rPr lang="en-US" b="1" i="0" u="none" strike="noStrike" dirty="0">
                <a:solidFill>
                  <a:srgbClr val="232323"/>
                </a:solidFill>
                <a:effectLst/>
                <a:latin typeface="Noto Sans" panose="020B0604020202020204" pitchFamily="34" charset="0"/>
              </a:rPr>
              <a:t>Anesthesia for patients with diabetes </a:t>
            </a:r>
            <a:r>
              <a:rPr lang="en-US" b="1" i="0" u="none" strike="noStrike" dirty="0" smtClean="0">
                <a:solidFill>
                  <a:srgbClr val="232323"/>
                </a:solidFill>
                <a:effectLst/>
                <a:latin typeface="Noto Sans" panose="020B0604020202020204" pitchFamily="34" charset="0"/>
              </a:rPr>
              <a:t>mellitus</a:t>
            </a:r>
            <a:br>
              <a:rPr lang="en-US" b="1" i="0" u="none" strike="noStrike" dirty="0" smtClean="0">
                <a:solidFill>
                  <a:srgbClr val="232323"/>
                </a:solidFill>
                <a:effectLst/>
                <a:latin typeface="Noto Sans" panose="020B0604020202020204" pitchFamily="34" charset="0"/>
              </a:rPr>
            </a:br>
            <a:r>
              <a:rPr lang="en-US" b="1" dirty="0" smtClean="0">
                <a:solidFill>
                  <a:srgbClr val="232323"/>
                </a:solidFill>
                <a:latin typeface="Noto Sans" panose="020B0604020202020204" pitchFamily="34" charset="0"/>
              </a:rPr>
              <a:t>General Medicine</a:t>
            </a:r>
            <a:br>
              <a:rPr lang="en-US" b="1" dirty="0" smtClean="0">
                <a:solidFill>
                  <a:srgbClr val="232323"/>
                </a:solidFill>
                <a:latin typeface="Noto Sans" panose="020B0604020202020204" pitchFamily="34" charset="0"/>
              </a:rPr>
            </a:br>
            <a:r>
              <a:rPr lang="en-US" b="1" dirty="0" smtClean="0">
                <a:solidFill>
                  <a:srgbClr val="232323"/>
                </a:solidFill>
                <a:latin typeface="Noto Sans" panose="020B0604020202020204" pitchFamily="34" charset="0"/>
              </a:rPr>
              <a:t>Theory 4</a:t>
            </a:r>
            <a:endParaRPr lang="en-US" dirty="0"/>
          </a:p>
        </p:txBody>
      </p:sp>
    </p:spTree>
    <p:extLst>
      <p:ext uri="{BB962C8B-B14F-4D97-AF65-F5344CB8AC3E}">
        <p14:creationId xmlns:p14="http://schemas.microsoft.com/office/powerpoint/2010/main" val="2844850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AA35AB-0912-3870-A165-E2FB1172A510}"/>
              </a:ext>
            </a:extLst>
          </p:cNvPr>
          <p:cNvSpPr>
            <a:spLocks noGrp="1"/>
          </p:cNvSpPr>
          <p:nvPr>
            <p:ph type="title"/>
          </p:nvPr>
        </p:nvSpPr>
        <p:spPr>
          <a:xfrm>
            <a:off x="677334" y="609600"/>
            <a:ext cx="8596668" cy="846255"/>
          </a:xfrm>
        </p:spPr>
        <p:txBody>
          <a:bodyPr/>
          <a:lstStyle/>
          <a:p>
            <a:pPr algn="ctr"/>
            <a:r>
              <a:rPr lang="en-US" b="1">
                <a:solidFill>
                  <a:schemeClr val="tx1"/>
                </a:solidFill>
              </a:rPr>
              <a:t>Continue</a:t>
            </a:r>
            <a:r>
              <a:rPr lang="en-US"/>
              <a:t> </a:t>
            </a:r>
          </a:p>
        </p:txBody>
      </p:sp>
      <p:sp>
        <p:nvSpPr>
          <p:cNvPr id="3" name="Content Placeholder 2">
            <a:extLst>
              <a:ext uri="{FF2B5EF4-FFF2-40B4-BE49-F238E27FC236}">
                <a16:creationId xmlns:a16="http://schemas.microsoft.com/office/drawing/2014/main" xmlns="" id="{043FA844-8B75-B250-5E64-71441998519E}"/>
              </a:ext>
            </a:extLst>
          </p:cNvPr>
          <p:cNvSpPr>
            <a:spLocks noGrp="1"/>
          </p:cNvSpPr>
          <p:nvPr>
            <p:ph idx="1"/>
          </p:nvPr>
        </p:nvSpPr>
        <p:spPr>
          <a:xfrm>
            <a:off x="677334" y="1455855"/>
            <a:ext cx="8596668" cy="4585508"/>
          </a:xfrm>
        </p:spPr>
        <p:txBody>
          <a:bodyPr>
            <a:noAutofit/>
          </a:bodyPr>
          <a:lstStyle/>
          <a:p>
            <a:pPr algn="just"/>
            <a:r>
              <a:rPr lang="en-US" sz="3000" b="0" i="0" u="none" strike="noStrike">
                <a:solidFill>
                  <a:srgbClr val="333333"/>
                </a:solidFill>
                <a:effectLst/>
                <a:latin typeface="Helvetica Neue" panose="02000503000000020004" pitchFamily="2"/>
              </a:rPr>
              <a:t>The stress response caused by operation can lead to sympathetic nerve excitation, then leads to the increase in the secretion of catecholamine, cortisol, and glucagon in the blood, which promotes gluconeogenesis and glycogen decomposition, eventually leads to the increased level of blood glucose. At the same time, it may lead to insulin resistance and impaired insulin signal to further increase blood glucose</a:t>
            </a:r>
            <a:endParaRPr lang="en-US" sz="3000"/>
          </a:p>
        </p:txBody>
      </p:sp>
    </p:spTree>
    <p:extLst>
      <p:ext uri="{BB962C8B-B14F-4D97-AF65-F5344CB8AC3E}">
        <p14:creationId xmlns:p14="http://schemas.microsoft.com/office/powerpoint/2010/main" val="3282634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3EFD99-1F10-5147-A17B-720FF917C7F9}"/>
              </a:ext>
            </a:extLst>
          </p:cNvPr>
          <p:cNvSpPr>
            <a:spLocks noGrp="1"/>
          </p:cNvSpPr>
          <p:nvPr>
            <p:ph type="title"/>
          </p:nvPr>
        </p:nvSpPr>
        <p:spPr/>
        <p:txBody>
          <a:bodyPr/>
          <a:lstStyle/>
          <a:p>
            <a:pPr algn="ctr"/>
            <a:r>
              <a:rPr lang="en-US" b="1">
                <a:solidFill>
                  <a:schemeClr val="tx1"/>
                </a:solidFill>
              </a:rPr>
              <a:t>Continue</a:t>
            </a:r>
            <a:r>
              <a:rPr lang="en-US"/>
              <a:t> </a:t>
            </a:r>
            <a:br>
              <a:rPr lang="en-US"/>
            </a:br>
            <a:endParaRPr lang="en-US"/>
          </a:p>
        </p:txBody>
      </p:sp>
      <p:sp>
        <p:nvSpPr>
          <p:cNvPr id="3" name="Content Placeholder 2">
            <a:extLst>
              <a:ext uri="{FF2B5EF4-FFF2-40B4-BE49-F238E27FC236}">
                <a16:creationId xmlns:a16="http://schemas.microsoft.com/office/drawing/2014/main" xmlns="" id="{4A97531D-686A-DDA5-3BEA-C782315EAD74}"/>
              </a:ext>
            </a:extLst>
          </p:cNvPr>
          <p:cNvSpPr>
            <a:spLocks noGrp="1"/>
          </p:cNvSpPr>
          <p:nvPr>
            <p:ph idx="1"/>
          </p:nvPr>
        </p:nvSpPr>
        <p:spPr/>
        <p:txBody>
          <a:bodyPr>
            <a:noAutofit/>
          </a:bodyPr>
          <a:lstStyle/>
          <a:p>
            <a:pPr marL="0" indent="0" algn="just">
              <a:buNone/>
            </a:pPr>
            <a:r>
              <a:rPr lang="en-US" sz="3000" b="0" i="0" u="none" strike="noStrike">
                <a:solidFill>
                  <a:srgbClr val="2A2A2A"/>
                </a:solidFill>
                <a:effectLst/>
                <a:latin typeface="Merriweather" panose="020F0502020204030204" pitchFamily="34" charset="0"/>
              </a:rPr>
              <a:t>Induction agents may affect glucose homeostasis perioperatively. Etomidate blocks adrenal steroidogenesis and hence cortisol synthesis, by its action on 11</a:t>
            </a:r>
            <a:r>
              <a:rPr lang="el-GR" sz="3000" b="0" i="0" u="none" strike="noStrike">
                <a:solidFill>
                  <a:srgbClr val="2A2A2A"/>
                </a:solidFill>
                <a:effectLst/>
                <a:latin typeface="Merriweather" panose="020F0502020204030204" pitchFamily="34" charset="0"/>
              </a:rPr>
              <a:t>β‐</a:t>
            </a:r>
            <a:r>
              <a:rPr lang="en-US" sz="3000" b="0" i="0" u="none" strike="noStrike">
                <a:solidFill>
                  <a:srgbClr val="2A2A2A"/>
                </a:solidFill>
                <a:effectLst/>
                <a:latin typeface="Merriweather" panose="020F0502020204030204" pitchFamily="34" charset="0"/>
              </a:rPr>
              <a:t>hydroxylase and cholesterol cleavage enzymes, and consequently decreases the hyperglycaemic response to surgery by approximately 1 mmol litre</a:t>
            </a:r>
            <a:r>
              <a:rPr lang="en-US" sz="3000" b="0" i="0" u="none" strike="noStrike" baseline="30000">
                <a:solidFill>
                  <a:srgbClr val="2A2A2A"/>
                </a:solidFill>
                <a:effectLst/>
                <a:latin typeface="Source Sans Pro" panose="020F0502020204030204" pitchFamily="34" charset="0"/>
              </a:rPr>
              <a:t>–1</a:t>
            </a:r>
            <a:r>
              <a:rPr lang="en-US" sz="3000" b="0" i="0" u="none" strike="noStrike">
                <a:solidFill>
                  <a:srgbClr val="2A2A2A"/>
                </a:solidFill>
                <a:effectLst/>
                <a:latin typeface="Merriweather" panose="020F0502020204030204" pitchFamily="34" charset="0"/>
              </a:rPr>
              <a:t> in non‐diabetic subjects.</a:t>
            </a:r>
            <a:endParaRPr lang="en-US" sz="3000"/>
          </a:p>
        </p:txBody>
      </p:sp>
    </p:spTree>
    <p:extLst>
      <p:ext uri="{BB962C8B-B14F-4D97-AF65-F5344CB8AC3E}">
        <p14:creationId xmlns:p14="http://schemas.microsoft.com/office/powerpoint/2010/main" val="3539296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75A08-2351-C4C5-3986-13C1D9E33AB7}"/>
              </a:ext>
            </a:extLst>
          </p:cNvPr>
          <p:cNvSpPr>
            <a:spLocks noGrp="1"/>
          </p:cNvSpPr>
          <p:nvPr>
            <p:ph type="title"/>
          </p:nvPr>
        </p:nvSpPr>
        <p:spPr>
          <a:xfrm>
            <a:off x="677334" y="167813"/>
            <a:ext cx="8596668" cy="947309"/>
          </a:xfrm>
        </p:spPr>
        <p:txBody>
          <a:bodyPr/>
          <a:lstStyle/>
          <a:p>
            <a:pPr algn="ctr"/>
            <a:r>
              <a:rPr lang="en-US" b="1">
                <a:solidFill>
                  <a:schemeClr val="tx1"/>
                </a:solidFill>
              </a:rPr>
              <a:t>Continue</a:t>
            </a:r>
            <a:endParaRPr lang="en-US"/>
          </a:p>
        </p:txBody>
      </p:sp>
      <p:sp>
        <p:nvSpPr>
          <p:cNvPr id="3" name="Content Placeholder 2">
            <a:extLst>
              <a:ext uri="{FF2B5EF4-FFF2-40B4-BE49-F238E27FC236}">
                <a16:creationId xmlns:a16="http://schemas.microsoft.com/office/drawing/2014/main" xmlns="" id="{68A32BB3-ADB2-CDCA-E81C-F72AAFCED936}"/>
              </a:ext>
            </a:extLst>
          </p:cNvPr>
          <p:cNvSpPr>
            <a:spLocks noGrp="1"/>
          </p:cNvSpPr>
          <p:nvPr>
            <p:ph idx="1"/>
          </p:nvPr>
        </p:nvSpPr>
        <p:spPr>
          <a:xfrm>
            <a:off x="677334" y="1115122"/>
            <a:ext cx="8596668" cy="6133171"/>
          </a:xfrm>
        </p:spPr>
        <p:txBody>
          <a:bodyPr>
            <a:noAutofit/>
          </a:bodyPr>
          <a:lstStyle/>
          <a:p>
            <a:pPr algn="just"/>
            <a:r>
              <a:rPr lang="en-US" sz="3000" b="0" i="0" u="none" strike="noStrike">
                <a:solidFill>
                  <a:srgbClr val="2A2A2A"/>
                </a:solidFill>
                <a:effectLst/>
                <a:latin typeface="Merriweather" pitchFamily="2" charset="77"/>
              </a:rPr>
              <a:t>Benzodiazepines decrease the secretion of ACTH, and so the production of cortisol, when used in high doses during surgery. They reduce sympathetic stimulation but, paradoxically, stimulate growth hormone secretion and result in a decrease in the glycaemic response to surgery. These effects are minimal when midazolam is given in usual sedative doses, but may be relevant if the drug is given by continuous i.v. infusion to patients in intensive care.</a:t>
            </a:r>
            <a:endParaRPr lang="en-US" sz="3000"/>
          </a:p>
        </p:txBody>
      </p:sp>
    </p:spTree>
    <p:extLst>
      <p:ext uri="{BB962C8B-B14F-4D97-AF65-F5344CB8AC3E}">
        <p14:creationId xmlns:p14="http://schemas.microsoft.com/office/powerpoint/2010/main" val="1415216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F0FC90-144F-2358-F131-55D6773B585A}"/>
              </a:ext>
            </a:extLst>
          </p:cNvPr>
          <p:cNvSpPr>
            <a:spLocks noGrp="1"/>
          </p:cNvSpPr>
          <p:nvPr>
            <p:ph type="title"/>
          </p:nvPr>
        </p:nvSpPr>
        <p:spPr>
          <a:xfrm>
            <a:off x="677334" y="238632"/>
            <a:ext cx="8596668" cy="578005"/>
          </a:xfrm>
        </p:spPr>
        <p:txBody>
          <a:bodyPr>
            <a:normAutofit fontScale="90000"/>
          </a:bodyPr>
          <a:lstStyle/>
          <a:p>
            <a:pPr algn="ctr"/>
            <a:r>
              <a:rPr lang="en-US" b="1">
                <a:solidFill>
                  <a:schemeClr val="tx1"/>
                </a:solidFill>
              </a:rPr>
              <a:t>Continue</a:t>
            </a:r>
            <a:r>
              <a:rPr lang="en-US"/>
              <a:t> </a:t>
            </a:r>
          </a:p>
        </p:txBody>
      </p:sp>
      <p:sp>
        <p:nvSpPr>
          <p:cNvPr id="3" name="Content Placeholder 2">
            <a:extLst>
              <a:ext uri="{FF2B5EF4-FFF2-40B4-BE49-F238E27FC236}">
                <a16:creationId xmlns:a16="http://schemas.microsoft.com/office/drawing/2014/main" xmlns="" id="{8BF160F0-B1B3-705F-1DD6-063058B66199}"/>
              </a:ext>
            </a:extLst>
          </p:cNvPr>
          <p:cNvSpPr>
            <a:spLocks noGrp="1"/>
          </p:cNvSpPr>
          <p:nvPr>
            <p:ph idx="1"/>
          </p:nvPr>
        </p:nvSpPr>
        <p:spPr>
          <a:xfrm>
            <a:off x="677334" y="1084146"/>
            <a:ext cx="8596668" cy="5773854"/>
          </a:xfrm>
        </p:spPr>
        <p:txBody>
          <a:bodyPr>
            <a:noAutofit/>
          </a:bodyPr>
          <a:lstStyle/>
          <a:p>
            <a:pPr algn="just"/>
            <a:r>
              <a:rPr lang="en-US" sz="3000" b="0" i="0" u="none" strike="noStrike">
                <a:solidFill>
                  <a:srgbClr val="2A2A2A"/>
                </a:solidFill>
                <a:effectLst/>
                <a:latin typeface="Merriweather" pitchFamily="2" charset="77"/>
              </a:rPr>
              <a:t>High‐dose opiate anaesthetic techniques produce not only haemodynamic, but also hormonal and metabolic stability. These techniques effectively block the entire sympathetic nervous system and the hypothalamic–pituitary axis, probably by a direct effect on the hypothalamus and higher centres.</a:t>
            </a:r>
            <a:r>
              <a:rPr lang="en-US" sz="3000" baseline="30000">
                <a:solidFill>
                  <a:srgbClr val="006FB7"/>
                </a:solidFill>
                <a:latin typeface="Source Sans Pro" panose="020B0503030403020204" pitchFamily="34" charset="0"/>
              </a:rPr>
              <a:t> </a:t>
            </a:r>
            <a:r>
              <a:rPr lang="en-US" sz="3000" b="0" i="0" u="none" strike="noStrike">
                <a:solidFill>
                  <a:srgbClr val="2A2A2A"/>
                </a:solidFill>
                <a:effectLst/>
                <a:latin typeface="Merriweather" pitchFamily="2" charset="77"/>
              </a:rPr>
              <a:t>Abolition of the catabolic hormonal response to surgery will, therefore, abolish the hyperglycaemia seen in normal patients and may be of benefit in the diabetic patient.</a:t>
            </a:r>
            <a:endParaRPr lang="en-US" sz="3000"/>
          </a:p>
        </p:txBody>
      </p:sp>
    </p:spTree>
    <p:extLst>
      <p:ext uri="{BB962C8B-B14F-4D97-AF65-F5344CB8AC3E}">
        <p14:creationId xmlns:p14="http://schemas.microsoft.com/office/powerpoint/2010/main" val="1887681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91884A-5236-2149-9677-FF50651FA784}"/>
              </a:ext>
            </a:extLst>
          </p:cNvPr>
          <p:cNvSpPr>
            <a:spLocks noGrp="1"/>
          </p:cNvSpPr>
          <p:nvPr>
            <p:ph type="title"/>
          </p:nvPr>
        </p:nvSpPr>
        <p:spPr>
          <a:xfrm>
            <a:off x="677334" y="609600"/>
            <a:ext cx="8596668" cy="846254"/>
          </a:xfrm>
        </p:spPr>
        <p:txBody>
          <a:bodyPr/>
          <a:lstStyle/>
          <a:p>
            <a:pPr algn="ctr"/>
            <a:r>
              <a:rPr lang="en-US" b="1">
                <a:solidFill>
                  <a:schemeClr val="tx1"/>
                </a:solidFill>
              </a:rPr>
              <a:t>Continue</a:t>
            </a:r>
            <a:r>
              <a:rPr lang="en-US"/>
              <a:t> </a:t>
            </a:r>
          </a:p>
        </p:txBody>
      </p:sp>
      <p:sp>
        <p:nvSpPr>
          <p:cNvPr id="3" name="Content Placeholder 2">
            <a:extLst>
              <a:ext uri="{FF2B5EF4-FFF2-40B4-BE49-F238E27FC236}">
                <a16:creationId xmlns:a16="http://schemas.microsoft.com/office/drawing/2014/main" xmlns="" id="{72CB17FA-AD6E-093F-B0AF-D6D5C0F40B57}"/>
              </a:ext>
            </a:extLst>
          </p:cNvPr>
          <p:cNvSpPr>
            <a:spLocks noGrp="1"/>
          </p:cNvSpPr>
          <p:nvPr>
            <p:ph idx="1"/>
          </p:nvPr>
        </p:nvSpPr>
        <p:spPr>
          <a:xfrm>
            <a:off x="677334" y="1455854"/>
            <a:ext cx="8596668" cy="5402145"/>
          </a:xfrm>
        </p:spPr>
        <p:txBody>
          <a:bodyPr>
            <a:noAutofit/>
          </a:bodyPr>
          <a:lstStyle/>
          <a:p>
            <a:pPr marL="0" indent="0" algn="just">
              <a:buNone/>
            </a:pPr>
            <a:r>
              <a:rPr lang="en-US" sz="2800" b="0" i="0" u="none" strike="noStrike">
                <a:solidFill>
                  <a:srgbClr val="2A2A2A"/>
                </a:solidFill>
                <a:effectLst/>
                <a:latin typeface="Merriweather" pitchFamily="2" charset="77"/>
              </a:rPr>
              <a:t>Halothane, enflurane and isoflurane, </a:t>
            </a:r>
            <a:r>
              <a:rPr lang="en-US" sz="2800" b="0" i="1" u="none" strike="noStrike">
                <a:solidFill>
                  <a:srgbClr val="2A2A2A"/>
                </a:solidFill>
                <a:effectLst/>
                <a:latin typeface="Merriweather" pitchFamily="2" charset="77"/>
              </a:rPr>
              <a:t>in vitro</a:t>
            </a:r>
            <a:r>
              <a:rPr lang="en-US" sz="2800" b="0" i="0" u="none" strike="noStrike">
                <a:solidFill>
                  <a:srgbClr val="2A2A2A"/>
                </a:solidFill>
                <a:effectLst/>
                <a:latin typeface="Merriweather" pitchFamily="2" charset="77"/>
              </a:rPr>
              <a:t>, inhibit the insulin response to glucose in a reversible and dose‐dependent manner.</a:t>
            </a:r>
            <a:r>
              <a:rPr lang="en-US" sz="2800" baseline="30000">
                <a:solidFill>
                  <a:srgbClr val="006FB7"/>
                </a:solidFill>
                <a:latin typeface="Source Sans Pro" panose="020B0503030403020204" pitchFamily="34" charset="0"/>
              </a:rPr>
              <a:t> </a:t>
            </a:r>
            <a:r>
              <a:rPr lang="en-US" sz="2800" b="0" i="0" u="none" strike="noStrike">
                <a:solidFill>
                  <a:srgbClr val="2A2A2A"/>
                </a:solidFill>
                <a:effectLst/>
                <a:latin typeface="Merriweather" pitchFamily="2" charset="77"/>
              </a:rPr>
              <a:t>The effect of propofol on insulin secretion is not known. Diabetic patients show a reduced ability to clear lipids from the circulation.</a:t>
            </a:r>
            <a:r>
              <a:rPr lang="en-US" sz="2800" baseline="30000">
                <a:solidFill>
                  <a:srgbClr val="006FB7"/>
                </a:solidFill>
                <a:latin typeface="Source Sans Pro" panose="020B0503030403020204" pitchFamily="34" charset="0"/>
              </a:rPr>
              <a:t> </a:t>
            </a:r>
            <a:r>
              <a:rPr lang="en-US" sz="2800" b="0" i="0" u="none" strike="noStrike">
                <a:solidFill>
                  <a:srgbClr val="2A2A2A"/>
                </a:solidFill>
                <a:effectLst/>
                <a:latin typeface="Merriweather" pitchFamily="2" charset="77"/>
              </a:rPr>
              <a:t>Although this is unlikely to be relevant during short anaesthetics when propofol is used for maintenance or as an induction agent only, it may have implications for patients receiving propofol for prolonged sedation in the intensive care unit.</a:t>
            </a:r>
            <a:endParaRPr lang="en-US" sz="2800"/>
          </a:p>
        </p:txBody>
      </p:sp>
    </p:spTree>
    <p:extLst>
      <p:ext uri="{BB962C8B-B14F-4D97-AF65-F5344CB8AC3E}">
        <p14:creationId xmlns:p14="http://schemas.microsoft.com/office/powerpoint/2010/main" val="897547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5AF217-B02F-797F-9E7A-7CB66D83EC04}"/>
              </a:ext>
            </a:extLst>
          </p:cNvPr>
          <p:cNvSpPr>
            <a:spLocks noGrp="1"/>
          </p:cNvSpPr>
          <p:nvPr>
            <p:ph type="title"/>
          </p:nvPr>
        </p:nvSpPr>
        <p:spPr/>
        <p:txBody>
          <a:bodyPr/>
          <a:lstStyle/>
          <a:p>
            <a:pPr algn="ctr"/>
            <a:r>
              <a:rPr lang="en-US" b="1" i="0" u="none" strike="noStrike">
                <a:solidFill>
                  <a:srgbClr val="353535"/>
                </a:solidFill>
                <a:effectLst/>
                <a:latin typeface="Noto Sans" panose="020B0502040504020204" pitchFamily="34" charset="0"/>
              </a:rPr>
              <a:t>INTRODUCTION</a:t>
            </a:r>
            <a:endParaRPr lang="en-US"/>
          </a:p>
        </p:txBody>
      </p:sp>
      <p:sp>
        <p:nvSpPr>
          <p:cNvPr id="3" name="Content Placeholder 2">
            <a:extLst>
              <a:ext uri="{FF2B5EF4-FFF2-40B4-BE49-F238E27FC236}">
                <a16:creationId xmlns:a16="http://schemas.microsoft.com/office/drawing/2014/main" xmlns="" id="{124E2A68-068B-AD17-BA6C-D2A90922F44E}"/>
              </a:ext>
            </a:extLst>
          </p:cNvPr>
          <p:cNvSpPr>
            <a:spLocks noGrp="1"/>
          </p:cNvSpPr>
          <p:nvPr>
            <p:ph idx="1"/>
          </p:nvPr>
        </p:nvSpPr>
        <p:spPr>
          <a:xfrm>
            <a:off x="677334" y="1362927"/>
            <a:ext cx="8596668" cy="4678435"/>
          </a:xfrm>
        </p:spPr>
        <p:txBody>
          <a:bodyPr>
            <a:normAutofit/>
          </a:bodyPr>
          <a:lstStyle/>
          <a:p>
            <a:pPr marL="0" indent="0" algn="just">
              <a:buNone/>
            </a:pPr>
            <a:r>
              <a:rPr lang="en-US" sz="3000" b="0" i="0" u="none" strike="noStrike">
                <a:solidFill>
                  <a:srgbClr val="232323"/>
                </a:solidFill>
                <a:effectLst/>
                <a:latin typeface="Noto Sans" panose="020B0502040504020204" pitchFamily="34" charset="0"/>
              </a:rPr>
              <a:t>When patients with diabetes require anesthesia, associated comorbidities such as cardiovascular disease, obesity, hypertension, neuropathy and nephropathy can complicate perioperative care. </a:t>
            </a:r>
            <a:endParaRPr lang="en-US" sz="3000"/>
          </a:p>
        </p:txBody>
      </p:sp>
    </p:spTree>
    <p:extLst>
      <p:ext uri="{BB962C8B-B14F-4D97-AF65-F5344CB8AC3E}">
        <p14:creationId xmlns:p14="http://schemas.microsoft.com/office/powerpoint/2010/main" val="2117687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28CFC9-47D9-B0CD-F9A3-5E7F2F730738}"/>
              </a:ext>
            </a:extLst>
          </p:cNvPr>
          <p:cNvSpPr>
            <a:spLocks noGrp="1"/>
          </p:cNvSpPr>
          <p:nvPr>
            <p:ph type="title"/>
          </p:nvPr>
        </p:nvSpPr>
        <p:spPr/>
        <p:txBody>
          <a:bodyPr>
            <a:normAutofit fontScale="90000"/>
          </a:bodyPr>
          <a:lstStyle/>
          <a:p>
            <a:pPr algn="ctr"/>
            <a:r>
              <a:rPr lang="en-US" b="1" i="0" u="none" strike="noStrike">
                <a:solidFill>
                  <a:srgbClr val="232323"/>
                </a:solidFill>
                <a:effectLst/>
                <a:latin typeface="Noto Sans" panose="020B0502040504020204" pitchFamily="34" charset="0"/>
              </a:rPr>
              <a:t>Perioperative management of blood glucose in adults with diabetes mellitus</a:t>
            </a:r>
            <a:endParaRPr lang="en-US"/>
          </a:p>
        </p:txBody>
      </p:sp>
      <p:sp>
        <p:nvSpPr>
          <p:cNvPr id="3" name="Content Placeholder 2">
            <a:extLst>
              <a:ext uri="{FF2B5EF4-FFF2-40B4-BE49-F238E27FC236}">
                <a16:creationId xmlns:a16="http://schemas.microsoft.com/office/drawing/2014/main" xmlns="" id="{D46558E9-7E6C-05C7-312B-CD7C3C809E29}"/>
              </a:ext>
            </a:extLst>
          </p:cNvPr>
          <p:cNvSpPr>
            <a:spLocks noGrp="1"/>
          </p:cNvSpPr>
          <p:nvPr>
            <p:ph idx="1"/>
          </p:nvPr>
        </p:nvSpPr>
        <p:spPr>
          <a:xfrm>
            <a:off x="677334" y="2160589"/>
            <a:ext cx="8596668" cy="4375265"/>
          </a:xfrm>
        </p:spPr>
        <p:txBody>
          <a:bodyPr>
            <a:normAutofit/>
          </a:bodyPr>
          <a:lstStyle/>
          <a:p>
            <a:pPr marL="0" indent="0" algn="just">
              <a:buNone/>
            </a:pPr>
            <a:r>
              <a:rPr lang="en-US" sz="3000" b="0" i="0" u="none" strike="noStrike">
                <a:solidFill>
                  <a:srgbClr val="232323"/>
                </a:solidFill>
                <a:effectLst/>
                <a:latin typeface="Noto Sans" panose="020B0502040504020204" pitchFamily="34" charset="0"/>
              </a:rPr>
              <a:t>Careful assessment of patients with diabetes prior to surgery is required because of their complexity and high risk of coronary heart disease, which may be relatively asymptomatic compared with the nondiabetic population. Diabetes mellitus is also associated with increased risk of perioperative infection and postoperative cardiovascular morbidity and mortality</a:t>
            </a:r>
            <a:endParaRPr lang="en-US" sz="3000"/>
          </a:p>
        </p:txBody>
      </p:sp>
    </p:spTree>
    <p:extLst>
      <p:ext uri="{BB962C8B-B14F-4D97-AF65-F5344CB8AC3E}">
        <p14:creationId xmlns:p14="http://schemas.microsoft.com/office/powerpoint/2010/main" val="895587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33BF1-07B8-96E0-95BB-971503262D91}"/>
              </a:ext>
            </a:extLst>
          </p:cNvPr>
          <p:cNvSpPr>
            <a:spLocks noGrp="1"/>
          </p:cNvSpPr>
          <p:nvPr>
            <p:ph type="title"/>
          </p:nvPr>
        </p:nvSpPr>
        <p:spPr/>
        <p:txBody>
          <a:bodyPr/>
          <a:lstStyle/>
          <a:p>
            <a:pPr algn="ctr"/>
            <a:r>
              <a:rPr lang="en-US" b="1">
                <a:solidFill>
                  <a:schemeClr val="tx1"/>
                </a:solidFill>
              </a:rPr>
              <a:t>Continue </a:t>
            </a:r>
          </a:p>
        </p:txBody>
      </p:sp>
      <p:sp>
        <p:nvSpPr>
          <p:cNvPr id="3" name="Content Placeholder 2">
            <a:extLst>
              <a:ext uri="{FF2B5EF4-FFF2-40B4-BE49-F238E27FC236}">
                <a16:creationId xmlns:a16="http://schemas.microsoft.com/office/drawing/2014/main" xmlns="" id="{7195C557-DD3C-D1CF-EF41-61432871B1C4}"/>
              </a:ext>
            </a:extLst>
          </p:cNvPr>
          <p:cNvSpPr>
            <a:spLocks noGrp="1"/>
          </p:cNvSpPr>
          <p:nvPr>
            <p:ph idx="1"/>
          </p:nvPr>
        </p:nvSpPr>
        <p:spPr>
          <a:xfrm>
            <a:off x="677334" y="1930399"/>
            <a:ext cx="8596668" cy="4636429"/>
          </a:xfrm>
        </p:spPr>
        <p:txBody>
          <a:bodyPr>
            <a:noAutofit/>
          </a:bodyPr>
          <a:lstStyle/>
          <a:p>
            <a:pPr marL="0" indent="0" algn="just">
              <a:buNone/>
            </a:pPr>
            <a:r>
              <a:rPr lang="en-US" sz="3000" b="0" i="0" u="none" strike="noStrike">
                <a:solidFill>
                  <a:srgbClr val="232323"/>
                </a:solidFill>
                <a:effectLst/>
                <a:latin typeface="Noto Sans" panose="020B0502040504020204" pitchFamily="34" charset="0"/>
              </a:rPr>
              <a:t>One key aspect of the perioperative management is glycemic control; the complex interplay of being nil per os (NPO) preoperatively, the operative procedure, anesthesia, and additional postoperative factors such as sepsis, disrupted meal schedules and altered nutritional intake, hyperalimentation, and emesis can lead to labile blood glucose levels.</a:t>
            </a:r>
            <a:endParaRPr lang="en-US" sz="3000"/>
          </a:p>
        </p:txBody>
      </p:sp>
    </p:spTree>
    <p:extLst>
      <p:ext uri="{BB962C8B-B14F-4D97-AF65-F5344CB8AC3E}">
        <p14:creationId xmlns:p14="http://schemas.microsoft.com/office/powerpoint/2010/main" val="1863282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1BE287-29A6-8318-A04C-B77D0498892B}"/>
              </a:ext>
            </a:extLst>
          </p:cNvPr>
          <p:cNvSpPr>
            <a:spLocks noGrp="1"/>
          </p:cNvSpPr>
          <p:nvPr>
            <p:ph type="title"/>
          </p:nvPr>
        </p:nvSpPr>
        <p:spPr>
          <a:xfrm>
            <a:off x="677334" y="609600"/>
            <a:ext cx="8596668" cy="908205"/>
          </a:xfrm>
        </p:spPr>
        <p:txBody>
          <a:bodyPr/>
          <a:lstStyle/>
          <a:p>
            <a:pPr algn="ctr"/>
            <a:r>
              <a:rPr lang="en-US" b="1">
                <a:solidFill>
                  <a:schemeClr val="tx1"/>
                </a:solidFill>
              </a:rPr>
              <a:t>Continue</a:t>
            </a:r>
            <a:endParaRPr lang="en-US"/>
          </a:p>
        </p:txBody>
      </p:sp>
      <p:sp>
        <p:nvSpPr>
          <p:cNvPr id="3" name="Content Placeholder 2">
            <a:extLst>
              <a:ext uri="{FF2B5EF4-FFF2-40B4-BE49-F238E27FC236}">
                <a16:creationId xmlns:a16="http://schemas.microsoft.com/office/drawing/2014/main" xmlns="" id="{668C69D1-5396-B15F-A5BA-D7E056D393E8}"/>
              </a:ext>
            </a:extLst>
          </p:cNvPr>
          <p:cNvSpPr>
            <a:spLocks noGrp="1"/>
          </p:cNvSpPr>
          <p:nvPr>
            <p:ph idx="1"/>
          </p:nvPr>
        </p:nvSpPr>
        <p:spPr>
          <a:xfrm>
            <a:off x="677334" y="1517805"/>
            <a:ext cx="8596668" cy="4523557"/>
          </a:xfrm>
        </p:spPr>
        <p:txBody>
          <a:bodyPr>
            <a:normAutofit/>
          </a:bodyPr>
          <a:lstStyle/>
          <a:p>
            <a:pPr marL="0" indent="0" algn="just">
              <a:buNone/>
            </a:pPr>
            <a:r>
              <a:rPr lang="en-US" sz="3000" b="0" i="0" u="none" strike="noStrike">
                <a:solidFill>
                  <a:srgbClr val="333333"/>
                </a:solidFill>
                <a:effectLst/>
                <a:latin typeface="Helvetica Neue" panose="02000503000000020004" pitchFamily="2"/>
              </a:rPr>
              <a:t>Decreasing glucose variability during admission for surgery is essential for patients with type 2 diabetes to reducing re-admission rates and length of stay. Glycated hemoglobin (HBA1c) may also identify patients at higher risk of postoperative complications and the possibility of re-admission</a:t>
            </a:r>
            <a:endParaRPr lang="en-US" sz="3000"/>
          </a:p>
        </p:txBody>
      </p:sp>
    </p:spTree>
    <p:extLst>
      <p:ext uri="{BB962C8B-B14F-4D97-AF65-F5344CB8AC3E}">
        <p14:creationId xmlns:p14="http://schemas.microsoft.com/office/powerpoint/2010/main" val="929417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0FE28A-39C9-D675-D73E-951B57DE00A6}"/>
              </a:ext>
            </a:extLst>
          </p:cNvPr>
          <p:cNvSpPr>
            <a:spLocks noGrp="1"/>
          </p:cNvSpPr>
          <p:nvPr>
            <p:ph type="title"/>
          </p:nvPr>
        </p:nvSpPr>
        <p:spPr>
          <a:xfrm>
            <a:off x="0" y="402684"/>
            <a:ext cx="10119203" cy="1300973"/>
          </a:xfrm>
        </p:spPr>
        <p:txBody>
          <a:bodyPr>
            <a:normAutofit/>
          </a:bodyPr>
          <a:lstStyle/>
          <a:p>
            <a:pPr algn="ctr"/>
            <a:r>
              <a:rPr lang="en-US" b="0" i="0" u="none" strike="noStrike">
                <a:solidFill>
                  <a:srgbClr val="232323"/>
                </a:solidFill>
                <a:effectLst/>
                <a:latin typeface="Noto Sans" panose="020B0502040504020204" pitchFamily="34" charset="0"/>
              </a:rPr>
              <a:t>Perioperative blood glucose management in </a:t>
            </a:r>
            <a:r>
              <a:rPr lang="en-US" b="0" i="0" u="none" strike="noStrike">
                <a:solidFill>
                  <a:schemeClr val="tx1"/>
                </a:solidFill>
                <a:effectLst/>
                <a:latin typeface="Noto Sans" panose="020B0502040504020204" pitchFamily="34" charset="0"/>
              </a:rPr>
              <a:t>children</a:t>
            </a:r>
            <a:endParaRPr lang="en-US">
              <a:solidFill>
                <a:schemeClr val="tx1"/>
              </a:solidFill>
            </a:endParaRPr>
          </a:p>
        </p:txBody>
      </p:sp>
      <p:sp>
        <p:nvSpPr>
          <p:cNvPr id="3" name="Content Placeholder 2">
            <a:extLst>
              <a:ext uri="{FF2B5EF4-FFF2-40B4-BE49-F238E27FC236}">
                <a16:creationId xmlns:a16="http://schemas.microsoft.com/office/drawing/2014/main" xmlns="" id="{AE43DB87-6138-0EE2-1CFB-4DDB4FD84C91}"/>
              </a:ext>
            </a:extLst>
          </p:cNvPr>
          <p:cNvSpPr>
            <a:spLocks noGrp="1"/>
          </p:cNvSpPr>
          <p:nvPr>
            <p:ph idx="1"/>
          </p:nvPr>
        </p:nvSpPr>
        <p:spPr>
          <a:xfrm>
            <a:off x="677334" y="1951463"/>
            <a:ext cx="8596668" cy="4089899"/>
          </a:xfrm>
        </p:spPr>
        <p:txBody>
          <a:bodyPr>
            <a:noAutofit/>
          </a:bodyPr>
          <a:lstStyle/>
          <a:p>
            <a:pPr marL="0" indent="0" algn="just">
              <a:buNone/>
            </a:pPr>
            <a:r>
              <a:rPr lang="en-US" sz="3000" b="0" i="0" u="none" strike="noStrike">
                <a:solidFill>
                  <a:schemeClr val="tx1"/>
                </a:solidFill>
                <a:effectLst/>
                <a:latin typeface="Noto Sans" panose="020B0502040504020204" pitchFamily="34" charset="0"/>
              </a:rPr>
              <a:t>In children and adolescents with type 1 diabetes, there are circumstances, such as acute illnesses, when glucose metabolism is significantly altered, requiring additional monitoring of blood glucose and ketones and/or adjustment of the child's daily insulin dose. The school or daycare setting also presents challenges in the management of the insulin-dependent child.</a:t>
            </a:r>
            <a:endParaRPr lang="en-US" sz="3000">
              <a:solidFill>
                <a:schemeClr val="tx1"/>
              </a:solidFill>
            </a:endParaRPr>
          </a:p>
        </p:txBody>
      </p:sp>
    </p:spTree>
    <p:extLst>
      <p:ext uri="{BB962C8B-B14F-4D97-AF65-F5344CB8AC3E}">
        <p14:creationId xmlns:p14="http://schemas.microsoft.com/office/powerpoint/2010/main" val="152639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ED956B-0CF7-207F-F4A9-103BAECA34D7}"/>
              </a:ext>
            </a:extLst>
          </p:cNvPr>
          <p:cNvSpPr>
            <a:spLocks noGrp="1"/>
          </p:cNvSpPr>
          <p:nvPr>
            <p:ph type="title"/>
          </p:nvPr>
        </p:nvSpPr>
        <p:spPr/>
        <p:txBody>
          <a:bodyPr/>
          <a:lstStyle/>
          <a:p>
            <a:r>
              <a:rPr lang="en-US" b="1" i="0" u="none" strike="noStrike">
                <a:solidFill>
                  <a:srgbClr val="353535"/>
                </a:solidFill>
                <a:effectLst/>
                <a:latin typeface="Noto Sans" panose="020B0502040504020204" pitchFamily="34" charset="0"/>
              </a:rPr>
              <a:t>PREANESTHESIA EVALUATION</a:t>
            </a:r>
            <a:endParaRPr lang="en-US"/>
          </a:p>
        </p:txBody>
      </p:sp>
      <p:sp>
        <p:nvSpPr>
          <p:cNvPr id="3" name="Content Placeholder 2">
            <a:extLst>
              <a:ext uri="{FF2B5EF4-FFF2-40B4-BE49-F238E27FC236}">
                <a16:creationId xmlns:a16="http://schemas.microsoft.com/office/drawing/2014/main" xmlns="" id="{70A3E695-6796-3A6B-C1EE-32BB7B29B50D}"/>
              </a:ext>
            </a:extLst>
          </p:cNvPr>
          <p:cNvSpPr>
            <a:spLocks noGrp="1"/>
          </p:cNvSpPr>
          <p:nvPr>
            <p:ph idx="1"/>
          </p:nvPr>
        </p:nvSpPr>
        <p:spPr>
          <a:xfrm>
            <a:off x="677334" y="1488614"/>
            <a:ext cx="8596668" cy="2569192"/>
          </a:xfrm>
        </p:spPr>
        <p:txBody>
          <a:bodyPr>
            <a:normAutofit/>
          </a:bodyPr>
          <a:lstStyle/>
          <a:p>
            <a:pPr marL="0" indent="0" algn="just">
              <a:buNone/>
            </a:pPr>
            <a:r>
              <a:rPr lang="en-US" sz="3000" b="0" i="0" u="none" strike="noStrike">
                <a:solidFill>
                  <a:srgbClr val="232323"/>
                </a:solidFill>
                <a:effectLst/>
                <a:latin typeface="Noto Sans" panose="020B0502040504020204" pitchFamily="34" charset="0"/>
              </a:rPr>
              <a:t>The preanesthesia evaluation of patients with diabetes mellitus should include a diabetes history, as well as assessment of the multiorgan system effects of diabetes that affect anesthetic care and perioperative risk.</a:t>
            </a:r>
            <a:endParaRPr lang="en-US" sz="3000"/>
          </a:p>
        </p:txBody>
      </p:sp>
      <p:pic>
        <p:nvPicPr>
          <p:cNvPr id="5" name="Picture 5">
            <a:extLst>
              <a:ext uri="{FF2B5EF4-FFF2-40B4-BE49-F238E27FC236}">
                <a16:creationId xmlns:a16="http://schemas.microsoft.com/office/drawing/2014/main" xmlns="" id="{6F0007AE-A3E7-3B94-0837-4B228D6A338E}"/>
              </a:ext>
            </a:extLst>
          </p:cNvPr>
          <p:cNvPicPr>
            <a:picLocks noChangeAspect="1"/>
          </p:cNvPicPr>
          <p:nvPr/>
        </p:nvPicPr>
        <p:blipFill>
          <a:blip r:embed="rId2"/>
          <a:stretch>
            <a:fillRect/>
          </a:stretch>
        </p:blipFill>
        <p:spPr>
          <a:xfrm>
            <a:off x="2724861" y="4212685"/>
            <a:ext cx="4213675" cy="2442710"/>
          </a:xfrm>
          <a:prstGeom prst="rect">
            <a:avLst/>
          </a:prstGeom>
        </p:spPr>
      </p:pic>
    </p:spTree>
    <p:extLst>
      <p:ext uri="{BB962C8B-B14F-4D97-AF65-F5344CB8AC3E}">
        <p14:creationId xmlns:p14="http://schemas.microsoft.com/office/powerpoint/2010/main" val="3023869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0618A-1D2B-EDCF-0841-FFB4688CDC29}"/>
              </a:ext>
            </a:extLst>
          </p:cNvPr>
          <p:cNvSpPr>
            <a:spLocks noGrp="1"/>
          </p:cNvSpPr>
          <p:nvPr>
            <p:ph type="title"/>
          </p:nvPr>
        </p:nvSpPr>
        <p:spPr/>
        <p:txBody>
          <a:bodyPr/>
          <a:lstStyle/>
          <a:p>
            <a:r>
              <a:rPr lang="en-US" b="1">
                <a:solidFill>
                  <a:schemeClr val="tx1"/>
                </a:solidFill>
              </a:rPr>
              <a:t>Note</a:t>
            </a:r>
          </a:p>
        </p:txBody>
      </p:sp>
      <p:sp>
        <p:nvSpPr>
          <p:cNvPr id="3" name="Content Placeholder 2">
            <a:extLst>
              <a:ext uri="{FF2B5EF4-FFF2-40B4-BE49-F238E27FC236}">
                <a16:creationId xmlns:a16="http://schemas.microsoft.com/office/drawing/2014/main" xmlns="" id="{9DC28C0A-23ED-B498-710B-D55A877B294D}"/>
              </a:ext>
            </a:extLst>
          </p:cNvPr>
          <p:cNvSpPr>
            <a:spLocks noGrp="1"/>
          </p:cNvSpPr>
          <p:nvPr>
            <p:ph idx="1"/>
          </p:nvPr>
        </p:nvSpPr>
        <p:spPr>
          <a:xfrm>
            <a:off x="677334" y="1486829"/>
            <a:ext cx="8596668" cy="4554533"/>
          </a:xfrm>
        </p:spPr>
        <p:txBody>
          <a:bodyPr>
            <a:noAutofit/>
          </a:bodyPr>
          <a:lstStyle/>
          <a:p>
            <a:pPr marL="0" indent="0" algn="just">
              <a:buNone/>
            </a:pPr>
            <a:r>
              <a:rPr lang="en-US" sz="3000" b="0" i="0" u="none" strike="noStrike">
                <a:solidFill>
                  <a:schemeClr val="tx1"/>
                </a:solidFill>
                <a:effectLst/>
                <a:latin typeface="Roboto" panose="020F0502020204030204" pitchFamily="34" charset="0"/>
              </a:rPr>
              <a:t>During the operation of diabetic patients, </a:t>
            </a:r>
            <a:r>
              <a:rPr lang="en-US" sz="3000" b="1" i="0" u="none" strike="noStrike">
                <a:solidFill>
                  <a:schemeClr val="tx1"/>
                </a:solidFill>
                <a:effectLst/>
                <a:latin typeface="Roboto" panose="020F0502020204030204" pitchFamily="34" charset="0"/>
              </a:rPr>
              <a:t>anesthesia and surgery can aggravate their condition</a:t>
            </a:r>
            <a:r>
              <a:rPr lang="en-US" sz="3000" b="0" i="0" u="none" strike="noStrike">
                <a:solidFill>
                  <a:schemeClr val="tx1"/>
                </a:solidFill>
                <a:effectLst/>
                <a:latin typeface="Roboto" panose="020F0502020204030204" pitchFamily="34" charset="0"/>
              </a:rPr>
              <a:t>. Patients with poorly blood glucose controlled may have serious complications such as ketoacidosis, circulatory failure, postoperative infectious complications and even death.</a:t>
            </a:r>
          </a:p>
          <a:p>
            <a:pPr marL="0" indent="0" algn="just">
              <a:buNone/>
            </a:pPr>
            <a:r>
              <a:rPr lang="en-US" sz="3000" b="0" i="0" u="none" strike="noStrike">
                <a:solidFill>
                  <a:schemeClr val="tx1"/>
                </a:solidFill>
                <a:effectLst/>
                <a:latin typeface="Helvetica Neue" panose="02000503000000020004" pitchFamily="2"/>
              </a:rPr>
              <a:t>The perioperative mortality of patients with diabetes or preoperative hyperglycemia is higher than that of patients without diabetes or hyperglycemia</a:t>
            </a:r>
            <a:endParaRPr lang="en-US" sz="3000">
              <a:solidFill>
                <a:schemeClr val="tx1"/>
              </a:solidFill>
            </a:endParaRPr>
          </a:p>
        </p:txBody>
      </p:sp>
    </p:spTree>
    <p:extLst>
      <p:ext uri="{BB962C8B-B14F-4D97-AF65-F5344CB8AC3E}">
        <p14:creationId xmlns:p14="http://schemas.microsoft.com/office/powerpoint/2010/main" val="793145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F7C718-2906-C95E-85A3-E6DC56D22247}"/>
              </a:ext>
            </a:extLst>
          </p:cNvPr>
          <p:cNvSpPr>
            <a:spLocks noGrp="1"/>
          </p:cNvSpPr>
          <p:nvPr>
            <p:ph type="title"/>
          </p:nvPr>
        </p:nvSpPr>
        <p:spPr>
          <a:xfrm>
            <a:off x="677334" y="609600"/>
            <a:ext cx="8596668" cy="784302"/>
          </a:xfrm>
        </p:spPr>
        <p:txBody>
          <a:bodyPr/>
          <a:lstStyle/>
          <a:p>
            <a:r>
              <a:rPr lang="en-US" b="1">
                <a:solidFill>
                  <a:schemeClr val="tx1"/>
                </a:solidFill>
              </a:rPr>
              <a:t>Effects of anesthetics on diabetes </a:t>
            </a:r>
          </a:p>
        </p:txBody>
      </p:sp>
      <p:sp>
        <p:nvSpPr>
          <p:cNvPr id="3" name="Content Placeholder 2">
            <a:extLst>
              <a:ext uri="{FF2B5EF4-FFF2-40B4-BE49-F238E27FC236}">
                <a16:creationId xmlns:a16="http://schemas.microsoft.com/office/drawing/2014/main" xmlns="" id="{5FA37FFE-602C-C8F3-4B60-D5F84AE8A320}"/>
              </a:ext>
            </a:extLst>
          </p:cNvPr>
          <p:cNvSpPr>
            <a:spLocks noGrp="1"/>
          </p:cNvSpPr>
          <p:nvPr>
            <p:ph idx="1"/>
          </p:nvPr>
        </p:nvSpPr>
        <p:spPr>
          <a:xfrm>
            <a:off x="677334" y="1610732"/>
            <a:ext cx="8596668" cy="4894145"/>
          </a:xfrm>
        </p:spPr>
        <p:txBody>
          <a:bodyPr>
            <a:noAutofit/>
          </a:bodyPr>
          <a:lstStyle/>
          <a:p>
            <a:pPr algn="just"/>
            <a:r>
              <a:rPr lang="en-US" sz="2900" b="0" i="0" u="none" strike="noStrike">
                <a:solidFill>
                  <a:srgbClr val="333333"/>
                </a:solidFill>
                <a:effectLst/>
                <a:latin typeface="Helvetica Neue" panose="02000503000000020004" pitchFamily="2"/>
              </a:rPr>
              <a:t>Benzodiazepines, an intravenous tranquilizer, can reduce the secretion of cortisol and insulin.</a:t>
            </a:r>
          </a:p>
          <a:p>
            <a:pPr algn="just"/>
            <a:r>
              <a:rPr lang="en-US" sz="2900" b="0" i="0" u="none" strike="noStrike">
                <a:solidFill>
                  <a:srgbClr val="333333"/>
                </a:solidFill>
                <a:effectLst/>
                <a:latin typeface="Helvetica Neue" panose="02000503000000020004" pitchFamily="2"/>
              </a:rPr>
              <a:t>Some studies have shown that volatile anesthetics impair glucose tolerance and inhibit insulin secretion by inhibiting ATP-sensitive K</a:t>
            </a:r>
            <a:r>
              <a:rPr lang="en-US" sz="2900" b="0" i="0" u="none" strike="noStrike" baseline="30000">
                <a:solidFill>
                  <a:srgbClr val="333333"/>
                </a:solidFill>
                <a:effectLst/>
                <a:latin typeface="Helvetica Neue" panose="02000503000000020004" pitchFamily="2"/>
              </a:rPr>
              <a:t>+</a:t>
            </a:r>
            <a:r>
              <a:rPr lang="en-US" sz="2900" b="0" i="0" u="none" strike="noStrike">
                <a:solidFill>
                  <a:srgbClr val="333333"/>
                </a:solidFill>
                <a:effectLst/>
                <a:latin typeface="Helvetica Neue" panose="02000503000000020004" pitchFamily="2"/>
              </a:rPr>
              <a:t> channels on </a:t>
            </a:r>
            <a:r>
              <a:rPr lang="el-GR" sz="2900" b="0" i="0" u="none" strike="noStrike">
                <a:solidFill>
                  <a:srgbClr val="333333"/>
                </a:solidFill>
                <a:effectLst/>
                <a:latin typeface="Helvetica Neue" panose="02000503000000020004" pitchFamily="2"/>
              </a:rPr>
              <a:t>β </a:t>
            </a:r>
            <a:r>
              <a:rPr lang="en-US" sz="2900" b="0" i="0" u="none" strike="noStrike">
                <a:solidFill>
                  <a:srgbClr val="333333"/>
                </a:solidFill>
                <a:effectLst/>
                <a:latin typeface="Helvetica Neue" panose="02000503000000020004" pitchFamily="2"/>
              </a:rPr>
              <a:t>cells, resulting in perioperative hyperglycemia.</a:t>
            </a:r>
          </a:p>
          <a:p>
            <a:pPr algn="just"/>
            <a:r>
              <a:rPr lang="en-US" sz="2900" b="0" i="0" u="none" strike="noStrike">
                <a:solidFill>
                  <a:srgbClr val="333333"/>
                </a:solidFill>
                <a:effectLst/>
                <a:latin typeface="Helvetica Neue" panose="02000503000000020004" pitchFamily="2"/>
              </a:rPr>
              <a:t>Other studies have shown that high-dose propofol infusion can reduce the levels of blood glucose and norepinephrine, thus reducing perioperative blood glucose levels</a:t>
            </a:r>
            <a:endParaRPr lang="en-US" sz="2900"/>
          </a:p>
        </p:txBody>
      </p:sp>
    </p:spTree>
    <p:extLst>
      <p:ext uri="{BB962C8B-B14F-4D97-AF65-F5344CB8AC3E}">
        <p14:creationId xmlns:p14="http://schemas.microsoft.com/office/powerpoint/2010/main" val="41528385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559</Words>
  <Application>Microsoft Office PowerPoint</Application>
  <PresentationFormat>Custom</PresentationFormat>
  <Paragraphs>30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Anesthesia for patients with diabetes mellitus General Medicine Theory 4</vt:lpstr>
      <vt:lpstr>INTRODUCTION</vt:lpstr>
      <vt:lpstr>Perioperative management of blood glucose in adults with diabetes mellitus</vt:lpstr>
      <vt:lpstr>Continue </vt:lpstr>
      <vt:lpstr>Continue</vt:lpstr>
      <vt:lpstr>Perioperative blood glucose management in children</vt:lpstr>
      <vt:lpstr>PREANESTHESIA EVALUATION</vt:lpstr>
      <vt:lpstr>Note</vt:lpstr>
      <vt:lpstr>Effects of anesthetics on diabetes </vt:lpstr>
      <vt:lpstr>Continue </vt:lpstr>
      <vt:lpstr>Continue  </vt:lpstr>
      <vt:lpstr>Continue</vt:lpstr>
      <vt:lpstr>Continue </vt:lpstr>
      <vt:lpstr>Continue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Anesthesia for patients with diabetes mellitus</dc:title>
  <dc:creator>9647501456521</dc:creator>
  <cp:lastModifiedBy>ACC IT</cp:lastModifiedBy>
  <cp:revision>3</cp:revision>
  <dcterms:created xsi:type="dcterms:W3CDTF">2023-02-03T15:58:19Z</dcterms:created>
  <dcterms:modified xsi:type="dcterms:W3CDTF">2023-03-12T06:13:14Z</dcterms:modified>
</cp:coreProperties>
</file>