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asahq.org/madeforthismoment/preparing-for-surgery/procedures/heart-surger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sahq.org/madeforthismoment/preparing-for-surgery/risks/sleep-apnea/"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D2CE79-8EF7-F898-40CD-CDFA25AEC759}"/>
              </a:ext>
            </a:extLst>
          </p:cNvPr>
          <p:cNvSpPr>
            <a:spLocks noGrp="1"/>
          </p:cNvSpPr>
          <p:nvPr>
            <p:ph type="ctrTitle"/>
          </p:nvPr>
        </p:nvSpPr>
        <p:spPr>
          <a:xfrm>
            <a:off x="1507067" y="1905000"/>
            <a:ext cx="7766936" cy="2590800"/>
          </a:xfrm>
        </p:spPr>
        <p:txBody>
          <a:bodyPr/>
          <a:lstStyle/>
          <a:p>
            <a:pPr algn="ctr"/>
            <a:r>
              <a:rPr lang="en-US" sz="6100" b="1" i="0" u="none" strike="noStrike" dirty="0" smtClean="0">
                <a:solidFill>
                  <a:srgbClr val="1B1B1B"/>
                </a:solidFill>
                <a:effectLst/>
                <a:latin typeface="Lato" panose="020F0502020204030204" pitchFamily="34" charset="0"/>
              </a:rPr>
              <a:t>Obesity</a:t>
            </a:r>
            <a:br>
              <a:rPr lang="en-US" sz="6100" b="1" i="0" u="none" strike="noStrike" dirty="0" smtClean="0">
                <a:solidFill>
                  <a:srgbClr val="1B1B1B"/>
                </a:solidFill>
                <a:effectLst/>
                <a:latin typeface="Lato" panose="020F0502020204030204" pitchFamily="34" charset="0"/>
              </a:rPr>
            </a:br>
            <a:r>
              <a:rPr lang="en-US" sz="6100" b="1" dirty="0" smtClean="0">
                <a:solidFill>
                  <a:srgbClr val="1B1B1B"/>
                </a:solidFill>
                <a:latin typeface="Lato" panose="020F0502020204030204" pitchFamily="34" charset="0"/>
              </a:rPr>
              <a:t>General medicine Theory 3</a:t>
            </a:r>
            <a:endParaRPr lang="en-US" sz="6100" b="1" i="0" u="none" strike="noStrike" dirty="0">
              <a:solidFill>
                <a:srgbClr val="1B1B1B"/>
              </a:solidFill>
              <a:effectLst/>
              <a:latin typeface="Lato" panose="020F0502020204030204" pitchFamily="34" charset="0"/>
            </a:endParaRPr>
          </a:p>
        </p:txBody>
      </p:sp>
    </p:spTree>
    <p:extLst>
      <p:ext uri="{BB962C8B-B14F-4D97-AF65-F5344CB8AC3E}">
        <p14:creationId xmlns:p14="http://schemas.microsoft.com/office/powerpoint/2010/main" val="3936177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BC955368-FF8F-F9D3-AE90-0B4B2ACC6714}"/>
              </a:ext>
            </a:extLst>
          </p:cNvPr>
          <p:cNvPicPr>
            <a:picLocks noChangeAspect="1"/>
          </p:cNvPicPr>
          <p:nvPr/>
        </p:nvPicPr>
        <p:blipFill>
          <a:blip r:embed="rId2"/>
          <a:stretch>
            <a:fillRect/>
          </a:stretch>
        </p:blipFill>
        <p:spPr>
          <a:xfrm>
            <a:off x="526585" y="650488"/>
            <a:ext cx="8982927" cy="5389756"/>
          </a:xfrm>
          <a:prstGeom prst="rect">
            <a:avLst/>
          </a:prstGeom>
        </p:spPr>
      </p:pic>
    </p:spTree>
    <p:extLst>
      <p:ext uri="{BB962C8B-B14F-4D97-AF65-F5344CB8AC3E}">
        <p14:creationId xmlns:p14="http://schemas.microsoft.com/office/powerpoint/2010/main" val="2871583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5D905595-68AB-0215-A5E1-168232D06DE3}"/>
              </a:ext>
            </a:extLst>
          </p:cNvPr>
          <p:cNvPicPr>
            <a:picLocks noChangeAspect="1"/>
          </p:cNvPicPr>
          <p:nvPr/>
        </p:nvPicPr>
        <p:blipFill>
          <a:blip r:embed="rId2"/>
          <a:stretch>
            <a:fillRect/>
          </a:stretch>
        </p:blipFill>
        <p:spPr>
          <a:xfrm>
            <a:off x="358089" y="557561"/>
            <a:ext cx="9120448" cy="5172927"/>
          </a:xfrm>
          <a:prstGeom prst="rect">
            <a:avLst/>
          </a:prstGeom>
        </p:spPr>
      </p:pic>
    </p:spTree>
    <p:extLst>
      <p:ext uri="{BB962C8B-B14F-4D97-AF65-F5344CB8AC3E}">
        <p14:creationId xmlns:p14="http://schemas.microsoft.com/office/powerpoint/2010/main" val="2843792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ACF7A8-893B-A094-4BE0-345C52301155}"/>
              </a:ext>
            </a:extLst>
          </p:cNvPr>
          <p:cNvSpPr>
            <a:spLocks noGrp="1"/>
          </p:cNvSpPr>
          <p:nvPr>
            <p:ph type="title"/>
          </p:nvPr>
        </p:nvSpPr>
        <p:spPr>
          <a:xfrm>
            <a:off x="677334" y="609600"/>
            <a:ext cx="8596668" cy="1063083"/>
          </a:xfrm>
        </p:spPr>
        <p:txBody>
          <a:bodyPr/>
          <a:lstStyle/>
          <a:p>
            <a:pPr algn="ctr"/>
            <a:r>
              <a:rPr lang="en-US" b="1" dirty="0"/>
              <a:t>Introduction</a:t>
            </a:r>
            <a:r>
              <a:rPr lang="en-US" dirty="0"/>
              <a:t> </a:t>
            </a:r>
          </a:p>
        </p:txBody>
      </p:sp>
      <p:sp>
        <p:nvSpPr>
          <p:cNvPr id="3" name="Content Placeholder 2">
            <a:extLst>
              <a:ext uri="{FF2B5EF4-FFF2-40B4-BE49-F238E27FC236}">
                <a16:creationId xmlns:a16="http://schemas.microsoft.com/office/drawing/2014/main" xmlns="" id="{107DDC70-2015-C2AF-1C59-5B83F14AD5B2}"/>
              </a:ext>
            </a:extLst>
          </p:cNvPr>
          <p:cNvSpPr>
            <a:spLocks noGrp="1"/>
          </p:cNvSpPr>
          <p:nvPr>
            <p:ph idx="1"/>
          </p:nvPr>
        </p:nvSpPr>
        <p:spPr>
          <a:xfrm>
            <a:off x="677334" y="2489321"/>
            <a:ext cx="8596668" cy="4368679"/>
          </a:xfrm>
        </p:spPr>
        <p:txBody>
          <a:bodyPr>
            <a:normAutofit/>
          </a:bodyPr>
          <a:lstStyle/>
          <a:p>
            <a:pPr algn="just"/>
            <a:r>
              <a:rPr lang="en-US" sz="3500" b="1" dirty="0">
                <a:solidFill>
                  <a:schemeClr val="tx1"/>
                </a:solidFill>
                <a:latin typeface="Lato" panose="020F0502020204030203" pitchFamily="34" charset="0"/>
              </a:rPr>
              <a:t>Ob</a:t>
            </a:r>
            <a:r>
              <a:rPr lang="en-US" sz="3500" b="1" i="0" u="none" strike="noStrike" dirty="0">
                <a:solidFill>
                  <a:schemeClr val="tx1"/>
                </a:solidFill>
                <a:effectLst/>
                <a:latin typeface="Lato" panose="020F0502020204030203" pitchFamily="34" charset="0"/>
              </a:rPr>
              <a:t>ese patients </a:t>
            </a:r>
            <a:r>
              <a:rPr lang="en-US" sz="3500" b="1" dirty="0">
                <a:solidFill>
                  <a:schemeClr val="tx1"/>
                </a:solidFill>
                <a:latin typeface="Lato" panose="020F0502020204030203" pitchFamily="34" charset="0"/>
              </a:rPr>
              <a:t>with </a:t>
            </a:r>
            <a:r>
              <a:rPr lang="en-US" sz="3500" b="1" i="0" u="none" strike="noStrike" dirty="0">
                <a:solidFill>
                  <a:schemeClr val="tx1"/>
                </a:solidFill>
                <a:effectLst/>
                <a:latin typeface="Lato" panose="020F0502020204030203" pitchFamily="34" charset="0"/>
              </a:rPr>
              <a:t>significantly overweight are at increased risk for a variety of health conditions, including </a:t>
            </a:r>
            <a:r>
              <a:rPr lang="en-US" sz="3500" b="1" i="0" u="none" strike="noStrike" dirty="0">
                <a:solidFill>
                  <a:schemeClr val="tx1"/>
                </a:solidFill>
                <a:effectLst/>
                <a:latin typeface="Lato" panose="020F0502020204030203" pitchFamily="34" charset="0"/>
                <a:hlinkClick r:id="rId2">
                  <a:extLst>
                    <a:ext uri="{A12FA001-AC4F-418D-AE19-62706E023703}">
                      <ahyp:hlinkClr xmlns:ahyp="http://schemas.microsoft.com/office/drawing/2018/hyperlinkcolor" xmlns="" val="tx"/>
                    </a:ext>
                  </a:extLst>
                </a:hlinkClick>
              </a:rPr>
              <a:t>heart disease</a:t>
            </a:r>
            <a:r>
              <a:rPr lang="en-US" sz="3500" b="1" i="0" u="none" strike="noStrike" dirty="0">
                <a:solidFill>
                  <a:schemeClr val="tx1"/>
                </a:solidFill>
                <a:effectLst/>
                <a:latin typeface="Lato" panose="020F0502020204030203" pitchFamily="34" charset="0"/>
              </a:rPr>
              <a:t>, cancer, diabetes, and stroke.</a:t>
            </a:r>
            <a:endParaRPr lang="en-US" sz="3500" b="1" dirty="0">
              <a:solidFill>
                <a:schemeClr val="tx1"/>
              </a:solidFill>
            </a:endParaRPr>
          </a:p>
        </p:txBody>
      </p:sp>
    </p:spTree>
    <p:extLst>
      <p:ext uri="{BB962C8B-B14F-4D97-AF65-F5344CB8AC3E}">
        <p14:creationId xmlns:p14="http://schemas.microsoft.com/office/powerpoint/2010/main" val="350980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461039-A26B-992D-4DA9-5BC8F81A77D9}"/>
              </a:ext>
            </a:extLst>
          </p:cNvPr>
          <p:cNvSpPr>
            <a:spLocks noGrp="1"/>
          </p:cNvSpPr>
          <p:nvPr>
            <p:ph type="title"/>
          </p:nvPr>
        </p:nvSpPr>
        <p:spPr>
          <a:xfrm>
            <a:off x="677334" y="867317"/>
            <a:ext cx="8596668" cy="5049023"/>
          </a:xfrm>
        </p:spPr>
        <p:txBody>
          <a:bodyPr>
            <a:normAutofit/>
          </a:bodyPr>
          <a:lstStyle/>
          <a:p>
            <a:pPr algn="just"/>
            <a:r>
              <a:rPr lang="en-US" sz="3500" dirty="0">
                <a:solidFill>
                  <a:schemeClr val="tx1"/>
                </a:solidFill>
              </a:rPr>
              <a:t>One of the biggest concerns is that being overweight makes you more likely to have a condition called </a:t>
            </a:r>
            <a:r>
              <a:rPr lang="en-US" sz="3500" b="0" i="0" u="none" strike="noStrike" dirty="0">
                <a:solidFill>
                  <a:schemeClr val="tx1"/>
                </a:solidFill>
                <a:effectLst/>
                <a:latin typeface="Lato" panose="020F0502020204030203" pitchFamily="34" charset="0"/>
                <a:hlinkClick r:id="rId2">
                  <a:extLst>
                    <a:ext uri="{A12FA001-AC4F-418D-AE19-62706E023703}">
                      <ahyp:hlinkClr xmlns:ahyp="http://schemas.microsoft.com/office/drawing/2018/hyperlinkcolor" xmlns="" val="tx"/>
                    </a:ext>
                  </a:extLst>
                </a:hlinkClick>
              </a:rPr>
              <a:t>sleep apnea</a:t>
            </a:r>
            <a:r>
              <a:rPr lang="en-US" sz="3500" dirty="0">
                <a:solidFill>
                  <a:schemeClr val="tx1"/>
                </a:solidFill>
              </a:rPr>
              <a:t>, which causes you to temporarily stop breathing while you sleep. This can make anesthesia riskier, especially general anesthesia, which causes you to lose consciousness.</a:t>
            </a:r>
          </a:p>
        </p:txBody>
      </p:sp>
    </p:spTree>
    <p:extLst>
      <p:ext uri="{BB962C8B-B14F-4D97-AF65-F5344CB8AC3E}">
        <p14:creationId xmlns:p14="http://schemas.microsoft.com/office/powerpoint/2010/main" val="727191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7A40FC-0904-E2DC-78D1-374AC87E2FF4}"/>
              </a:ext>
            </a:extLst>
          </p:cNvPr>
          <p:cNvSpPr>
            <a:spLocks noGrp="1"/>
          </p:cNvSpPr>
          <p:nvPr>
            <p:ph type="title"/>
          </p:nvPr>
        </p:nvSpPr>
        <p:spPr>
          <a:xfrm>
            <a:off x="677334" y="609600"/>
            <a:ext cx="8596668" cy="939180"/>
          </a:xfrm>
        </p:spPr>
        <p:txBody>
          <a:bodyPr>
            <a:normAutofit fontScale="90000"/>
          </a:bodyPr>
          <a:lstStyle/>
          <a:p>
            <a:r>
              <a:rPr lang="en-US" b="1" i="0" u="none" strike="noStrike" dirty="0">
                <a:solidFill>
                  <a:srgbClr val="1B1B1B"/>
                </a:solidFill>
                <a:effectLst/>
                <a:latin typeface="Lato" panose="020F0502020204030203" pitchFamily="34" charset="0"/>
              </a:rPr>
              <a:t>How does sleep apnea affect anesthesia?</a:t>
            </a:r>
            <a:endParaRPr lang="en-US" b="1" dirty="0"/>
          </a:p>
        </p:txBody>
      </p:sp>
      <p:sp>
        <p:nvSpPr>
          <p:cNvPr id="3" name="Content Placeholder 2">
            <a:extLst>
              <a:ext uri="{FF2B5EF4-FFF2-40B4-BE49-F238E27FC236}">
                <a16:creationId xmlns:a16="http://schemas.microsoft.com/office/drawing/2014/main" xmlns="" id="{5EB419CF-C3A9-239E-E56A-D314F375DE45}"/>
              </a:ext>
            </a:extLst>
          </p:cNvPr>
          <p:cNvSpPr>
            <a:spLocks noGrp="1"/>
          </p:cNvSpPr>
          <p:nvPr>
            <p:ph idx="1"/>
          </p:nvPr>
        </p:nvSpPr>
        <p:spPr>
          <a:xfrm>
            <a:off x="677334" y="1548781"/>
            <a:ext cx="8596668" cy="4492582"/>
          </a:xfrm>
        </p:spPr>
        <p:txBody>
          <a:bodyPr>
            <a:normAutofit/>
          </a:bodyPr>
          <a:lstStyle/>
          <a:p>
            <a:pPr algn="just"/>
            <a:r>
              <a:rPr lang="en-US" sz="3000" b="0" i="0" u="none" strike="noStrike" dirty="0">
                <a:solidFill>
                  <a:srgbClr val="1B1B1B"/>
                </a:solidFill>
                <a:effectLst/>
                <a:latin typeface="Lato" panose="020F0502020204030203" pitchFamily="34" charset="0"/>
              </a:rPr>
              <a:t>Anesthesia, especially general anesthesia, can be dangerous for people with obstructive sleep apnea. The condition makes anesthesia riskier because it slows down breathing and can make you more sensitive to its effects. Sleep apnea also can make it more difficult to regain consciousness and take a breath after surgery.</a:t>
            </a:r>
            <a:endParaRPr lang="en-US" sz="3000" dirty="0"/>
          </a:p>
        </p:txBody>
      </p:sp>
    </p:spTree>
    <p:extLst>
      <p:ext uri="{BB962C8B-B14F-4D97-AF65-F5344CB8AC3E}">
        <p14:creationId xmlns:p14="http://schemas.microsoft.com/office/powerpoint/2010/main" val="3156404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A3CA37-F365-BD27-5DAB-D63FF764D44F}"/>
              </a:ext>
            </a:extLst>
          </p:cNvPr>
          <p:cNvSpPr>
            <a:spLocks noGrp="1"/>
          </p:cNvSpPr>
          <p:nvPr>
            <p:ph type="title"/>
          </p:nvPr>
        </p:nvSpPr>
        <p:spPr>
          <a:xfrm>
            <a:off x="677334" y="609599"/>
            <a:ext cx="8596668" cy="5802351"/>
          </a:xfrm>
        </p:spPr>
        <p:txBody>
          <a:bodyPr/>
          <a:lstStyle/>
          <a:p>
            <a:pPr algn="just"/>
            <a:r>
              <a:rPr lang="en-US" b="0" i="0" u="none" strike="noStrike" dirty="0">
                <a:solidFill>
                  <a:schemeClr val="tx1"/>
                </a:solidFill>
                <a:effectLst/>
                <a:latin typeface="Lato" panose="020F0502020204030203" pitchFamily="34" charset="0"/>
              </a:rPr>
              <a:t>If there is overweight, patient may also have medical conditions that are caused or made worse by the extra weight, and they can increase your risk during surgery. For example, your blood pressure may be higher than normal. You may have diabetes or GERD (</a:t>
            </a:r>
            <a:r>
              <a:rPr lang="en-US" b="0" i="0" u="none" strike="noStrike" dirty="0" err="1">
                <a:solidFill>
                  <a:schemeClr val="tx1"/>
                </a:solidFill>
                <a:effectLst/>
                <a:latin typeface="Lato" panose="020F0502020204030203" pitchFamily="34" charset="0"/>
              </a:rPr>
              <a:t>gastroesophageal</a:t>
            </a:r>
            <a:r>
              <a:rPr lang="en-US" b="0" i="0" u="none" strike="noStrike" dirty="0">
                <a:solidFill>
                  <a:schemeClr val="tx1"/>
                </a:solidFill>
                <a:effectLst/>
                <a:latin typeface="Lato" panose="020F0502020204030203" pitchFamily="34" charset="0"/>
              </a:rPr>
              <a:t> reflux disease).</a:t>
            </a:r>
            <a:endParaRPr lang="en-US" dirty="0">
              <a:solidFill>
                <a:schemeClr val="tx1"/>
              </a:solidFill>
            </a:endParaRPr>
          </a:p>
        </p:txBody>
      </p:sp>
    </p:spTree>
    <p:extLst>
      <p:ext uri="{BB962C8B-B14F-4D97-AF65-F5344CB8AC3E}">
        <p14:creationId xmlns:p14="http://schemas.microsoft.com/office/powerpoint/2010/main" val="1123925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B27BE0-6857-BBD4-D037-E612079012E3}"/>
              </a:ext>
            </a:extLst>
          </p:cNvPr>
          <p:cNvSpPr>
            <a:spLocks noGrp="1"/>
          </p:cNvSpPr>
          <p:nvPr>
            <p:ph type="title"/>
          </p:nvPr>
        </p:nvSpPr>
        <p:spPr/>
        <p:txBody>
          <a:bodyPr>
            <a:noAutofit/>
          </a:bodyPr>
          <a:lstStyle/>
          <a:p>
            <a:pPr algn="just"/>
            <a:r>
              <a:rPr lang="en-US" sz="3000" b="0" i="0" u="none" strike="noStrike" dirty="0">
                <a:solidFill>
                  <a:srgbClr val="1B1B1B"/>
                </a:solidFill>
                <a:effectLst/>
                <a:latin typeface="Lato" panose="020F0502020204030203" pitchFamily="34" charset="0"/>
              </a:rPr>
              <a:t>being significantly overweight can lead to challenges with a number of anesthesia-related processes:</a:t>
            </a:r>
            <a:endParaRPr lang="en-US" sz="3000" dirty="0"/>
          </a:p>
        </p:txBody>
      </p:sp>
      <p:sp>
        <p:nvSpPr>
          <p:cNvPr id="4" name="TextBox 3">
            <a:extLst>
              <a:ext uri="{FF2B5EF4-FFF2-40B4-BE49-F238E27FC236}">
                <a16:creationId xmlns:a16="http://schemas.microsoft.com/office/drawing/2014/main" xmlns="" id="{CAE8E55D-435C-270B-7362-51750198C4B5}"/>
              </a:ext>
            </a:extLst>
          </p:cNvPr>
          <p:cNvSpPr txBox="1"/>
          <p:nvPr/>
        </p:nvSpPr>
        <p:spPr>
          <a:xfrm>
            <a:off x="677334" y="1997839"/>
            <a:ext cx="8469763" cy="4401205"/>
          </a:xfrm>
          <a:prstGeom prst="rect">
            <a:avLst/>
          </a:prstGeom>
          <a:noFill/>
        </p:spPr>
        <p:txBody>
          <a:bodyPr wrap="square">
            <a:spAutoFit/>
          </a:bodyPr>
          <a:lstStyle/>
          <a:p>
            <a:pPr algn="just">
              <a:buFont typeface="Arial" panose="020B0604020202020204" pitchFamily="34" charset="0"/>
              <a:buChar char="•"/>
            </a:pPr>
            <a:r>
              <a:rPr lang="en-US" sz="2800" b="0" i="0" u="none" strike="noStrike" dirty="0">
                <a:solidFill>
                  <a:srgbClr val="1B1B1B"/>
                </a:solidFill>
                <a:effectLst/>
                <a:latin typeface="Lato" panose="020F0502020204030203" pitchFamily="34" charset="0"/>
              </a:rPr>
              <a:t>Locating veins to deliver anesthesia and life-saving emergency medications intravenously</a:t>
            </a:r>
          </a:p>
          <a:p>
            <a:pPr algn="just">
              <a:buFont typeface="Arial" panose="020B0604020202020204" pitchFamily="34" charset="0"/>
              <a:buChar char="•"/>
            </a:pPr>
            <a:r>
              <a:rPr lang="en-US" sz="2800" b="0" i="0" u="none" strike="noStrike" dirty="0">
                <a:solidFill>
                  <a:srgbClr val="1B1B1B"/>
                </a:solidFill>
                <a:effectLst/>
                <a:latin typeface="Lato" panose="020F0502020204030203" pitchFamily="34" charset="0"/>
              </a:rPr>
              <a:t>Determining the right dose of medications</a:t>
            </a:r>
          </a:p>
          <a:p>
            <a:pPr algn="just">
              <a:buFont typeface="Arial" panose="020B0604020202020204" pitchFamily="34" charset="0"/>
              <a:buChar char="•"/>
            </a:pPr>
            <a:r>
              <a:rPr lang="en-US" sz="2800" b="0" i="0" u="none" strike="noStrike" dirty="0">
                <a:solidFill>
                  <a:srgbClr val="1B1B1B"/>
                </a:solidFill>
                <a:effectLst/>
                <a:latin typeface="Lato" panose="020F0502020204030203" pitchFamily="34" charset="0"/>
              </a:rPr>
              <a:t>Ensuring you get enough oxygen and airflow, especially if you have sleep apnea</a:t>
            </a:r>
          </a:p>
          <a:p>
            <a:pPr algn="just">
              <a:buFont typeface="Arial" panose="020B0604020202020204" pitchFamily="34" charset="0"/>
              <a:buChar char="•"/>
            </a:pPr>
            <a:r>
              <a:rPr lang="en-US" sz="2800" b="0" i="0" u="none" strike="noStrike" dirty="0">
                <a:solidFill>
                  <a:srgbClr val="1B1B1B"/>
                </a:solidFill>
                <a:effectLst/>
                <a:latin typeface="Lato" panose="020F0502020204030203" pitchFamily="34" charset="0"/>
              </a:rPr>
              <a:t>Adding to the time it takes to regain consciousness after surgery and your recovery time</a:t>
            </a:r>
          </a:p>
          <a:p>
            <a:pPr algn="just">
              <a:buFont typeface="Arial" panose="020B0604020202020204" pitchFamily="34" charset="0"/>
              <a:buChar char="•"/>
            </a:pPr>
            <a:r>
              <a:rPr lang="en-US" sz="2800" b="0" i="0" u="none" strike="noStrike" dirty="0">
                <a:solidFill>
                  <a:srgbClr val="1B1B1B"/>
                </a:solidFill>
                <a:effectLst/>
                <a:latin typeface="Lato" panose="020F0502020204030203" pitchFamily="34" charset="0"/>
              </a:rPr>
              <a:t>Increasing the risk of breathing problems with narcotics and other pain medicines</a:t>
            </a:r>
          </a:p>
          <a:p>
            <a:pPr algn="just">
              <a:buFont typeface="Arial" panose="020B0604020202020204" pitchFamily="34" charset="0"/>
              <a:buChar char="•"/>
            </a:pPr>
            <a:r>
              <a:rPr lang="en-US" sz="2800" b="0" i="0" u="none" strike="noStrike" dirty="0">
                <a:solidFill>
                  <a:srgbClr val="1B1B1B"/>
                </a:solidFill>
                <a:effectLst/>
                <a:latin typeface="Lato" panose="020F0502020204030203" pitchFamily="34" charset="0"/>
              </a:rPr>
              <a:t>Placing a breathing tube</a:t>
            </a:r>
          </a:p>
        </p:txBody>
      </p:sp>
    </p:spTree>
    <p:extLst>
      <p:ext uri="{BB962C8B-B14F-4D97-AF65-F5344CB8AC3E}">
        <p14:creationId xmlns:p14="http://schemas.microsoft.com/office/powerpoint/2010/main" val="812888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xmlns="" id="{6B01629F-E641-96F4-46E6-568838A79FDF}"/>
              </a:ext>
            </a:extLst>
          </p:cNvPr>
          <p:cNvPicPr>
            <a:picLocks noChangeAspect="1"/>
          </p:cNvPicPr>
          <p:nvPr/>
        </p:nvPicPr>
        <p:blipFill>
          <a:blip r:embed="rId2"/>
          <a:stretch>
            <a:fillRect/>
          </a:stretch>
        </p:blipFill>
        <p:spPr>
          <a:xfrm>
            <a:off x="1827561" y="557561"/>
            <a:ext cx="6226097" cy="5916341"/>
          </a:xfrm>
          <a:prstGeom prst="rect">
            <a:avLst/>
          </a:prstGeom>
        </p:spPr>
      </p:pic>
    </p:spTree>
    <p:extLst>
      <p:ext uri="{BB962C8B-B14F-4D97-AF65-F5344CB8AC3E}">
        <p14:creationId xmlns:p14="http://schemas.microsoft.com/office/powerpoint/2010/main" val="2865016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FDF2DB5-4990-6EB5-05CD-01B927D6E897}"/>
              </a:ext>
            </a:extLst>
          </p:cNvPr>
          <p:cNvSpPr txBox="1"/>
          <p:nvPr/>
        </p:nvSpPr>
        <p:spPr>
          <a:xfrm>
            <a:off x="381000" y="0"/>
            <a:ext cx="9004609" cy="6771084"/>
          </a:xfrm>
          <a:prstGeom prst="rect">
            <a:avLst/>
          </a:prstGeom>
          <a:noFill/>
        </p:spPr>
        <p:txBody>
          <a:bodyPr wrap="square">
            <a:spAutoFit/>
          </a:bodyPr>
          <a:lstStyle/>
          <a:p>
            <a:pPr algn="just"/>
            <a:r>
              <a:rPr lang="en-US" sz="3100" b="1" i="0" u="none" strike="noStrike" dirty="0">
                <a:solidFill>
                  <a:srgbClr val="505050"/>
                </a:solidFill>
                <a:effectLst/>
                <a:latin typeface="helvetica" pitchFamily="2" charset="0"/>
              </a:rPr>
              <a:t>Health conditions associated with obesity, suggestive features and the </a:t>
            </a:r>
            <a:r>
              <a:rPr lang="en-US" sz="3100" b="1" i="0" u="none" strike="noStrike" dirty="0" err="1">
                <a:solidFill>
                  <a:srgbClr val="505050"/>
                </a:solidFill>
                <a:effectLst/>
                <a:latin typeface="helvetica" pitchFamily="2" charset="0"/>
              </a:rPr>
              <a:t>perioperative</a:t>
            </a:r>
            <a:r>
              <a:rPr lang="en-US" sz="3100" b="1" i="0" u="none" strike="noStrike" dirty="0">
                <a:solidFill>
                  <a:srgbClr val="505050"/>
                </a:solidFill>
                <a:effectLst/>
                <a:latin typeface="helvetica" pitchFamily="2" charset="0"/>
              </a:rPr>
              <a:t> actions required. ABG, arterial blood gas; BiPAP, bilevel positive airway pressure; CPET, cardiopulmonary exercise testing; DM, diabetes mellitus; ECHO, echocardiogram; HDL, high-density lipoproteins; HDU, high dependency unit; LFTs, liver function tests; METS, metabolic equivalents; NAFLD, non-alcoholic fatty liver disease; NASH, non-alcoholic </a:t>
            </a:r>
            <a:r>
              <a:rPr lang="en-US" sz="3100" b="1" i="0" u="none" strike="noStrike" dirty="0" err="1">
                <a:solidFill>
                  <a:srgbClr val="505050"/>
                </a:solidFill>
                <a:effectLst/>
                <a:latin typeface="helvetica" pitchFamily="2" charset="0"/>
              </a:rPr>
              <a:t>steatohepatitis</a:t>
            </a:r>
            <a:r>
              <a:rPr lang="en-US" sz="3100" b="1" i="0" u="none" strike="noStrike" dirty="0">
                <a:solidFill>
                  <a:srgbClr val="505050"/>
                </a:solidFill>
                <a:effectLst/>
                <a:latin typeface="helvetica" pitchFamily="2" charset="0"/>
              </a:rPr>
              <a:t>; OHS, obesity hypoventilation syndrome; OSA, obstructive sleep </a:t>
            </a:r>
            <a:r>
              <a:rPr lang="en-US" sz="3100" b="1" i="0" u="none" strike="noStrike" dirty="0" err="1">
                <a:solidFill>
                  <a:srgbClr val="505050"/>
                </a:solidFill>
                <a:effectLst/>
                <a:latin typeface="helvetica" pitchFamily="2" charset="0"/>
              </a:rPr>
              <a:t>apnoea</a:t>
            </a:r>
            <a:r>
              <a:rPr lang="en-US" sz="3100" b="1" i="0" u="none" strike="noStrike" dirty="0">
                <a:solidFill>
                  <a:srgbClr val="505050"/>
                </a:solidFill>
                <a:effectLst/>
                <a:latin typeface="helvetica" pitchFamily="2" charset="0"/>
              </a:rPr>
              <a:t>; SBP, systolic BP; SDB, sleep disordered breathing</a:t>
            </a:r>
            <a:endParaRPr lang="en-US" sz="3100" dirty="0"/>
          </a:p>
        </p:txBody>
      </p:sp>
    </p:spTree>
    <p:extLst>
      <p:ext uri="{BB962C8B-B14F-4D97-AF65-F5344CB8AC3E}">
        <p14:creationId xmlns:p14="http://schemas.microsoft.com/office/powerpoint/2010/main" val="3542213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E1BDEC8B-CD74-39BE-882F-245F95D02F6D}"/>
              </a:ext>
            </a:extLst>
          </p:cNvPr>
          <p:cNvPicPr>
            <a:picLocks noChangeAspect="1"/>
          </p:cNvPicPr>
          <p:nvPr/>
        </p:nvPicPr>
        <p:blipFill>
          <a:blip r:embed="rId2"/>
          <a:stretch>
            <a:fillRect/>
          </a:stretch>
        </p:blipFill>
        <p:spPr>
          <a:xfrm>
            <a:off x="302140" y="216831"/>
            <a:ext cx="9145421" cy="5606584"/>
          </a:xfrm>
          <a:prstGeom prst="rect">
            <a:avLst/>
          </a:prstGeom>
        </p:spPr>
      </p:pic>
    </p:spTree>
    <p:extLst>
      <p:ext uri="{BB962C8B-B14F-4D97-AF65-F5344CB8AC3E}">
        <p14:creationId xmlns:p14="http://schemas.microsoft.com/office/powerpoint/2010/main" val="24642093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325</Words>
  <Application>Microsoft Office PowerPoint</Application>
  <PresentationFormat>Custom</PresentationFormat>
  <Paragraphs>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Obesity General medicine Theory 3</vt:lpstr>
      <vt:lpstr>Introduction </vt:lpstr>
      <vt:lpstr>One of the biggest concerns is that being overweight makes you more likely to have a condition called sleep apnea, which causes you to temporarily stop breathing while you sleep. This can make anesthesia riskier, especially general anesthesia, which causes you to lose consciousness.</vt:lpstr>
      <vt:lpstr>How does sleep apnea affect anesthesia?</vt:lpstr>
      <vt:lpstr>If there is overweight, patient may also have medical conditions that are caused or made worse by the extra weight, and they can increase your risk during surgery. For example, your blood pressure may be higher than normal. You may have diabetes or GERD (gastroesophageal reflux disease).</vt:lpstr>
      <vt:lpstr>being significantly overweight can lead to challenges with a number of anesthesia-related processes: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9647501456521</dc:creator>
  <cp:lastModifiedBy>ACC IT</cp:lastModifiedBy>
  <cp:revision>2</cp:revision>
  <dcterms:created xsi:type="dcterms:W3CDTF">2023-02-05T11:40:48Z</dcterms:created>
  <dcterms:modified xsi:type="dcterms:W3CDTF">2023-03-12T06:11:06Z</dcterms:modified>
</cp:coreProperties>
</file>