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1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3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2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8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6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1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0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94EDE-3F84-4BBC-BB11-8B028D2D5E6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1926-C521-493A-94BC-54F67C8D9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2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691" y="1143001"/>
            <a:ext cx="7772400" cy="2597726"/>
          </a:xfrm>
        </p:spPr>
        <p:txBody>
          <a:bodyPr>
            <a:normAutofit/>
          </a:bodyPr>
          <a:lstStyle/>
          <a:p>
            <a:r>
              <a:rPr lang="en-US" b="1" dirty="0"/>
              <a:t>Anesthesia for Ear, Nose and Throat </a:t>
            </a:r>
            <a:r>
              <a:rPr lang="en-US" b="1" dirty="0" smtClean="0"/>
              <a:t>Surgery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i="1" dirty="0" smtClean="0"/>
              <a:t>General Medicine</a:t>
            </a:r>
            <a:br>
              <a:rPr lang="en-US" sz="3600" b="1" i="1" dirty="0" smtClean="0"/>
            </a:br>
            <a:r>
              <a:rPr lang="en-US" sz="3600" b="1" i="1" dirty="0" smtClean="0"/>
              <a:t>Theory 2</a:t>
            </a:r>
            <a:endParaRPr lang="en-US" sz="36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1" y="4271963"/>
            <a:ext cx="8825346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81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b="1" dirty="0" smtClean="0"/>
              <a:t>Nasal Fracture</a:t>
            </a:r>
            <a:endParaRPr lang="en-US" b="1" dirty="0"/>
          </a:p>
        </p:txBody>
      </p:sp>
      <p:sp>
        <p:nvSpPr>
          <p:cNvPr id="4" name="AutoShape 2" descr="Nasal and Sinus Trauma | SpringerLi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37" y="2216727"/>
            <a:ext cx="5056908" cy="429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56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2370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Reduction of a nasal fracture is a brief procedure can be performed </a:t>
            </a:r>
            <a:r>
              <a:rPr lang="en-US" u="sng" dirty="0">
                <a:solidFill>
                  <a:srgbClr val="FF0000"/>
                </a:solidFill>
              </a:rPr>
              <a:t>under brief but deep general </a:t>
            </a:r>
            <a:r>
              <a:rPr lang="en-US" u="sng" dirty="0" smtClean="0">
                <a:solidFill>
                  <a:srgbClr val="FF0000"/>
                </a:solidFill>
              </a:rPr>
              <a:t>anesthesia.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can be achieved in </a:t>
            </a:r>
            <a:r>
              <a:rPr lang="en-US" u="sng" dirty="0">
                <a:solidFill>
                  <a:srgbClr val="FF0000"/>
                </a:solidFill>
              </a:rPr>
              <a:t>the slight head up position</a:t>
            </a:r>
            <a:r>
              <a:rPr lang="en-US" dirty="0"/>
              <a:t> after </a:t>
            </a:r>
            <a:r>
              <a:rPr lang="en-US" u="sng" dirty="0">
                <a:solidFill>
                  <a:srgbClr val="FF0000"/>
                </a:solidFill>
              </a:rPr>
              <a:t>adequate pre-oxygenation</a:t>
            </a:r>
            <a:r>
              <a:rPr lang="en-US" dirty="0"/>
              <a:t> using fentanyl for analgesia and a bolus dose of </a:t>
            </a:r>
            <a:r>
              <a:rPr lang="en-US" dirty="0" err="1"/>
              <a:t>propofol</a:t>
            </a:r>
            <a:r>
              <a:rPr lang="en-US" dirty="0"/>
              <a:t> and allowing the surgeon to do his reduction.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there is expected to be blood loss, the airway needs to be protected with either a laryngeal mask or endotracheal tube</a:t>
            </a:r>
            <a:r>
              <a:rPr lang="en-US" dirty="0" smtClean="0"/>
              <a:t>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8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502" y="609601"/>
            <a:ext cx="7772400" cy="1219200"/>
          </a:xfrm>
        </p:spPr>
        <p:txBody>
          <a:bodyPr/>
          <a:lstStyle/>
          <a:p>
            <a:r>
              <a:rPr lang="en-US" b="1" dirty="0" smtClean="0"/>
              <a:t>Sever Epistaxis</a:t>
            </a:r>
            <a:endParaRPr lang="en-US" b="1" dirty="0"/>
          </a:p>
        </p:txBody>
      </p:sp>
      <p:sp>
        <p:nvSpPr>
          <p:cNvPr id="4" name="AutoShape 2" descr="Epistaxis: the common and not-so-common nosebleed - Clinical Advis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71499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45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23701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Patients with severe epistaxis may present for internal maxillary artery ligation.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may have lost a substantial amount of blood and commonly have other co-existing disease, particularly </a:t>
            </a:r>
            <a:r>
              <a:rPr lang="en-US" u="sng" dirty="0">
                <a:solidFill>
                  <a:srgbClr val="FF0000"/>
                </a:solidFill>
              </a:rPr>
              <a:t>hypertension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Adequate </a:t>
            </a:r>
            <a:r>
              <a:rPr lang="en-US" u="sng" dirty="0">
                <a:solidFill>
                  <a:srgbClr val="FF0000"/>
                </a:solidFill>
              </a:rPr>
              <a:t>preoperative hydration</a:t>
            </a:r>
            <a:r>
              <a:rPr lang="en-US" dirty="0"/>
              <a:t> is important and it is assumed that they have a </a:t>
            </a:r>
            <a:r>
              <a:rPr lang="en-US" dirty="0">
                <a:solidFill>
                  <a:srgbClr val="FF0000"/>
                </a:solidFill>
              </a:rPr>
              <a:t>full stomach (rapid sequence induction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9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Severe Sinusitis 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09" y="1891145"/>
            <a:ext cx="331123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884218"/>
            <a:ext cx="3214255" cy="290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507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4053"/>
          </a:xfrm>
        </p:spPr>
        <p:txBody>
          <a:bodyPr>
            <a:normAutofit/>
          </a:bodyPr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455814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nasal sinuses may require </a:t>
            </a:r>
            <a:r>
              <a:rPr lang="en-US" u="sng" dirty="0">
                <a:solidFill>
                  <a:srgbClr val="FF0000"/>
                </a:solidFill>
              </a:rPr>
              <a:t>drainage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this sometimes requires a surgical approach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important considerations are </a:t>
            </a:r>
            <a:r>
              <a:rPr lang="en-US" u="sng" dirty="0">
                <a:solidFill>
                  <a:srgbClr val="FF0000"/>
                </a:solidFill>
              </a:rPr>
              <a:t>the risks of </a:t>
            </a:r>
            <a:r>
              <a:rPr lang="en-US" u="sng" dirty="0" smtClean="0">
                <a:solidFill>
                  <a:srgbClr val="FF0000"/>
                </a:solidFill>
              </a:rPr>
              <a:t>hemorrhage, </a:t>
            </a:r>
            <a:r>
              <a:rPr lang="en-US" u="sng" dirty="0">
                <a:solidFill>
                  <a:srgbClr val="FF0000"/>
                </a:solidFill>
              </a:rPr>
              <a:t>eye injury, venous air embolism, cerebrospinal fluid leak and permanent neurologic injury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7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EAR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892"/>
            <a:ext cx="8229600" cy="159327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Procedures on the ear include </a:t>
            </a:r>
            <a:r>
              <a:rPr lang="en-US" dirty="0" err="1"/>
              <a:t>myringotomy</a:t>
            </a:r>
            <a:r>
              <a:rPr lang="en-US" dirty="0"/>
              <a:t> for middle ear effusion resulting in conductive hearing </a:t>
            </a:r>
            <a:r>
              <a:rPr lang="en-US" dirty="0" smtClean="0"/>
              <a:t>loss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60" y="3124200"/>
            <a:ext cx="772823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87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</p:spPr>
        <p:txBody>
          <a:bodyPr/>
          <a:lstStyle/>
          <a:p>
            <a:pPr algn="just"/>
            <a:r>
              <a:rPr lang="en-US" dirty="0"/>
              <a:t>Procedures on the mastoid process for </a:t>
            </a:r>
            <a:r>
              <a:rPr lang="en-US" dirty="0" err="1"/>
              <a:t>mastoiditis</a:t>
            </a:r>
            <a:r>
              <a:rPr lang="en-US" dirty="0"/>
              <a:t> that may occur as a result of untreated or failed antibiotic response to chronic otitis media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emDOCs.net – Emergency Medicine EducationAcute Mastoiditis: Pearls and  Pitfalls - emDOCs.net - Emergency Medicine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33800"/>
            <a:ext cx="4208607" cy="287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2" y="3761509"/>
            <a:ext cx="4627418" cy="284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85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307"/>
          </a:xfrm>
        </p:spPr>
        <p:txBody>
          <a:bodyPr/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u="sng" dirty="0">
                <a:solidFill>
                  <a:srgbClr val="FF0000"/>
                </a:solidFill>
              </a:rPr>
              <a:t>Positioning during ear surgery</a:t>
            </a:r>
            <a:r>
              <a:rPr lang="en-US" dirty="0"/>
              <a:t> usually involves a slight elevation of the head (to reduce bleeding) and turning the patient’s head to the contralateral side. </a:t>
            </a:r>
            <a:r>
              <a:rPr lang="en-US" dirty="0" smtClean="0"/>
              <a:t>The </a:t>
            </a:r>
            <a:r>
              <a:rPr lang="en-US" dirty="0"/>
              <a:t>patient’s normal range of head movement should be assessed before surgery. </a:t>
            </a:r>
            <a:endParaRPr lang="en-US" dirty="0" smtClean="0"/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Access </a:t>
            </a:r>
            <a:r>
              <a:rPr lang="en-US" u="sng" dirty="0">
                <a:solidFill>
                  <a:srgbClr val="FF0000"/>
                </a:solidFill>
              </a:rPr>
              <a:t>to the airway</a:t>
            </a:r>
            <a:r>
              <a:rPr lang="en-US" dirty="0"/>
              <a:t> may be limited during long procedures. The endotracheal must be carefully secured.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procedures such as </a:t>
            </a:r>
            <a:r>
              <a:rPr lang="en-US" dirty="0" err="1"/>
              <a:t>stapedectomy</a:t>
            </a:r>
            <a:r>
              <a:rPr lang="en-US" dirty="0"/>
              <a:t> and </a:t>
            </a:r>
            <a:r>
              <a:rPr lang="en-US" dirty="0" err="1"/>
              <a:t>mastoidectomy</a:t>
            </a:r>
            <a:r>
              <a:rPr lang="en-US" dirty="0"/>
              <a:t>, facial nerve monitoring may be performed, so it is important that neuromuscular paralysis has worn off. The need for the patient to be immobile in operations on the </a:t>
            </a:r>
            <a:r>
              <a:rPr lang="en-US" dirty="0" err="1"/>
              <a:t>ossicles</a:t>
            </a:r>
            <a:r>
              <a:rPr lang="en-US" dirty="0"/>
              <a:t> requires </a:t>
            </a:r>
            <a:r>
              <a:rPr lang="en-US" u="sng" dirty="0">
                <a:solidFill>
                  <a:srgbClr val="FF0000"/>
                </a:solidFill>
              </a:rPr>
              <a:t>deep </a:t>
            </a:r>
            <a:r>
              <a:rPr lang="en-US" u="sng" dirty="0" smtClean="0">
                <a:solidFill>
                  <a:srgbClr val="FF0000"/>
                </a:solidFill>
              </a:rPr>
              <a:t>anesthesia. </a:t>
            </a:r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Emergence </a:t>
            </a:r>
            <a:r>
              <a:rPr lang="en-US" u="sng" dirty="0">
                <a:solidFill>
                  <a:srgbClr val="FF0000"/>
                </a:solidFill>
              </a:rPr>
              <a:t>from </a:t>
            </a:r>
            <a:r>
              <a:rPr lang="en-US" u="sng" dirty="0" smtClean="0">
                <a:solidFill>
                  <a:srgbClr val="FF0000"/>
                </a:solidFill>
              </a:rPr>
              <a:t>anesthesia </a:t>
            </a:r>
            <a:r>
              <a:rPr lang="en-US" u="sng" dirty="0">
                <a:solidFill>
                  <a:srgbClr val="FF0000"/>
                </a:solidFill>
              </a:rPr>
              <a:t>needs to be smooth</a:t>
            </a:r>
            <a:r>
              <a:rPr lang="en-US" dirty="0"/>
              <a:t> so that there is no increase in venous pressure. </a:t>
            </a:r>
            <a:endParaRPr lang="en-US" dirty="0" smtClean="0"/>
          </a:p>
          <a:p>
            <a:pPr algn="just"/>
            <a:r>
              <a:rPr lang="en-US" dirty="0" smtClean="0"/>
              <a:t>After </a:t>
            </a:r>
            <a:r>
              <a:rPr lang="en-US" dirty="0" err="1"/>
              <a:t>mastoidectomy</a:t>
            </a:r>
            <a:r>
              <a:rPr lang="en-US" dirty="0"/>
              <a:t>, a head bandage will be applied and there can be much movement of the head resulting in </a:t>
            </a:r>
            <a:r>
              <a:rPr lang="en-US" u="sng" dirty="0">
                <a:solidFill>
                  <a:srgbClr val="FF0000"/>
                </a:solidFill>
              </a:rPr>
              <a:t>coughing and bucking on the endotracheal tube</a:t>
            </a:r>
            <a:r>
              <a:rPr lang="en-US" dirty="0"/>
              <a:t>. </a:t>
            </a:r>
            <a:r>
              <a:rPr lang="en-US" dirty="0" smtClean="0"/>
              <a:t>This </a:t>
            </a:r>
            <a:r>
              <a:rPr lang="en-US" dirty="0"/>
              <a:t>is not desirable due to the risk of bleeding, so a deep plane of </a:t>
            </a:r>
            <a:r>
              <a:rPr lang="en-US" dirty="0" smtClean="0"/>
              <a:t>anesthesia </a:t>
            </a:r>
            <a:r>
              <a:rPr lang="en-US" dirty="0"/>
              <a:t>is maintained until the bandage has been applied. </a:t>
            </a:r>
            <a:endParaRPr lang="en-US" dirty="0" smtClean="0"/>
          </a:p>
          <a:p>
            <a:pPr algn="just"/>
            <a:r>
              <a:rPr lang="en-US" u="sng" dirty="0" smtClean="0">
                <a:solidFill>
                  <a:srgbClr val="FF0000"/>
                </a:solidFill>
              </a:rPr>
              <a:t>Postoperative </a:t>
            </a:r>
            <a:r>
              <a:rPr lang="en-US" u="sng" dirty="0">
                <a:solidFill>
                  <a:srgbClr val="FF0000"/>
                </a:solidFill>
              </a:rPr>
              <a:t>nausea and vomiting</a:t>
            </a:r>
            <a:r>
              <a:rPr lang="en-US" dirty="0"/>
              <a:t> can disrupt grafts and prostheses and needs to be controlled.</a:t>
            </a:r>
          </a:p>
        </p:txBody>
      </p:sp>
    </p:spTree>
    <p:extLst>
      <p:ext uri="{BB962C8B-B14F-4D97-AF65-F5344CB8AC3E}">
        <p14:creationId xmlns:p14="http://schemas.microsoft.com/office/powerpoint/2010/main" val="321379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53755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fact that many of the patients are </a:t>
            </a:r>
            <a:r>
              <a:rPr lang="en-US" dirty="0" smtClean="0"/>
              <a:t>pediatric, </a:t>
            </a:r>
            <a:r>
              <a:rPr lang="en-US" dirty="0"/>
              <a:t>upper respiratory tract </a:t>
            </a:r>
            <a:r>
              <a:rPr lang="en-US" u="sng" dirty="0">
                <a:solidFill>
                  <a:srgbClr val="FF0000"/>
                </a:solidFill>
              </a:rPr>
              <a:t>infection</a:t>
            </a:r>
            <a:r>
              <a:rPr lang="en-US" dirty="0"/>
              <a:t> is common and that postoperative </a:t>
            </a:r>
            <a:r>
              <a:rPr lang="en-US" u="sng" dirty="0">
                <a:solidFill>
                  <a:srgbClr val="FF0000"/>
                </a:solidFill>
              </a:rPr>
              <a:t>nausea and vomiting </a:t>
            </a:r>
            <a:r>
              <a:rPr lang="en-US" dirty="0"/>
              <a:t>are frequent. </a:t>
            </a:r>
            <a:endParaRPr lang="en-US" dirty="0" smtClean="0"/>
          </a:p>
          <a:p>
            <a:pPr algn="just"/>
            <a:r>
              <a:rPr lang="en-US" dirty="0" smtClean="0"/>
              <a:t>Ear </a:t>
            </a:r>
            <a:r>
              <a:rPr lang="en-US" dirty="0"/>
              <a:t>surgery may involve dissection and preservation of the </a:t>
            </a:r>
            <a:r>
              <a:rPr lang="en-US" u="sng" dirty="0">
                <a:solidFill>
                  <a:srgbClr val="FF0000"/>
                </a:solidFill>
              </a:rPr>
              <a:t>facial nerve</a:t>
            </a:r>
            <a:r>
              <a:rPr lang="en-US" dirty="0"/>
              <a:t>, which has a long intra-osseous course and may be vulnerable to injury.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pressure in the middle ear may become raised leading to conduction </a:t>
            </a:r>
            <a:r>
              <a:rPr lang="en-US" u="sng" dirty="0">
                <a:solidFill>
                  <a:srgbClr val="FF0000"/>
                </a:solidFill>
              </a:rPr>
              <a:t>deafness</a:t>
            </a:r>
            <a:r>
              <a:rPr lang="en-US" dirty="0"/>
              <a:t> in the chronic situation and tympanic membrane rupture if the pressure rises acutely.</a:t>
            </a:r>
          </a:p>
        </p:txBody>
      </p:sp>
    </p:spTree>
    <p:extLst>
      <p:ext uri="{BB962C8B-B14F-4D97-AF65-F5344CB8AC3E}">
        <p14:creationId xmlns:p14="http://schemas.microsoft.com/office/powerpoint/2010/main" val="306914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Nitrous oxide can diffuse into air filled cavities including the middle ear and cause expansion of the cavity, leading to an </a:t>
            </a:r>
            <a:r>
              <a:rPr lang="en-US" u="sng" dirty="0">
                <a:solidFill>
                  <a:srgbClr val="FF0000"/>
                </a:solidFill>
              </a:rPr>
              <a:t>increase in middle ear pressure. </a:t>
            </a:r>
            <a:endParaRPr lang="en-US" u="sng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At </a:t>
            </a:r>
            <a:r>
              <a:rPr lang="en-US" dirty="0"/>
              <a:t>the end of the </a:t>
            </a:r>
            <a:r>
              <a:rPr lang="en-US" dirty="0" smtClean="0"/>
              <a:t>anesthetic, </a:t>
            </a:r>
            <a:r>
              <a:rPr lang="en-US" dirty="0"/>
              <a:t>there is rapid absorption of the nitrous oxide, which can result in profound negative pressure. These changes in middle ear pressure can result in a </a:t>
            </a:r>
            <a:r>
              <a:rPr lang="en-US" u="sng" dirty="0">
                <a:solidFill>
                  <a:srgbClr val="FF0000"/>
                </a:solidFill>
              </a:rPr>
              <a:t>decline in hearing, tympanic membrane rupture, graft disruption and nausea and vomiting.</a:t>
            </a:r>
          </a:p>
        </p:txBody>
      </p:sp>
    </p:spTree>
    <p:extLst>
      <p:ext uri="{BB962C8B-B14F-4D97-AF65-F5344CB8AC3E}">
        <p14:creationId xmlns:p14="http://schemas.microsoft.com/office/powerpoint/2010/main" val="221544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NASAL </a:t>
            </a:r>
            <a:r>
              <a:rPr lang="en-US" b="1" dirty="0"/>
              <a:t>SURGERY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4" y="1752600"/>
            <a:ext cx="2835852" cy="293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3352800" cy="232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Nasal Surgery: Improving the Appearance of Your Nose | Saint Luke's Health  Syst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2819400" cy="227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82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473"/>
            <a:ext cx="8229600" cy="54933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Nasal and sinus surgery carries the </a:t>
            </a:r>
            <a:r>
              <a:rPr lang="en-US" u="sng" dirty="0">
                <a:solidFill>
                  <a:srgbClr val="FF0000"/>
                </a:solidFill>
              </a:rPr>
              <a:t>risk of bleeding</a:t>
            </a:r>
            <a:r>
              <a:rPr lang="en-US" dirty="0"/>
              <a:t> into the airway and aspiration of blood. It is usually performed under general </a:t>
            </a:r>
            <a:r>
              <a:rPr lang="en-US" dirty="0" smtClean="0"/>
              <a:t>anesthesia </a:t>
            </a:r>
            <a:r>
              <a:rPr lang="en-US" dirty="0"/>
              <a:t>with an endotracheal tube and a </a:t>
            </a:r>
            <a:r>
              <a:rPr lang="en-US" u="sng" dirty="0">
                <a:solidFill>
                  <a:srgbClr val="FF0000"/>
                </a:solidFill>
              </a:rPr>
              <a:t>throat pack</a:t>
            </a:r>
            <a:r>
              <a:rPr lang="en-US" dirty="0"/>
              <a:t>, but some procedures can be carried out under local </a:t>
            </a:r>
            <a:r>
              <a:rPr lang="en-US" dirty="0" smtClean="0"/>
              <a:t>anesthesia. </a:t>
            </a:r>
          </a:p>
          <a:p>
            <a:pPr algn="just"/>
            <a:r>
              <a:rPr lang="en-US" dirty="0" smtClean="0"/>
              <a:t>When </a:t>
            </a:r>
            <a:r>
              <a:rPr lang="en-US" dirty="0"/>
              <a:t>a throat pack is used the </a:t>
            </a:r>
            <a:r>
              <a:rPr lang="en-US" dirty="0" smtClean="0"/>
              <a:t>anesthetist </a:t>
            </a:r>
            <a:r>
              <a:rPr lang="en-US" dirty="0"/>
              <a:t>must be certain that it </a:t>
            </a:r>
            <a:r>
              <a:rPr lang="en-US" u="sng" dirty="0">
                <a:solidFill>
                  <a:srgbClr val="FF0000"/>
                </a:solidFill>
              </a:rPr>
              <a:t>has been removed at the end of surgery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Local anesthesia </a:t>
            </a:r>
            <a:r>
              <a:rPr lang="en-US" dirty="0"/>
              <a:t>and </a:t>
            </a:r>
            <a:r>
              <a:rPr lang="en-US" u="sng" dirty="0">
                <a:solidFill>
                  <a:srgbClr val="FF0000"/>
                </a:solidFill>
              </a:rPr>
              <a:t>vasoconstrictors</a:t>
            </a:r>
            <a:r>
              <a:rPr lang="en-US" dirty="0"/>
              <a:t> are commonly used to reduce bleeding even with general </a:t>
            </a:r>
            <a:r>
              <a:rPr lang="en-US" dirty="0" smtClean="0"/>
              <a:t>anesthetic </a:t>
            </a:r>
            <a:r>
              <a:rPr lang="en-US" dirty="0"/>
              <a:t>techniques. Surgeons may infiltrate with </a:t>
            </a:r>
            <a:r>
              <a:rPr lang="en-US" u="sng" dirty="0">
                <a:solidFill>
                  <a:srgbClr val="FF0000"/>
                </a:solidFill>
              </a:rPr>
              <a:t>adrenaline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apply cocaine. (The maximum cocaine dose should not exceed 1.5 mg/kg). Both these drugs will cause tachycardia, hypertension and </a:t>
            </a:r>
            <a:r>
              <a:rPr lang="en-US" u="sng" dirty="0">
                <a:solidFill>
                  <a:srgbClr val="FF0000"/>
                </a:solidFill>
              </a:rPr>
              <a:t>dysrhythmias especially when used with halothane</a:t>
            </a:r>
            <a:r>
              <a:rPr lang="en-US" dirty="0"/>
              <a:t>. Patients must be </a:t>
            </a:r>
            <a:r>
              <a:rPr lang="en-US" u="sng" dirty="0">
                <a:solidFill>
                  <a:srgbClr val="FF0000"/>
                </a:solidFill>
              </a:rPr>
              <a:t>monitored with an ECG</a:t>
            </a:r>
            <a:r>
              <a:rPr lang="en-US" dirty="0" smtClean="0"/>
              <a:t>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8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715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nasal operations are not usually very painful. After the procedure, a direct laryngoscopy is performed and the pharynx is suctioned under vision. </a:t>
            </a:r>
            <a:endParaRPr lang="en-US" dirty="0" smtClean="0"/>
          </a:p>
          <a:p>
            <a:pPr algn="just"/>
            <a:r>
              <a:rPr lang="en-US" dirty="0" smtClean="0"/>
              <a:t>There </a:t>
            </a:r>
            <a:r>
              <a:rPr lang="en-US" dirty="0"/>
              <a:t>may be some blood in the </a:t>
            </a:r>
            <a:r>
              <a:rPr lang="en-US" dirty="0" err="1"/>
              <a:t>nasopharynx</a:t>
            </a:r>
            <a:r>
              <a:rPr lang="en-US" dirty="0"/>
              <a:t>, so the head is lifted and the </a:t>
            </a:r>
            <a:r>
              <a:rPr lang="en-US" dirty="0" err="1"/>
              <a:t>nasopharynx</a:t>
            </a:r>
            <a:r>
              <a:rPr lang="en-US" dirty="0"/>
              <a:t> is suctioned after turning the </a:t>
            </a:r>
            <a:r>
              <a:rPr lang="en-US" dirty="0" err="1"/>
              <a:t>Yankauer</a:t>
            </a:r>
            <a:r>
              <a:rPr lang="en-US" dirty="0"/>
              <a:t> sucker through 180 degrees to suction behind the uvula and soft palate.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surgeons will pack the nose after surgery, which can be distressing to the patient after emergence. A </a:t>
            </a:r>
            <a:r>
              <a:rPr lang="en-US" dirty="0" err="1"/>
              <a:t>Guedel</a:t>
            </a:r>
            <a:r>
              <a:rPr lang="en-US" dirty="0"/>
              <a:t> airway will encourage the patient to breathe through the mouth at this 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Mask ventilation may be difficult on emergence, as the surgeon will not want pressure on the nose, particularly after </a:t>
            </a:r>
            <a:r>
              <a:rPr lang="en-US" dirty="0" err="1" smtClean="0"/>
              <a:t>rhinoplasty</a:t>
            </a:r>
            <a:r>
              <a:rPr lang="en-US" dirty="0" smtClean="0"/>
              <a:t>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6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827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Anesthesia for Ear, Nose and Throat Surgery General Medicine Theory 2</vt:lpstr>
      <vt:lpstr>EAR SURGERY</vt:lpstr>
      <vt:lpstr>EAR SURGERY</vt:lpstr>
      <vt:lpstr>Important considerations</vt:lpstr>
      <vt:lpstr>Important considerations</vt:lpstr>
      <vt:lpstr>Important considerations</vt:lpstr>
      <vt:lpstr>NASAL SURGERY</vt:lpstr>
      <vt:lpstr>Important considerations</vt:lpstr>
      <vt:lpstr>Important considerations</vt:lpstr>
      <vt:lpstr>Nasal Fracture</vt:lpstr>
      <vt:lpstr>Important considerations</vt:lpstr>
      <vt:lpstr>Sever Epistaxis</vt:lpstr>
      <vt:lpstr>Important considerations</vt:lpstr>
      <vt:lpstr>Severe Sinusitis </vt:lpstr>
      <vt:lpstr>Important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 for Ear, Nose and Throat Surgery </dc:title>
  <dc:creator>ACC IT</dc:creator>
  <cp:lastModifiedBy>ACC IT</cp:lastModifiedBy>
  <cp:revision>42</cp:revision>
  <dcterms:created xsi:type="dcterms:W3CDTF">2023-02-25T07:58:31Z</dcterms:created>
  <dcterms:modified xsi:type="dcterms:W3CDTF">2023-02-25T10:55:29Z</dcterms:modified>
</cp:coreProperties>
</file>