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5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6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8A61-9BFE-436F-901B-A75550B9AC8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FB55-1E89-4F25-957B-7702EE56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96356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Complicated surgery in diabetic patients</a:t>
            </a:r>
            <a:br>
              <a:rPr lang="en-US" sz="5400" b="1" dirty="0" smtClean="0"/>
            </a:br>
            <a:r>
              <a:rPr lang="en-US" sz="3100" b="1" dirty="0" smtClean="0"/>
              <a:t>General Medicine</a:t>
            </a:r>
            <a:br>
              <a:rPr lang="en-US" sz="3100" b="1" dirty="0" smtClean="0"/>
            </a:br>
            <a:r>
              <a:rPr lang="en-US" sz="3100" b="1" dirty="0" smtClean="0"/>
              <a:t>Theory 1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221696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36" y="1867189"/>
            <a:ext cx="7772400" cy="3279775"/>
          </a:xfrm>
        </p:spPr>
        <p:txBody>
          <a:bodyPr>
            <a:normAutofit/>
          </a:bodyPr>
          <a:lstStyle/>
          <a:p>
            <a:r>
              <a:rPr lang="en-US" b="1" dirty="0"/>
              <a:t>Sleep disorders in people with type 2 diabetes and associated health </a:t>
            </a:r>
            <a:r>
              <a:rPr lang="en-US" b="1" dirty="0" smtClean="0"/>
              <a:t>outcomes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6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springernature.com/lw685/springer-static/image/art%3A10.1007%2Fs00125-021-05541-0/MediaObjects/125_2021_5541_Figa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0"/>
            <a:ext cx="9185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Diabetes is one of the most common causes of kidney disease and subsequently end-stage renal failure. Therefore, </a:t>
            </a:r>
            <a:r>
              <a:rPr lang="en-US" u="sng" dirty="0">
                <a:solidFill>
                  <a:srgbClr val="FF0000"/>
                </a:solidFill>
              </a:rPr>
              <a:t>renal function should be assessed with serum </a:t>
            </a:r>
            <a:r>
              <a:rPr lang="en-US" u="sng" dirty="0" err="1">
                <a:solidFill>
                  <a:srgbClr val="FF0000"/>
                </a:solidFill>
              </a:rPr>
              <a:t>creatinine</a:t>
            </a:r>
            <a:r>
              <a:rPr lang="en-US" u="sng" dirty="0">
                <a:solidFill>
                  <a:srgbClr val="FF0000"/>
                </a:solidFill>
              </a:rPr>
              <a:t> concentration and GFR </a:t>
            </a:r>
            <a:r>
              <a:rPr lang="en-US" dirty="0"/>
              <a:t>(glomerular filtration rate) in all patients having moderate-to major non-cardiac </a:t>
            </a:r>
            <a:r>
              <a:rPr lang="en-US" dirty="0" smtClean="0"/>
              <a:t>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ney Function Tests, Animat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730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382"/>
            <a:ext cx="8229600" cy="7412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Gastrointestinal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491"/>
            <a:ext cx="8229600" cy="548639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Gastroparesis</a:t>
            </a:r>
            <a:r>
              <a:rPr lang="en-US" dirty="0"/>
              <a:t> is a major consideration for </a:t>
            </a:r>
            <a:r>
              <a:rPr lang="en-US" dirty="0" smtClean="0"/>
              <a:t>anesthesiologists, which </a:t>
            </a:r>
            <a:r>
              <a:rPr lang="en-US" dirty="0"/>
              <a:t>is defined by a </a:t>
            </a:r>
            <a:r>
              <a:rPr lang="en-US" u="sng" dirty="0">
                <a:solidFill>
                  <a:srgbClr val="FF0000"/>
                </a:solidFill>
              </a:rPr>
              <a:t>delayed emptying of the stomach</a:t>
            </a:r>
            <a:r>
              <a:rPr lang="en-US" dirty="0"/>
              <a:t>, although there is often no anatomical outlet </a:t>
            </a:r>
            <a:r>
              <a:rPr lang="en-US" dirty="0" smtClean="0"/>
              <a:t>obstruction.</a:t>
            </a:r>
          </a:p>
          <a:p>
            <a:pPr algn="just"/>
            <a:r>
              <a:rPr lang="en-US" dirty="0" err="1"/>
              <a:t>Gastroparesis</a:t>
            </a:r>
            <a:r>
              <a:rPr lang="en-US" dirty="0"/>
              <a:t> can result in </a:t>
            </a:r>
            <a:r>
              <a:rPr lang="en-US" u="sng" dirty="0">
                <a:solidFill>
                  <a:srgbClr val="FF0000"/>
                </a:solidFill>
              </a:rPr>
              <a:t>regurgitation and pulmonary aspiration</a:t>
            </a:r>
            <a:r>
              <a:rPr lang="en-US" dirty="0"/>
              <a:t> of gastric content </a:t>
            </a:r>
            <a:r>
              <a:rPr lang="en-US" u="sng" dirty="0">
                <a:solidFill>
                  <a:srgbClr val="FF0000"/>
                </a:solidFill>
              </a:rPr>
              <a:t>during the intubation process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dirty="0"/>
              <a:t>It may be prudent to perform a </a:t>
            </a:r>
            <a:r>
              <a:rPr lang="en-US" u="sng" dirty="0">
                <a:solidFill>
                  <a:srgbClr val="FF0000"/>
                </a:solidFill>
              </a:rPr>
              <a:t>rapid sequence intubation</a:t>
            </a:r>
            <a:r>
              <a:rPr lang="en-US" dirty="0"/>
              <a:t> and to </a:t>
            </a:r>
            <a:r>
              <a:rPr lang="en-US" dirty="0" err="1"/>
              <a:t>premedicate</a:t>
            </a:r>
            <a:r>
              <a:rPr lang="en-US" dirty="0"/>
              <a:t> with famotidine, metoclopramide and sodium citrate in diabetic patients with suspected </a:t>
            </a:r>
            <a:r>
              <a:rPr lang="en-US" dirty="0" err="1"/>
              <a:t>gastroparesis</a:t>
            </a:r>
            <a:r>
              <a:rPr lang="en-US" dirty="0"/>
              <a:t>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1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02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5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apid Sequence Intubation Checklist – Resus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02436" cy="6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ules – RSI – BASE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18" cy="69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5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MNote.org - EM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0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irway - Intubation (RSI) | Emergency Care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16291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Perioperative challenges in management of diabetic </a:t>
            </a:r>
            <a:r>
              <a:rPr lang="en-US" b="1" dirty="0" smtClean="0"/>
              <a:t>patients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D</a:t>
            </a:r>
            <a:r>
              <a:rPr lang="en-US" dirty="0" smtClean="0"/>
              <a:t>iabetic </a:t>
            </a:r>
            <a:r>
              <a:rPr lang="en-US" dirty="0"/>
              <a:t>patients </a:t>
            </a:r>
            <a:r>
              <a:rPr lang="en-US" u="sng" dirty="0">
                <a:solidFill>
                  <a:srgbClr val="FF0000"/>
                </a:solidFill>
              </a:rPr>
              <a:t>are at higher risk for postoperative morbidity and mortality </a:t>
            </a:r>
            <a:r>
              <a:rPr lang="en-US" dirty="0"/>
              <a:t>after non-cardiac surgery, both </a:t>
            </a:r>
            <a:r>
              <a:rPr lang="en-US" u="sng" dirty="0">
                <a:solidFill>
                  <a:srgbClr val="FF0000"/>
                </a:solidFill>
              </a:rPr>
              <a:t>short-term (21 d after surgery) </a:t>
            </a:r>
            <a:r>
              <a:rPr lang="en-US" dirty="0"/>
              <a:t>and </a:t>
            </a:r>
            <a:r>
              <a:rPr lang="en-US" u="sng" dirty="0">
                <a:solidFill>
                  <a:srgbClr val="FF0000"/>
                </a:solidFill>
              </a:rPr>
              <a:t>long-term (7 years), </a:t>
            </a:r>
            <a:r>
              <a:rPr lang="en-US" dirty="0"/>
              <a:t>due to associated cardiac, renal, neurologic, metabolic, and endocrine </a:t>
            </a:r>
            <a:r>
              <a:rPr lang="en-US" dirty="0" smtClean="0"/>
              <a:t>complications.</a:t>
            </a:r>
          </a:p>
          <a:p>
            <a:pPr algn="just"/>
            <a:r>
              <a:rPr lang="en-US" u="sng" dirty="0">
                <a:solidFill>
                  <a:srgbClr val="FF0000"/>
                </a:solidFill>
              </a:rPr>
              <a:t>Careful preoperative evaluation</a:t>
            </a:r>
            <a:r>
              <a:rPr lang="en-US" dirty="0"/>
              <a:t>, optimization of preoperative comorbidities, and meticulous management of patients with diabetes during the perioperative period is essential to reduce perioperative mortality and morbidity.</a:t>
            </a:r>
          </a:p>
        </p:txBody>
      </p:sp>
    </p:spTree>
    <p:extLst>
      <p:ext uri="{BB962C8B-B14F-4D97-AF65-F5344CB8AC3E}">
        <p14:creationId xmlns:p14="http://schemas.microsoft.com/office/powerpoint/2010/main" val="25666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Peripheral </a:t>
            </a:r>
            <a:r>
              <a:rPr lang="en-US" b="1" dirty="0" smtClean="0"/>
              <a:t>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745"/>
            <a:ext cx="8229600" cy="5167745"/>
          </a:xfrm>
        </p:spPr>
        <p:txBody>
          <a:bodyPr>
            <a:normAutofit/>
          </a:bodyPr>
          <a:lstStyle/>
          <a:p>
            <a:r>
              <a:rPr lang="en-US" dirty="0"/>
              <a:t>More than half of diabetic patients develop some type of peripheral neuropathy during their lifetime. It occurs due to a damage of peripheral nerves</a:t>
            </a:r>
            <a:r>
              <a:rPr lang="en-US" dirty="0" smtClean="0"/>
              <a:t>.</a:t>
            </a:r>
          </a:p>
          <a:p>
            <a:r>
              <a:rPr lang="en-US" dirty="0"/>
              <a:t>Most diabetics with peripheral neuropathy suffer from polyneuropathy</a:t>
            </a:r>
            <a:r>
              <a:rPr lang="en-US" dirty="0" smtClean="0"/>
              <a:t>.</a:t>
            </a:r>
          </a:p>
          <a:p>
            <a:r>
              <a:rPr lang="en-US" dirty="0"/>
              <a:t>An existing peripheral neuropathy must be adequately documented, especially if regional anesthesia, extreme positioning or placement of an arterial line is considered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6365"/>
            <a:ext cx="8000999" cy="62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2133600"/>
            <a:ext cx="8229600" cy="17085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Preoperative management algorithm for diabetic patients undergoing non cardiac 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7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"/>
            <a:ext cx="91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 assessment of the different organ </a:t>
            </a:r>
            <a:r>
              <a:rPr lang="en-US" b="1" dirty="0" smtClean="0"/>
              <a:t>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35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2217"/>
          </a:xfrm>
        </p:spPr>
        <p:txBody>
          <a:bodyPr/>
          <a:lstStyle/>
          <a:p>
            <a:r>
              <a:rPr lang="en-US" b="1" dirty="0"/>
              <a:t>Cardiovascular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074"/>
            <a:ext cx="8229600" cy="5493326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Cardiovascular death is a major source of morbidity and mortality in the diabetic patient. Up to 50% of the type 2 diabetic patients have </a:t>
            </a:r>
            <a:r>
              <a:rPr lang="en-US" u="sng" dirty="0">
                <a:solidFill>
                  <a:srgbClr val="FF0000"/>
                </a:solidFill>
              </a:rPr>
              <a:t>unrecognized myocardial infarction</a:t>
            </a:r>
            <a:r>
              <a:rPr lang="en-US" dirty="0"/>
              <a:t> </a:t>
            </a:r>
            <a:r>
              <a:rPr lang="en-US" dirty="0" smtClean="0"/>
              <a:t>events.</a:t>
            </a:r>
          </a:p>
          <a:p>
            <a:pPr algn="just"/>
            <a:r>
              <a:rPr lang="en-US" dirty="0"/>
              <a:t>Another major cardiovascular concern is </a:t>
            </a:r>
            <a:r>
              <a:rPr lang="en-US" u="sng" dirty="0">
                <a:solidFill>
                  <a:srgbClr val="FF0000"/>
                </a:solidFill>
              </a:rPr>
              <a:t>cardiac autonomic neuropathy (CAN). 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Diabetes is a risk factor for myocardial injury after non-cardiac </a:t>
            </a:r>
            <a:r>
              <a:rPr lang="en-US" dirty="0" smtClean="0"/>
              <a:t>surgery. </a:t>
            </a:r>
            <a:r>
              <a:rPr lang="en-US" dirty="0"/>
              <a:t>Elective </a:t>
            </a:r>
            <a:r>
              <a:rPr lang="en-US" u="sng" dirty="0">
                <a:solidFill>
                  <a:srgbClr val="FF0000"/>
                </a:solidFill>
              </a:rPr>
              <a:t>troponin screening on the day of surgery and the first three days after surgery</a:t>
            </a:r>
            <a:r>
              <a:rPr lang="en-US" dirty="0"/>
              <a:t> should therefore be </a:t>
            </a:r>
            <a:r>
              <a:rPr lang="en-US" dirty="0" smtClean="0"/>
              <a:t>considered.</a:t>
            </a:r>
          </a:p>
        </p:txBody>
      </p:sp>
    </p:spTree>
    <p:extLst>
      <p:ext uri="{BB962C8B-B14F-4D97-AF65-F5344CB8AC3E}">
        <p14:creationId xmlns:p14="http://schemas.microsoft.com/office/powerpoint/2010/main" val="239957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oponin Levels – The Heart Attack Blood Test myhear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Troponin Testing Presents Problems in Kidney-Impaired People | MedPag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8872" y="181120"/>
            <a:ext cx="45027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The reference ranges for the troponin test, according to the American Board of Internal Medicine, are measured in </a:t>
            </a:r>
            <a:r>
              <a:rPr lang="en-US" b="1" dirty="0" err="1"/>
              <a:t>nanograms</a:t>
            </a:r>
            <a:r>
              <a:rPr lang="en-US" b="1" dirty="0"/>
              <a:t> per milliliter (</a:t>
            </a:r>
            <a:r>
              <a:rPr lang="en-US" b="1" dirty="0" err="1"/>
              <a:t>ng</a:t>
            </a:r>
            <a:r>
              <a:rPr lang="en-US" b="1" dirty="0"/>
              <a:t>/mL). </a:t>
            </a:r>
            <a:endParaRPr lang="en-US" b="1" dirty="0" smtClean="0"/>
          </a:p>
          <a:p>
            <a:pPr algn="just"/>
            <a:r>
              <a:rPr lang="en-US" b="1" dirty="0" smtClean="0"/>
              <a:t>They </a:t>
            </a:r>
            <a:r>
              <a:rPr lang="en-US" b="1" dirty="0"/>
              <a:t>are:</a:t>
            </a:r>
          </a:p>
          <a:p>
            <a:pPr algn="just"/>
            <a:r>
              <a:rPr lang="en-US" b="1" dirty="0"/>
              <a:t>Troponin I: 0 - 0.04 </a:t>
            </a:r>
            <a:r>
              <a:rPr lang="en-US" b="1" dirty="0" err="1"/>
              <a:t>ng</a:t>
            </a:r>
            <a:r>
              <a:rPr lang="en-US" b="1" dirty="0"/>
              <a:t>/</a:t>
            </a:r>
            <a:r>
              <a:rPr lang="en-US" b="1" dirty="0" err="1"/>
              <a:t>mL.</a:t>
            </a:r>
            <a:endParaRPr lang="en-US" b="1" dirty="0"/>
          </a:p>
          <a:p>
            <a:pPr algn="just"/>
            <a:r>
              <a:rPr lang="en-US" b="1" dirty="0"/>
              <a:t>Troponin T: 0 - 0.01 </a:t>
            </a:r>
            <a:r>
              <a:rPr lang="en-US" b="1" dirty="0" err="1"/>
              <a:t>ng</a:t>
            </a:r>
            <a:r>
              <a:rPr lang="en-US" b="1" dirty="0"/>
              <a:t>/</a:t>
            </a:r>
            <a:r>
              <a:rPr lang="en-US" b="1" dirty="0" err="1"/>
              <a:t>mL.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226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Airway and respiratory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Diabetic and obese patients are anecdotally considered to be at high risk for difficult </a:t>
            </a:r>
            <a:r>
              <a:rPr lang="en-US" dirty="0" smtClean="0"/>
              <a:t>intubation.</a:t>
            </a:r>
          </a:p>
          <a:p>
            <a:pPr algn="just"/>
            <a:r>
              <a:rPr lang="en-US" dirty="0"/>
              <a:t>Diabetic patients are also susceptible to postoperative respiratory infections. This is further exacerbated by obesity and history of smoking if these risk factors coexist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59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medicines | Free Full-Text | On the Relationship between Diabetes and  Obstructive Sleep Apnea: Evolution and 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13855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2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428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Complicated surgery in diabetic patients General Medicine Theory 1</vt:lpstr>
      <vt:lpstr>Perioperative challenges in management of diabetic patients</vt:lpstr>
      <vt:lpstr>Preoperative management algorithm for diabetic patients undergoing non cardiac surgery.</vt:lpstr>
      <vt:lpstr>PowerPoint Presentation</vt:lpstr>
      <vt:lpstr>Specific assessment of the different organ systems</vt:lpstr>
      <vt:lpstr>Cardiovascular</vt:lpstr>
      <vt:lpstr>PowerPoint Presentation</vt:lpstr>
      <vt:lpstr>Airway and respiratory tract</vt:lpstr>
      <vt:lpstr>PowerPoint Presentation</vt:lpstr>
      <vt:lpstr>Sleep disorders in people with type 2 diabetes and associated health outcomes</vt:lpstr>
      <vt:lpstr>PowerPoint Presentation</vt:lpstr>
      <vt:lpstr>Renal</vt:lpstr>
      <vt:lpstr>PowerPoint Presentation</vt:lpstr>
      <vt:lpstr>Gastrointestinal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neuropathy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Complicated surgery in diabetic patients</dc:title>
  <dc:creator>ACC IT</dc:creator>
  <cp:lastModifiedBy>ACC IT</cp:lastModifiedBy>
  <cp:revision>39</cp:revision>
  <dcterms:created xsi:type="dcterms:W3CDTF">2023-02-18T06:30:30Z</dcterms:created>
  <dcterms:modified xsi:type="dcterms:W3CDTF">2023-03-06T09:43:57Z</dcterms:modified>
</cp:coreProperties>
</file>