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EE564-48A9-E2B5-1F2C-EF4D388F3F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1594074"/>
            <a:ext cx="8361229" cy="3669851"/>
          </a:xfrm>
        </p:spPr>
        <p:txBody>
          <a:bodyPr/>
          <a:lstStyle/>
          <a:p>
            <a:r>
              <a:rPr lang="en-US" b="1"/>
              <a:t>Halothane toxicity </a:t>
            </a:r>
            <a:br>
              <a:rPr lang="en-US" b="1"/>
            </a:br>
            <a:r>
              <a:rPr lang="en-US" sz="4100" b="1"/>
              <a:t>Anesthetic</a:t>
            </a:r>
            <a:br>
              <a:rPr lang="en-US" sz="4100" b="1"/>
            </a:br>
            <a:r>
              <a:rPr lang="en-US" sz="4100" b="1"/>
              <a:t>Theory</a:t>
            </a:r>
            <a:r>
              <a:rPr lang="en-US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9648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85250-5C10-4526-5036-45743DCB8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88952"/>
            <a:ext cx="9601200" cy="862980"/>
          </a:xfrm>
        </p:spPr>
        <p:txBody>
          <a:bodyPr/>
          <a:lstStyle/>
          <a:p>
            <a:pPr algn="ctr"/>
            <a:r>
              <a:rPr lang="en-US" b="1" i="0" u="none" strike="noStrike">
                <a:solidFill>
                  <a:srgbClr val="18214D"/>
                </a:solidFill>
                <a:effectLst/>
                <a:latin typeface="Circular Std Book"/>
              </a:rPr>
              <a:t>Etiology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4DB66-D647-7331-0458-28D448CE6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51932"/>
            <a:ext cx="10523034" cy="5617116"/>
          </a:xfrm>
        </p:spPr>
        <p:txBody>
          <a:bodyPr>
            <a:normAutofit/>
          </a:bodyPr>
          <a:lstStyle/>
          <a:p>
            <a:pPr algn="just"/>
            <a:r>
              <a:rPr lang="en-US" sz="2800" b="0" i="0" u="none" strike="noStrike">
                <a:solidFill>
                  <a:srgbClr val="18214D"/>
                </a:solidFill>
                <a:effectLst/>
                <a:latin typeface="Circular Std Book"/>
              </a:rPr>
              <a:t>Clinicians no longer commonly use halothane in today's operating rooms in developed countries.</a:t>
            </a:r>
          </a:p>
          <a:p>
            <a:pPr algn="just"/>
            <a:r>
              <a:rPr lang="en-US" sz="2800" b="0" i="0" u="none" strike="noStrike">
                <a:solidFill>
                  <a:srgbClr val="18214D"/>
                </a:solidFill>
                <a:effectLst/>
                <a:latin typeface="Circular Std Book"/>
              </a:rPr>
              <a:t>Obesity and non-alcoholic fatty liver disease positively correlate with hepatic dysfunction; therefore, it is no surprise that halothane toxicity is more prevalent in this cohort.</a:t>
            </a:r>
          </a:p>
          <a:p>
            <a:pPr algn="just"/>
            <a:r>
              <a:rPr lang="en-US" sz="2800" b="0" i="0" u="none" strike="noStrike">
                <a:solidFill>
                  <a:srgbClr val="18214D"/>
                </a:solidFill>
                <a:effectLst/>
                <a:latin typeface="Circular Std Book"/>
              </a:rPr>
              <a:t>Apart from the liver dysfunction associated with obesity predisposing patients to halothane’s adverse effects, halothane also accumulates in the adipose tissue. </a:t>
            </a:r>
          </a:p>
          <a:p>
            <a:pPr algn="just"/>
            <a:r>
              <a:rPr lang="en-US" sz="2800" b="0" i="0" u="none" strike="noStrike">
                <a:solidFill>
                  <a:srgbClr val="18214D"/>
                </a:solidFill>
                <a:effectLst/>
                <a:latin typeface="Circular Std Book"/>
              </a:rPr>
              <a:t>Evidence implicates an imbalance between oxygen supply and demand in the development of halothane-induced liver injury.</a:t>
            </a:r>
          </a:p>
          <a:p>
            <a:pPr algn="just"/>
            <a:r>
              <a:rPr lang="en-US" sz="2800" b="0" i="0" u="none" strike="noStrike">
                <a:solidFill>
                  <a:srgbClr val="18214D"/>
                </a:solidFill>
                <a:effectLst/>
                <a:latin typeface="Circular Std Book"/>
              </a:rPr>
              <a:t>Genetic susceptibility also associates with halothane hepatitis in several studies.</a:t>
            </a:r>
          </a:p>
        </p:txBody>
      </p:sp>
    </p:spTree>
    <p:extLst>
      <p:ext uri="{BB962C8B-B14F-4D97-AF65-F5344CB8AC3E}">
        <p14:creationId xmlns:p14="http://schemas.microsoft.com/office/powerpoint/2010/main" val="316938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B2F1E-54B9-2CCA-F365-0B9EC60CC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27620"/>
            <a:ext cx="9601200" cy="862980"/>
          </a:xfrm>
        </p:spPr>
        <p:txBody>
          <a:bodyPr/>
          <a:lstStyle/>
          <a:p>
            <a:pPr algn="ctr"/>
            <a:r>
              <a:rPr lang="en-US" b="1" i="0" u="none" strike="noStrike">
                <a:solidFill>
                  <a:srgbClr val="18214D"/>
                </a:solidFill>
                <a:effectLst/>
                <a:latin typeface="Circular Std Book"/>
              </a:rPr>
              <a:t>Epidemiology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DF055-AAF8-2196-4931-65327335D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990600"/>
            <a:ext cx="10306205" cy="5739780"/>
          </a:xfrm>
        </p:spPr>
        <p:txBody>
          <a:bodyPr>
            <a:noAutofit/>
          </a:bodyPr>
          <a:lstStyle/>
          <a:p>
            <a:pPr algn="just"/>
            <a:r>
              <a:rPr lang="en-US" sz="2400" b="0" i="0" u="none" strike="noStrike">
                <a:solidFill>
                  <a:srgbClr val="18214D"/>
                </a:solidFill>
                <a:effectLst/>
                <a:latin typeface="Circular Std Book"/>
              </a:rPr>
              <a:t>Hepatotoxicity due to halothane administration is relatively common and is a major factor in its rapidly declining use. Type 1 hepatotoxicity has an incidence of 20% to 30%. A comprehensive report in 1969 demonstrated an incidence of type 2 hepatotoxicity (hepatitis) of 1 case per 6000 to 20000 cases, with fatal cases occurring approximately once in 35000 patients following a single exposure to the anesthetic.</a:t>
            </a:r>
          </a:p>
          <a:p>
            <a:pPr algn="just"/>
            <a:r>
              <a:rPr lang="en-US" sz="2400" b="0" i="0" u="none" strike="noStrike">
                <a:solidFill>
                  <a:srgbClr val="18214D"/>
                </a:solidFill>
                <a:effectLst/>
                <a:latin typeface="Circular Std Book"/>
              </a:rPr>
              <a:t>Halothane-induced hepatotoxicity has a female to male ratio of two to one.  Younger patients are less likely to be affected; 80% of the cases are typically in patients 40 years or older. Other risk factors include obesity and underlying liver dysfunction.</a:t>
            </a:r>
          </a:p>
          <a:p>
            <a:pPr algn="just"/>
            <a:r>
              <a:rPr lang="en-US" sz="2400" b="0" i="0" u="none" strike="noStrike">
                <a:solidFill>
                  <a:srgbClr val="18214D"/>
                </a:solidFill>
                <a:effectLst/>
                <a:latin typeface="Circular Std Book"/>
              </a:rPr>
              <a:t>A study was completed that administered halothane or enflurane during spontaneous ventilation to 50 children. The study found an incidence of cardiac arrhythmias of 72% in children who were administered halothane during spontaneous breathing and 32% during enflurane anesthesia.</a:t>
            </a:r>
          </a:p>
        </p:txBody>
      </p:sp>
    </p:spTree>
    <p:extLst>
      <p:ext uri="{BB962C8B-B14F-4D97-AF65-F5344CB8AC3E}">
        <p14:creationId xmlns:p14="http://schemas.microsoft.com/office/powerpoint/2010/main" val="1104473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06258-A120-15D8-E247-F486142E6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89571"/>
            <a:ext cx="9601200" cy="801029"/>
          </a:xfrm>
        </p:spPr>
        <p:txBody>
          <a:bodyPr/>
          <a:lstStyle/>
          <a:p>
            <a:pPr algn="ctr"/>
            <a:r>
              <a:rPr lang="en-US" b="1" i="0" u="none" strike="noStrike">
                <a:solidFill>
                  <a:srgbClr val="18214D"/>
                </a:solidFill>
                <a:effectLst/>
                <a:latin typeface="Circular Std Book"/>
              </a:rPr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FB335-946E-6E74-28F1-13BF733C1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90599"/>
            <a:ext cx="10399132" cy="5677829"/>
          </a:xfrm>
        </p:spPr>
        <p:txBody>
          <a:bodyPr>
            <a:normAutofit/>
          </a:bodyPr>
          <a:lstStyle/>
          <a:p>
            <a:pPr algn="just"/>
            <a:r>
              <a:rPr lang="en-US" sz="3000" b="0" i="0" u="none" strike="noStrike">
                <a:solidFill>
                  <a:srgbClr val="18214D"/>
                </a:solidFill>
                <a:effectLst/>
                <a:latin typeface="Circular Std Book"/>
              </a:rPr>
              <a:t>After a thorough history and physical exam, the next step in diagnosing halothane hepatotoxicity is to obtain laboratory studies. </a:t>
            </a:r>
          </a:p>
          <a:p>
            <a:pPr algn="just"/>
            <a:r>
              <a:rPr lang="en-US" sz="3000" b="0" i="0" u="none" strike="noStrike">
                <a:solidFill>
                  <a:srgbClr val="18214D"/>
                </a:solidFill>
                <a:effectLst/>
                <a:latin typeface="Circular Std Book"/>
              </a:rPr>
              <a:t>A complete blood count (CBC) with differential may show leukocytosis or eosinophilia. Serum transaminase and bilirubin levels become elevated in the majority of cases. </a:t>
            </a:r>
          </a:p>
          <a:p>
            <a:pPr algn="just"/>
            <a:r>
              <a:rPr lang="en-US" sz="3000" b="0" i="0" u="none" strike="noStrike">
                <a:solidFill>
                  <a:srgbClr val="18214D"/>
                </a:solidFill>
                <a:effectLst/>
                <a:latin typeface="Circular Std Book"/>
              </a:rPr>
              <a:t>Aminotransferase levels often return to normal without treatment in one to two weeks, especially in the case of type 1 hepatotoxicity.</a:t>
            </a:r>
          </a:p>
        </p:txBody>
      </p:sp>
    </p:spTree>
    <p:extLst>
      <p:ext uri="{BB962C8B-B14F-4D97-AF65-F5344CB8AC3E}">
        <p14:creationId xmlns:p14="http://schemas.microsoft.com/office/powerpoint/2010/main" val="3870975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E05E-A49F-32F6-797C-88E0920B8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8780"/>
            <a:ext cx="9601200" cy="1331952"/>
          </a:xfrm>
        </p:spPr>
        <p:txBody>
          <a:bodyPr/>
          <a:lstStyle/>
          <a:p>
            <a:pPr algn="r"/>
            <a:r>
              <a:rPr lang="en-US" b="1" i="0" u="none" strike="noStrike">
                <a:solidFill>
                  <a:schemeClr val="tx1"/>
                </a:solidFill>
                <a:effectLst/>
                <a:latin typeface="Circular Std Book"/>
              </a:rPr>
              <a:t>Treatment /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B1673-25FB-B327-67B4-80489B855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15122"/>
            <a:ext cx="10399132" cy="5464098"/>
          </a:xfrm>
        </p:spPr>
        <p:txBody>
          <a:bodyPr>
            <a:normAutofit/>
          </a:bodyPr>
          <a:lstStyle/>
          <a:p>
            <a:pPr algn="just"/>
            <a:r>
              <a:rPr lang="en-US" sz="3000" b="0" i="0" u="none" strike="noStrike">
                <a:solidFill>
                  <a:schemeClr val="tx1"/>
                </a:solidFill>
                <a:effectLst/>
                <a:latin typeface="Circular Std Book"/>
              </a:rPr>
              <a:t>Halothane hepatitis is largely a diagnosis of exclusion, making its initial treatment similar to any other form of fulminant hepatitis. Depending upon each individual case, supportive therapy consists of:</a:t>
            </a:r>
          </a:p>
          <a:p>
            <a:pPr algn="just"/>
            <a:r>
              <a:rPr lang="en-US" sz="3000" b="0" i="0" u="none" strike="noStrike">
                <a:solidFill>
                  <a:schemeClr val="tx1"/>
                </a:solidFill>
                <a:effectLst/>
                <a:latin typeface="Circular Std Book"/>
              </a:rPr>
              <a:t>Fluid and electrolyte balance</a:t>
            </a:r>
          </a:p>
          <a:p>
            <a:pPr algn="just"/>
            <a:r>
              <a:rPr lang="en-US" sz="3000" b="0" i="0" u="none" strike="noStrike">
                <a:solidFill>
                  <a:schemeClr val="tx1"/>
                </a:solidFill>
                <a:effectLst/>
                <a:latin typeface="Circular Std Book"/>
              </a:rPr>
              <a:t>Correcting coagulation alterations</a:t>
            </a:r>
          </a:p>
          <a:p>
            <a:pPr algn="just"/>
            <a:r>
              <a:rPr lang="en-US" sz="3000" b="0" i="0" u="none" strike="noStrike">
                <a:solidFill>
                  <a:schemeClr val="tx1"/>
                </a:solidFill>
                <a:effectLst/>
                <a:latin typeface="Circular Std Book"/>
              </a:rPr>
              <a:t>Managing hypoglycemia </a:t>
            </a:r>
          </a:p>
          <a:p>
            <a:pPr algn="just"/>
            <a:r>
              <a:rPr lang="en-US" sz="3000" b="0" i="0" u="none" strike="noStrike">
                <a:solidFill>
                  <a:schemeClr val="tx1"/>
                </a:solidFill>
                <a:effectLst/>
                <a:latin typeface="Circular Std Book"/>
              </a:rPr>
              <a:t>Supporting ventilation</a:t>
            </a:r>
          </a:p>
          <a:p>
            <a:pPr algn="just"/>
            <a:r>
              <a:rPr lang="en-US" sz="3000" b="0" i="0" u="none" strike="noStrike">
                <a:solidFill>
                  <a:schemeClr val="tx1"/>
                </a:solidFill>
                <a:effectLst/>
                <a:latin typeface="Circular Std Book"/>
              </a:rPr>
              <a:t>Supporting hemodynamics</a:t>
            </a:r>
          </a:p>
          <a:p>
            <a:pPr algn="just"/>
            <a:r>
              <a:rPr lang="en-US" sz="3000" b="0" i="0" u="none" strike="noStrike">
                <a:solidFill>
                  <a:schemeClr val="tx1"/>
                </a:solidFill>
                <a:effectLst/>
                <a:latin typeface="Circular Std Book"/>
              </a:rPr>
              <a:t>Oral lactulose/restricting protein intake</a:t>
            </a:r>
          </a:p>
        </p:txBody>
      </p:sp>
    </p:spTree>
    <p:extLst>
      <p:ext uri="{BB962C8B-B14F-4D97-AF65-F5344CB8AC3E}">
        <p14:creationId xmlns:p14="http://schemas.microsoft.com/office/powerpoint/2010/main" val="210722924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Crop</vt:lpstr>
      <vt:lpstr>Halothane toxicity  Anesthetic Theory </vt:lpstr>
      <vt:lpstr>Etiology</vt:lpstr>
      <vt:lpstr>Epidemiology</vt:lpstr>
      <vt:lpstr>Evaluation</vt:lpstr>
      <vt:lpstr>Treatment /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Halothane toxicity  Anesthetic Theory </dc:title>
  <dc:creator>9647501456521</dc:creator>
  <cp:lastModifiedBy>9647501456521</cp:lastModifiedBy>
  <cp:revision>1</cp:revision>
  <dcterms:created xsi:type="dcterms:W3CDTF">2023-02-19T18:28:51Z</dcterms:created>
  <dcterms:modified xsi:type="dcterms:W3CDTF">2023-02-19T18:45:42Z</dcterms:modified>
</cp:coreProperties>
</file>