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6" r:id="rId5"/>
    <p:sldId id="258" r:id="rId6"/>
    <p:sldId id="259" r:id="rId7"/>
    <p:sldId id="264" r:id="rId8"/>
    <p:sldId id="260" r:id="rId9"/>
    <p:sldId id="261" r:id="rId10"/>
    <p:sldId id="265"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topics/pharmacology-toxicology-and-pharmaceutical-science/pharmacogenomics" TargetMode="External"/><Relationship Id="rId3" Type="http://schemas.openxmlformats.org/officeDocument/2006/relationships/hyperlink" Target="https://www.sciencedirect.com/topics/pharmacology-toxicology-and-pharmaceutical-science/malignant-hyperthermia" TargetMode="External"/><Relationship Id="rId7" Type="http://schemas.openxmlformats.org/officeDocument/2006/relationships/hyperlink" Target="https://www.sciencedirect.com/topics/biochemistry-genetics-and-molecular-biology/pharmacogenetics" TargetMode="External"/><Relationship Id="rId2" Type="http://schemas.openxmlformats.org/officeDocument/2006/relationships/hyperlink" Target="https://www.sciencedirect.com/topics/pharmacology-toxicology-and-pharmaceutical-science/suxamethonium-chloride" TargetMode="External"/><Relationship Id="rId1" Type="http://schemas.openxmlformats.org/officeDocument/2006/relationships/slideLayout" Target="../slideLayouts/slideLayout2.xml"/><Relationship Id="rId6" Type="http://schemas.openxmlformats.org/officeDocument/2006/relationships/hyperlink" Target="https://www.sciencedirect.com/topics/pharmacology-toxicology-and-pharmaceutical-science/sodium-thiopental" TargetMode="External"/><Relationship Id="rId5" Type="http://schemas.openxmlformats.org/officeDocument/2006/relationships/hyperlink" Target="https://www.sciencedirect.com/topics/biochemistry-genetics-and-molecular-biology/porphyria" TargetMode="External"/><Relationship Id="rId4" Type="http://schemas.openxmlformats.org/officeDocument/2006/relationships/hyperlink" Target="https://www.sciencedirect.com/topics/pharmacology-toxicology-and-pharmaceutical-science/inhalation-anesthetic-ag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unconsciousness" TargetMode="External"/><Relationship Id="rId2" Type="http://schemas.openxmlformats.org/officeDocument/2006/relationships/hyperlink" Target="https://www.sciencedirect.com/topics/pharmacology-toxicology-and-pharmaceutical-science/anesthetic-ag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encedirect.com/topics/pharmacology-toxicology-and-pharmaceutical-science/local-anesthetic-ag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sciencedirect.com/topics/pharmacology-toxicology-and-pharmaceutical-science/benzodiazepines" TargetMode="External"/><Relationship Id="rId3" Type="http://schemas.openxmlformats.org/officeDocument/2006/relationships/hyperlink" Target="https://www.sciencedirect.com/topics/pharmacology-toxicology-and-pharmaceutical-science/intravenous-route" TargetMode="External"/><Relationship Id="rId7" Type="http://schemas.openxmlformats.org/officeDocument/2006/relationships/hyperlink" Target="https://www.sciencedirect.com/topics/pharmacology-toxicology-and-pharmaceutical-science/barbiturate" TargetMode="External"/><Relationship Id="rId2" Type="http://schemas.openxmlformats.org/officeDocument/2006/relationships/hyperlink" Target="https://www.sciencedirect.com/topics/pharmacology-toxicology-and-pharmaceutical-science/anesthetic-agent" TargetMode="External"/><Relationship Id="rId1" Type="http://schemas.openxmlformats.org/officeDocument/2006/relationships/slideLayout" Target="../slideLayouts/slideLayout2.xml"/><Relationship Id="rId6" Type="http://schemas.openxmlformats.org/officeDocument/2006/relationships/hyperlink" Target="https://www.sciencedirect.com/topics/pharmacology-toxicology-and-pharmaceutical-science/intravenous-anesthetic-agent" TargetMode="External"/><Relationship Id="rId11" Type="http://schemas.openxmlformats.org/officeDocument/2006/relationships/hyperlink" Target="https://www.sciencedirect.com/topics/pharmacology-toxicology-and-pharmaceutical-science/alpha-2-adrenergic-receptor-stimulating-agent" TargetMode="External"/><Relationship Id="rId5" Type="http://schemas.openxmlformats.org/officeDocument/2006/relationships/hyperlink" Target="https://www.sciencedirect.com/topics/pharmacology-toxicology-and-pharmaceutical-science/halide" TargetMode="External"/><Relationship Id="rId10" Type="http://schemas.openxmlformats.org/officeDocument/2006/relationships/hyperlink" Target="https://www.sciencedirect.com/topics/pharmacology-toxicology-and-pharmaceutical-science/ketamine" TargetMode="External"/><Relationship Id="rId4" Type="http://schemas.openxmlformats.org/officeDocument/2006/relationships/hyperlink" Target="https://www.sciencedirect.com/topics/pharmacology-toxicology-and-pharmaceutical-science/nitrous-oxide" TargetMode="External"/><Relationship Id="rId9" Type="http://schemas.openxmlformats.org/officeDocument/2006/relationships/hyperlink" Target="https://www.sciencedirect.com/topics/pharmacology-toxicology-and-pharmaceutical-science/opiat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topics/medicine-and-dentistry/ketamine" TargetMode="External"/><Relationship Id="rId7" Type="http://schemas.openxmlformats.org/officeDocument/2006/relationships/hyperlink" Target="https://www.sciencedirect.com/topics/psychology/learning-and-memory" TargetMode="External"/><Relationship Id="rId2" Type="http://schemas.openxmlformats.org/officeDocument/2006/relationships/hyperlink" Target="https://www.sciencedirect.com/topics/medicine-and-dentistry/intravenous-anesthetic-agent" TargetMode="External"/><Relationship Id="rId1" Type="http://schemas.openxmlformats.org/officeDocument/2006/relationships/slideLayout" Target="../slideLayouts/slideLayout2.xml"/><Relationship Id="rId6" Type="http://schemas.openxmlformats.org/officeDocument/2006/relationships/hyperlink" Target="https://www.sciencedirect.com/topics/medicine-and-dentistry/isoflurane" TargetMode="External"/><Relationship Id="rId5" Type="http://schemas.openxmlformats.org/officeDocument/2006/relationships/hyperlink" Target="https://www.sciencedirect.com/topics/medicine-and-dentistry/inhalational-anaesthetic" TargetMode="External"/><Relationship Id="rId4" Type="http://schemas.openxmlformats.org/officeDocument/2006/relationships/hyperlink" Target="https://www.sciencedirect.com/topics/medicine-and-dentistry/propofo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irect.com/topics/neuroscience/neuroprotective-ag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186ED-D30A-5695-F287-A105B7BFC8FF}"/>
              </a:ext>
            </a:extLst>
          </p:cNvPr>
          <p:cNvSpPr>
            <a:spLocks noGrp="1"/>
          </p:cNvSpPr>
          <p:nvPr>
            <p:ph type="ctrTitle"/>
          </p:nvPr>
        </p:nvSpPr>
        <p:spPr>
          <a:xfrm>
            <a:off x="2589213" y="2514600"/>
            <a:ext cx="8915399" cy="1543205"/>
          </a:xfrm>
        </p:spPr>
        <p:txBody>
          <a:bodyPr>
            <a:normAutofit fontScale="90000"/>
          </a:bodyPr>
          <a:lstStyle/>
          <a:p>
            <a:pPr algn="ctr"/>
            <a:r>
              <a:rPr lang="en-US" b="1" dirty="0" smtClean="0"/>
              <a:t>General Anesthetics drugs</a:t>
            </a:r>
            <a:br>
              <a:rPr lang="en-US" b="1" dirty="0" smtClean="0"/>
            </a:br>
            <a:r>
              <a:rPr lang="en-US" b="1" dirty="0" smtClean="0"/>
              <a:t>Theory 3</a:t>
            </a:r>
            <a:endParaRPr lang="en-US" b="1" dirty="0"/>
          </a:p>
        </p:txBody>
      </p:sp>
    </p:spTree>
    <p:extLst>
      <p:ext uri="{BB962C8B-B14F-4D97-AF65-F5344CB8AC3E}">
        <p14:creationId xmlns:p14="http://schemas.microsoft.com/office/powerpoint/2010/main" val="124459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8C6D5D5-9ACC-2F68-9736-2BC5A6D701F4}"/>
              </a:ext>
            </a:extLst>
          </p:cNvPr>
          <p:cNvPicPr>
            <a:picLocks noChangeAspect="1"/>
          </p:cNvPicPr>
          <p:nvPr/>
        </p:nvPicPr>
        <p:blipFill>
          <a:blip r:embed="rId2"/>
          <a:stretch>
            <a:fillRect/>
          </a:stretch>
        </p:blipFill>
        <p:spPr>
          <a:xfrm>
            <a:off x="2292195" y="0"/>
            <a:ext cx="9509512" cy="6858000"/>
          </a:xfrm>
          <a:prstGeom prst="rect">
            <a:avLst/>
          </a:prstGeom>
        </p:spPr>
      </p:pic>
    </p:spTree>
    <p:extLst>
      <p:ext uri="{BB962C8B-B14F-4D97-AF65-F5344CB8AC3E}">
        <p14:creationId xmlns:p14="http://schemas.microsoft.com/office/powerpoint/2010/main" val="130215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0EBCB-17EA-D247-4E45-BC010416F919}"/>
              </a:ext>
            </a:extLst>
          </p:cNvPr>
          <p:cNvSpPr>
            <a:spLocks noGrp="1"/>
          </p:cNvSpPr>
          <p:nvPr>
            <p:ph type="title"/>
          </p:nvPr>
        </p:nvSpPr>
        <p:spPr/>
        <p:txBody>
          <a:bodyPr/>
          <a:lstStyle/>
          <a:p>
            <a:r>
              <a:rPr lang="en-US" b="1" i="0" u="none" strike="noStrike">
                <a:solidFill>
                  <a:srgbClr val="2E2E2E"/>
                </a:solidFill>
                <a:effectLst/>
                <a:latin typeface="NexusSans"/>
              </a:rPr>
              <a:t>Anesthetic emergencies</a:t>
            </a:r>
            <a:endParaRPr lang="en-US" b="1"/>
          </a:p>
        </p:txBody>
      </p:sp>
      <p:sp>
        <p:nvSpPr>
          <p:cNvPr id="3" name="Content Placeholder 2">
            <a:extLst>
              <a:ext uri="{FF2B5EF4-FFF2-40B4-BE49-F238E27FC236}">
                <a16:creationId xmlns:a16="http://schemas.microsoft.com/office/drawing/2014/main" xmlns="" id="{5086FE7E-DE5B-A168-C0FD-D157408642E4}"/>
              </a:ext>
            </a:extLst>
          </p:cNvPr>
          <p:cNvSpPr>
            <a:spLocks noGrp="1"/>
          </p:cNvSpPr>
          <p:nvPr>
            <p:ph idx="1"/>
          </p:nvPr>
        </p:nvSpPr>
        <p:spPr>
          <a:xfrm>
            <a:off x="2217505" y="1540188"/>
            <a:ext cx="8915400" cy="5317811"/>
          </a:xfrm>
        </p:spPr>
        <p:txBody>
          <a:bodyPr>
            <a:noAutofit/>
          </a:bodyPr>
          <a:lstStyle/>
          <a:p>
            <a:pPr algn="just"/>
            <a:r>
              <a:rPr lang="en-US" sz="2400" b="0" i="0" u="none" strike="noStrike">
                <a:solidFill>
                  <a:srgbClr val="2E2E2E"/>
                </a:solidFill>
                <a:effectLst/>
                <a:latin typeface="NexusSans"/>
              </a:rPr>
              <a:t>Anesthetic emergencies such as prolonged apnea following administration of </a:t>
            </a:r>
            <a:r>
              <a:rPr lang="en-US" sz="2400" b="0" i="0" u="sng">
                <a:solidFill>
                  <a:srgbClr val="2E2E2E"/>
                </a:solidFill>
                <a:effectLst/>
                <a:latin typeface="NexusSans"/>
                <a:hlinkClick r:id="rId2" tooltip="Learn more about succinylcholine from ScienceDirect's AI-generated Topic Pages"/>
              </a:rPr>
              <a:t>succinylcholine</a:t>
            </a:r>
            <a:r>
              <a:rPr lang="en-US" sz="2400" b="0" i="0" u="none" strike="noStrike">
                <a:solidFill>
                  <a:srgbClr val="2E2E2E"/>
                </a:solidFill>
                <a:effectLst/>
                <a:latin typeface="NexusSans"/>
              </a:rPr>
              <a:t>, </a:t>
            </a:r>
            <a:r>
              <a:rPr lang="en-US" sz="2400" b="0" i="0" u="sng">
                <a:solidFill>
                  <a:srgbClr val="2E2E2E"/>
                </a:solidFill>
                <a:effectLst/>
                <a:latin typeface="NexusSans"/>
                <a:hlinkClick r:id="rId3" tooltip="Learn more about malignant hyperthermia from ScienceDirect's AI-generated Topic Pages"/>
              </a:rPr>
              <a:t>malignant hyperthermia</a:t>
            </a:r>
            <a:r>
              <a:rPr lang="en-US" sz="2400" b="0" i="0" u="none" strike="noStrike">
                <a:solidFill>
                  <a:srgbClr val="2E2E2E"/>
                </a:solidFill>
                <a:effectLst/>
                <a:latin typeface="NexusSans"/>
              </a:rPr>
              <a:t> following exposure to </a:t>
            </a:r>
            <a:r>
              <a:rPr lang="en-US" sz="2400" b="0" i="0" u="sng">
                <a:solidFill>
                  <a:srgbClr val="2E2E2E"/>
                </a:solidFill>
                <a:effectLst/>
                <a:latin typeface="NexusSans"/>
                <a:hlinkClick r:id="rId4" tooltip="Learn more about volatile anaesthetics from ScienceDirect's AI-generated Topic Pages"/>
              </a:rPr>
              <a:t>volatile anaesthetics</a:t>
            </a:r>
            <a:r>
              <a:rPr lang="en-US" sz="2400" b="0" i="0" u="none" strike="noStrike">
                <a:solidFill>
                  <a:srgbClr val="2E2E2E"/>
                </a:solidFill>
                <a:effectLst/>
                <a:latin typeface="NexusSans"/>
              </a:rPr>
              <a:t>, and life-threatening acute </a:t>
            </a:r>
            <a:r>
              <a:rPr lang="en-US" sz="2400" b="0" i="0" u="sng">
                <a:solidFill>
                  <a:srgbClr val="2E2E2E"/>
                </a:solidFill>
                <a:effectLst/>
                <a:latin typeface="NexusSans"/>
                <a:hlinkClick r:id="rId5" tooltip="Learn more about porphyria from ScienceDirect's AI-generated Topic Pages"/>
              </a:rPr>
              <a:t>porphyria</a:t>
            </a:r>
            <a:r>
              <a:rPr lang="en-US" sz="2400" b="0" i="0" u="none" strike="noStrike">
                <a:solidFill>
                  <a:srgbClr val="2E2E2E"/>
                </a:solidFill>
                <a:effectLst/>
                <a:latin typeface="NexusSans"/>
              </a:rPr>
              <a:t> after </a:t>
            </a:r>
            <a:r>
              <a:rPr lang="en-US" sz="2400" b="0" i="0" u="sng">
                <a:solidFill>
                  <a:srgbClr val="2E2E2E"/>
                </a:solidFill>
                <a:effectLst/>
                <a:latin typeface="NexusSans"/>
                <a:hlinkClick r:id="rId6" tooltip="Learn more about thiopentone from ScienceDirect's AI-generated Topic Pages"/>
              </a:rPr>
              <a:t>thiopentone</a:t>
            </a:r>
            <a:r>
              <a:rPr lang="en-US" sz="2400" b="0" i="0" u="none" strike="noStrike">
                <a:solidFill>
                  <a:srgbClr val="2E2E2E"/>
                </a:solidFill>
                <a:effectLst/>
                <a:latin typeface="NexusSans"/>
              </a:rPr>
              <a:t> use have catalyzed </a:t>
            </a:r>
            <a:r>
              <a:rPr lang="en-US" sz="2400" b="0" i="0" u="sng">
                <a:solidFill>
                  <a:srgbClr val="2E2E2E"/>
                </a:solidFill>
                <a:effectLst/>
                <a:latin typeface="NexusSans"/>
                <a:hlinkClick r:id="rId7" tooltip="Learn more about pharmacogenetic from ScienceDirect's AI-generated Topic Pages"/>
              </a:rPr>
              <a:t>pharmacogenetic</a:t>
            </a:r>
            <a:r>
              <a:rPr lang="en-US" sz="2400" b="0" i="0" u="none" strike="noStrike">
                <a:solidFill>
                  <a:srgbClr val="2E2E2E"/>
                </a:solidFill>
                <a:effectLst/>
                <a:latin typeface="NexusSans"/>
              </a:rPr>
              <a:t> evolution since the early 1950s. In current anesthetic practice, there is wide interindividual variability in drug response, partly explained by genetic variation in drug-metabolizing enzymes or drug targets. The ultimate goal of </a:t>
            </a:r>
            <a:r>
              <a:rPr lang="en-US" sz="2400" b="0" i="0" u="sng">
                <a:solidFill>
                  <a:srgbClr val="2E2E2E"/>
                </a:solidFill>
                <a:effectLst/>
                <a:latin typeface="NexusSans"/>
                <a:hlinkClick r:id="rId8" tooltip="Learn more about pharmacogenomics from ScienceDirect's AI-generated Topic Pages"/>
              </a:rPr>
              <a:t>pharmacogenomics</a:t>
            </a:r>
            <a:r>
              <a:rPr lang="en-US" sz="2400" b="0" i="0" u="none" strike="noStrike">
                <a:solidFill>
                  <a:srgbClr val="2E2E2E"/>
                </a:solidFill>
                <a:effectLst/>
                <a:latin typeface="NexusSans"/>
              </a:rPr>
              <a:t> research is to understand the molecular basis that underlies variability in drug metabolism, efficacy, and side effects, in order to tailor therapy and minimize risk. This chapter addresses the basic principles of pharmacogenomics and their application to drugs used in anaesthetic practice.</a:t>
            </a:r>
            <a:endParaRPr lang="en-US" sz="2400"/>
          </a:p>
        </p:txBody>
      </p:sp>
    </p:spTree>
    <p:extLst>
      <p:ext uri="{BB962C8B-B14F-4D97-AF65-F5344CB8AC3E}">
        <p14:creationId xmlns:p14="http://schemas.microsoft.com/office/powerpoint/2010/main" val="31942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57035DC-58CA-EF5E-29E8-5E722873C981}"/>
              </a:ext>
            </a:extLst>
          </p:cNvPr>
          <p:cNvPicPr>
            <a:picLocks noChangeAspect="1"/>
          </p:cNvPicPr>
          <p:nvPr/>
        </p:nvPicPr>
        <p:blipFill>
          <a:blip r:embed="rId2"/>
          <a:stretch>
            <a:fillRect/>
          </a:stretch>
        </p:blipFill>
        <p:spPr>
          <a:xfrm>
            <a:off x="1951462" y="0"/>
            <a:ext cx="9602439" cy="6858000"/>
          </a:xfrm>
          <a:prstGeom prst="rect">
            <a:avLst/>
          </a:prstGeom>
        </p:spPr>
      </p:pic>
    </p:spTree>
    <p:extLst>
      <p:ext uri="{BB962C8B-B14F-4D97-AF65-F5344CB8AC3E}">
        <p14:creationId xmlns:p14="http://schemas.microsoft.com/office/powerpoint/2010/main" val="262013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4D355-062B-959F-560B-27033C6B6ED9}"/>
              </a:ext>
            </a:extLst>
          </p:cNvPr>
          <p:cNvSpPr>
            <a:spLocks noGrp="1"/>
          </p:cNvSpPr>
          <p:nvPr>
            <p:ph type="title"/>
          </p:nvPr>
        </p:nvSpPr>
        <p:spPr/>
        <p:txBody>
          <a:bodyPr/>
          <a:lstStyle/>
          <a:p>
            <a:r>
              <a:rPr lang="en-US" b="1"/>
              <a:t>Introduction</a:t>
            </a:r>
            <a:r>
              <a:rPr lang="en-US"/>
              <a:t> </a:t>
            </a:r>
          </a:p>
        </p:txBody>
      </p:sp>
      <p:sp>
        <p:nvSpPr>
          <p:cNvPr id="9" name="Subtitle 2">
            <a:extLst>
              <a:ext uri="{FF2B5EF4-FFF2-40B4-BE49-F238E27FC236}">
                <a16:creationId xmlns:a16="http://schemas.microsoft.com/office/drawing/2014/main" xmlns="" id="{60516333-3371-0E1D-384B-C0C044E404EE}"/>
              </a:ext>
            </a:extLst>
          </p:cNvPr>
          <p:cNvSpPr>
            <a:spLocks noGrp="1"/>
          </p:cNvSpPr>
          <p:nvPr>
            <p:ph idx="1"/>
          </p:nvPr>
        </p:nvSpPr>
        <p:spPr>
          <a:xfrm>
            <a:off x="2589212" y="1175379"/>
            <a:ext cx="8915400" cy="3777622"/>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en-US" sz="3300" b="0" i="0" u="sng" strike="noStrike">
                <a:solidFill>
                  <a:schemeClr val="tx1"/>
                </a:solidFill>
                <a:effectLst/>
                <a:latin typeface="NexusSans"/>
                <a:hlinkClick r:id="rId2" tooltip="Learn more about Anesthetic Agent from ScienceDirect's AI-generated Topic Pages">
                  <a:extLst>
                    <a:ext uri="{A12FA001-AC4F-418D-AE19-62706E023703}">
                      <ahyp:hlinkClr xmlns:ahyp="http://schemas.microsoft.com/office/drawing/2018/hyperlinkcolor" xmlns="" val="tx"/>
                    </a:ext>
                  </a:extLst>
                </a:hlinkClick>
              </a:rPr>
              <a:t>Anesthetics</a:t>
            </a:r>
            <a:r>
              <a:rPr lang="en-US" sz="3300" b="0" i="0" u="none" strike="noStrike">
                <a:solidFill>
                  <a:schemeClr val="tx1"/>
                </a:solidFill>
                <a:effectLst/>
                <a:latin typeface="NexusSans"/>
              </a:rPr>
              <a:t> are a diverse group of drugs that are used in the management of pain.</a:t>
            </a:r>
          </a:p>
          <a:p>
            <a:pPr algn="just"/>
            <a:r>
              <a:rPr lang="en-US" sz="3300" b="0" i="0" u="none" strike="noStrike">
                <a:solidFill>
                  <a:schemeClr val="tx1"/>
                </a:solidFill>
                <a:effectLst/>
                <a:latin typeface="NexusSans"/>
              </a:rPr>
              <a:t>The administration of anesthetics is necessary to provide inhibition of individual pain pathways (local anesthesia) or to render a </a:t>
            </a:r>
            <a:r>
              <a:rPr lang="en-US" sz="3300" b="0" i="0" u="sng" strike="noStrike">
                <a:solidFill>
                  <a:schemeClr val="tx1"/>
                </a:solidFill>
                <a:effectLst/>
                <a:latin typeface="NexusSans"/>
                <a:hlinkClick r:id="rId3" tooltip="Learn more about Unconsciousness from ScienceDirect's AI-generated Topic Pages">
                  <a:extLst>
                    <a:ext uri="{A12FA001-AC4F-418D-AE19-62706E023703}">
                      <ahyp:hlinkClr xmlns:ahyp="http://schemas.microsoft.com/office/drawing/2018/hyperlinkcolor" xmlns="" val="tx"/>
                    </a:ext>
                  </a:extLst>
                </a:hlinkClick>
              </a:rPr>
              <a:t>patient unconscious</a:t>
            </a:r>
            <a:r>
              <a:rPr lang="en-US" sz="3300" b="0" i="0" u="none" strike="noStrike">
                <a:solidFill>
                  <a:schemeClr val="tx1"/>
                </a:solidFill>
                <a:effectLst/>
                <a:latin typeface="NexusSans"/>
              </a:rPr>
              <a:t> so that surgical procedures can be carried out (general anesthesia).</a:t>
            </a:r>
          </a:p>
        </p:txBody>
      </p:sp>
    </p:spTree>
    <p:extLst>
      <p:ext uri="{BB962C8B-B14F-4D97-AF65-F5344CB8AC3E}">
        <p14:creationId xmlns:p14="http://schemas.microsoft.com/office/powerpoint/2010/main" val="161285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9E3FF6A-9A15-A7F1-C948-640E2ADF9BBA}"/>
              </a:ext>
            </a:extLst>
          </p:cNvPr>
          <p:cNvPicPr>
            <a:picLocks noChangeAspect="1"/>
          </p:cNvPicPr>
          <p:nvPr/>
        </p:nvPicPr>
        <p:blipFill>
          <a:blip r:embed="rId2"/>
          <a:stretch>
            <a:fillRect/>
          </a:stretch>
        </p:blipFill>
        <p:spPr>
          <a:xfrm>
            <a:off x="1455855" y="0"/>
            <a:ext cx="10736145" cy="6857999"/>
          </a:xfrm>
          <a:prstGeom prst="rect">
            <a:avLst/>
          </a:prstGeom>
        </p:spPr>
      </p:pic>
    </p:spTree>
    <p:extLst>
      <p:ext uri="{BB962C8B-B14F-4D97-AF65-F5344CB8AC3E}">
        <p14:creationId xmlns:p14="http://schemas.microsoft.com/office/powerpoint/2010/main" val="254975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A99C7-EFC1-539C-12DD-46A8A7277948}"/>
              </a:ext>
            </a:extLst>
          </p:cNvPr>
          <p:cNvSpPr>
            <a:spLocks noGrp="1"/>
          </p:cNvSpPr>
          <p:nvPr>
            <p:ph type="title"/>
          </p:nvPr>
        </p:nvSpPr>
        <p:spPr/>
        <p:txBody>
          <a:bodyPr/>
          <a:lstStyle/>
          <a:p>
            <a:r>
              <a:rPr lang="en-US" b="1"/>
              <a:t>Local Anesthetics</a:t>
            </a:r>
          </a:p>
        </p:txBody>
      </p:sp>
      <p:sp>
        <p:nvSpPr>
          <p:cNvPr id="3" name="Content Placeholder 2">
            <a:extLst>
              <a:ext uri="{FF2B5EF4-FFF2-40B4-BE49-F238E27FC236}">
                <a16:creationId xmlns:a16="http://schemas.microsoft.com/office/drawing/2014/main" xmlns="" id="{293D9AC6-B6C8-5CA6-F5A5-DF31F9E6FA4F}"/>
              </a:ext>
            </a:extLst>
          </p:cNvPr>
          <p:cNvSpPr>
            <a:spLocks noGrp="1"/>
          </p:cNvSpPr>
          <p:nvPr>
            <p:ph idx="1"/>
          </p:nvPr>
        </p:nvSpPr>
        <p:spPr>
          <a:xfrm>
            <a:off x="2592925" y="1540189"/>
            <a:ext cx="8915400" cy="3777622"/>
          </a:xfrm>
        </p:spPr>
        <p:txBody>
          <a:bodyPr>
            <a:normAutofit/>
          </a:bodyPr>
          <a:lstStyle/>
          <a:p>
            <a:pPr algn="just"/>
            <a:r>
              <a:rPr lang="en-US" sz="3000" b="0" i="0" u="sng" strike="noStrike">
                <a:solidFill>
                  <a:schemeClr val="tx1"/>
                </a:solidFill>
                <a:effectLst/>
                <a:latin typeface="NexusSans"/>
                <a:hlinkClick r:id="rId2" tooltip="Learn more about Local Anesthetic Agent from ScienceDirect's AI-generated Topic Pages">
                  <a:extLst>
                    <a:ext uri="{A12FA001-AC4F-418D-AE19-62706E023703}">
                      <ahyp:hlinkClr xmlns:ahyp="http://schemas.microsoft.com/office/drawing/2018/hyperlinkcolor" xmlns="" val="tx"/>
                    </a:ext>
                  </a:extLst>
                </a:hlinkClick>
              </a:rPr>
              <a:t>Local anesthetics</a:t>
            </a:r>
            <a:r>
              <a:rPr lang="en-US" sz="3000" b="0" i="0" u="none" strike="noStrike">
                <a:solidFill>
                  <a:schemeClr val="tx1"/>
                </a:solidFill>
                <a:effectLst/>
                <a:latin typeface="NexusSans"/>
              </a:rPr>
              <a:t> act by causing a reversible block to conduction along nerve fibers Scholz (2002). They act on any part of the nervous system and on every type of nerve fiber, causing both sensory and motor paralysis. The drugs used in local anesthesia vary widely in their potency, toxicity, and duration of action.</a:t>
            </a:r>
            <a:endParaRPr lang="en-US" sz="3000">
              <a:solidFill>
                <a:schemeClr val="tx1"/>
              </a:solidFill>
            </a:endParaRPr>
          </a:p>
        </p:txBody>
      </p:sp>
    </p:spTree>
    <p:extLst>
      <p:ext uri="{BB962C8B-B14F-4D97-AF65-F5344CB8AC3E}">
        <p14:creationId xmlns:p14="http://schemas.microsoft.com/office/powerpoint/2010/main" val="80462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81613-3410-2AA2-EEFE-C4DA17786CDB}"/>
              </a:ext>
            </a:extLst>
          </p:cNvPr>
          <p:cNvSpPr>
            <a:spLocks noGrp="1"/>
          </p:cNvSpPr>
          <p:nvPr>
            <p:ph type="title"/>
          </p:nvPr>
        </p:nvSpPr>
        <p:spPr/>
        <p:txBody>
          <a:bodyPr/>
          <a:lstStyle/>
          <a:p>
            <a:r>
              <a:rPr lang="en-US" b="1"/>
              <a:t>General Anesthetics</a:t>
            </a:r>
          </a:p>
        </p:txBody>
      </p:sp>
      <p:sp>
        <p:nvSpPr>
          <p:cNvPr id="3" name="Content Placeholder 2">
            <a:extLst>
              <a:ext uri="{FF2B5EF4-FFF2-40B4-BE49-F238E27FC236}">
                <a16:creationId xmlns:a16="http://schemas.microsoft.com/office/drawing/2014/main" xmlns="" id="{9B3D860C-B681-5D31-967D-01950B862031}"/>
              </a:ext>
            </a:extLst>
          </p:cNvPr>
          <p:cNvSpPr>
            <a:spLocks noGrp="1"/>
          </p:cNvSpPr>
          <p:nvPr>
            <p:ph idx="1"/>
          </p:nvPr>
        </p:nvSpPr>
        <p:spPr>
          <a:xfrm>
            <a:off x="2155553" y="1540189"/>
            <a:ext cx="8915400" cy="5057616"/>
          </a:xfrm>
        </p:spPr>
        <p:txBody>
          <a:bodyPr>
            <a:noAutofit/>
          </a:bodyPr>
          <a:lstStyle/>
          <a:p>
            <a:pPr algn="just"/>
            <a:r>
              <a:rPr lang="en-US" sz="2300" b="0" i="0" u="sng">
                <a:solidFill>
                  <a:schemeClr val="tx1"/>
                </a:solidFill>
                <a:effectLst/>
                <a:latin typeface="NexusSans"/>
                <a:hlinkClick r:id="rId2" tooltip="Learn more about Anesthetic Agent from ScienceDirect's AI-generated Topic Pages">
                  <a:extLst>
                    <a:ext uri="{A12FA001-AC4F-418D-AE19-62706E023703}">
                      <ahyp:hlinkClr xmlns:ahyp="http://schemas.microsoft.com/office/drawing/2018/hyperlinkcolor" xmlns="" val="tx"/>
                    </a:ext>
                  </a:extLst>
                </a:hlinkClick>
              </a:rPr>
              <a:t>General anesthetics</a:t>
            </a:r>
            <a:r>
              <a:rPr lang="en-US" sz="2300" b="0" i="0" u="none" strike="noStrike">
                <a:solidFill>
                  <a:schemeClr val="tx1"/>
                </a:solidFill>
                <a:effectLst/>
                <a:latin typeface="NexusSans"/>
              </a:rPr>
              <a:t> are agents that produce a drug-induced absence of perception. Depths of anesthesia that are required for the maintenance of surgical anesthesia can be achieved by a wide variety of drugs either alone or in combination. General anesthesia can be administered by a variety of routes, with inhalation and </a:t>
            </a:r>
            <a:r>
              <a:rPr lang="en-US" sz="2300" b="0" i="0" u="sng">
                <a:solidFill>
                  <a:schemeClr val="tx1"/>
                </a:solidFill>
                <a:effectLst/>
                <a:latin typeface="NexusSans"/>
                <a:hlinkClick r:id="rId3" tooltip="Learn more about Intravenous Route from ScienceDirect's AI-generated Topic Pages">
                  <a:extLst>
                    <a:ext uri="{A12FA001-AC4F-418D-AE19-62706E023703}">
                      <ahyp:hlinkClr xmlns:ahyp="http://schemas.microsoft.com/office/drawing/2018/hyperlinkcolor" xmlns="" val="tx"/>
                    </a:ext>
                  </a:extLst>
                </a:hlinkClick>
              </a:rPr>
              <a:t>intravenous routes</a:t>
            </a:r>
            <a:r>
              <a:rPr lang="en-US" sz="2300" b="0" i="0" u="none" strike="noStrike">
                <a:solidFill>
                  <a:schemeClr val="tx1"/>
                </a:solidFill>
                <a:effectLst/>
                <a:latin typeface="NexusSans"/>
              </a:rPr>
              <a:t>being the preferred methods. The variety of agents that can produce general anesthesia is very diverse; inhalation agents can be a simple as xenon and </a:t>
            </a:r>
            <a:r>
              <a:rPr lang="en-US" sz="2300" b="0" i="0" u="sng">
                <a:solidFill>
                  <a:schemeClr val="tx1"/>
                </a:solidFill>
                <a:effectLst/>
                <a:latin typeface="NexusSans"/>
                <a:hlinkClick r:id="rId4" tooltip="Learn more about Nitrous Oxide from ScienceDirect's AI-generated Topic Pages">
                  <a:extLst>
                    <a:ext uri="{A12FA001-AC4F-418D-AE19-62706E023703}">
                      <ahyp:hlinkClr xmlns:ahyp="http://schemas.microsoft.com/office/drawing/2018/hyperlinkcolor" xmlns="" val="tx"/>
                    </a:ext>
                  </a:extLst>
                </a:hlinkClick>
              </a:rPr>
              <a:t>nitrous oxide</a:t>
            </a:r>
            <a:r>
              <a:rPr lang="en-US" sz="2300" b="0" i="0" u="none" strike="noStrike">
                <a:solidFill>
                  <a:schemeClr val="tx1"/>
                </a:solidFill>
                <a:effectLst/>
                <a:latin typeface="NexusSans"/>
              </a:rPr>
              <a:t>, or the more complicated </a:t>
            </a:r>
            <a:r>
              <a:rPr lang="en-US" sz="2300" b="0" i="0" u="sng">
                <a:solidFill>
                  <a:schemeClr val="tx1"/>
                </a:solidFill>
                <a:effectLst/>
                <a:latin typeface="NexusSans"/>
                <a:hlinkClick r:id="rId5" tooltip="Learn more about Halide from ScienceDirect's AI-generated Topic Pages">
                  <a:extLst>
                    <a:ext uri="{A12FA001-AC4F-418D-AE19-62706E023703}">
                      <ahyp:hlinkClr xmlns:ahyp="http://schemas.microsoft.com/office/drawing/2018/hyperlinkcolor" xmlns="" val="tx"/>
                    </a:ext>
                  </a:extLst>
                </a:hlinkClick>
              </a:rPr>
              <a:t>halogenated compounds</a:t>
            </a:r>
            <a:r>
              <a:rPr lang="en-US" sz="2300" b="0" i="0" u="none" strike="noStrike">
                <a:solidFill>
                  <a:schemeClr val="tx1"/>
                </a:solidFill>
                <a:effectLst/>
                <a:latin typeface="NexusSans"/>
              </a:rPr>
              <a:t>. </a:t>
            </a:r>
            <a:r>
              <a:rPr lang="en-US" sz="2300" b="0" i="0" u="sng">
                <a:solidFill>
                  <a:schemeClr val="tx1"/>
                </a:solidFill>
                <a:effectLst/>
                <a:latin typeface="NexusSans"/>
                <a:hlinkClick r:id="rId6" tooltip="Learn more about Intravenous Anesthetic Agent from ScienceDirect's AI-generated Topic Pages">
                  <a:extLst>
                    <a:ext uri="{A12FA001-AC4F-418D-AE19-62706E023703}">
                      <ahyp:hlinkClr xmlns:ahyp="http://schemas.microsoft.com/office/drawing/2018/hyperlinkcolor" xmlns="" val="tx"/>
                    </a:ext>
                  </a:extLst>
                </a:hlinkClick>
              </a:rPr>
              <a:t>Intravenous anesthetics</a:t>
            </a:r>
            <a:r>
              <a:rPr lang="en-US" sz="2300" b="0" i="0" u="none" strike="noStrike">
                <a:solidFill>
                  <a:schemeClr val="tx1"/>
                </a:solidFill>
                <a:effectLst/>
                <a:latin typeface="NexusSans"/>
              </a:rPr>
              <a:t>, as a group, include agents as diverse as the </a:t>
            </a:r>
            <a:r>
              <a:rPr lang="en-US" sz="2300" b="0" i="0" u="sng">
                <a:solidFill>
                  <a:schemeClr val="tx1"/>
                </a:solidFill>
                <a:effectLst/>
                <a:latin typeface="NexusSans"/>
                <a:hlinkClick r:id="rId7" tooltip="Learn more about Barbiturate from ScienceDirect's AI-generated Topic Pages">
                  <a:extLst>
                    <a:ext uri="{A12FA001-AC4F-418D-AE19-62706E023703}">
                      <ahyp:hlinkClr xmlns:ahyp="http://schemas.microsoft.com/office/drawing/2018/hyperlinkcolor" xmlns="" val="tx"/>
                    </a:ext>
                  </a:extLst>
                </a:hlinkClick>
              </a:rPr>
              <a:t>barbiturates</a:t>
            </a:r>
            <a:r>
              <a:rPr lang="en-US" sz="2300" b="0" i="0" u="none" strike="noStrike">
                <a:solidFill>
                  <a:schemeClr val="tx1"/>
                </a:solidFill>
                <a:effectLst/>
                <a:latin typeface="NexusSans"/>
              </a:rPr>
              <a:t>, </a:t>
            </a:r>
            <a:r>
              <a:rPr lang="en-US" sz="2300" b="0" i="0" u="sng">
                <a:solidFill>
                  <a:schemeClr val="tx1"/>
                </a:solidFill>
                <a:effectLst/>
                <a:latin typeface="NexusSans"/>
                <a:hlinkClick r:id="rId8" tooltip="Learn more about Benzodiazepines from ScienceDirect's AI-generated Topic Pages">
                  <a:extLst>
                    <a:ext uri="{A12FA001-AC4F-418D-AE19-62706E023703}">
                      <ahyp:hlinkClr xmlns:ahyp="http://schemas.microsoft.com/office/drawing/2018/hyperlinkcolor" xmlns="" val="tx"/>
                    </a:ext>
                  </a:extLst>
                </a:hlinkClick>
              </a:rPr>
              <a:t>benzodiazepines</a:t>
            </a:r>
            <a:r>
              <a:rPr lang="en-US" sz="2300" b="0" i="0" u="none" strike="noStrike">
                <a:solidFill>
                  <a:schemeClr val="tx1"/>
                </a:solidFill>
                <a:effectLst/>
                <a:latin typeface="NexusSans"/>
              </a:rPr>
              <a:t>, </a:t>
            </a:r>
            <a:r>
              <a:rPr lang="en-US" sz="2300" b="0" i="0" u="sng">
                <a:solidFill>
                  <a:schemeClr val="tx1"/>
                </a:solidFill>
                <a:effectLst/>
                <a:latin typeface="NexusSans"/>
                <a:hlinkClick r:id="rId9" tooltip="Learn more about Opiate from ScienceDirect's AI-generated Topic Pages">
                  <a:extLst>
                    <a:ext uri="{A12FA001-AC4F-418D-AE19-62706E023703}">
                      <ahyp:hlinkClr xmlns:ahyp="http://schemas.microsoft.com/office/drawing/2018/hyperlinkcolor" xmlns="" val="tx"/>
                    </a:ext>
                  </a:extLst>
                </a:hlinkClick>
              </a:rPr>
              <a:t>opioids</a:t>
            </a:r>
            <a:r>
              <a:rPr lang="en-US" sz="2300" b="0" i="0" u="none" strike="noStrike">
                <a:solidFill>
                  <a:schemeClr val="tx1"/>
                </a:solidFill>
                <a:effectLst/>
                <a:latin typeface="NexusSans"/>
              </a:rPr>
              <a:t>, </a:t>
            </a:r>
            <a:r>
              <a:rPr lang="en-US" sz="2300" b="0" i="0" u="sng">
                <a:solidFill>
                  <a:schemeClr val="tx1"/>
                </a:solidFill>
                <a:effectLst/>
                <a:latin typeface="NexusSans"/>
                <a:hlinkClick r:id="rId10" tooltip="Learn more about Ketamine from ScienceDirect's AI-generated Topic Pages">
                  <a:extLst>
                    <a:ext uri="{A12FA001-AC4F-418D-AE19-62706E023703}">
                      <ahyp:hlinkClr xmlns:ahyp="http://schemas.microsoft.com/office/drawing/2018/hyperlinkcolor" xmlns="" val="tx"/>
                    </a:ext>
                  </a:extLst>
                </a:hlinkClick>
              </a:rPr>
              <a:t>ketamine</a:t>
            </a:r>
            <a:r>
              <a:rPr lang="en-US" sz="2300" b="0" i="0" u="none" strike="noStrike">
                <a:solidFill>
                  <a:schemeClr val="tx1"/>
                </a:solidFill>
                <a:effectLst/>
                <a:latin typeface="NexusSans"/>
              </a:rPr>
              <a:t> and </a:t>
            </a:r>
            <a:r>
              <a:rPr lang="en-US" sz="2300" b="0" i="0" u="sng">
                <a:solidFill>
                  <a:schemeClr val="tx1"/>
                </a:solidFill>
                <a:effectLst/>
                <a:latin typeface="NexusSans"/>
                <a:hlinkClick r:id="rId11" tooltip="Learn more about Alpha 2 Adrenergic Receptor Stimulating Agent from ScienceDirect's AI-generated Topic Pages">
                  <a:extLst>
                    <a:ext uri="{A12FA001-AC4F-418D-AE19-62706E023703}">
                      <ahyp:hlinkClr xmlns:ahyp="http://schemas.microsoft.com/office/drawing/2018/hyperlinkcolor" xmlns="" val="tx"/>
                    </a:ext>
                  </a:extLst>
                </a:hlinkClick>
              </a:rPr>
              <a:t>alpha-2 adrenoceptor agonists</a:t>
            </a:r>
            <a:r>
              <a:rPr lang="en-US" sz="2300" b="0" i="0" u="none" strike="noStrike">
                <a:solidFill>
                  <a:schemeClr val="tx1"/>
                </a:solidFill>
                <a:effectLst/>
                <a:latin typeface="NexusSans"/>
              </a:rPr>
              <a:t> </a:t>
            </a:r>
            <a:endParaRPr lang="en-US" sz="2300">
              <a:solidFill>
                <a:schemeClr val="tx1"/>
              </a:solidFill>
            </a:endParaRPr>
          </a:p>
        </p:txBody>
      </p:sp>
    </p:spTree>
    <p:extLst>
      <p:ext uri="{BB962C8B-B14F-4D97-AF65-F5344CB8AC3E}">
        <p14:creationId xmlns:p14="http://schemas.microsoft.com/office/powerpoint/2010/main" val="114756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38A330B-DFA0-591A-43E6-F56FAC2BACBE}"/>
              </a:ext>
            </a:extLst>
          </p:cNvPr>
          <p:cNvPicPr>
            <a:picLocks noChangeAspect="1"/>
          </p:cNvPicPr>
          <p:nvPr/>
        </p:nvPicPr>
        <p:blipFill>
          <a:blip r:embed="rId2"/>
          <a:stretch>
            <a:fillRect/>
          </a:stretch>
        </p:blipFill>
        <p:spPr>
          <a:xfrm>
            <a:off x="2137318" y="0"/>
            <a:ext cx="9013902" cy="6858000"/>
          </a:xfrm>
          <a:prstGeom prst="rect">
            <a:avLst/>
          </a:prstGeom>
        </p:spPr>
      </p:pic>
    </p:spTree>
    <p:extLst>
      <p:ext uri="{BB962C8B-B14F-4D97-AF65-F5344CB8AC3E}">
        <p14:creationId xmlns:p14="http://schemas.microsoft.com/office/powerpoint/2010/main" val="220076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8B73E-5511-69B8-47F8-D840AD200145}"/>
              </a:ext>
            </a:extLst>
          </p:cNvPr>
          <p:cNvSpPr>
            <a:spLocks noGrp="1"/>
          </p:cNvSpPr>
          <p:nvPr>
            <p:ph type="title"/>
          </p:nvPr>
        </p:nvSpPr>
        <p:spPr/>
        <p:txBody>
          <a:bodyPr/>
          <a:lstStyle/>
          <a:p>
            <a:r>
              <a:rPr lang="en-US" b="1" i="0" u="none" strike="noStrike">
                <a:solidFill>
                  <a:srgbClr val="2E2E2E"/>
                </a:solidFill>
                <a:effectLst/>
                <a:latin typeface="NexusSans"/>
              </a:rPr>
              <a:t>Developmental Brain Toxicity</a:t>
            </a:r>
            <a:endParaRPr lang="en-US" b="1"/>
          </a:p>
        </p:txBody>
      </p:sp>
      <p:sp>
        <p:nvSpPr>
          <p:cNvPr id="3" name="Content Placeholder 2">
            <a:extLst>
              <a:ext uri="{FF2B5EF4-FFF2-40B4-BE49-F238E27FC236}">
                <a16:creationId xmlns:a16="http://schemas.microsoft.com/office/drawing/2014/main" xmlns="" id="{A793F1E8-577B-43EA-8D59-826A99B024AB}"/>
              </a:ext>
            </a:extLst>
          </p:cNvPr>
          <p:cNvSpPr>
            <a:spLocks noGrp="1"/>
          </p:cNvSpPr>
          <p:nvPr>
            <p:ph idx="1"/>
          </p:nvPr>
        </p:nvSpPr>
        <p:spPr>
          <a:xfrm>
            <a:off x="2589212" y="1455853"/>
            <a:ext cx="8915400" cy="5141951"/>
          </a:xfrm>
        </p:spPr>
        <p:txBody>
          <a:bodyPr>
            <a:normAutofit/>
          </a:bodyPr>
          <a:lstStyle/>
          <a:p>
            <a:pPr algn="just"/>
            <a:r>
              <a:rPr lang="en-US" sz="3000" b="0" i="0" u="none" strike="noStrike">
                <a:solidFill>
                  <a:srgbClr val="2E2E2E"/>
                </a:solidFill>
                <a:effectLst/>
                <a:latin typeface="NexusSans"/>
              </a:rPr>
              <a:t>Namely, commonly used </a:t>
            </a:r>
            <a:r>
              <a:rPr lang="en-US" sz="3000" b="0" i="0" u="sng">
                <a:solidFill>
                  <a:srgbClr val="2E2E2E"/>
                </a:solidFill>
                <a:effectLst/>
                <a:latin typeface="NexusSans"/>
                <a:hlinkClick r:id="rId2" tooltip="Learn more about intravenous anesthetics from ScienceDirect's AI-generated Topic Pages"/>
              </a:rPr>
              <a:t>intravenous anesthetics</a:t>
            </a:r>
            <a:r>
              <a:rPr lang="en-US" sz="3000" b="0" i="0" u="none" strike="noStrike">
                <a:solidFill>
                  <a:srgbClr val="2E2E2E"/>
                </a:solidFill>
                <a:effectLst/>
                <a:latin typeface="NexusSans"/>
              </a:rPr>
              <a:t>(e.g., </a:t>
            </a:r>
            <a:r>
              <a:rPr lang="en-US" sz="3000" b="0" i="0" u="sng">
                <a:solidFill>
                  <a:srgbClr val="2E2E2E"/>
                </a:solidFill>
                <a:effectLst/>
                <a:latin typeface="NexusSans"/>
                <a:hlinkClick r:id="rId3" tooltip="Learn more about ketamine from ScienceDirect's AI-generated Topic Pages"/>
              </a:rPr>
              <a:t>ketamine</a:t>
            </a:r>
            <a:r>
              <a:rPr lang="en-US" sz="3000" b="0" i="0" u="none" strike="noStrike">
                <a:solidFill>
                  <a:srgbClr val="2E2E2E"/>
                </a:solidFill>
                <a:effectLst/>
                <a:latin typeface="NexusSans"/>
              </a:rPr>
              <a:t>, </a:t>
            </a:r>
            <a:r>
              <a:rPr lang="en-US" sz="3000" b="0" i="0" u="sng">
                <a:solidFill>
                  <a:srgbClr val="2E2E2E"/>
                </a:solidFill>
                <a:effectLst/>
                <a:latin typeface="NexusSans"/>
                <a:hlinkClick r:id="rId4" tooltip="Learn more about propofol from ScienceDirect's AI-generated Topic Pages"/>
              </a:rPr>
              <a:t>propofol</a:t>
            </a:r>
            <a:r>
              <a:rPr lang="en-US" sz="3000" b="0" i="0" u="none" strike="noStrike">
                <a:solidFill>
                  <a:srgbClr val="2E2E2E"/>
                </a:solidFill>
                <a:effectLst/>
                <a:latin typeface="NexusSans"/>
              </a:rPr>
              <a:t>, barbiturates, and benzodiazepines) and </a:t>
            </a:r>
            <a:r>
              <a:rPr lang="en-US" sz="3000" b="0" i="0" u="sng">
                <a:solidFill>
                  <a:srgbClr val="2E2E2E"/>
                </a:solidFill>
                <a:effectLst/>
                <a:latin typeface="NexusSans"/>
                <a:hlinkClick r:id="rId5" tooltip="Learn more about inhalational anesthetics from ScienceDirect's AI-generated Topic Pages"/>
              </a:rPr>
              <a:t>inhalational anesthetics</a:t>
            </a:r>
            <a:r>
              <a:rPr lang="en-US" sz="3000" b="0" i="0" u="none" strike="noStrike">
                <a:solidFill>
                  <a:srgbClr val="2E2E2E"/>
                </a:solidFill>
                <a:effectLst/>
                <a:latin typeface="NexusSans"/>
              </a:rPr>
              <a:t> (e.g., </a:t>
            </a:r>
            <a:r>
              <a:rPr lang="en-US" sz="3000" b="0" i="0" u="sng">
                <a:solidFill>
                  <a:srgbClr val="2E2E2E"/>
                </a:solidFill>
                <a:effectLst/>
                <a:latin typeface="NexusSans"/>
                <a:hlinkClick r:id="rId6" tooltip="Learn more about isoflurane from ScienceDirect's AI-generated Topic Pages"/>
              </a:rPr>
              <a:t>isoflurane</a:t>
            </a:r>
            <a:r>
              <a:rPr lang="en-US" sz="3000" b="0" i="0" u="none" strike="noStrike">
                <a:solidFill>
                  <a:srgbClr val="2E2E2E"/>
                </a:solidFill>
                <a:effectLst/>
                <a:latin typeface="NexusSans"/>
              </a:rPr>
              <a:t>, sevoflurane) have been shown to be damaging to the immature and developing neurons in the brains of young animals. More importantly, emerging animal and human data suggest an association between early exposure to general anesthesia and long-term impairments of </a:t>
            </a:r>
            <a:r>
              <a:rPr lang="en-US" sz="3000" b="0" i="0" u="sng">
                <a:solidFill>
                  <a:srgbClr val="2E2E2E"/>
                </a:solidFill>
                <a:effectLst/>
                <a:latin typeface="NexusSans"/>
                <a:hlinkClick r:id="rId7" tooltip="Learn more about learning and memory from ScienceDirect's AI-generated Topic Pages"/>
              </a:rPr>
              <a:t>learning and memory</a:t>
            </a:r>
            <a:r>
              <a:rPr lang="en-US" sz="3000" b="0" i="0" u="none" strike="noStrike">
                <a:solidFill>
                  <a:srgbClr val="2E2E2E"/>
                </a:solidFill>
                <a:effectLst/>
                <a:latin typeface="NexusSans"/>
              </a:rPr>
              <a:t>.</a:t>
            </a:r>
            <a:endParaRPr lang="en-US" sz="3000"/>
          </a:p>
        </p:txBody>
      </p:sp>
    </p:spTree>
    <p:extLst>
      <p:ext uri="{BB962C8B-B14F-4D97-AF65-F5344CB8AC3E}">
        <p14:creationId xmlns:p14="http://schemas.microsoft.com/office/powerpoint/2010/main" val="277552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AF48D-3AE9-ACA3-F52B-0EE0C6D8DD3E}"/>
              </a:ext>
            </a:extLst>
          </p:cNvPr>
          <p:cNvSpPr>
            <a:spLocks noGrp="1"/>
          </p:cNvSpPr>
          <p:nvPr>
            <p:ph type="title"/>
          </p:nvPr>
        </p:nvSpPr>
        <p:spPr/>
        <p:txBody>
          <a:bodyPr/>
          <a:lstStyle/>
          <a:p>
            <a:r>
              <a:rPr lang="en-US" b="1"/>
              <a:t>Blood-Brain Barrier (BBB)</a:t>
            </a:r>
          </a:p>
        </p:txBody>
      </p:sp>
      <p:sp>
        <p:nvSpPr>
          <p:cNvPr id="3" name="Content Placeholder 2">
            <a:extLst>
              <a:ext uri="{FF2B5EF4-FFF2-40B4-BE49-F238E27FC236}">
                <a16:creationId xmlns:a16="http://schemas.microsoft.com/office/drawing/2014/main" xmlns="" id="{540BC81C-61B1-9D84-B7B2-30AE7540C359}"/>
              </a:ext>
            </a:extLst>
          </p:cNvPr>
          <p:cNvSpPr>
            <a:spLocks noGrp="1"/>
          </p:cNvSpPr>
          <p:nvPr>
            <p:ph idx="1"/>
          </p:nvPr>
        </p:nvSpPr>
        <p:spPr>
          <a:xfrm>
            <a:off x="2589212" y="1486829"/>
            <a:ext cx="8915400" cy="4424393"/>
          </a:xfrm>
        </p:spPr>
        <p:txBody>
          <a:bodyPr>
            <a:normAutofit lnSpcReduction="10000"/>
          </a:bodyPr>
          <a:lstStyle/>
          <a:p>
            <a:pPr algn="just"/>
            <a:r>
              <a:rPr lang="en-US" sz="2300" b="0" i="0" u="none" strike="noStrike">
                <a:solidFill>
                  <a:srgbClr val="2E2E2E"/>
                </a:solidFill>
                <a:effectLst/>
                <a:latin typeface="NexusSans"/>
              </a:rPr>
              <a:t>Anesthetics influence the BBB via a multitude of different mechanisms and roles. While some anesthetics appear to have a negative effect on BBB permeability, others can provide protection to the BBB and decrease inflammation. Molecular mechanisms of anesthetic influences on the BBB tailoring anesthesia to specific needs and personalization of anesthetics to individual patients undergoing a specific procedure are all areas of future research. The bulk of evidence points to a </a:t>
            </a:r>
            <a:r>
              <a:rPr lang="en-US" sz="2300" b="0" i="0" u="sng">
                <a:solidFill>
                  <a:srgbClr val="2E2E2E"/>
                </a:solidFill>
                <a:effectLst/>
                <a:latin typeface="NexusSans"/>
                <a:hlinkClick r:id="rId2" tooltip="Learn more about neuroprotective from ScienceDirect's AI-generated Topic Pages"/>
              </a:rPr>
              <a:t>neuroprotective</a:t>
            </a:r>
            <a:r>
              <a:rPr lang="en-US" sz="2300" b="0" i="0" u="none" strike="noStrike">
                <a:solidFill>
                  <a:srgbClr val="2E2E2E"/>
                </a:solidFill>
                <a:effectLst/>
                <a:latin typeface="NexusSans"/>
              </a:rPr>
              <a:t> and antiinflammatory effect of anesthetics on the brain. There is a limitation in comparing studies with a lack of standardization of experimental practices. Once standardization is achieved, the true nature and impact of anesthesia on the BBB and inflammation may be revealed.</a:t>
            </a:r>
            <a:endParaRPr lang="en-US" sz="2300"/>
          </a:p>
        </p:txBody>
      </p:sp>
    </p:spTree>
    <p:extLst>
      <p:ext uri="{BB962C8B-B14F-4D97-AF65-F5344CB8AC3E}">
        <p14:creationId xmlns:p14="http://schemas.microsoft.com/office/powerpoint/2010/main" val="8299070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37</Words>
  <Application>Microsoft Office PowerPoint</Application>
  <PresentationFormat>Custom</PresentationFormat>
  <Paragraphs>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Wisp</vt:lpstr>
      <vt:lpstr>General Anesthetics drugs Theory 3</vt:lpstr>
      <vt:lpstr>PowerPoint Presentation</vt:lpstr>
      <vt:lpstr>Introduction </vt:lpstr>
      <vt:lpstr>PowerPoint Presentation</vt:lpstr>
      <vt:lpstr>Local Anesthetics</vt:lpstr>
      <vt:lpstr>General Anesthetics</vt:lpstr>
      <vt:lpstr>PowerPoint Presentation</vt:lpstr>
      <vt:lpstr>Developmental Brain Toxicity</vt:lpstr>
      <vt:lpstr>Blood-Brain Barrier (BBB)</vt:lpstr>
      <vt:lpstr>PowerPoint Presentation</vt:lpstr>
      <vt:lpstr>Anesthetic emergencies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Anesthetics</dc:title>
  <dc:creator>9647501456521</dc:creator>
  <cp:lastModifiedBy>ACC IT</cp:lastModifiedBy>
  <cp:revision>4</cp:revision>
  <dcterms:created xsi:type="dcterms:W3CDTF">2023-02-12T16:42:51Z</dcterms:created>
  <dcterms:modified xsi:type="dcterms:W3CDTF">2023-03-12T06:41:18Z</dcterms:modified>
</cp:coreProperties>
</file>