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60" r:id="rId6"/>
    <p:sldId id="261" r:id="rId7"/>
    <p:sldId id="257" r:id="rId8"/>
    <p:sldId id="25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4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8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6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5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3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9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1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D748F-8D85-4C72-B9A9-59DC3CEFE4E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7660-4894-423E-A7A2-FCB432A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5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4724400" cy="480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General anesthetics drugs</a:t>
            </a:r>
            <a:br>
              <a:rPr lang="en-US" sz="3600" b="1" dirty="0" smtClean="0"/>
            </a:br>
            <a:r>
              <a:rPr lang="en-US" sz="3600" b="1" dirty="0" smtClean="0"/>
              <a:t>Theory 2</a:t>
            </a:r>
            <a:br>
              <a:rPr lang="en-US" sz="3600" b="1" dirty="0" smtClean="0"/>
            </a:br>
            <a:r>
              <a:rPr lang="en-US" sz="3600" b="1" dirty="0" err="1"/>
              <a:t>Sevoflurane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The </a:t>
            </a:r>
            <a:r>
              <a:rPr lang="en-US" sz="3600" b="1" dirty="0"/>
              <a:t>most commonly used inhalational </a:t>
            </a:r>
            <a:r>
              <a:rPr lang="en-US" sz="3600" b="1" dirty="0" smtClean="0"/>
              <a:t>agent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0975"/>
            <a:ext cx="4143375" cy="649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Metabolism and </a:t>
            </a:r>
            <a:r>
              <a:rPr lang="en-US" b="1" dirty="0"/>
              <a:t>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Sevoflurane</a:t>
            </a:r>
            <a:r>
              <a:rPr lang="en-US" dirty="0"/>
              <a:t> undergoes minimal hepatic metabolism or renal excretion.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clearance of </a:t>
            </a:r>
            <a:r>
              <a:rPr lang="en-US" dirty="0" err="1"/>
              <a:t>sevoflurane</a:t>
            </a:r>
            <a:r>
              <a:rPr lang="en-US" dirty="0"/>
              <a:t> and the termination of its anesthetic effects depend on the same factors that influence the agent’s uptake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1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350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Adverse </a:t>
            </a:r>
            <a:r>
              <a:rPr lang="en-US" b="1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279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Cardiovascular</a:t>
            </a:r>
            <a:endParaRPr lang="en-US" dirty="0"/>
          </a:p>
          <a:p>
            <a:pPr algn="just"/>
            <a:r>
              <a:rPr lang="en-US" dirty="0" err="1"/>
              <a:t>Sevoflurane</a:t>
            </a:r>
            <a:r>
              <a:rPr lang="en-US" dirty="0"/>
              <a:t> induces a dose-dependent reduction in blood pressure and cardiac output primarily by reducing systemic vascular resistance.</a:t>
            </a:r>
          </a:p>
          <a:p>
            <a:pPr algn="just"/>
            <a:r>
              <a:rPr lang="en-US" b="1" dirty="0"/>
              <a:t>Respiratory</a:t>
            </a:r>
            <a:endParaRPr lang="en-US" dirty="0"/>
          </a:p>
          <a:p>
            <a:pPr algn="just"/>
            <a:r>
              <a:rPr lang="en-US" dirty="0"/>
              <a:t>Like all volatile anesthetic agents, </a:t>
            </a:r>
            <a:r>
              <a:rPr lang="en-US" dirty="0" err="1"/>
              <a:t>sevoflurane</a:t>
            </a:r>
            <a:r>
              <a:rPr lang="en-US" dirty="0"/>
              <a:t> is an airway irritant and may precipitate coughing, apnea, and laryngospasm. </a:t>
            </a:r>
          </a:p>
          <a:p>
            <a:pPr algn="just"/>
            <a:r>
              <a:rPr lang="en-US" b="1" dirty="0"/>
              <a:t>Central Nervous System</a:t>
            </a:r>
            <a:endParaRPr lang="en-US" dirty="0"/>
          </a:p>
          <a:p>
            <a:pPr algn="just"/>
            <a:r>
              <a:rPr lang="en-US" dirty="0" err="1"/>
              <a:t>Sevoflurane</a:t>
            </a:r>
            <a:r>
              <a:rPr lang="en-US" dirty="0"/>
              <a:t> causes dose-dependent vasodilation of cerebral vasculature, thereby increasing cerebral blood flow and intracranial pressure. </a:t>
            </a:r>
          </a:p>
        </p:txBody>
      </p:sp>
    </p:spTree>
    <p:extLst>
      <p:ext uri="{BB962C8B-B14F-4D97-AF65-F5344CB8AC3E}">
        <p14:creationId xmlns:p14="http://schemas.microsoft.com/office/powerpoint/2010/main" val="3733980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Contraindications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Sevoflurane</a:t>
            </a:r>
            <a:r>
              <a:rPr lang="en-US" dirty="0"/>
              <a:t> is contraindicated in patients with known hypersensitivity to </a:t>
            </a:r>
            <a:r>
              <a:rPr lang="en-US" dirty="0" err="1"/>
              <a:t>sevoflurane</a:t>
            </a:r>
            <a:r>
              <a:rPr lang="en-US" dirty="0"/>
              <a:t> or any other halogenated anesthetics.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agent is also contraindicated in any patient with known or suspected susceptibility to malignant hyperthermia.</a:t>
            </a:r>
          </a:p>
        </p:txBody>
      </p:sp>
    </p:spTree>
    <p:extLst>
      <p:ext uri="{BB962C8B-B14F-4D97-AF65-F5344CB8AC3E}">
        <p14:creationId xmlns:p14="http://schemas.microsoft.com/office/powerpoint/2010/main" val="3781318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074"/>
            <a:ext cx="8229600" cy="538941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During the administration of </a:t>
            </a:r>
            <a:r>
              <a:rPr lang="en-US" dirty="0" err="1"/>
              <a:t>sevoflurane</a:t>
            </a:r>
            <a:r>
              <a:rPr lang="en-US" dirty="0"/>
              <a:t> for general anesthesia, there should be continuous monitoring following the recommendations of the American Society of Anesthesiologists (ASA). </a:t>
            </a:r>
            <a:endParaRPr lang="en-US" dirty="0" smtClean="0"/>
          </a:p>
          <a:p>
            <a:pPr algn="just"/>
            <a:r>
              <a:rPr lang="en-US" dirty="0" smtClean="0"/>
              <a:t>Standard </a:t>
            </a:r>
            <a:r>
              <a:rPr lang="en-US" dirty="0"/>
              <a:t>ASA monitors include continuous pulse </a:t>
            </a:r>
            <a:r>
              <a:rPr lang="en-US" dirty="0" err="1"/>
              <a:t>oximetry</a:t>
            </a:r>
            <a:r>
              <a:rPr lang="en-US" dirty="0"/>
              <a:t>, electrocardiography, a noninvasive blood pressure device, temperature monitor, measurement of end-tidal carbon dioxide, inspired oxygen concentration, the use of low oxygen concentration, and ventilator disconnect alarms, and the continuous presence of a qualified anesthesia provider. The ASA also encourages the quantitative monitoring of the volume of expired anesthetic gas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1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Minimum Alveolar </a:t>
            </a:r>
            <a:r>
              <a:rPr lang="en-US" b="1" dirty="0" smtClean="0"/>
              <a:t>Concentration (MAC)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MAC </a:t>
            </a:r>
            <a:r>
              <a:rPr lang="en-US" dirty="0" smtClean="0"/>
              <a:t>is </a:t>
            </a:r>
            <a:r>
              <a:rPr lang="en-US" dirty="0"/>
              <a:t>defined as the concentration of inhaled anesthetic within the alveoli at which 50% of </a:t>
            </a:r>
            <a:r>
              <a:rPr lang="en-US" dirty="0" smtClean="0"/>
              <a:t>people </a:t>
            </a:r>
            <a:r>
              <a:rPr lang="en-US" dirty="0"/>
              <a:t>do not move in response to a surgical stimulus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It is a useful and reproducible metric </a:t>
            </a:r>
            <a:r>
              <a:rPr lang="en-US" dirty="0" smtClean="0"/>
              <a:t>across </a:t>
            </a:r>
            <a:r>
              <a:rPr lang="en-US" dirty="0"/>
              <a:t>all volatile anesthetics, making it the standard for comparison of volatile anesthetic </a:t>
            </a:r>
            <a:r>
              <a:rPr lang="en-US" dirty="0" smtClean="0"/>
              <a:t>potency.</a:t>
            </a:r>
          </a:p>
          <a:p>
            <a:pPr algn="just"/>
            <a:r>
              <a:rPr lang="en-US" dirty="0" smtClean="0"/>
              <a:t>MAC </a:t>
            </a:r>
            <a:r>
              <a:rPr lang="en-US" dirty="0"/>
              <a:t>provides a correlation between anesthetic dose and </a:t>
            </a:r>
            <a:r>
              <a:rPr lang="en-US" dirty="0" smtClean="0"/>
              <a:t>immobility.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609600"/>
            <a:ext cx="7550726" cy="554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162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6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Physiological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Factors such as species, sex, hypothyroidism, hyperthyroidism, or duration of anesthesia do not affect MAC; however, the age of the patient does influence the minimum alveolar concentration. MAC peaks at 6 months of age, and then decreases by approximately 6% per decade, regardless of volatile anesthetic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MACage</a:t>
            </a:r>
            <a:r>
              <a:rPr lang="en-US" dirty="0"/>
              <a:t> is the MAC at a given age and MAC40 is the MAC value at age 40</a:t>
            </a:r>
          </a:p>
        </p:txBody>
      </p:sp>
    </p:spTree>
    <p:extLst>
      <p:ext uri="{BB962C8B-B14F-4D97-AF65-F5344CB8AC3E}">
        <p14:creationId xmlns:p14="http://schemas.microsoft.com/office/powerpoint/2010/main" val="40997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Clinical </a:t>
            </a:r>
            <a:r>
              <a:rPr lang="en-US" b="1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Both minimum alveolar concentration (MAC) and lipid solubility vary among different volatile anesthetics.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most commonly used anesthetics follow the order </a:t>
            </a:r>
            <a:r>
              <a:rPr lang="en-US" dirty="0" smtClean="0"/>
              <a:t>of</a:t>
            </a:r>
          </a:p>
          <a:p>
            <a:pPr marL="0" indent="0" algn="just">
              <a:buNone/>
            </a:pPr>
            <a:r>
              <a:rPr lang="en-US" dirty="0" smtClean="0"/>
              <a:t>nitrous </a:t>
            </a:r>
            <a:r>
              <a:rPr lang="en-US" dirty="0"/>
              <a:t>oxide &gt; </a:t>
            </a:r>
            <a:r>
              <a:rPr lang="en-US" dirty="0" err="1"/>
              <a:t>desflurane</a:t>
            </a:r>
            <a:r>
              <a:rPr lang="en-US" dirty="0"/>
              <a:t> &gt; </a:t>
            </a:r>
            <a:r>
              <a:rPr lang="en-US" dirty="0" err="1"/>
              <a:t>sevoflurane</a:t>
            </a:r>
            <a:r>
              <a:rPr lang="en-US" dirty="0"/>
              <a:t> &gt; </a:t>
            </a:r>
            <a:r>
              <a:rPr lang="en-US" dirty="0" err="1"/>
              <a:t>isoflurane</a:t>
            </a:r>
            <a:r>
              <a:rPr lang="en-US" dirty="0"/>
              <a:t> &gt; halothane, for highest to lowest MAC.</a:t>
            </a:r>
          </a:p>
        </p:txBody>
      </p:sp>
    </p:spTree>
    <p:extLst>
      <p:ext uri="{BB962C8B-B14F-4D97-AF65-F5344CB8AC3E}">
        <p14:creationId xmlns:p14="http://schemas.microsoft.com/office/powerpoint/2010/main" val="4157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Sevoflurane</a:t>
            </a:r>
            <a:r>
              <a:rPr lang="en-US" dirty="0"/>
              <a:t> is a halogenated inhalational anesthetic that is FDA approved for the induction and maintenance of general anesthesia in adults and pediatric patients for inpatient and outpatient surgery. </a:t>
            </a:r>
            <a:endParaRPr lang="en-US" dirty="0" smtClean="0"/>
          </a:p>
          <a:p>
            <a:pPr algn="just"/>
            <a:r>
              <a:rPr lang="en-US" dirty="0" err="1" smtClean="0"/>
              <a:t>Sevoflurane</a:t>
            </a:r>
            <a:r>
              <a:rPr lang="en-US" dirty="0" smtClean="0"/>
              <a:t> </a:t>
            </a:r>
            <a:r>
              <a:rPr lang="en-US" dirty="0"/>
              <a:t>is a volatile anesthetic that provides hypnosis, amnesia, analgesia, </a:t>
            </a:r>
            <a:r>
              <a:rPr lang="en-US" dirty="0" err="1"/>
              <a:t>akinesia</a:t>
            </a:r>
            <a:r>
              <a:rPr lang="en-US" dirty="0"/>
              <a:t>, and autonomic blockade during surgical and procedural interventions. </a:t>
            </a:r>
          </a:p>
        </p:txBody>
      </p:sp>
    </p:spTree>
    <p:extLst>
      <p:ext uri="{BB962C8B-B14F-4D97-AF65-F5344CB8AC3E}">
        <p14:creationId xmlns:p14="http://schemas.microsoft.com/office/powerpoint/2010/main" val="14349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436"/>
            <a:ext cx="8229600" cy="52370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Inhalational induction of general anesthesia in neonatal and pediatric patients secondary to inadequate pre-induction intravenous </a:t>
            </a:r>
            <a:r>
              <a:rPr lang="en-US" dirty="0" smtClean="0"/>
              <a:t>access.</a:t>
            </a:r>
            <a:endParaRPr lang="en-US" dirty="0"/>
          </a:p>
          <a:p>
            <a:pPr algn="just"/>
            <a:r>
              <a:rPr lang="en-US" dirty="0"/>
              <a:t>Inhalational induction of general anesthesia in adult patients whose clinical condition necessitates spontaneous respirations during </a:t>
            </a:r>
            <a:r>
              <a:rPr lang="en-US" dirty="0" smtClean="0"/>
              <a:t>induction.</a:t>
            </a:r>
            <a:endParaRPr lang="en-US" dirty="0"/>
          </a:p>
          <a:p>
            <a:pPr algn="just"/>
            <a:r>
              <a:rPr lang="en-US" dirty="0"/>
              <a:t>It may be used for complete maintenance of general anesthesia or concurrently with intravenous anesthetics to maintain general anesthesia in adult and pediatric patients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1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636"/>
            <a:ext cx="8229600" cy="1143000"/>
          </a:xfrm>
        </p:spPr>
        <p:txBody>
          <a:bodyPr/>
          <a:lstStyle/>
          <a:p>
            <a:r>
              <a:rPr lang="en-US" b="1" dirty="0" smtClean="0"/>
              <a:t>Dosing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1321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i="1" dirty="0"/>
              <a:t>Adults MAC Values for Surgical Levels of Anesthesia</a:t>
            </a:r>
            <a:endParaRPr lang="en-US" dirty="0"/>
          </a:p>
          <a:p>
            <a:pPr algn="just"/>
            <a:r>
              <a:rPr lang="en-US" dirty="0"/>
              <a:t>Age 25 years: </a:t>
            </a:r>
            <a:r>
              <a:rPr lang="en-US" dirty="0" err="1"/>
              <a:t>Sevoflurane</a:t>
            </a:r>
            <a:r>
              <a:rPr lang="en-US" dirty="0"/>
              <a:t> in oxygen: 2.6%</a:t>
            </a:r>
          </a:p>
          <a:p>
            <a:pPr algn="just"/>
            <a:r>
              <a:rPr lang="en-US" dirty="0"/>
              <a:t>Age 40 years: </a:t>
            </a:r>
            <a:r>
              <a:rPr lang="en-US" dirty="0" err="1"/>
              <a:t>Sevoflurane</a:t>
            </a:r>
            <a:r>
              <a:rPr lang="en-US" dirty="0"/>
              <a:t> in oxygen: 2.1%</a:t>
            </a:r>
          </a:p>
          <a:p>
            <a:pPr algn="just"/>
            <a:r>
              <a:rPr lang="en-US" dirty="0"/>
              <a:t>Age 60 years: </a:t>
            </a:r>
            <a:r>
              <a:rPr lang="en-US" dirty="0" err="1"/>
              <a:t>Sevoflurane</a:t>
            </a:r>
            <a:r>
              <a:rPr lang="en-US" dirty="0"/>
              <a:t> in oxygen: 1.7%</a:t>
            </a:r>
          </a:p>
          <a:p>
            <a:pPr algn="just"/>
            <a:r>
              <a:rPr lang="en-US" dirty="0"/>
              <a:t>Age 80 years: </a:t>
            </a:r>
            <a:r>
              <a:rPr lang="en-US" dirty="0" err="1"/>
              <a:t>Sevoflurane</a:t>
            </a:r>
            <a:r>
              <a:rPr lang="en-US" dirty="0"/>
              <a:t> in oxygen: 1.4%</a:t>
            </a:r>
          </a:p>
          <a:p>
            <a:pPr algn="just"/>
            <a:r>
              <a:rPr lang="en-US" b="1" i="1" dirty="0"/>
              <a:t>Pediatric MAC Values for Surgical Levels of Anesthesia</a:t>
            </a:r>
            <a:endParaRPr lang="en-US" dirty="0"/>
          </a:p>
          <a:p>
            <a:pPr algn="just"/>
            <a:r>
              <a:rPr lang="en-US" dirty="0"/>
              <a:t>Newborn to 1-month-old full-term neonates: </a:t>
            </a:r>
            <a:r>
              <a:rPr lang="en-US" dirty="0" err="1"/>
              <a:t>Sevoflurane</a:t>
            </a:r>
            <a:r>
              <a:rPr lang="en-US" dirty="0"/>
              <a:t> in oxygen: 3.3%</a:t>
            </a:r>
          </a:p>
          <a:p>
            <a:pPr algn="just"/>
            <a:r>
              <a:rPr lang="en-US" dirty="0"/>
              <a:t>One to  younger than six months: </a:t>
            </a:r>
            <a:r>
              <a:rPr lang="en-US" dirty="0" err="1"/>
              <a:t>Sevoflurane</a:t>
            </a:r>
            <a:r>
              <a:rPr lang="en-US" dirty="0"/>
              <a:t> in oxygen: 3%</a:t>
            </a:r>
          </a:p>
          <a:p>
            <a:pPr algn="just"/>
            <a:r>
              <a:rPr lang="en-US" dirty="0"/>
              <a:t>Six months to younger than one year: </a:t>
            </a:r>
            <a:r>
              <a:rPr lang="en-US" dirty="0" err="1"/>
              <a:t>Sevoflurane</a:t>
            </a:r>
            <a:r>
              <a:rPr lang="en-US" dirty="0"/>
              <a:t> in oxygen: 2.8%</a:t>
            </a:r>
          </a:p>
          <a:p>
            <a:pPr algn="just"/>
            <a:r>
              <a:rPr lang="en-US" dirty="0"/>
              <a:t>One to younger than three years: </a:t>
            </a:r>
            <a:r>
              <a:rPr lang="en-US" dirty="0" err="1"/>
              <a:t>Sevoflurane</a:t>
            </a:r>
            <a:r>
              <a:rPr lang="en-US" dirty="0"/>
              <a:t> in oxygen: 2.8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5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384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General anesthetics drugs Theory 2 Sevoflurane The most commonly used inhalational agent</vt:lpstr>
      <vt:lpstr>Minimum Alveolar Concentration (MAC)</vt:lpstr>
      <vt:lpstr>PowerPoint Presentation</vt:lpstr>
      <vt:lpstr>PowerPoint Presentation</vt:lpstr>
      <vt:lpstr>Physiological Factors</vt:lpstr>
      <vt:lpstr>Clinical Significance</vt:lpstr>
      <vt:lpstr>Introduction</vt:lpstr>
      <vt:lpstr>Clinical Uses</vt:lpstr>
      <vt:lpstr>Dosing</vt:lpstr>
      <vt:lpstr>Metabolism and Clearance</vt:lpstr>
      <vt:lpstr>Adverse Effects</vt:lpstr>
      <vt:lpstr>Contraindications</vt:lpstr>
      <vt:lpstr>Monitoring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anesthetics drugs Theory 2 Sevoflurane The most commonly used inhalational agent and a laryngeal mask airway or endotracheal tube is employed for its administration</dc:title>
  <dc:creator>ACC IT</dc:creator>
  <cp:lastModifiedBy>ACC IT</cp:lastModifiedBy>
  <cp:revision>28</cp:revision>
  <dcterms:created xsi:type="dcterms:W3CDTF">2023-02-26T11:48:18Z</dcterms:created>
  <dcterms:modified xsi:type="dcterms:W3CDTF">2023-02-27T07:27:49Z</dcterms:modified>
</cp:coreProperties>
</file>