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7" r:id="rId9"/>
    <p:sldId id="265" r:id="rId10"/>
    <p:sldId id="266" r:id="rId11"/>
    <p:sldId id="262" r:id="rId12"/>
    <p:sldId id="26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3/12/2023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3/12/2023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m.wikipedia.org/wiki/Analgesic" TargetMode="External"/><Relationship Id="rId2" Type="http://schemas.openxmlformats.org/officeDocument/2006/relationships/hyperlink" Target="https://en.m.wikipedia.org/wiki/General_anaesthesia" TargetMode="External"/><Relationship Id="rId1" Type="http://schemas.openxmlformats.org/officeDocument/2006/relationships/slideLayout" Target="../slideLayouts/slideLayout2.xml"/><Relationship Id="rId4" Type="http://schemas.openxmlformats.org/officeDocument/2006/relationships/hyperlink" Target="https://en.m.wikipedia.org/wiki/Amnesi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ED68E4-A6B4-CC59-B980-9A0A97EED896}"/>
              </a:ext>
            </a:extLst>
          </p:cNvPr>
          <p:cNvSpPr>
            <a:spLocks noGrp="1"/>
          </p:cNvSpPr>
          <p:nvPr>
            <p:ph type="ctrTitle"/>
          </p:nvPr>
        </p:nvSpPr>
        <p:spPr/>
        <p:txBody>
          <a:bodyPr/>
          <a:lstStyle/>
          <a:p>
            <a:pPr algn="ctr" fontAlgn="base"/>
            <a:r>
              <a:rPr lang="en-US" b="1" i="0" u="none" strike="noStrike" smtClean="0">
                <a:solidFill>
                  <a:srgbClr val="202122"/>
                </a:solidFill>
                <a:effectLst/>
                <a:latin typeface="inherit"/>
              </a:rPr>
              <a:t>General anesthetic</a:t>
            </a:r>
            <a:br>
              <a:rPr lang="en-US" b="1" i="0" u="none" strike="noStrike" smtClean="0">
                <a:solidFill>
                  <a:srgbClr val="202122"/>
                </a:solidFill>
                <a:effectLst/>
                <a:latin typeface="inherit"/>
              </a:rPr>
            </a:br>
            <a:r>
              <a:rPr lang="en-US" b="1" i="0" u="none" strike="noStrike" smtClean="0">
                <a:solidFill>
                  <a:srgbClr val="202122"/>
                </a:solidFill>
                <a:effectLst/>
                <a:latin typeface="inherit"/>
              </a:rPr>
              <a:t>Theory 1</a:t>
            </a:r>
            <a:endParaRPr lang="en-US" b="1" i="0" u="none" strike="noStrike" dirty="0">
              <a:solidFill>
                <a:srgbClr val="202122"/>
              </a:solidFill>
              <a:effectLst/>
              <a:latin typeface="Linux Libertine"/>
            </a:endParaRPr>
          </a:p>
        </p:txBody>
      </p:sp>
    </p:spTree>
    <p:extLst>
      <p:ext uri="{BB962C8B-B14F-4D97-AF65-F5344CB8AC3E}">
        <p14:creationId xmlns:p14="http://schemas.microsoft.com/office/powerpoint/2010/main" val="1239733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CFF467-A6C0-73BA-3169-56722020094B}"/>
              </a:ext>
            </a:extLst>
          </p:cNvPr>
          <p:cNvSpPr>
            <a:spLocks noGrp="1"/>
          </p:cNvSpPr>
          <p:nvPr>
            <p:ph type="title"/>
          </p:nvPr>
        </p:nvSpPr>
        <p:spPr/>
        <p:txBody>
          <a:bodyPr/>
          <a:lstStyle/>
          <a:p>
            <a:pPr algn="ctr"/>
            <a:r>
              <a:rPr lang="en-US" b="1" i="0" u="none" strike="noStrike">
                <a:solidFill>
                  <a:srgbClr val="1B1C1D"/>
                </a:solidFill>
                <a:effectLst/>
                <a:latin typeface="NotoSans-Bold"/>
              </a:rPr>
              <a:t>Special Precautions</a:t>
            </a:r>
            <a:endParaRPr lang="en-US"/>
          </a:p>
        </p:txBody>
      </p:sp>
      <p:sp>
        <p:nvSpPr>
          <p:cNvPr id="3" name="Content Placeholder 2">
            <a:extLst>
              <a:ext uri="{FF2B5EF4-FFF2-40B4-BE49-F238E27FC236}">
                <a16:creationId xmlns="" xmlns:a16="http://schemas.microsoft.com/office/drawing/2014/main" id="{1DFF68A3-60F2-CCAD-6359-93A52670DF9B}"/>
              </a:ext>
            </a:extLst>
          </p:cNvPr>
          <p:cNvSpPr>
            <a:spLocks noGrp="1"/>
          </p:cNvSpPr>
          <p:nvPr>
            <p:ph idx="1"/>
          </p:nvPr>
        </p:nvSpPr>
        <p:spPr/>
        <p:txBody>
          <a:bodyPr>
            <a:normAutofit/>
          </a:bodyPr>
          <a:lstStyle/>
          <a:p>
            <a:pPr algn="just"/>
            <a:r>
              <a:rPr lang="en-US" sz="3800" b="1" i="0" u="none" strike="noStrike" dirty="0">
                <a:solidFill>
                  <a:schemeClr val="bg1"/>
                </a:solidFill>
                <a:effectLst/>
                <a:latin typeface="NotoSans-Regular"/>
              </a:rPr>
              <a:t>Patient w/ </a:t>
            </a:r>
            <a:r>
              <a:rPr lang="en-US" sz="3800" b="1" i="0" u="none" strike="noStrike" dirty="0" err="1">
                <a:solidFill>
                  <a:schemeClr val="bg1"/>
                </a:solidFill>
                <a:effectLst/>
                <a:latin typeface="NotoSans-Regular"/>
              </a:rPr>
              <a:t>phaeochromocytoma</a:t>
            </a:r>
            <a:r>
              <a:rPr lang="en-US" sz="3800" b="1" i="0" u="none" strike="noStrike" dirty="0">
                <a:solidFill>
                  <a:schemeClr val="bg1"/>
                </a:solidFill>
                <a:effectLst/>
                <a:latin typeface="NotoSans-Regular"/>
              </a:rPr>
              <a:t>, myasthenia gravis, renal failure, pre-existing hepatic disease. </a:t>
            </a:r>
            <a:r>
              <a:rPr lang="en-US" sz="3800" b="1" i="0" u="none" strike="noStrike" dirty="0" err="1">
                <a:solidFill>
                  <a:schemeClr val="bg1"/>
                </a:solidFill>
                <a:effectLst/>
                <a:latin typeface="NotoSans-Regular"/>
              </a:rPr>
              <a:t>Childn</a:t>
            </a:r>
            <a:r>
              <a:rPr lang="en-US" sz="3800" b="1" i="0" u="none" strike="noStrike" dirty="0">
                <a:solidFill>
                  <a:schemeClr val="bg1"/>
                </a:solidFill>
                <a:effectLst/>
                <a:latin typeface="NotoSans-Regular"/>
              </a:rPr>
              <a:t>. Pregnancy and lactation.</a:t>
            </a:r>
            <a:endParaRPr lang="en-US" sz="3800" b="1" dirty="0">
              <a:solidFill>
                <a:schemeClr val="bg1"/>
              </a:solidFill>
            </a:endParaRPr>
          </a:p>
        </p:txBody>
      </p:sp>
    </p:spTree>
    <p:extLst>
      <p:ext uri="{BB962C8B-B14F-4D97-AF65-F5344CB8AC3E}">
        <p14:creationId xmlns:p14="http://schemas.microsoft.com/office/powerpoint/2010/main" val="1337042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1C0E63-2D03-09C0-906F-486D603E29E7}"/>
              </a:ext>
            </a:extLst>
          </p:cNvPr>
          <p:cNvSpPr>
            <a:spLocks noGrp="1"/>
          </p:cNvSpPr>
          <p:nvPr>
            <p:ph type="title"/>
          </p:nvPr>
        </p:nvSpPr>
        <p:spPr/>
        <p:txBody>
          <a:bodyPr/>
          <a:lstStyle/>
          <a:p>
            <a:pPr algn="ctr"/>
            <a:r>
              <a:rPr lang="en-US">
                <a:solidFill>
                  <a:schemeClr val="bg1"/>
                </a:solidFill>
              </a:rPr>
              <a:t>Toxicity</a:t>
            </a:r>
          </a:p>
        </p:txBody>
      </p:sp>
      <p:sp>
        <p:nvSpPr>
          <p:cNvPr id="3" name="Content Placeholder 2">
            <a:extLst>
              <a:ext uri="{FF2B5EF4-FFF2-40B4-BE49-F238E27FC236}">
                <a16:creationId xmlns="" xmlns:a16="http://schemas.microsoft.com/office/drawing/2014/main" id="{22B8FA2E-313E-06CE-FE4C-1A1C6902B909}"/>
              </a:ext>
            </a:extLst>
          </p:cNvPr>
          <p:cNvSpPr>
            <a:spLocks noGrp="1"/>
          </p:cNvSpPr>
          <p:nvPr>
            <p:ph idx="1"/>
          </p:nvPr>
        </p:nvSpPr>
        <p:spPr/>
        <p:txBody>
          <a:bodyPr>
            <a:normAutofit fontScale="92500" lnSpcReduction="20000"/>
          </a:bodyPr>
          <a:lstStyle/>
          <a:p>
            <a:pPr algn="just"/>
            <a:r>
              <a:rPr lang="en-US" sz="3000" b="1" dirty="0">
                <a:solidFill>
                  <a:schemeClr val="bg1"/>
                </a:solidFill>
                <a:effectLst/>
              </a:rPr>
              <a:t>Toxic effects of halothane include malignant hyperthermia and hepatitis.</a:t>
            </a:r>
          </a:p>
          <a:p>
            <a:pPr algn="just"/>
            <a:r>
              <a:rPr lang="en-US" sz="3200" b="1" i="0" u="none" strike="noStrike" dirty="0">
                <a:solidFill>
                  <a:schemeClr val="bg1"/>
                </a:solidFill>
                <a:effectLst/>
                <a:latin typeface="BlinkMacSystemFont"/>
              </a:rPr>
              <a:t>Halothane is associated with a lower risk of nausea and vomiting than fluorinated methyl ethyl ether agents. Due to its favorable side effect profile, halothane became the standard of practice, used in almost every operating room and for the comparison of other inhalational anesthetics as they came to the market. </a:t>
            </a:r>
            <a:endParaRPr lang="en-US" sz="3000" b="1" dirty="0">
              <a:solidFill>
                <a:schemeClr val="bg1"/>
              </a:solidFill>
              <a:effectLst/>
            </a:endParaRPr>
          </a:p>
        </p:txBody>
      </p:sp>
    </p:spTree>
    <p:extLst>
      <p:ext uri="{BB962C8B-B14F-4D97-AF65-F5344CB8AC3E}">
        <p14:creationId xmlns:p14="http://schemas.microsoft.com/office/powerpoint/2010/main" val="4187722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A6D8B0-A041-FDB1-03FE-CA9B34879FC2}"/>
              </a:ext>
            </a:extLst>
          </p:cNvPr>
          <p:cNvSpPr>
            <a:spLocks noGrp="1"/>
          </p:cNvSpPr>
          <p:nvPr>
            <p:ph type="title"/>
          </p:nvPr>
        </p:nvSpPr>
        <p:spPr/>
        <p:txBody>
          <a:bodyPr/>
          <a:lstStyle/>
          <a:p>
            <a:pPr algn="ctr"/>
            <a:r>
              <a:rPr lang="en-US">
                <a:solidFill>
                  <a:schemeClr val="bg1"/>
                </a:solidFill>
              </a:rPr>
              <a:t>Continue </a:t>
            </a:r>
          </a:p>
        </p:txBody>
      </p:sp>
      <p:sp>
        <p:nvSpPr>
          <p:cNvPr id="3" name="Content Placeholder 2">
            <a:extLst>
              <a:ext uri="{FF2B5EF4-FFF2-40B4-BE49-F238E27FC236}">
                <a16:creationId xmlns="" xmlns:a16="http://schemas.microsoft.com/office/drawing/2014/main" id="{146DC9C7-D8DB-980C-D700-D900466FFC8B}"/>
              </a:ext>
            </a:extLst>
          </p:cNvPr>
          <p:cNvSpPr>
            <a:spLocks noGrp="1"/>
          </p:cNvSpPr>
          <p:nvPr>
            <p:ph idx="1"/>
          </p:nvPr>
        </p:nvSpPr>
        <p:spPr>
          <a:xfrm>
            <a:off x="818712" y="2222287"/>
            <a:ext cx="10554574" cy="4188525"/>
          </a:xfrm>
        </p:spPr>
        <p:txBody>
          <a:bodyPr>
            <a:noAutofit/>
          </a:bodyPr>
          <a:lstStyle/>
          <a:p>
            <a:pPr algn="just"/>
            <a:r>
              <a:rPr lang="en-US" sz="2600" b="1" dirty="0">
                <a:solidFill>
                  <a:schemeClr val="bg1"/>
                </a:solidFill>
              </a:rPr>
              <a:t>Cardiorespiratory instability (i.e., hypotension, </a:t>
            </a:r>
            <a:r>
              <a:rPr lang="en-US" sz="2600" b="1" dirty="0" err="1">
                <a:solidFill>
                  <a:schemeClr val="bg1"/>
                </a:solidFill>
              </a:rPr>
              <a:t>bradycardia</a:t>
            </a:r>
            <a:r>
              <a:rPr lang="en-US" sz="2600" b="1" dirty="0">
                <a:solidFill>
                  <a:schemeClr val="bg1"/>
                </a:solidFill>
              </a:rPr>
              <a:t>), sensitizing the myocardium to catecholamine-induced arrhythmias, and mild liver dysfunction are relatively common side effects of halothane.</a:t>
            </a:r>
            <a:r>
              <a:rPr lang="en-US" sz="2600" b="1" i="0" u="none" strike="noStrike" dirty="0">
                <a:solidFill>
                  <a:schemeClr val="bg1"/>
                </a:solidFill>
                <a:effectLst/>
                <a:latin typeface="BlinkMacSystemFont"/>
              </a:rPr>
              <a:t> Arrhythmias are especially common in neonates and children after the administration of halothane, particularly </a:t>
            </a:r>
            <a:r>
              <a:rPr lang="en-US" sz="2600" b="1" i="0" u="none" strike="noStrike" dirty="0" err="1">
                <a:solidFill>
                  <a:schemeClr val="bg1"/>
                </a:solidFill>
                <a:effectLst/>
                <a:latin typeface="BlinkMacSystemFont"/>
              </a:rPr>
              <a:t>bradyarrhythmias</a:t>
            </a:r>
            <a:r>
              <a:rPr lang="en-US" sz="2600" b="1" i="0" u="none" strike="noStrike" dirty="0">
                <a:solidFill>
                  <a:schemeClr val="bg1"/>
                </a:solidFill>
                <a:effectLst/>
                <a:latin typeface="BlinkMacSystemFont"/>
              </a:rPr>
              <a:t>. Additional adverse effects of halothane include hepatotoxicity (type 1) and hepatitis (type 2), which will be the focus of this activity. Type 1 hepatotoxicity is a transient, benign liver injury that is self-limiting; this differs from Type 2 hepatotoxicity, which is fulminant liver damage that can lead to liver failure, associated with a high mortality rate.</a:t>
            </a:r>
            <a:endParaRPr lang="en-US" sz="2600" b="1" dirty="0">
              <a:solidFill>
                <a:schemeClr val="bg1"/>
              </a:solidFill>
            </a:endParaRPr>
          </a:p>
        </p:txBody>
      </p:sp>
    </p:spTree>
    <p:extLst>
      <p:ext uri="{BB962C8B-B14F-4D97-AF65-F5344CB8AC3E}">
        <p14:creationId xmlns:p14="http://schemas.microsoft.com/office/powerpoint/2010/main" val="4245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0865436-DBC5-AA28-8F3D-99BA0AF2BD98}"/>
              </a:ext>
            </a:extLst>
          </p:cNvPr>
          <p:cNvSpPr>
            <a:spLocks noGrp="1"/>
          </p:cNvSpPr>
          <p:nvPr>
            <p:ph type="title"/>
          </p:nvPr>
        </p:nvSpPr>
        <p:spPr>
          <a:xfrm>
            <a:off x="810000" y="0"/>
            <a:ext cx="10571998" cy="1417638"/>
          </a:xfrm>
        </p:spPr>
        <p:txBody>
          <a:bodyPr/>
          <a:lstStyle/>
          <a:p>
            <a:pPr algn="ctr"/>
            <a:r>
              <a:rPr lang="en-US" i="0" u="none" strike="noStrike">
                <a:solidFill>
                  <a:schemeClr val="bg1"/>
                </a:solidFill>
                <a:effectLst/>
                <a:latin typeface="-apple-system"/>
              </a:rPr>
              <a:t>General anesthetics elicit a state of </a:t>
            </a:r>
            <a:r>
              <a:rPr lang="en-US" i="0" u="none" strike="noStrike">
                <a:solidFill>
                  <a:schemeClr val="bg1"/>
                </a:solidFill>
                <a:effectLst/>
                <a:latin typeface="-apple-system"/>
                <a:hlinkClick r:id="rId2" tooltip="General anaesthesia">
                  <a:extLst>
                    <a:ext uri="{A12FA001-AC4F-418D-AE19-62706E023703}">
                      <ahyp:hlinkClr xmlns="" xmlns:ahyp="http://schemas.microsoft.com/office/drawing/2018/hyperlinkcolor" val="tx"/>
                    </a:ext>
                  </a:extLst>
                </a:hlinkClick>
              </a:rPr>
              <a:t>general anesthesia</a:t>
            </a:r>
            <a:endParaRPr lang="en-US">
              <a:solidFill>
                <a:schemeClr val="bg1"/>
              </a:solidFill>
            </a:endParaRPr>
          </a:p>
        </p:txBody>
      </p:sp>
      <p:sp>
        <p:nvSpPr>
          <p:cNvPr id="3" name="Content Placeholder 2">
            <a:extLst>
              <a:ext uri="{FF2B5EF4-FFF2-40B4-BE49-F238E27FC236}">
                <a16:creationId xmlns="" xmlns:a16="http://schemas.microsoft.com/office/drawing/2014/main" id="{9DB81ED6-F7BF-03A4-4AB7-F7BD1E3D8184}"/>
              </a:ext>
            </a:extLst>
          </p:cNvPr>
          <p:cNvSpPr>
            <a:spLocks noGrp="1"/>
          </p:cNvSpPr>
          <p:nvPr>
            <p:ph idx="1"/>
          </p:nvPr>
        </p:nvSpPr>
        <p:spPr/>
        <p:txBody>
          <a:bodyPr>
            <a:normAutofit/>
          </a:bodyPr>
          <a:lstStyle/>
          <a:p>
            <a:pPr algn="just"/>
            <a:r>
              <a:rPr lang="en-US" sz="3000" b="1" i="0" u="none" strike="noStrike" dirty="0">
                <a:solidFill>
                  <a:schemeClr val="bg1"/>
                </a:solidFill>
                <a:effectLst/>
                <a:latin typeface="-apple-system"/>
              </a:rPr>
              <a:t>General anesthetics, however, typically elicit several key reversible effects: immobility, </a:t>
            </a:r>
            <a:r>
              <a:rPr lang="en-US" sz="3000" b="1" i="0" u="none" strike="noStrike" dirty="0">
                <a:solidFill>
                  <a:schemeClr val="bg1"/>
                </a:solidFill>
                <a:effectLst/>
                <a:latin typeface="-apple-system"/>
                <a:hlinkClick r:id="rId3" tooltip="Analgesic">
                  <a:extLst>
                    <a:ext uri="{A12FA001-AC4F-418D-AE19-62706E023703}">
                      <ahyp:hlinkClr xmlns="" xmlns:ahyp="http://schemas.microsoft.com/office/drawing/2018/hyperlinkcolor" val="tx"/>
                    </a:ext>
                  </a:extLst>
                </a:hlinkClick>
              </a:rPr>
              <a:t>analgesia</a:t>
            </a:r>
            <a:r>
              <a:rPr lang="en-US" sz="3000" b="1" i="0" u="none" strike="noStrike" dirty="0">
                <a:solidFill>
                  <a:schemeClr val="bg1"/>
                </a:solidFill>
                <a:effectLst/>
                <a:latin typeface="-apple-system"/>
              </a:rPr>
              <a:t>, </a:t>
            </a:r>
            <a:r>
              <a:rPr lang="en-US" sz="3000" b="1" i="0" u="none" strike="noStrike" dirty="0">
                <a:solidFill>
                  <a:schemeClr val="bg1"/>
                </a:solidFill>
                <a:effectLst/>
                <a:latin typeface="-apple-system"/>
                <a:hlinkClick r:id="rId4" tooltip="Amnesia">
                  <a:extLst>
                    <a:ext uri="{A12FA001-AC4F-418D-AE19-62706E023703}">
                      <ahyp:hlinkClr xmlns="" xmlns:ahyp="http://schemas.microsoft.com/office/drawing/2018/hyperlinkcolor" val="tx"/>
                    </a:ext>
                  </a:extLst>
                </a:hlinkClick>
              </a:rPr>
              <a:t>amnesia</a:t>
            </a:r>
            <a:r>
              <a:rPr lang="en-US" sz="3000" b="1" i="0" u="none" strike="noStrike" dirty="0">
                <a:solidFill>
                  <a:schemeClr val="bg1"/>
                </a:solidFill>
                <a:effectLst/>
                <a:latin typeface="-apple-system"/>
              </a:rPr>
              <a:t>, unconsciousness, and reduced autonomic responsiveness to noxious stimuli.</a:t>
            </a:r>
            <a:endParaRPr lang="en-US" sz="3000" b="1" dirty="0">
              <a:solidFill>
                <a:schemeClr val="bg1"/>
              </a:solidFill>
            </a:endParaRPr>
          </a:p>
        </p:txBody>
      </p:sp>
    </p:spTree>
    <p:extLst>
      <p:ext uri="{BB962C8B-B14F-4D97-AF65-F5344CB8AC3E}">
        <p14:creationId xmlns:p14="http://schemas.microsoft.com/office/powerpoint/2010/main" val="2534075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99D354-8D9E-586E-893B-16B0A9581601}"/>
              </a:ext>
            </a:extLst>
          </p:cNvPr>
          <p:cNvSpPr>
            <a:spLocks noGrp="1"/>
          </p:cNvSpPr>
          <p:nvPr>
            <p:ph type="title"/>
          </p:nvPr>
        </p:nvSpPr>
        <p:spPr>
          <a:xfrm>
            <a:off x="810000" y="0"/>
            <a:ext cx="10571998" cy="1417638"/>
          </a:xfrm>
        </p:spPr>
        <p:txBody>
          <a:bodyPr/>
          <a:lstStyle/>
          <a:p>
            <a:pPr algn="ctr"/>
            <a:r>
              <a:rPr lang="en-US" i="0" u="none" strike="noStrike">
                <a:solidFill>
                  <a:srgbClr val="000000"/>
                </a:solidFill>
                <a:effectLst/>
                <a:latin typeface="Lato" panose="020F0502020204030204" pitchFamily="34" charset="0"/>
              </a:rPr>
              <a:t>Medication dose needed for general anesthesia varies widely</a:t>
            </a:r>
            <a:endParaRPr lang="en-US"/>
          </a:p>
        </p:txBody>
      </p:sp>
      <p:sp>
        <p:nvSpPr>
          <p:cNvPr id="3" name="Content Placeholder 2">
            <a:extLst>
              <a:ext uri="{FF2B5EF4-FFF2-40B4-BE49-F238E27FC236}">
                <a16:creationId xmlns="" xmlns:a16="http://schemas.microsoft.com/office/drawing/2014/main" id="{7C122FEC-DAB2-457D-1215-5932847CF3E1}"/>
              </a:ext>
            </a:extLst>
          </p:cNvPr>
          <p:cNvSpPr>
            <a:spLocks noGrp="1"/>
          </p:cNvSpPr>
          <p:nvPr>
            <p:ph idx="1"/>
          </p:nvPr>
        </p:nvSpPr>
        <p:spPr/>
        <p:txBody>
          <a:bodyPr>
            <a:normAutofit/>
          </a:bodyPr>
          <a:lstStyle/>
          <a:p>
            <a:pPr algn="just"/>
            <a:r>
              <a:rPr lang="en-US" sz="3200" b="0" i="0" u="none" strike="noStrike" dirty="0">
                <a:solidFill>
                  <a:schemeClr val="bg1"/>
                </a:solidFill>
                <a:effectLst/>
                <a:latin typeface="Lato" panose="020F0502020204030204" pitchFamily="34" charset="0"/>
              </a:rPr>
              <a:t>The amount of anesthetic required for general anesthesia during surgery varies widely from patient to patient and some may be able to receive a lower dose than typically administered, </a:t>
            </a:r>
            <a:endParaRPr lang="en-US" sz="3200" dirty="0">
              <a:solidFill>
                <a:schemeClr val="bg1"/>
              </a:solidFill>
            </a:endParaRPr>
          </a:p>
        </p:txBody>
      </p:sp>
    </p:spTree>
    <p:extLst>
      <p:ext uri="{BB962C8B-B14F-4D97-AF65-F5344CB8AC3E}">
        <p14:creationId xmlns:p14="http://schemas.microsoft.com/office/powerpoint/2010/main" val="3780877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6AF83F-D0A4-BB76-75D8-585B790C36D4}"/>
              </a:ext>
            </a:extLst>
          </p:cNvPr>
          <p:cNvSpPr>
            <a:spLocks noGrp="1"/>
          </p:cNvSpPr>
          <p:nvPr>
            <p:ph type="title"/>
          </p:nvPr>
        </p:nvSpPr>
        <p:spPr/>
        <p:txBody>
          <a:bodyPr/>
          <a:lstStyle/>
          <a:p>
            <a:pPr algn="ctr"/>
            <a:r>
              <a:rPr lang="en-US" i="0" u="none" strike="noStrike">
                <a:solidFill>
                  <a:srgbClr val="202124"/>
                </a:solidFill>
                <a:effectLst/>
                <a:latin typeface="Google Sans"/>
              </a:rPr>
              <a:t>Halothane </a:t>
            </a:r>
            <a:endParaRPr lang="en-US"/>
          </a:p>
        </p:txBody>
      </p:sp>
      <p:sp>
        <p:nvSpPr>
          <p:cNvPr id="3" name="Content Placeholder 2">
            <a:extLst>
              <a:ext uri="{FF2B5EF4-FFF2-40B4-BE49-F238E27FC236}">
                <a16:creationId xmlns="" xmlns:a16="http://schemas.microsoft.com/office/drawing/2014/main" id="{739FBE9F-7CA0-FC11-5CE9-2BED8BD13B9B}"/>
              </a:ext>
            </a:extLst>
          </p:cNvPr>
          <p:cNvSpPr>
            <a:spLocks noGrp="1"/>
          </p:cNvSpPr>
          <p:nvPr>
            <p:ph idx="1"/>
          </p:nvPr>
        </p:nvSpPr>
        <p:spPr/>
        <p:txBody>
          <a:bodyPr>
            <a:normAutofit fontScale="92500" lnSpcReduction="20000"/>
          </a:bodyPr>
          <a:lstStyle/>
          <a:p>
            <a:pPr algn="just"/>
            <a:r>
              <a:rPr lang="en-US" sz="3000" b="0" i="0" u="none" strike="noStrike" dirty="0">
                <a:solidFill>
                  <a:schemeClr val="bg1"/>
                </a:solidFill>
                <a:effectLst/>
                <a:latin typeface="gemeli"/>
              </a:rPr>
              <a:t>Halothane is a general inhalation anesthetic used for induction and maintenance of general anesthesia. It reduces the blood pressure and frequently decreases the pulse rate and depresses respiration. It induces muscle relaxation and reduces pains sensitivity by altering tissue excitability.</a:t>
            </a:r>
          </a:p>
          <a:p>
            <a:pPr algn="just"/>
            <a:r>
              <a:rPr lang="en-US" sz="3200" b="0" i="0" u="none" strike="noStrike" dirty="0">
                <a:solidFill>
                  <a:schemeClr val="bg1"/>
                </a:solidFill>
                <a:effectLst/>
                <a:latin typeface="BlinkMacSystemFont"/>
              </a:rPr>
              <a:t>Halothane is a clear, heavy, and colorless liquid with a sweet and non-irritating odor. Halothane’s structure is that of an alkane. It has primarily been used clinically as an inhalational anesthetic. </a:t>
            </a:r>
            <a:endParaRPr lang="en-US" sz="3000" dirty="0">
              <a:solidFill>
                <a:schemeClr val="bg1"/>
              </a:solidFill>
            </a:endParaRPr>
          </a:p>
        </p:txBody>
      </p:sp>
    </p:spTree>
    <p:extLst>
      <p:ext uri="{BB962C8B-B14F-4D97-AF65-F5344CB8AC3E}">
        <p14:creationId xmlns:p14="http://schemas.microsoft.com/office/powerpoint/2010/main" val="3219682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3A7EC-512E-641C-59EC-25F713CA25FB}"/>
              </a:ext>
            </a:extLst>
          </p:cNvPr>
          <p:cNvSpPr>
            <a:spLocks noGrp="1"/>
          </p:cNvSpPr>
          <p:nvPr>
            <p:ph type="title"/>
          </p:nvPr>
        </p:nvSpPr>
        <p:spPr/>
        <p:txBody>
          <a:bodyPr/>
          <a:lstStyle/>
          <a:p>
            <a:pPr algn="ctr"/>
            <a:r>
              <a:rPr lang="en-US">
                <a:solidFill>
                  <a:schemeClr val="bg1"/>
                </a:solidFill>
              </a:rPr>
              <a:t>Mechanism of action</a:t>
            </a:r>
          </a:p>
        </p:txBody>
      </p:sp>
      <p:sp>
        <p:nvSpPr>
          <p:cNvPr id="3" name="Content Placeholder 2">
            <a:extLst>
              <a:ext uri="{FF2B5EF4-FFF2-40B4-BE49-F238E27FC236}">
                <a16:creationId xmlns="" xmlns:a16="http://schemas.microsoft.com/office/drawing/2014/main" id="{01197AE2-3BC2-2646-EA0E-4569084CC27A}"/>
              </a:ext>
            </a:extLst>
          </p:cNvPr>
          <p:cNvSpPr>
            <a:spLocks noGrp="1"/>
          </p:cNvSpPr>
          <p:nvPr>
            <p:ph idx="1"/>
          </p:nvPr>
        </p:nvSpPr>
        <p:spPr/>
        <p:txBody>
          <a:bodyPr>
            <a:normAutofit/>
          </a:bodyPr>
          <a:lstStyle/>
          <a:p>
            <a:pPr algn="just"/>
            <a:r>
              <a:rPr lang="en-US" sz="3000" b="0" i="0" u="none" strike="noStrike" dirty="0">
                <a:solidFill>
                  <a:schemeClr val="bg1"/>
                </a:solidFill>
                <a:effectLst/>
                <a:latin typeface="gemeli"/>
              </a:rPr>
              <a:t>Halothane causes general </a:t>
            </a:r>
            <a:r>
              <a:rPr lang="en-US" sz="3000" b="0" i="0" u="none" strike="noStrike" dirty="0" err="1">
                <a:solidFill>
                  <a:schemeClr val="bg1"/>
                </a:solidFill>
                <a:effectLst/>
                <a:latin typeface="gemeli"/>
              </a:rPr>
              <a:t>anaethesia</a:t>
            </a:r>
            <a:r>
              <a:rPr lang="en-US" sz="3000" b="0" i="0" u="none" strike="noStrike" dirty="0">
                <a:solidFill>
                  <a:schemeClr val="bg1"/>
                </a:solidFill>
                <a:effectLst/>
                <a:latin typeface="gemeli"/>
              </a:rPr>
              <a:t> due to its actions on multiple ion channels, which ultimately depresses nerve conduction, breathing, cardiac contractility. Its immobilizing effects have been attributed to its binding to potassium channels in cholinergic neurons. Halothane's effect are also likely due to binding to NMDA and calcium channels, causing hyperpolarization.</a:t>
            </a:r>
            <a:endParaRPr lang="en-US" sz="3000" dirty="0">
              <a:solidFill>
                <a:schemeClr val="bg1"/>
              </a:solidFill>
            </a:endParaRPr>
          </a:p>
        </p:txBody>
      </p:sp>
    </p:spTree>
    <p:extLst>
      <p:ext uri="{BB962C8B-B14F-4D97-AF65-F5344CB8AC3E}">
        <p14:creationId xmlns:p14="http://schemas.microsoft.com/office/powerpoint/2010/main" val="2014059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CC508F-BF83-2747-79C7-3EB9192BCF55}"/>
              </a:ext>
            </a:extLst>
          </p:cNvPr>
          <p:cNvSpPr>
            <a:spLocks noGrp="1"/>
          </p:cNvSpPr>
          <p:nvPr>
            <p:ph type="title"/>
          </p:nvPr>
        </p:nvSpPr>
        <p:spPr>
          <a:xfrm>
            <a:off x="792576" y="28752"/>
            <a:ext cx="10571998" cy="970450"/>
          </a:xfrm>
        </p:spPr>
        <p:txBody>
          <a:bodyPr/>
          <a:lstStyle/>
          <a:p>
            <a:pPr algn="ctr"/>
            <a:r>
              <a:rPr lang="en-US" b="1" i="0" u="none" strike="noStrike">
                <a:solidFill>
                  <a:srgbClr val="1B1C1D"/>
                </a:solidFill>
                <a:effectLst/>
                <a:latin typeface="NotoSans-Bold"/>
              </a:rPr>
              <a:t>Indications and Dosage</a:t>
            </a:r>
            <a:endParaRPr lang="en-US"/>
          </a:p>
        </p:txBody>
      </p:sp>
      <p:sp>
        <p:nvSpPr>
          <p:cNvPr id="3" name="Content Placeholder 2">
            <a:extLst>
              <a:ext uri="{FF2B5EF4-FFF2-40B4-BE49-F238E27FC236}">
                <a16:creationId xmlns="" xmlns:a16="http://schemas.microsoft.com/office/drawing/2014/main" id="{83D567EF-8A87-90E3-DECB-695A0561BC41}"/>
              </a:ext>
            </a:extLst>
          </p:cNvPr>
          <p:cNvSpPr>
            <a:spLocks noGrp="1"/>
          </p:cNvSpPr>
          <p:nvPr>
            <p:ph idx="1"/>
          </p:nvPr>
        </p:nvSpPr>
        <p:spPr>
          <a:xfrm>
            <a:off x="818712" y="1951463"/>
            <a:ext cx="10554574" cy="4877785"/>
          </a:xfrm>
        </p:spPr>
        <p:txBody>
          <a:bodyPr>
            <a:normAutofit/>
          </a:bodyPr>
          <a:lstStyle/>
          <a:p>
            <a:pPr algn="just"/>
            <a:r>
              <a:rPr lang="en-US" sz="3000" b="1" i="0" u="none" strike="noStrike" dirty="0">
                <a:solidFill>
                  <a:schemeClr val="bg1"/>
                </a:solidFill>
                <a:effectLst/>
                <a:latin typeface="NotoSans-Regular"/>
              </a:rPr>
              <a:t>Induction and maintenance of general </a:t>
            </a:r>
            <a:r>
              <a:rPr lang="en-US" sz="3000" b="1" i="0" u="none" strike="noStrike" dirty="0" err="1">
                <a:solidFill>
                  <a:schemeClr val="bg1"/>
                </a:solidFill>
                <a:effectLst/>
                <a:latin typeface="NotoSans-Regular"/>
              </a:rPr>
              <a:t>anaesthesia</a:t>
            </a:r>
            <a:r>
              <a:rPr lang="en-US" sz="3000" dirty="0">
                <a:solidFill>
                  <a:schemeClr val="bg1"/>
                </a:solidFill>
              </a:rPr>
              <a:t/>
            </a:r>
            <a:br>
              <a:rPr lang="en-US" sz="3000" dirty="0">
                <a:solidFill>
                  <a:schemeClr val="bg1"/>
                </a:solidFill>
              </a:rPr>
            </a:br>
            <a:r>
              <a:rPr lang="en-US" sz="3000" b="1" i="0" u="none" strike="noStrike" dirty="0">
                <a:solidFill>
                  <a:schemeClr val="bg1"/>
                </a:solidFill>
                <a:effectLst/>
                <a:latin typeface="NotoSans-Regular"/>
              </a:rPr>
              <a:t>Adult: </a:t>
            </a:r>
            <a:r>
              <a:rPr lang="en-US" sz="3000" b="0" i="0" u="none" strike="noStrike" dirty="0">
                <a:solidFill>
                  <a:schemeClr val="bg1"/>
                </a:solidFill>
                <a:effectLst/>
                <a:latin typeface="NotoSans-Regular"/>
              </a:rPr>
              <a:t>Induction: 0.5% v/v of halothane in oxygen or mixture of nitrous oxide and oxygen, increase gradually according to response to a concentration of 2-4% v/v. Maintenance: 0.5-2% v/v depending on the flow rate used.</a:t>
            </a:r>
          </a:p>
          <a:p>
            <a:pPr algn="just"/>
            <a:r>
              <a:rPr lang="en-US" sz="3000" b="1" i="0" u="none" strike="noStrike" dirty="0">
                <a:solidFill>
                  <a:schemeClr val="bg1"/>
                </a:solidFill>
                <a:effectLst/>
                <a:latin typeface="NotoSans-Regular"/>
              </a:rPr>
              <a:t>Child: </a:t>
            </a:r>
            <a:r>
              <a:rPr lang="en-US" sz="3000" b="0" i="0" u="none" strike="noStrike" dirty="0">
                <a:solidFill>
                  <a:schemeClr val="bg1"/>
                </a:solidFill>
                <a:effectLst/>
                <a:latin typeface="NotoSans-Regular"/>
              </a:rPr>
              <a:t>Induction: 1.5-2% v/v. Maintenance: 0.5-1.5% v/v.</a:t>
            </a:r>
          </a:p>
        </p:txBody>
      </p:sp>
    </p:spTree>
    <p:extLst>
      <p:ext uri="{BB962C8B-B14F-4D97-AF65-F5344CB8AC3E}">
        <p14:creationId xmlns:p14="http://schemas.microsoft.com/office/powerpoint/2010/main" val="115170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EFFA61-79D6-7BFA-01C5-5AE79B0766EA}"/>
              </a:ext>
            </a:extLst>
          </p:cNvPr>
          <p:cNvSpPr>
            <a:spLocks noGrp="1"/>
          </p:cNvSpPr>
          <p:nvPr>
            <p:ph type="title"/>
          </p:nvPr>
        </p:nvSpPr>
        <p:spPr/>
        <p:txBody>
          <a:bodyPr/>
          <a:lstStyle/>
          <a:p>
            <a:pPr algn="ctr"/>
            <a:r>
              <a:rPr lang="en-US">
                <a:solidFill>
                  <a:schemeClr val="bg1"/>
                </a:solidFill>
              </a:rPr>
              <a:t>Metabolism</a:t>
            </a:r>
          </a:p>
        </p:txBody>
      </p:sp>
      <p:sp>
        <p:nvSpPr>
          <p:cNvPr id="3" name="Content Placeholder 2">
            <a:extLst>
              <a:ext uri="{FF2B5EF4-FFF2-40B4-BE49-F238E27FC236}">
                <a16:creationId xmlns="" xmlns:a16="http://schemas.microsoft.com/office/drawing/2014/main" id="{E371A46E-BF81-EBEF-838C-146F9014E957}"/>
              </a:ext>
            </a:extLst>
          </p:cNvPr>
          <p:cNvSpPr>
            <a:spLocks noGrp="1"/>
          </p:cNvSpPr>
          <p:nvPr>
            <p:ph idx="1"/>
          </p:nvPr>
        </p:nvSpPr>
        <p:spPr>
          <a:xfrm>
            <a:off x="818712" y="2222287"/>
            <a:ext cx="10554574" cy="4635713"/>
          </a:xfrm>
        </p:spPr>
        <p:txBody>
          <a:bodyPr>
            <a:noAutofit/>
          </a:bodyPr>
          <a:lstStyle/>
          <a:p>
            <a:pPr algn="just"/>
            <a:r>
              <a:rPr lang="en-US" sz="3000" b="1" dirty="0">
                <a:solidFill>
                  <a:schemeClr val="bg1"/>
                </a:solidFill>
                <a:effectLst/>
                <a:latin typeface="+mj-lt"/>
              </a:rPr>
              <a:t>Halothane is metabolized in the liver, primarily by CYP2E1, and to a lesser extent by CYP3A4 and CYP2A6.</a:t>
            </a:r>
          </a:p>
          <a:p>
            <a:pPr algn="just"/>
            <a:r>
              <a:rPr lang="en-US" sz="3000" b="1" i="0" u="none" strike="noStrike" dirty="0">
                <a:solidFill>
                  <a:schemeClr val="bg1"/>
                </a:solidFill>
                <a:effectLst/>
                <a:latin typeface="+mj-lt"/>
              </a:rPr>
              <a:t>Halothane undergoes both oxidative and reductive metabolism by cytochrome P450 (CYP), respectively causing rare immune-mediated hepatic necrosis and common, mild subclinical hepatic toxicity. Halothane also causes lipid peroxidation in rodents in vitro and in vivo, but in vivo effects in humans are unknown.</a:t>
            </a:r>
            <a:endParaRPr lang="en-US" sz="3000" b="1" dirty="0">
              <a:solidFill>
                <a:schemeClr val="bg1"/>
              </a:solidFill>
              <a:effectLst/>
              <a:latin typeface="+mj-lt"/>
            </a:endParaRPr>
          </a:p>
        </p:txBody>
      </p:sp>
    </p:spTree>
    <p:extLst>
      <p:ext uri="{BB962C8B-B14F-4D97-AF65-F5344CB8AC3E}">
        <p14:creationId xmlns:p14="http://schemas.microsoft.com/office/powerpoint/2010/main" val="572926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8A7F3A-F057-205F-27C6-6AA969FA0BE6}"/>
              </a:ext>
            </a:extLst>
          </p:cNvPr>
          <p:cNvSpPr>
            <a:spLocks noGrp="1"/>
          </p:cNvSpPr>
          <p:nvPr>
            <p:ph type="title"/>
          </p:nvPr>
        </p:nvSpPr>
        <p:spPr/>
        <p:txBody>
          <a:bodyPr/>
          <a:lstStyle/>
          <a:p>
            <a:r>
              <a:rPr lang="en-US"/>
              <a:t>Important points</a:t>
            </a:r>
          </a:p>
        </p:txBody>
      </p:sp>
      <p:sp>
        <p:nvSpPr>
          <p:cNvPr id="3" name="Content Placeholder 2">
            <a:extLst>
              <a:ext uri="{FF2B5EF4-FFF2-40B4-BE49-F238E27FC236}">
                <a16:creationId xmlns="" xmlns:a16="http://schemas.microsoft.com/office/drawing/2014/main" id="{BC53D7C3-4EF0-9007-5A49-FA1EC50CEED0}"/>
              </a:ext>
            </a:extLst>
          </p:cNvPr>
          <p:cNvSpPr>
            <a:spLocks noGrp="1"/>
          </p:cNvSpPr>
          <p:nvPr>
            <p:ph idx="1"/>
          </p:nvPr>
        </p:nvSpPr>
        <p:spPr>
          <a:xfrm>
            <a:off x="818712" y="1981201"/>
            <a:ext cx="10554574" cy="4647580"/>
          </a:xfrm>
        </p:spPr>
        <p:txBody>
          <a:bodyPr>
            <a:noAutofit/>
          </a:bodyPr>
          <a:lstStyle/>
          <a:p>
            <a:pPr algn="just"/>
            <a:r>
              <a:rPr lang="en-US" sz="2900" b="1" dirty="0">
                <a:solidFill>
                  <a:schemeClr val="bg1"/>
                </a:solidFill>
                <a:effectLst/>
                <a:latin typeface="NotoSans-Bold"/>
              </a:rPr>
              <a:t>Monitoring Parameters </a:t>
            </a:r>
          </a:p>
          <a:p>
            <a:pPr algn="just"/>
            <a:r>
              <a:rPr lang="en-US" sz="2900" b="1" dirty="0">
                <a:solidFill>
                  <a:schemeClr val="bg1"/>
                </a:solidFill>
                <a:effectLst/>
                <a:latin typeface="NotoSans-Regular"/>
              </a:rPr>
              <a:t>Monitor pulse and BP.</a:t>
            </a:r>
          </a:p>
          <a:p>
            <a:pPr algn="just"/>
            <a:r>
              <a:rPr lang="en-US" sz="2900" b="1" dirty="0">
                <a:solidFill>
                  <a:schemeClr val="bg1"/>
                </a:solidFill>
                <a:effectLst/>
                <a:latin typeface="NotoSans-Bold"/>
              </a:rPr>
              <a:t>Drug Interactions </a:t>
            </a:r>
          </a:p>
          <a:p>
            <a:pPr algn="just"/>
            <a:r>
              <a:rPr lang="en-US" sz="2900" b="1" dirty="0">
                <a:solidFill>
                  <a:schemeClr val="bg1"/>
                </a:solidFill>
                <a:effectLst/>
                <a:latin typeface="NotoSans-Regular"/>
              </a:rPr>
              <a:t>Increased risk of ventricular dysrhythmias w/ epinephrine. Increased risk of malignant hyperthermia w/ </a:t>
            </a:r>
            <a:r>
              <a:rPr lang="en-US" sz="2900" b="1" dirty="0" err="1">
                <a:solidFill>
                  <a:schemeClr val="bg1"/>
                </a:solidFill>
                <a:effectLst/>
                <a:latin typeface="NotoSans-Regular"/>
              </a:rPr>
              <a:t>suxamethonium</a:t>
            </a:r>
            <a:r>
              <a:rPr lang="en-US" sz="2900" b="1" dirty="0">
                <a:solidFill>
                  <a:schemeClr val="bg1"/>
                </a:solidFill>
                <a:effectLst/>
                <a:latin typeface="NotoSans-Regular"/>
              </a:rPr>
              <a:t>. Prolonged recovery from </a:t>
            </a:r>
            <a:r>
              <a:rPr lang="en-US" sz="2900" b="1" dirty="0" err="1">
                <a:solidFill>
                  <a:schemeClr val="bg1"/>
                </a:solidFill>
                <a:effectLst/>
                <a:latin typeface="NotoSans-Regular"/>
              </a:rPr>
              <a:t>anaesth</a:t>
            </a:r>
            <a:r>
              <a:rPr lang="en-US" sz="2900" b="1" dirty="0">
                <a:solidFill>
                  <a:schemeClr val="bg1"/>
                </a:solidFill>
                <a:effectLst/>
                <a:latin typeface="NotoSans-Regular"/>
              </a:rPr>
              <a:t> w/ concurrent use of ketamine for induction. May potentiate response to non-</a:t>
            </a:r>
            <a:r>
              <a:rPr lang="en-US" sz="2900" b="1" dirty="0" err="1">
                <a:solidFill>
                  <a:schemeClr val="bg1"/>
                </a:solidFill>
                <a:effectLst/>
                <a:latin typeface="NotoSans-Regular"/>
              </a:rPr>
              <a:t>depolarising</a:t>
            </a:r>
            <a:r>
              <a:rPr lang="en-US" sz="2900" b="1" dirty="0">
                <a:solidFill>
                  <a:schemeClr val="bg1"/>
                </a:solidFill>
                <a:effectLst/>
                <a:latin typeface="NotoSans-Regular"/>
              </a:rPr>
              <a:t> muscle relaxants, hypotensive agents (e.g. </a:t>
            </a:r>
            <a:r>
              <a:rPr lang="en-US" sz="2900" b="1" dirty="0" err="1">
                <a:solidFill>
                  <a:schemeClr val="bg1"/>
                </a:solidFill>
                <a:effectLst/>
                <a:latin typeface="NotoSans-Regular"/>
              </a:rPr>
              <a:t>hexamethonium</a:t>
            </a:r>
            <a:r>
              <a:rPr lang="en-US" sz="2900" b="1" dirty="0">
                <a:solidFill>
                  <a:schemeClr val="bg1"/>
                </a:solidFill>
                <a:effectLst/>
                <a:latin typeface="NotoSans-Regular"/>
              </a:rPr>
              <a:t> bromide, </a:t>
            </a:r>
            <a:r>
              <a:rPr lang="en-US" sz="2900" b="1" dirty="0" err="1">
                <a:solidFill>
                  <a:schemeClr val="bg1"/>
                </a:solidFill>
                <a:effectLst/>
                <a:latin typeface="NotoSans-Regular"/>
              </a:rPr>
              <a:t>trimetaphan</a:t>
            </a:r>
            <a:r>
              <a:rPr lang="en-US" sz="2900" b="1" dirty="0">
                <a:solidFill>
                  <a:schemeClr val="bg1"/>
                </a:solidFill>
                <a:effectLst/>
                <a:latin typeface="NotoSans-Regular"/>
              </a:rPr>
              <a:t> </a:t>
            </a:r>
            <a:r>
              <a:rPr lang="en-US" sz="2900" b="1" dirty="0" err="1">
                <a:solidFill>
                  <a:schemeClr val="bg1"/>
                </a:solidFill>
                <a:effectLst/>
                <a:latin typeface="NotoSans-Regular"/>
              </a:rPr>
              <a:t>camsilate</a:t>
            </a:r>
            <a:r>
              <a:rPr lang="en-US" sz="2900" b="1" dirty="0">
                <a:solidFill>
                  <a:schemeClr val="bg1"/>
                </a:solidFill>
                <a:effectLst/>
                <a:latin typeface="NotoSans-Regular"/>
              </a:rPr>
              <a:t>).</a:t>
            </a:r>
          </a:p>
        </p:txBody>
      </p:sp>
    </p:spTree>
    <p:extLst>
      <p:ext uri="{BB962C8B-B14F-4D97-AF65-F5344CB8AC3E}">
        <p14:creationId xmlns:p14="http://schemas.microsoft.com/office/powerpoint/2010/main" val="1164920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AF139D-6A7C-B7CE-09AD-179D146AC3FE}"/>
              </a:ext>
            </a:extLst>
          </p:cNvPr>
          <p:cNvSpPr>
            <a:spLocks noGrp="1"/>
          </p:cNvSpPr>
          <p:nvPr>
            <p:ph type="title"/>
          </p:nvPr>
        </p:nvSpPr>
        <p:spPr/>
        <p:txBody>
          <a:bodyPr/>
          <a:lstStyle/>
          <a:p>
            <a:pPr algn="ctr"/>
            <a:r>
              <a:rPr lang="en-US" b="1" i="0" u="none" strike="noStrike">
                <a:solidFill>
                  <a:srgbClr val="1B1C1D"/>
                </a:solidFill>
                <a:effectLst/>
                <a:latin typeface="NotoSans-Bold"/>
              </a:rPr>
              <a:t>Contraindications</a:t>
            </a:r>
            <a:endParaRPr lang="en-US"/>
          </a:p>
        </p:txBody>
      </p:sp>
      <p:sp>
        <p:nvSpPr>
          <p:cNvPr id="3" name="Content Placeholder 2">
            <a:extLst>
              <a:ext uri="{FF2B5EF4-FFF2-40B4-BE49-F238E27FC236}">
                <a16:creationId xmlns="" xmlns:a16="http://schemas.microsoft.com/office/drawing/2014/main" id="{8EB9A0FC-C3C9-B1D7-47C2-E0E4162F5852}"/>
              </a:ext>
            </a:extLst>
          </p:cNvPr>
          <p:cNvSpPr>
            <a:spLocks noGrp="1"/>
          </p:cNvSpPr>
          <p:nvPr>
            <p:ph idx="1"/>
          </p:nvPr>
        </p:nvSpPr>
        <p:spPr/>
        <p:txBody>
          <a:bodyPr>
            <a:normAutofit/>
          </a:bodyPr>
          <a:lstStyle/>
          <a:p>
            <a:pPr algn="just"/>
            <a:r>
              <a:rPr lang="en-US" sz="3000" b="1" i="0" u="none" strike="noStrike" dirty="0">
                <a:solidFill>
                  <a:schemeClr val="bg1"/>
                </a:solidFill>
                <a:effectLst/>
                <a:latin typeface="NotoSans-Regular"/>
              </a:rPr>
              <a:t>Known or suspected susceptibility to malignant hyperthermia, raised CSF pressure, history of unexplained jaundice or acute hepatic damage from previous exposure to halothane. </a:t>
            </a:r>
            <a:r>
              <a:rPr lang="en-US" sz="3000" b="1" i="0" u="none" strike="noStrike" dirty="0" err="1">
                <a:solidFill>
                  <a:schemeClr val="bg1"/>
                </a:solidFill>
                <a:effectLst/>
                <a:latin typeface="NotoSans-Regular"/>
              </a:rPr>
              <a:t>Childn</a:t>
            </a:r>
            <a:r>
              <a:rPr lang="en-US" sz="3000" b="1" i="0" u="none" strike="noStrike" dirty="0">
                <a:solidFill>
                  <a:schemeClr val="bg1"/>
                </a:solidFill>
                <a:effectLst/>
                <a:latin typeface="NotoSans-Regular"/>
              </a:rPr>
              <a:t> &lt;18 </a:t>
            </a:r>
            <a:r>
              <a:rPr lang="en-US" sz="3000" b="1" i="0" u="none" strike="noStrike" dirty="0" err="1">
                <a:solidFill>
                  <a:schemeClr val="bg1"/>
                </a:solidFill>
                <a:effectLst/>
                <a:latin typeface="NotoSans-Regular"/>
              </a:rPr>
              <a:t>yr</a:t>
            </a:r>
            <a:r>
              <a:rPr lang="en-US" sz="3000" b="1" i="0" u="none" strike="noStrike" dirty="0">
                <a:solidFill>
                  <a:schemeClr val="bg1"/>
                </a:solidFill>
                <a:effectLst/>
                <a:latin typeface="NotoSans-Regular"/>
              </a:rPr>
              <a:t> undergoing outpatient dental surgery.</a:t>
            </a:r>
            <a:endParaRPr lang="en-US" sz="3000" b="1" dirty="0">
              <a:solidFill>
                <a:schemeClr val="bg1"/>
              </a:solidFill>
            </a:endParaRPr>
          </a:p>
        </p:txBody>
      </p:sp>
    </p:spTree>
    <p:extLst>
      <p:ext uri="{BB962C8B-B14F-4D97-AF65-F5344CB8AC3E}">
        <p14:creationId xmlns:p14="http://schemas.microsoft.com/office/powerpoint/2010/main" val="2569801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4</TotalTime>
  <Words>389</Words>
  <Application>Microsoft Office PowerPoint</Application>
  <PresentationFormat>Custom</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Quotable</vt:lpstr>
      <vt:lpstr>General anesthetic Theory 1</vt:lpstr>
      <vt:lpstr>General anesthetics elicit a state of general anesthesia</vt:lpstr>
      <vt:lpstr>Medication dose needed for general anesthesia varies widely</vt:lpstr>
      <vt:lpstr>Halothane </vt:lpstr>
      <vt:lpstr>Mechanism of action</vt:lpstr>
      <vt:lpstr>Indications and Dosage</vt:lpstr>
      <vt:lpstr>Metabolism</vt:lpstr>
      <vt:lpstr>Important points</vt:lpstr>
      <vt:lpstr>Contraindications</vt:lpstr>
      <vt:lpstr>Special Precautions</vt:lpstr>
      <vt:lpstr>Toxicity</vt:lpstr>
      <vt:lpstr>Continue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anaesthetic General anesthetic  Theory </dc:title>
  <dc:creator>9647501456521</dc:creator>
  <cp:lastModifiedBy>ACC IT</cp:lastModifiedBy>
  <cp:revision>4</cp:revision>
  <dcterms:created xsi:type="dcterms:W3CDTF">2023-02-19T16:19:58Z</dcterms:created>
  <dcterms:modified xsi:type="dcterms:W3CDTF">2023-03-12T06:32:36Z</dcterms:modified>
</cp:coreProperties>
</file>