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4" r:id="rId27"/>
    <p:sldId id="285" r:id="rId28"/>
    <p:sldId id="286" r:id="rId29"/>
    <p:sldId id="287" r:id="rId30"/>
    <p:sldId id="288" r:id="rId31"/>
    <p:sldId id="289" r:id="rId32"/>
    <p:sldId id="290" r:id="rId33"/>
    <p:sldId id="294" r:id="rId34"/>
    <p:sldId id="295" r:id="rId35"/>
    <p:sldId id="296" r:id="rId36"/>
    <p:sldId id="297" r:id="rId37"/>
    <p:sldId id="291" r:id="rId38"/>
    <p:sldId id="292" r:id="rId39"/>
    <p:sldId id="299" r:id="rId40"/>
    <p:sldId id="300" r:id="rId41"/>
    <p:sldId id="301" r:id="rId42"/>
    <p:sldId id="302" r:id="rId43"/>
    <p:sldId id="304" r:id="rId44"/>
    <p:sldId id="308" r:id="rId45"/>
    <p:sldId id="305" r:id="rId46"/>
    <p:sldId id="307" r:id="rId47"/>
    <p:sldId id="309" r:id="rId48"/>
    <p:sldId id="310" r:id="rId49"/>
    <p:sldId id="311" r:id="rId50"/>
    <p:sldId id="312" r:id="rId51"/>
    <p:sldId id="313" r:id="rId52"/>
    <p:sldId id="315" r:id="rId53"/>
    <p:sldId id="316" r:id="rId54"/>
    <p:sldId id="317" r:id="rId55"/>
    <p:sldId id="318"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5" r:id="rId71"/>
    <p:sldId id="336" r:id="rId72"/>
    <p:sldId id="337" r:id="rId73"/>
    <p:sldId id="338" r:id="rId74"/>
    <p:sldId id="339" r:id="rId75"/>
    <p:sldId id="340" r:id="rId76"/>
    <p:sldId id="341" r:id="rId77"/>
    <p:sldId id="420" r:id="rId78"/>
    <p:sldId id="421" r:id="rId79"/>
    <p:sldId id="425" r:id="rId80"/>
    <p:sldId id="422" r:id="rId81"/>
    <p:sldId id="423" r:id="rId82"/>
    <p:sldId id="424" r:id="rId83"/>
    <p:sldId id="343" r:id="rId84"/>
    <p:sldId id="344" r:id="rId85"/>
    <p:sldId id="345" r:id="rId86"/>
    <p:sldId id="346" r:id="rId87"/>
    <p:sldId id="347" r:id="rId88"/>
    <p:sldId id="426" r:id="rId89"/>
    <p:sldId id="350" r:id="rId90"/>
    <p:sldId id="432" r:id="rId91"/>
    <p:sldId id="430" r:id="rId92"/>
    <p:sldId id="431" r:id="rId93"/>
    <p:sldId id="433" r:id="rId94"/>
    <p:sldId id="351" r:id="rId95"/>
    <p:sldId id="352" r:id="rId96"/>
    <p:sldId id="428" r:id="rId97"/>
    <p:sldId id="353" r:id="rId98"/>
    <p:sldId id="354" r:id="rId99"/>
    <p:sldId id="357" r:id="rId100"/>
    <p:sldId id="356" r:id="rId101"/>
    <p:sldId id="358" r:id="rId102"/>
    <p:sldId id="359" r:id="rId103"/>
    <p:sldId id="360" r:id="rId104"/>
    <p:sldId id="361" r:id="rId105"/>
    <p:sldId id="362" r:id="rId106"/>
    <p:sldId id="363" r:id="rId107"/>
    <p:sldId id="364" r:id="rId108"/>
    <p:sldId id="365" r:id="rId109"/>
    <p:sldId id="367" r:id="rId110"/>
    <p:sldId id="368"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128" autoAdjust="0"/>
  </p:normalViewPr>
  <p:slideViewPr>
    <p:cSldViewPr>
      <p:cViewPr>
        <p:scale>
          <a:sx n="70" d="100"/>
          <a:sy n="70" d="100"/>
        </p:scale>
        <p:origin x="-1386" y="-84"/>
      </p:cViewPr>
      <p:guideLst>
        <p:guide orient="horz" pos="2160"/>
        <p:guide pos="2880"/>
      </p:guideLst>
    </p:cSldViewPr>
  </p:slideViewPr>
  <p:outlineViewPr>
    <p:cViewPr>
      <p:scale>
        <a:sx n="33" d="100"/>
        <a:sy n="33" d="100"/>
      </p:scale>
      <p:origin x="0" y="17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E9151-F517-40C1-8792-EC3FBC86E90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6ACC2C8-8D4E-4256-9EEC-8D1681794FAF}">
      <dgm:prSet phldrT="[Text]" custT="1"/>
      <dgm:spPr>
        <a:solidFill>
          <a:schemeClr val="bg1">
            <a:lumMod val="95000"/>
            <a:lumOff val="5000"/>
          </a:schemeClr>
        </a:solidFill>
      </dgm:spPr>
      <dgm:t>
        <a:bodyPr/>
        <a:lstStyle/>
        <a:p>
          <a:r>
            <a:rPr lang="ar-IQ" sz="4000" dirty="0" smtClean="0">
              <a:solidFill>
                <a:srgbClr val="00B0F0"/>
              </a:solidFill>
            </a:rPr>
            <a:t>مصادر قانون العمل</a:t>
          </a:r>
          <a:endParaRPr lang="en-US" sz="4000" dirty="0">
            <a:solidFill>
              <a:srgbClr val="00B0F0"/>
            </a:solidFill>
          </a:endParaRPr>
        </a:p>
      </dgm:t>
    </dgm:pt>
    <dgm:pt modelId="{47628ABC-2A6F-4BB5-B94B-9642D45124C8}" type="parTrans" cxnId="{57FB716B-B6DC-4F3C-B9FE-09E1E239FE62}">
      <dgm:prSet/>
      <dgm:spPr/>
      <dgm:t>
        <a:bodyPr/>
        <a:lstStyle/>
        <a:p>
          <a:endParaRPr lang="en-US"/>
        </a:p>
      </dgm:t>
    </dgm:pt>
    <dgm:pt modelId="{C37B00CB-A185-414C-8F58-10C222B8DA8E}" type="sibTrans" cxnId="{57FB716B-B6DC-4F3C-B9FE-09E1E239FE62}">
      <dgm:prSet/>
      <dgm:spPr>
        <a:solidFill>
          <a:srgbClr val="00B0F0"/>
        </a:solidFill>
      </dgm:spPr>
      <dgm:t>
        <a:bodyPr/>
        <a:lstStyle/>
        <a:p>
          <a:endParaRPr lang="en-US"/>
        </a:p>
      </dgm:t>
    </dgm:pt>
    <dgm:pt modelId="{FA81FB31-0FF6-45E1-8AD9-F1BFB8800A0A}">
      <dgm:prSet phldrT="[Text]"/>
      <dgm:spPr>
        <a:solidFill>
          <a:srgbClr val="002060"/>
        </a:solidFill>
      </dgm:spPr>
      <dgm:t>
        <a:bodyPr/>
        <a:lstStyle/>
        <a:p>
          <a:r>
            <a:rPr lang="ar-IQ" dirty="0" smtClean="0"/>
            <a:t>المصادر الداخلية</a:t>
          </a:r>
          <a:endParaRPr lang="en-US" dirty="0"/>
        </a:p>
      </dgm:t>
    </dgm:pt>
    <dgm:pt modelId="{62D1A957-BA58-4A14-9CEA-53B7CAF6D981}" type="parTrans" cxnId="{F740016F-3D26-4543-897B-F571F0E65F9F}">
      <dgm:prSet/>
      <dgm:spPr/>
      <dgm:t>
        <a:bodyPr/>
        <a:lstStyle/>
        <a:p>
          <a:endParaRPr lang="en-US"/>
        </a:p>
      </dgm:t>
    </dgm:pt>
    <dgm:pt modelId="{DC602752-3C93-4BCC-B29D-CEF648B71CAD}" type="sibTrans" cxnId="{F740016F-3D26-4543-897B-F571F0E65F9F}">
      <dgm:prSet/>
      <dgm:spPr/>
      <dgm:t>
        <a:bodyPr/>
        <a:lstStyle/>
        <a:p>
          <a:endParaRPr lang="en-US"/>
        </a:p>
      </dgm:t>
    </dgm:pt>
    <dgm:pt modelId="{2A12F28F-02AD-40D8-A8F6-A974AC657661}">
      <dgm:prSet phldrT="[Text]"/>
      <dgm:spPr>
        <a:solidFill>
          <a:srgbClr val="002060"/>
        </a:solidFill>
      </dgm:spPr>
      <dgm:t>
        <a:bodyPr/>
        <a:lstStyle/>
        <a:p>
          <a:r>
            <a:rPr lang="ar-IQ" dirty="0" smtClean="0"/>
            <a:t>المصادر الدولية</a:t>
          </a:r>
          <a:endParaRPr lang="en-US" dirty="0"/>
        </a:p>
      </dgm:t>
    </dgm:pt>
    <dgm:pt modelId="{72BD6013-6949-4D7E-8771-C073C77F5A01}" type="parTrans" cxnId="{679B9D22-324D-4AC8-BF94-492587034DC2}">
      <dgm:prSet/>
      <dgm:spPr/>
      <dgm:t>
        <a:bodyPr/>
        <a:lstStyle/>
        <a:p>
          <a:endParaRPr lang="en-US"/>
        </a:p>
      </dgm:t>
    </dgm:pt>
    <dgm:pt modelId="{0302DB27-AD51-4BC8-8ADE-0316BDC0B281}" type="sibTrans" cxnId="{679B9D22-324D-4AC8-BF94-492587034DC2}">
      <dgm:prSet/>
      <dgm:spPr>
        <a:solidFill>
          <a:srgbClr val="00B0F0"/>
        </a:solidFill>
      </dgm:spPr>
      <dgm:t>
        <a:bodyPr/>
        <a:lstStyle/>
        <a:p>
          <a:endParaRPr lang="en-US"/>
        </a:p>
      </dgm:t>
    </dgm:pt>
    <dgm:pt modelId="{08A7E7A8-4379-453B-B3C7-B3F54D3DFE81}" type="pres">
      <dgm:prSet presAssocID="{003E9151-F517-40C1-8792-EC3FBC86E904}" presName="Name0" presStyleCnt="0">
        <dgm:presLayoutVars>
          <dgm:dir/>
          <dgm:resizeHandles val="exact"/>
        </dgm:presLayoutVars>
      </dgm:prSet>
      <dgm:spPr/>
      <dgm:t>
        <a:bodyPr/>
        <a:lstStyle/>
        <a:p>
          <a:endParaRPr lang="en-US"/>
        </a:p>
      </dgm:t>
    </dgm:pt>
    <dgm:pt modelId="{320D777A-528C-431B-BDF1-3E8D32496B49}" type="pres">
      <dgm:prSet presAssocID="{16ACC2C8-8D4E-4256-9EEC-8D1681794FAF}" presName="node" presStyleLbl="node1" presStyleIdx="0" presStyleCnt="3" custScaleX="195531">
        <dgm:presLayoutVars>
          <dgm:bulletEnabled val="1"/>
        </dgm:presLayoutVars>
      </dgm:prSet>
      <dgm:spPr/>
      <dgm:t>
        <a:bodyPr/>
        <a:lstStyle/>
        <a:p>
          <a:endParaRPr lang="en-US"/>
        </a:p>
      </dgm:t>
    </dgm:pt>
    <dgm:pt modelId="{E5BC4327-3768-4809-B147-320212519B9B}" type="pres">
      <dgm:prSet presAssocID="{C37B00CB-A185-414C-8F58-10C222B8DA8E}" presName="sibTrans" presStyleLbl="sibTrans2D1" presStyleIdx="0" presStyleCnt="3"/>
      <dgm:spPr/>
      <dgm:t>
        <a:bodyPr/>
        <a:lstStyle/>
        <a:p>
          <a:endParaRPr lang="en-US"/>
        </a:p>
      </dgm:t>
    </dgm:pt>
    <dgm:pt modelId="{A6E88D23-2F06-4EB5-AE3D-FAADED122876}" type="pres">
      <dgm:prSet presAssocID="{C37B00CB-A185-414C-8F58-10C222B8DA8E}" presName="connectorText" presStyleLbl="sibTrans2D1" presStyleIdx="0" presStyleCnt="3"/>
      <dgm:spPr/>
      <dgm:t>
        <a:bodyPr/>
        <a:lstStyle/>
        <a:p>
          <a:endParaRPr lang="en-US"/>
        </a:p>
      </dgm:t>
    </dgm:pt>
    <dgm:pt modelId="{B8A8E004-9795-4D0B-B9DE-1C6759DAD87C}" type="pres">
      <dgm:prSet presAssocID="{FA81FB31-0FF6-45E1-8AD9-F1BFB8800A0A}" presName="node" presStyleLbl="node1" presStyleIdx="1" presStyleCnt="3" custScaleX="117306">
        <dgm:presLayoutVars>
          <dgm:bulletEnabled val="1"/>
        </dgm:presLayoutVars>
      </dgm:prSet>
      <dgm:spPr/>
      <dgm:t>
        <a:bodyPr/>
        <a:lstStyle/>
        <a:p>
          <a:endParaRPr lang="en-US"/>
        </a:p>
      </dgm:t>
    </dgm:pt>
    <dgm:pt modelId="{EC54C503-452F-46BF-B9E5-D8B553151D5E}" type="pres">
      <dgm:prSet presAssocID="{DC602752-3C93-4BCC-B29D-CEF648B71CAD}" presName="sibTrans" presStyleLbl="sibTrans2D1" presStyleIdx="1" presStyleCnt="3"/>
      <dgm:spPr/>
      <dgm:t>
        <a:bodyPr/>
        <a:lstStyle/>
        <a:p>
          <a:endParaRPr lang="en-US"/>
        </a:p>
      </dgm:t>
    </dgm:pt>
    <dgm:pt modelId="{7ADD88D9-AD03-463E-8821-20F5F2EE76A5}" type="pres">
      <dgm:prSet presAssocID="{DC602752-3C93-4BCC-B29D-CEF648B71CAD}" presName="connectorText" presStyleLbl="sibTrans2D1" presStyleIdx="1" presStyleCnt="3"/>
      <dgm:spPr/>
      <dgm:t>
        <a:bodyPr/>
        <a:lstStyle/>
        <a:p>
          <a:endParaRPr lang="en-US"/>
        </a:p>
      </dgm:t>
    </dgm:pt>
    <dgm:pt modelId="{9427B174-1B55-434F-9C9A-8E4C5B6A7F66}" type="pres">
      <dgm:prSet presAssocID="{2A12F28F-02AD-40D8-A8F6-A974AC657661}" presName="node" presStyleLbl="node1" presStyleIdx="2" presStyleCnt="3" custScaleX="115894">
        <dgm:presLayoutVars>
          <dgm:bulletEnabled val="1"/>
        </dgm:presLayoutVars>
      </dgm:prSet>
      <dgm:spPr/>
      <dgm:t>
        <a:bodyPr/>
        <a:lstStyle/>
        <a:p>
          <a:endParaRPr lang="en-US"/>
        </a:p>
      </dgm:t>
    </dgm:pt>
    <dgm:pt modelId="{3CED492D-E955-4C50-BAC8-CCF1D89A2D12}" type="pres">
      <dgm:prSet presAssocID="{0302DB27-AD51-4BC8-8ADE-0316BDC0B281}" presName="sibTrans" presStyleLbl="sibTrans2D1" presStyleIdx="2" presStyleCnt="3"/>
      <dgm:spPr/>
      <dgm:t>
        <a:bodyPr/>
        <a:lstStyle/>
        <a:p>
          <a:endParaRPr lang="en-US"/>
        </a:p>
      </dgm:t>
    </dgm:pt>
    <dgm:pt modelId="{C2500C79-03F0-448A-A5E7-82437DF92DC9}" type="pres">
      <dgm:prSet presAssocID="{0302DB27-AD51-4BC8-8ADE-0316BDC0B281}" presName="connectorText" presStyleLbl="sibTrans2D1" presStyleIdx="2" presStyleCnt="3"/>
      <dgm:spPr/>
      <dgm:t>
        <a:bodyPr/>
        <a:lstStyle/>
        <a:p>
          <a:endParaRPr lang="en-US"/>
        </a:p>
      </dgm:t>
    </dgm:pt>
  </dgm:ptLst>
  <dgm:cxnLst>
    <dgm:cxn modelId="{7618FA21-1F8A-4146-8646-0BD96845EA3A}" type="presOf" srcId="{C37B00CB-A185-414C-8F58-10C222B8DA8E}" destId="{A6E88D23-2F06-4EB5-AE3D-FAADED122876}" srcOrd="1" destOrd="0" presId="urn:microsoft.com/office/officeart/2005/8/layout/cycle7"/>
    <dgm:cxn modelId="{70051DDB-CEBA-4AF1-8146-63A024C09F75}" type="presOf" srcId="{FA81FB31-0FF6-45E1-8AD9-F1BFB8800A0A}" destId="{B8A8E004-9795-4D0B-B9DE-1C6759DAD87C}" srcOrd="0" destOrd="0" presId="urn:microsoft.com/office/officeart/2005/8/layout/cycle7"/>
    <dgm:cxn modelId="{F740016F-3D26-4543-897B-F571F0E65F9F}" srcId="{003E9151-F517-40C1-8792-EC3FBC86E904}" destId="{FA81FB31-0FF6-45E1-8AD9-F1BFB8800A0A}" srcOrd="1" destOrd="0" parTransId="{62D1A957-BA58-4A14-9CEA-53B7CAF6D981}" sibTransId="{DC602752-3C93-4BCC-B29D-CEF648B71CAD}"/>
    <dgm:cxn modelId="{1479788A-B23B-4DB3-850B-C41780118E7C}" type="presOf" srcId="{DC602752-3C93-4BCC-B29D-CEF648B71CAD}" destId="{EC54C503-452F-46BF-B9E5-D8B553151D5E}" srcOrd="0" destOrd="0" presId="urn:microsoft.com/office/officeart/2005/8/layout/cycle7"/>
    <dgm:cxn modelId="{C5BC4187-237D-4928-AAFA-7F6A0651FEC2}" type="presOf" srcId="{C37B00CB-A185-414C-8F58-10C222B8DA8E}" destId="{E5BC4327-3768-4809-B147-320212519B9B}" srcOrd="0" destOrd="0" presId="urn:microsoft.com/office/officeart/2005/8/layout/cycle7"/>
    <dgm:cxn modelId="{FDD22990-EC1B-4E47-BF13-CF10A13305EC}" type="presOf" srcId="{0302DB27-AD51-4BC8-8ADE-0316BDC0B281}" destId="{3CED492D-E955-4C50-BAC8-CCF1D89A2D12}" srcOrd="0" destOrd="0" presId="urn:microsoft.com/office/officeart/2005/8/layout/cycle7"/>
    <dgm:cxn modelId="{72F9D109-6265-45E5-B171-802CECCD2B4A}" type="presOf" srcId="{16ACC2C8-8D4E-4256-9EEC-8D1681794FAF}" destId="{320D777A-528C-431B-BDF1-3E8D32496B49}" srcOrd="0" destOrd="0" presId="urn:microsoft.com/office/officeart/2005/8/layout/cycle7"/>
    <dgm:cxn modelId="{55B2E8F6-24AE-4FF0-9168-115696E1BD9C}" type="presOf" srcId="{003E9151-F517-40C1-8792-EC3FBC86E904}" destId="{08A7E7A8-4379-453B-B3C7-B3F54D3DFE81}" srcOrd="0" destOrd="0" presId="urn:microsoft.com/office/officeart/2005/8/layout/cycle7"/>
    <dgm:cxn modelId="{57FB716B-B6DC-4F3C-B9FE-09E1E239FE62}" srcId="{003E9151-F517-40C1-8792-EC3FBC86E904}" destId="{16ACC2C8-8D4E-4256-9EEC-8D1681794FAF}" srcOrd="0" destOrd="0" parTransId="{47628ABC-2A6F-4BB5-B94B-9642D45124C8}" sibTransId="{C37B00CB-A185-414C-8F58-10C222B8DA8E}"/>
    <dgm:cxn modelId="{DC4B25E1-6B90-4348-8B9E-55476754B8B0}" type="presOf" srcId="{DC602752-3C93-4BCC-B29D-CEF648B71CAD}" destId="{7ADD88D9-AD03-463E-8821-20F5F2EE76A5}" srcOrd="1" destOrd="0" presId="urn:microsoft.com/office/officeart/2005/8/layout/cycle7"/>
    <dgm:cxn modelId="{679B9D22-324D-4AC8-BF94-492587034DC2}" srcId="{003E9151-F517-40C1-8792-EC3FBC86E904}" destId="{2A12F28F-02AD-40D8-A8F6-A974AC657661}" srcOrd="2" destOrd="0" parTransId="{72BD6013-6949-4D7E-8771-C073C77F5A01}" sibTransId="{0302DB27-AD51-4BC8-8ADE-0316BDC0B281}"/>
    <dgm:cxn modelId="{3E700FEC-14E4-4102-9579-AA3CEA0FFE8D}" type="presOf" srcId="{2A12F28F-02AD-40D8-A8F6-A974AC657661}" destId="{9427B174-1B55-434F-9C9A-8E4C5B6A7F66}" srcOrd="0" destOrd="0" presId="urn:microsoft.com/office/officeart/2005/8/layout/cycle7"/>
    <dgm:cxn modelId="{865DC0BC-2F44-49DC-B8E5-931292A76E86}" type="presOf" srcId="{0302DB27-AD51-4BC8-8ADE-0316BDC0B281}" destId="{C2500C79-03F0-448A-A5E7-82437DF92DC9}" srcOrd="1" destOrd="0" presId="urn:microsoft.com/office/officeart/2005/8/layout/cycle7"/>
    <dgm:cxn modelId="{427469FF-97AB-4A02-85F8-60B34EA422EF}" type="presParOf" srcId="{08A7E7A8-4379-453B-B3C7-B3F54D3DFE81}" destId="{320D777A-528C-431B-BDF1-3E8D32496B49}" srcOrd="0" destOrd="0" presId="urn:microsoft.com/office/officeart/2005/8/layout/cycle7"/>
    <dgm:cxn modelId="{1D4E6FA6-B644-4214-A34A-B08ABF1F6A18}" type="presParOf" srcId="{08A7E7A8-4379-453B-B3C7-B3F54D3DFE81}" destId="{E5BC4327-3768-4809-B147-320212519B9B}" srcOrd="1" destOrd="0" presId="urn:microsoft.com/office/officeart/2005/8/layout/cycle7"/>
    <dgm:cxn modelId="{620F584B-767E-4A20-BA06-E4BC445F17C5}" type="presParOf" srcId="{E5BC4327-3768-4809-B147-320212519B9B}" destId="{A6E88D23-2F06-4EB5-AE3D-FAADED122876}" srcOrd="0" destOrd="0" presId="urn:microsoft.com/office/officeart/2005/8/layout/cycle7"/>
    <dgm:cxn modelId="{997707C6-A07E-4B61-BBED-3F37B8443AB5}" type="presParOf" srcId="{08A7E7A8-4379-453B-B3C7-B3F54D3DFE81}" destId="{B8A8E004-9795-4D0B-B9DE-1C6759DAD87C}" srcOrd="2" destOrd="0" presId="urn:microsoft.com/office/officeart/2005/8/layout/cycle7"/>
    <dgm:cxn modelId="{C31EF980-BF44-4174-9E53-C61AD7143A24}" type="presParOf" srcId="{08A7E7A8-4379-453B-B3C7-B3F54D3DFE81}" destId="{EC54C503-452F-46BF-B9E5-D8B553151D5E}" srcOrd="3" destOrd="0" presId="urn:microsoft.com/office/officeart/2005/8/layout/cycle7"/>
    <dgm:cxn modelId="{E14B7254-B3AF-4A5B-8AF2-2D10570430DA}" type="presParOf" srcId="{EC54C503-452F-46BF-B9E5-D8B553151D5E}" destId="{7ADD88D9-AD03-463E-8821-20F5F2EE76A5}" srcOrd="0" destOrd="0" presId="urn:microsoft.com/office/officeart/2005/8/layout/cycle7"/>
    <dgm:cxn modelId="{249F4B43-B8B0-4136-B981-5F3DC4605889}" type="presParOf" srcId="{08A7E7A8-4379-453B-B3C7-B3F54D3DFE81}" destId="{9427B174-1B55-434F-9C9A-8E4C5B6A7F66}" srcOrd="4" destOrd="0" presId="urn:microsoft.com/office/officeart/2005/8/layout/cycle7"/>
    <dgm:cxn modelId="{D66CD2D9-8ACA-44C3-9793-48FA403286F3}" type="presParOf" srcId="{08A7E7A8-4379-453B-B3C7-B3F54D3DFE81}" destId="{3CED492D-E955-4C50-BAC8-CCF1D89A2D12}" srcOrd="5" destOrd="0" presId="urn:microsoft.com/office/officeart/2005/8/layout/cycle7"/>
    <dgm:cxn modelId="{C1C2BA31-46D8-4058-9FBB-1F552AF0D89C}" type="presParOf" srcId="{3CED492D-E955-4C50-BAC8-CCF1D89A2D12}" destId="{C2500C79-03F0-448A-A5E7-82437DF92DC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5353F-6A25-42AF-B3B8-7AF1B214AE9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50785686-C7D5-45F5-9F9A-E114FF65504E}">
      <dgm:prSet phldrT="[Text]" custT="1"/>
      <dgm:spPr>
        <a:solidFill>
          <a:srgbClr val="002060"/>
        </a:solidFill>
      </dgm:spPr>
      <dgm:t>
        <a:bodyPr/>
        <a:lstStyle/>
        <a:p>
          <a:r>
            <a:rPr lang="ar-IQ" sz="3200" dirty="0" smtClean="0"/>
            <a:t>المصادر الداخلية</a:t>
          </a:r>
          <a:endParaRPr lang="en-US" sz="3200" dirty="0"/>
        </a:p>
      </dgm:t>
    </dgm:pt>
    <dgm:pt modelId="{877C1987-0F95-4277-A465-1897F6D1D93E}" type="parTrans" cxnId="{A30C6732-456F-438F-8EE1-CA5F5A39DF12}">
      <dgm:prSet/>
      <dgm:spPr/>
      <dgm:t>
        <a:bodyPr/>
        <a:lstStyle/>
        <a:p>
          <a:endParaRPr lang="en-US"/>
        </a:p>
      </dgm:t>
    </dgm:pt>
    <dgm:pt modelId="{095AB1CC-32DC-4D61-A3D0-74E37A5B6A2E}" type="sibTrans" cxnId="{A30C6732-456F-438F-8EE1-CA5F5A39DF12}">
      <dgm:prSet/>
      <dgm:spPr/>
      <dgm:t>
        <a:bodyPr/>
        <a:lstStyle/>
        <a:p>
          <a:endParaRPr lang="en-US"/>
        </a:p>
      </dgm:t>
    </dgm:pt>
    <dgm:pt modelId="{97F82C39-810F-4279-B7B2-8CAF1DD4E32D}">
      <dgm:prSet phldrT="[Text]" custT="1"/>
      <dgm:spPr>
        <a:solidFill>
          <a:srgbClr val="00B0F0"/>
        </a:solidFill>
      </dgm:spPr>
      <dgm:t>
        <a:bodyPr/>
        <a:lstStyle/>
        <a:p>
          <a:r>
            <a:rPr lang="ar-IQ" sz="2400" dirty="0" smtClean="0"/>
            <a:t>1- الدستور</a:t>
          </a:r>
          <a:endParaRPr lang="en-US" sz="2400" dirty="0"/>
        </a:p>
      </dgm:t>
    </dgm:pt>
    <dgm:pt modelId="{588AC4A6-4D9B-4031-BFF0-9EBE5F5D817C}" type="parTrans" cxnId="{CA1767DF-4F89-49AD-AF9E-638DC308D47E}">
      <dgm:prSet/>
      <dgm:spPr/>
      <dgm:t>
        <a:bodyPr/>
        <a:lstStyle/>
        <a:p>
          <a:endParaRPr lang="en-US"/>
        </a:p>
      </dgm:t>
    </dgm:pt>
    <dgm:pt modelId="{54D45140-5E8D-4206-AB25-69BA1E635111}" type="sibTrans" cxnId="{CA1767DF-4F89-49AD-AF9E-638DC308D47E}">
      <dgm:prSet/>
      <dgm:spPr/>
      <dgm:t>
        <a:bodyPr/>
        <a:lstStyle/>
        <a:p>
          <a:endParaRPr lang="en-US"/>
        </a:p>
      </dgm:t>
    </dgm:pt>
    <dgm:pt modelId="{18CAA4D1-02E2-4DED-B115-9920625D58E8}">
      <dgm:prSet phldrT="[Text]" custT="1"/>
      <dgm:spPr>
        <a:solidFill>
          <a:srgbClr val="00B0F0"/>
        </a:solidFill>
      </dgm:spPr>
      <dgm:t>
        <a:bodyPr/>
        <a:lstStyle/>
        <a:p>
          <a:r>
            <a:rPr lang="ar-IQ" sz="2800" dirty="0" smtClean="0"/>
            <a:t>2-التشريع</a:t>
          </a:r>
          <a:endParaRPr lang="en-US" sz="2800" dirty="0"/>
        </a:p>
      </dgm:t>
    </dgm:pt>
    <dgm:pt modelId="{C2B9E0F4-49D1-4CB9-8C68-376D6393B15B}" type="parTrans" cxnId="{66B7287B-77C3-48D0-8557-0CE9F52C7D45}">
      <dgm:prSet/>
      <dgm:spPr/>
      <dgm:t>
        <a:bodyPr/>
        <a:lstStyle/>
        <a:p>
          <a:endParaRPr lang="en-US"/>
        </a:p>
      </dgm:t>
    </dgm:pt>
    <dgm:pt modelId="{5876DD05-BD62-4E37-A85A-E2220ECA9367}" type="sibTrans" cxnId="{66B7287B-77C3-48D0-8557-0CE9F52C7D45}">
      <dgm:prSet/>
      <dgm:spPr/>
      <dgm:t>
        <a:bodyPr/>
        <a:lstStyle/>
        <a:p>
          <a:endParaRPr lang="en-US"/>
        </a:p>
      </dgm:t>
    </dgm:pt>
    <dgm:pt modelId="{7CA593C7-54A0-48CC-A357-22B7BDD69E58}">
      <dgm:prSet phldrT="[Text]" custT="1"/>
      <dgm:spPr>
        <a:solidFill>
          <a:srgbClr val="00B0F0"/>
        </a:solidFill>
      </dgm:spPr>
      <dgm:t>
        <a:bodyPr/>
        <a:lstStyle/>
        <a:p>
          <a:r>
            <a:rPr lang="ar-IQ" sz="2800" dirty="0" smtClean="0"/>
            <a:t>3- الانظمة والتعليمات</a:t>
          </a:r>
          <a:endParaRPr lang="en-US" sz="2800" dirty="0"/>
        </a:p>
      </dgm:t>
    </dgm:pt>
    <dgm:pt modelId="{88D08675-9929-4D9B-B6B6-03B2B0B613FF}" type="parTrans" cxnId="{7E1852FA-0299-426E-885E-62BCFB87CF09}">
      <dgm:prSet/>
      <dgm:spPr/>
      <dgm:t>
        <a:bodyPr/>
        <a:lstStyle/>
        <a:p>
          <a:endParaRPr lang="en-US"/>
        </a:p>
      </dgm:t>
    </dgm:pt>
    <dgm:pt modelId="{B083E8BE-6B8F-4758-BDFD-8BF093C25C00}" type="sibTrans" cxnId="{7E1852FA-0299-426E-885E-62BCFB87CF09}">
      <dgm:prSet/>
      <dgm:spPr/>
      <dgm:t>
        <a:bodyPr/>
        <a:lstStyle/>
        <a:p>
          <a:endParaRPr lang="en-US"/>
        </a:p>
      </dgm:t>
    </dgm:pt>
    <dgm:pt modelId="{97DD3BD4-42F0-4E01-B1C6-CFBA30D74540}">
      <dgm:prSet phldrT="[Text]" custT="1"/>
      <dgm:spPr>
        <a:solidFill>
          <a:srgbClr val="00B0F0"/>
        </a:solidFill>
      </dgm:spPr>
      <dgm:t>
        <a:bodyPr/>
        <a:lstStyle/>
        <a:p>
          <a:r>
            <a:rPr lang="ar-IQ" sz="2800" dirty="0" smtClean="0"/>
            <a:t>4- القضاء</a:t>
          </a:r>
          <a:endParaRPr lang="en-US" sz="2800" dirty="0"/>
        </a:p>
      </dgm:t>
    </dgm:pt>
    <dgm:pt modelId="{C9A5C09C-DA56-4BC9-92A2-4F5D204E1A7C}" type="parTrans" cxnId="{68D79C75-1D7A-4A22-A081-7CAFDDB2089F}">
      <dgm:prSet/>
      <dgm:spPr/>
      <dgm:t>
        <a:bodyPr/>
        <a:lstStyle/>
        <a:p>
          <a:endParaRPr lang="en-US"/>
        </a:p>
      </dgm:t>
    </dgm:pt>
    <dgm:pt modelId="{F37E073E-90B4-4E9D-A8D4-ADC25D122244}" type="sibTrans" cxnId="{68D79C75-1D7A-4A22-A081-7CAFDDB2089F}">
      <dgm:prSet/>
      <dgm:spPr/>
      <dgm:t>
        <a:bodyPr/>
        <a:lstStyle/>
        <a:p>
          <a:endParaRPr lang="en-US"/>
        </a:p>
      </dgm:t>
    </dgm:pt>
    <dgm:pt modelId="{5A422F77-6D24-486C-8A0C-60E42A2107D8}">
      <dgm:prSet phldrT="[Text]" custT="1"/>
      <dgm:spPr>
        <a:solidFill>
          <a:srgbClr val="00B0F0"/>
        </a:solidFill>
      </dgm:spPr>
      <dgm:t>
        <a:bodyPr/>
        <a:lstStyle/>
        <a:p>
          <a:r>
            <a:rPr lang="ar-IQ" sz="2800" dirty="0" smtClean="0"/>
            <a:t>5- الفقه</a:t>
          </a:r>
          <a:endParaRPr lang="en-US" sz="2800" dirty="0"/>
        </a:p>
      </dgm:t>
    </dgm:pt>
    <dgm:pt modelId="{B67C0681-B087-4481-8059-1131CEEE46D0}" type="parTrans" cxnId="{C19111CF-753E-4A39-8F78-A5BBB85942D3}">
      <dgm:prSet/>
      <dgm:spPr/>
      <dgm:t>
        <a:bodyPr/>
        <a:lstStyle/>
        <a:p>
          <a:endParaRPr lang="en-US"/>
        </a:p>
      </dgm:t>
    </dgm:pt>
    <dgm:pt modelId="{B15B5F24-2B6A-45B3-BAED-52BD15852C74}" type="sibTrans" cxnId="{C19111CF-753E-4A39-8F78-A5BBB85942D3}">
      <dgm:prSet/>
      <dgm:spPr/>
      <dgm:t>
        <a:bodyPr/>
        <a:lstStyle/>
        <a:p>
          <a:endParaRPr lang="en-US"/>
        </a:p>
      </dgm:t>
    </dgm:pt>
    <dgm:pt modelId="{2F5184B3-88FD-45BA-AD24-640BED8910E0}">
      <dgm:prSet phldrT="[Text]" custT="1"/>
      <dgm:spPr>
        <a:solidFill>
          <a:srgbClr val="00B0F0"/>
        </a:solidFill>
      </dgm:spPr>
      <dgm:t>
        <a:bodyPr/>
        <a:lstStyle/>
        <a:p>
          <a:r>
            <a:rPr lang="ar-IQ" sz="2800" dirty="0" smtClean="0"/>
            <a:t>6- المصادر ذات الطابع المهني</a:t>
          </a:r>
          <a:endParaRPr lang="en-US" sz="2800" dirty="0"/>
        </a:p>
      </dgm:t>
    </dgm:pt>
    <dgm:pt modelId="{2ABBA757-8765-4125-9303-2C1362A2AD4F}" type="parTrans" cxnId="{71664B5E-6349-4AEA-8B44-6A431F1BAEE3}">
      <dgm:prSet/>
      <dgm:spPr/>
      <dgm:t>
        <a:bodyPr/>
        <a:lstStyle/>
        <a:p>
          <a:endParaRPr lang="en-US"/>
        </a:p>
      </dgm:t>
    </dgm:pt>
    <dgm:pt modelId="{194C1C8C-97DA-41D0-AA98-4420CBE414BD}" type="sibTrans" cxnId="{71664B5E-6349-4AEA-8B44-6A431F1BAEE3}">
      <dgm:prSet/>
      <dgm:spPr/>
      <dgm:t>
        <a:bodyPr/>
        <a:lstStyle/>
        <a:p>
          <a:endParaRPr lang="en-US"/>
        </a:p>
      </dgm:t>
    </dgm:pt>
    <dgm:pt modelId="{8F33EDE5-7F8C-4161-8D85-74E001A6AFB8}" type="pres">
      <dgm:prSet presAssocID="{8305353F-6A25-42AF-B3B8-7AF1B214AE90}" presName="Name0" presStyleCnt="0">
        <dgm:presLayoutVars>
          <dgm:chMax val="1"/>
          <dgm:chPref val="1"/>
          <dgm:dir/>
          <dgm:animOne val="branch"/>
          <dgm:animLvl val="lvl"/>
        </dgm:presLayoutVars>
      </dgm:prSet>
      <dgm:spPr/>
      <dgm:t>
        <a:bodyPr/>
        <a:lstStyle/>
        <a:p>
          <a:endParaRPr lang="en-US"/>
        </a:p>
      </dgm:t>
    </dgm:pt>
    <dgm:pt modelId="{B7A115C2-74C2-4276-A69F-3969AFF94504}" type="pres">
      <dgm:prSet presAssocID="{50785686-C7D5-45F5-9F9A-E114FF65504E}" presName="Parent" presStyleLbl="node0" presStyleIdx="0" presStyleCnt="1" custScaleX="128354">
        <dgm:presLayoutVars>
          <dgm:chMax val="6"/>
          <dgm:chPref val="6"/>
        </dgm:presLayoutVars>
      </dgm:prSet>
      <dgm:spPr/>
      <dgm:t>
        <a:bodyPr/>
        <a:lstStyle/>
        <a:p>
          <a:endParaRPr lang="en-US"/>
        </a:p>
      </dgm:t>
    </dgm:pt>
    <dgm:pt modelId="{19CA5422-E4A3-4692-9291-20B9A49BB6B3}" type="pres">
      <dgm:prSet presAssocID="{97F82C39-810F-4279-B7B2-8CAF1DD4E32D}" presName="Accent1" presStyleCnt="0"/>
      <dgm:spPr/>
    </dgm:pt>
    <dgm:pt modelId="{6E0AF95B-36C8-47C8-AE1F-3B6266F04639}" type="pres">
      <dgm:prSet presAssocID="{97F82C39-810F-4279-B7B2-8CAF1DD4E32D}" presName="Accent" presStyleLbl="bgShp" presStyleIdx="0" presStyleCnt="6"/>
      <dgm:spPr/>
    </dgm:pt>
    <dgm:pt modelId="{93D373E4-04E8-4F28-A256-0CD424E4CE46}" type="pres">
      <dgm:prSet presAssocID="{97F82C39-810F-4279-B7B2-8CAF1DD4E32D}" presName="Child1" presStyleLbl="node1" presStyleIdx="0" presStyleCnt="6" custScaleX="111753">
        <dgm:presLayoutVars>
          <dgm:chMax val="0"/>
          <dgm:chPref val="0"/>
          <dgm:bulletEnabled val="1"/>
        </dgm:presLayoutVars>
      </dgm:prSet>
      <dgm:spPr/>
      <dgm:t>
        <a:bodyPr/>
        <a:lstStyle/>
        <a:p>
          <a:endParaRPr lang="en-US"/>
        </a:p>
      </dgm:t>
    </dgm:pt>
    <dgm:pt modelId="{9B7DDDF0-0FF8-4AC9-A06B-17E8ED0CE82C}" type="pres">
      <dgm:prSet presAssocID="{18CAA4D1-02E2-4DED-B115-9920625D58E8}" presName="Accent2" presStyleCnt="0"/>
      <dgm:spPr/>
    </dgm:pt>
    <dgm:pt modelId="{85067DC4-3776-489B-96B2-F6A4AD792D7F}" type="pres">
      <dgm:prSet presAssocID="{18CAA4D1-02E2-4DED-B115-9920625D58E8}" presName="Accent" presStyleLbl="bgShp" presStyleIdx="1" presStyleCnt="6"/>
      <dgm:spPr/>
    </dgm:pt>
    <dgm:pt modelId="{0FBF5C07-9364-438F-947A-1AD6A0717A86}" type="pres">
      <dgm:prSet presAssocID="{18CAA4D1-02E2-4DED-B115-9920625D58E8}" presName="Child2" presStyleLbl="node1" presStyleIdx="1" presStyleCnt="6" custScaleX="116512">
        <dgm:presLayoutVars>
          <dgm:chMax val="0"/>
          <dgm:chPref val="0"/>
          <dgm:bulletEnabled val="1"/>
        </dgm:presLayoutVars>
      </dgm:prSet>
      <dgm:spPr/>
      <dgm:t>
        <a:bodyPr/>
        <a:lstStyle/>
        <a:p>
          <a:endParaRPr lang="en-US"/>
        </a:p>
      </dgm:t>
    </dgm:pt>
    <dgm:pt modelId="{E7F912FE-3CE7-4F96-B379-EE0B6C9A2819}" type="pres">
      <dgm:prSet presAssocID="{7CA593C7-54A0-48CC-A357-22B7BDD69E58}" presName="Accent3" presStyleCnt="0"/>
      <dgm:spPr/>
    </dgm:pt>
    <dgm:pt modelId="{0B1968F1-8FA2-46DB-8062-2147BB0335BB}" type="pres">
      <dgm:prSet presAssocID="{7CA593C7-54A0-48CC-A357-22B7BDD69E58}" presName="Accent" presStyleLbl="bgShp" presStyleIdx="2" presStyleCnt="6"/>
      <dgm:spPr/>
    </dgm:pt>
    <dgm:pt modelId="{EC8BD930-078F-4D85-8446-5605AF5B25C8}" type="pres">
      <dgm:prSet presAssocID="{7CA593C7-54A0-48CC-A357-22B7BDD69E58}" presName="Child3" presStyleLbl="node1" presStyleIdx="2" presStyleCnt="6" custScaleX="112848">
        <dgm:presLayoutVars>
          <dgm:chMax val="0"/>
          <dgm:chPref val="0"/>
          <dgm:bulletEnabled val="1"/>
        </dgm:presLayoutVars>
      </dgm:prSet>
      <dgm:spPr/>
      <dgm:t>
        <a:bodyPr/>
        <a:lstStyle/>
        <a:p>
          <a:endParaRPr lang="en-US"/>
        </a:p>
      </dgm:t>
    </dgm:pt>
    <dgm:pt modelId="{972E8D58-F07F-47A7-AEE7-AA2B0561BF35}" type="pres">
      <dgm:prSet presAssocID="{97DD3BD4-42F0-4E01-B1C6-CFBA30D74540}" presName="Accent4" presStyleCnt="0"/>
      <dgm:spPr/>
    </dgm:pt>
    <dgm:pt modelId="{8C5694D1-7758-4A22-B6C6-085162D301C7}" type="pres">
      <dgm:prSet presAssocID="{97DD3BD4-42F0-4E01-B1C6-CFBA30D74540}" presName="Accent" presStyleLbl="bgShp" presStyleIdx="3" presStyleCnt="6"/>
      <dgm:spPr/>
    </dgm:pt>
    <dgm:pt modelId="{521A55F8-FB0E-4504-B579-A83423F123A4}" type="pres">
      <dgm:prSet presAssocID="{97DD3BD4-42F0-4E01-B1C6-CFBA30D74540}" presName="Child4" presStyleLbl="node1" presStyleIdx="3" presStyleCnt="6" custScaleX="109377">
        <dgm:presLayoutVars>
          <dgm:chMax val="0"/>
          <dgm:chPref val="0"/>
          <dgm:bulletEnabled val="1"/>
        </dgm:presLayoutVars>
      </dgm:prSet>
      <dgm:spPr/>
      <dgm:t>
        <a:bodyPr/>
        <a:lstStyle/>
        <a:p>
          <a:endParaRPr lang="en-US"/>
        </a:p>
      </dgm:t>
    </dgm:pt>
    <dgm:pt modelId="{A67728F2-C143-4368-9697-86BD227CA8DD}" type="pres">
      <dgm:prSet presAssocID="{5A422F77-6D24-486C-8A0C-60E42A2107D8}" presName="Accent5" presStyleCnt="0"/>
      <dgm:spPr/>
    </dgm:pt>
    <dgm:pt modelId="{2469F932-E750-4E3D-8D53-7C1EFBB94015}" type="pres">
      <dgm:prSet presAssocID="{5A422F77-6D24-486C-8A0C-60E42A2107D8}" presName="Accent" presStyleLbl="bgShp" presStyleIdx="4" presStyleCnt="6"/>
      <dgm:spPr/>
    </dgm:pt>
    <dgm:pt modelId="{1E12906E-74DB-426C-86F9-CAF3F8E68BF4}" type="pres">
      <dgm:prSet presAssocID="{5A422F77-6D24-486C-8A0C-60E42A2107D8}" presName="Child5" presStyleLbl="node1" presStyleIdx="4" presStyleCnt="6" custScaleX="117396">
        <dgm:presLayoutVars>
          <dgm:chMax val="0"/>
          <dgm:chPref val="0"/>
          <dgm:bulletEnabled val="1"/>
        </dgm:presLayoutVars>
      </dgm:prSet>
      <dgm:spPr/>
      <dgm:t>
        <a:bodyPr/>
        <a:lstStyle/>
        <a:p>
          <a:endParaRPr lang="en-US"/>
        </a:p>
      </dgm:t>
    </dgm:pt>
    <dgm:pt modelId="{FFF7F27A-FBFC-4823-8286-B0E412632259}" type="pres">
      <dgm:prSet presAssocID="{2F5184B3-88FD-45BA-AD24-640BED8910E0}" presName="Accent6" presStyleCnt="0"/>
      <dgm:spPr/>
    </dgm:pt>
    <dgm:pt modelId="{6EBF6721-E7EC-49A2-A75C-6BEB39B93A18}" type="pres">
      <dgm:prSet presAssocID="{2F5184B3-88FD-45BA-AD24-640BED8910E0}" presName="Accent" presStyleLbl="bgShp" presStyleIdx="5" presStyleCnt="6"/>
      <dgm:spPr/>
    </dgm:pt>
    <dgm:pt modelId="{EAF7649E-52B7-41D0-852A-81E080216E8C}" type="pres">
      <dgm:prSet presAssocID="{2F5184B3-88FD-45BA-AD24-640BED8910E0}" presName="Child6" presStyleLbl="node1" presStyleIdx="5" presStyleCnt="6" custScaleX="123807">
        <dgm:presLayoutVars>
          <dgm:chMax val="0"/>
          <dgm:chPref val="0"/>
          <dgm:bulletEnabled val="1"/>
        </dgm:presLayoutVars>
      </dgm:prSet>
      <dgm:spPr/>
      <dgm:t>
        <a:bodyPr/>
        <a:lstStyle/>
        <a:p>
          <a:endParaRPr lang="en-US"/>
        </a:p>
      </dgm:t>
    </dgm:pt>
  </dgm:ptLst>
  <dgm:cxnLst>
    <dgm:cxn modelId="{735FC29C-D09E-4477-B1CF-EA918048D1C5}" type="presOf" srcId="{97F82C39-810F-4279-B7B2-8CAF1DD4E32D}" destId="{93D373E4-04E8-4F28-A256-0CD424E4CE46}" srcOrd="0" destOrd="0" presId="urn:microsoft.com/office/officeart/2011/layout/HexagonRadial"/>
    <dgm:cxn modelId="{66B7287B-77C3-48D0-8557-0CE9F52C7D45}" srcId="{50785686-C7D5-45F5-9F9A-E114FF65504E}" destId="{18CAA4D1-02E2-4DED-B115-9920625D58E8}" srcOrd="1" destOrd="0" parTransId="{C2B9E0F4-49D1-4CB9-8C68-376D6393B15B}" sibTransId="{5876DD05-BD62-4E37-A85A-E2220ECA9367}"/>
    <dgm:cxn modelId="{A74FC3FD-CDCD-4262-977D-49FAF5CAE902}" type="presOf" srcId="{7CA593C7-54A0-48CC-A357-22B7BDD69E58}" destId="{EC8BD930-078F-4D85-8446-5605AF5B25C8}" srcOrd="0" destOrd="0" presId="urn:microsoft.com/office/officeart/2011/layout/HexagonRadial"/>
    <dgm:cxn modelId="{68D79C75-1D7A-4A22-A081-7CAFDDB2089F}" srcId="{50785686-C7D5-45F5-9F9A-E114FF65504E}" destId="{97DD3BD4-42F0-4E01-B1C6-CFBA30D74540}" srcOrd="3" destOrd="0" parTransId="{C9A5C09C-DA56-4BC9-92A2-4F5D204E1A7C}" sibTransId="{F37E073E-90B4-4E9D-A8D4-ADC25D122244}"/>
    <dgm:cxn modelId="{347AAE98-77D6-4CF1-8B1D-7C6BED180FD2}" type="presOf" srcId="{50785686-C7D5-45F5-9F9A-E114FF65504E}" destId="{B7A115C2-74C2-4276-A69F-3969AFF94504}" srcOrd="0" destOrd="0" presId="urn:microsoft.com/office/officeart/2011/layout/HexagonRadial"/>
    <dgm:cxn modelId="{71664B5E-6349-4AEA-8B44-6A431F1BAEE3}" srcId="{50785686-C7D5-45F5-9F9A-E114FF65504E}" destId="{2F5184B3-88FD-45BA-AD24-640BED8910E0}" srcOrd="5" destOrd="0" parTransId="{2ABBA757-8765-4125-9303-2C1362A2AD4F}" sibTransId="{194C1C8C-97DA-41D0-AA98-4420CBE414BD}"/>
    <dgm:cxn modelId="{A30C6732-456F-438F-8EE1-CA5F5A39DF12}" srcId="{8305353F-6A25-42AF-B3B8-7AF1B214AE90}" destId="{50785686-C7D5-45F5-9F9A-E114FF65504E}" srcOrd="0" destOrd="0" parTransId="{877C1987-0F95-4277-A465-1897F6D1D93E}" sibTransId="{095AB1CC-32DC-4D61-A3D0-74E37A5B6A2E}"/>
    <dgm:cxn modelId="{DEB98FDB-4652-4C80-BB39-44FC15B85A59}" type="presOf" srcId="{97DD3BD4-42F0-4E01-B1C6-CFBA30D74540}" destId="{521A55F8-FB0E-4504-B579-A83423F123A4}" srcOrd="0" destOrd="0" presId="urn:microsoft.com/office/officeart/2011/layout/HexagonRadial"/>
    <dgm:cxn modelId="{0B385D6C-D9BB-4A8E-9731-1445884769E4}" type="presOf" srcId="{18CAA4D1-02E2-4DED-B115-9920625D58E8}" destId="{0FBF5C07-9364-438F-947A-1AD6A0717A86}" srcOrd="0" destOrd="0" presId="urn:microsoft.com/office/officeart/2011/layout/HexagonRadial"/>
    <dgm:cxn modelId="{BB129F53-20E9-4B57-866E-5EAF9998BAB2}" type="presOf" srcId="{5A422F77-6D24-486C-8A0C-60E42A2107D8}" destId="{1E12906E-74DB-426C-86F9-CAF3F8E68BF4}" srcOrd="0" destOrd="0" presId="urn:microsoft.com/office/officeart/2011/layout/HexagonRadial"/>
    <dgm:cxn modelId="{2177C925-FB87-4844-9A6E-8EBD22F73B02}" type="presOf" srcId="{2F5184B3-88FD-45BA-AD24-640BED8910E0}" destId="{EAF7649E-52B7-41D0-852A-81E080216E8C}" srcOrd="0" destOrd="0" presId="urn:microsoft.com/office/officeart/2011/layout/HexagonRadial"/>
    <dgm:cxn modelId="{C19111CF-753E-4A39-8F78-A5BBB85942D3}" srcId="{50785686-C7D5-45F5-9F9A-E114FF65504E}" destId="{5A422F77-6D24-486C-8A0C-60E42A2107D8}" srcOrd="4" destOrd="0" parTransId="{B67C0681-B087-4481-8059-1131CEEE46D0}" sibTransId="{B15B5F24-2B6A-45B3-BAED-52BD15852C74}"/>
    <dgm:cxn modelId="{6728517F-2638-40B5-9AA1-CE9F437A5422}" type="presOf" srcId="{8305353F-6A25-42AF-B3B8-7AF1B214AE90}" destId="{8F33EDE5-7F8C-4161-8D85-74E001A6AFB8}" srcOrd="0" destOrd="0" presId="urn:microsoft.com/office/officeart/2011/layout/HexagonRadial"/>
    <dgm:cxn modelId="{7E1852FA-0299-426E-885E-62BCFB87CF09}" srcId="{50785686-C7D5-45F5-9F9A-E114FF65504E}" destId="{7CA593C7-54A0-48CC-A357-22B7BDD69E58}" srcOrd="2" destOrd="0" parTransId="{88D08675-9929-4D9B-B6B6-03B2B0B613FF}" sibTransId="{B083E8BE-6B8F-4758-BDFD-8BF093C25C00}"/>
    <dgm:cxn modelId="{CA1767DF-4F89-49AD-AF9E-638DC308D47E}" srcId="{50785686-C7D5-45F5-9F9A-E114FF65504E}" destId="{97F82C39-810F-4279-B7B2-8CAF1DD4E32D}" srcOrd="0" destOrd="0" parTransId="{588AC4A6-4D9B-4031-BFF0-9EBE5F5D817C}" sibTransId="{54D45140-5E8D-4206-AB25-69BA1E635111}"/>
    <dgm:cxn modelId="{DF8B6822-0604-4F29-9DB4-1053E6E4764E}" type="presParOf" srcId="{8F33EDE5-7F8C-4161-8D85-74E001A6AFB8}" destId="{B7A115C2-74C2-4276-A69F-3969AFF94504}" srcOrd="0" destOrd="0" presId="urn:microsoft.com/office/officeart/2011/layout/HexagonRadial"/>
    <dgm:cxn modelId="{77123C59-C2CF-42FA-AFAD-6CA43B0EB805}" type="presParOf" srcId="{8F33EDE5-7F8C-4161-8D85-74E001A6AFB8}" destId="{19CA5422-E4A3-4692-9291-20B9A49BB6B3}" srcOrd="1" destOrd="0" presId="urn:microsoft.com/office/officeart/2011/layout/HexagonRadial"/>
    <dgm:cxn modelId="{126E0019-EC21-428D-9647-2B0A7E699B3B}" type="presParOf" srcId="{19CA5422-E4A3-4692-9291-20B9A49BB6B3}" destId="{6E0AF95B-36C8-47C8-AE1F-3B6266F04639}" srcOrd="0" destOrd="0" presId="urn:microsoft.com/office/officeart/2011/layout/HexagonRadial"/>
    <dgm:cxn modelId="{509C5BB3-1884-4D98-89EF-336BD62DCF3E}" type="presParOf" srcId="{8F33EDE5-7F8C-4161-8D85-74E001A6AFB8}" destId="{93D373E4-04E8-4F28-A256-0CD424E4CE46}" srcOrd="2" destOrd="0" presId="urn:microsoft.com/office/officeart/2011/layout/HexagonRadial"/>
    <dgm:cxn modelId="{DE7955E2-5E49-46F9-A4E9-68ADD88ECB12}" type="presParOf" srcId="{8F33EDE5-7F8C-4161-8D85-74E001A6AFB8}" destId="{9B7DDDF0-0FF8-4AC9-A06B-17E8ED0CE82C}" srcOrd="3" destOrd="0" presId="urn:microsoft.com/office/officeart/2011/layout/HexagonRadial"/>
    <dgm:cxn modelId="{F646DBB7-5DC3-471A-8C91-2C334765EC32}" type="presParOf" srcId="{9B7DDDF0-0FF8-4AC9-A06B-17E8ED0CE82C}" destId="{85067DC4-3776-489B-96B2-F6A4AD792D7F}" srcOrd="0" destOrd="0" presId="urn:microsoft.com/office/officeart/2011/layout/HexagonRadial"/>
    <dgm:cxn modelId="{EC29736B-B20B-46C8-8FE3-21E1EF3F606D}" type="presParOf" srcId="{8F33EDE5-7F8C-4161-8D85-74E001A6AFB8}" destId="{0FBF5C07-9364-438F-947A-1AD6A0717A86}" srcOrd="4" destOrd="0" presId="urn:microsoft.com/office/officeart/2011/layout/HexagonRadial"/>
    <dgm:cxn modelId="{AC1C7BC2-7890-41F3-B1B2-67C84B58A36E}" type="presParOf" srcId="{8F33EDE5-7F8C-4161-8D85-74E001A6AFB8}" destId="{E7F912FE-3CE7-4F96-B379-EE0B6C9A2819}" srcOrd="5" destOrd="0" presId="urn:microsoft.com/office/officeart/2011/layout/HexagonRadial"/>
    <dgm:cxn modelId="{7FF941A3-06FE-4C9C-8E2E-80C985D0A407}" type="presParOf" srcId="{E7F912FE-3CE7-4F96-B379-EE0B6C9A2819}" destId="{0B1968F1-8FA2-46DB-8062-2147BB0335BB}" srcOrd="0" destOrd="0" presId="urn:microsoft.com/office/officeart/2011/layout/HexagonRadial"/>
    <dgm:cxn modelId="{9495E0A7-D3CE-439B-8285-A41D0ED0CFAF}" type="presParOf" srcId="{8F33EDE5-7F8C-4161-8D85-74E001A6AFB8}" destId="{EC8BD930-078F-4D85-8446-5605AF5B25C8}" srcOrd="6" destOrd="0" presId="urn:microsoft.com/office/officeart/2011/layout/HexagonRadial"/>
    <dgm:cxn modelId="{0F49E9E1-67DA-4C82-8F46-E5164FDFF63E}" type="presParOf" srcId="{8F33EDE5-7F8C-4161-8D85-74E001A6AFB8}" destId="{972E8D58-F07F-47A7-AEE7-AA2B0561BF35}" srcOrd="7" destOrd="0" presId="urn:microsoft.com/office/officeart/2011/layout/HexagonRadial"/>
    <dgm:cxn modelId="{56EB271E-615A-4DDD-9B88-B0661D968DC6}" type="presParOf" srcId="{972E8D58-F07F-47A7-AEE7-AA2B0561BF35}" destId="{8C5694D1-7758-4A22-B6C6-085162D301C7}" srcOrd="0" destOrd="0" presId="urn:microsoft.com/office/officeart/2011/layout/HexagonRadial"/>
    <dgm:cxn modelId="{873A82E8-A4FD-46D7-91CA-0ED4AF8011A5}" type="presParOf" srcId="{8F33EDE5-7F8C-4161-8D85-74E001A6AFB8}" destId="{521A55F8-FB0E-4504-B579-A83423F123A4}" srcOrd="8" destOrd="0" presId="urn:microsoft.com/office/officeart/2011/layout/HexagonRadial"/>
    <dgm:cxn modelId="{44F15705-2BE7-4B05-BD52-A08BE93AB0AB}" type="presParOf" srcId="{8F33EDE5-7F8C-4161-8D85-74E001A6AFB8}" destId="{A67728F2-C143-4368-9697-86BD227CA8DD}" srcOrd="9" destOrd="0" presId="urn:microsoft.com/office/officeart/2011/layout/HexagonRadial"/>
    <dgm:cxn modelId="{B07B643E-3BB3-4126-A81B-6D7DE01E8402}" type="presParOf" srcId="{A67728F2-C143-4368-9697-86BD227CA8DD}" destId="{2469F932-E750-4E3D-8D53-7C1EFBB94015}" srcOrd="0" destOrd="0" presId="urn:microsoft.com/office/officeart/2011/layout/HexagonRadial"/>
    <dgm:cxn modelId="{362E6AE3-6937-4DC5-A5AB-276C2E064D3A}" type="presParOf" srcId="{8F33EDE5-7F8C-4161-8D85-74E001A6AFB8}" destId="{1E12906E-74DB-426C-86F9-CAF3F8E68BF4}" srcOrd="10" destOrd="0" presId="urn:microsoft.com/office/officeart/2011/layout/HexagonRadial"/>
    <dgm:cxn modelId="{919AC304-47B5-4248-9C7B-9C78A1B42C7F}" type="presParOf" srcId="{8F33EDE5-7F8C-4161-8D85-74E001A6AFB8}" destId="{FFF7F27A-FBFC-4823-8286-B0E412632259}" srcOrd="11" destOrd="0" presId="urn:microsoft.com/office/officeart/2011/layout/HexagonRadial"/>
    <dgm:cxn modelId="{608FD020-A2A7-4046-A602-B48C747DE3C7}" type="presParOf" srcId="{FFF7F27A-FBFC-4823-8286-B0E412632259}" destId="{6EBF6721-E7EC-49A2-A75C-6BEB39B93A18}" srcOrd="0" destOrd="0" presId="urn:microsoft.com/office/officeart/2011/layout/HexagonRadial"/>
    <dgm:cxn modelId="{3342035C-E33D-41F8-81E3-2479446863C5}" type="presParOf" srcId="{8F33EDE5-7F8C-4161-8D85-74E001A6AFB8}" destId="{EAF7649E-52B7-41D0-852A-81E080216E8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37DBC-437D-4BBA-A941-547CD42AE9D8}" type="doc">
      <dgm:prSet loTypeId="urn:microsoft.com/office/officeart/2005/8/layout/cycle8" loCatId="cycle" qsTypeId="urn:microsoft.com/office/officeart/2005/8/quickstyle/simple1" qsCatId="simple" csTypeId="urn:microsoft.com/office/officeart/2005/8/colors/accent1_2" csCatId="accent1" phldr="1"/>
      <dgm:spPr/>
    </dgm:pt>
    <dgm:pt modelId="{1F030BD2-692C-496E-8F8B-93AAED7093F2}">
      <dgm:prSet phldrT="[Text]"/>
      <dgm:spPr>
        <a:solidFill>
          <a:srgbClr val="00B0F0"/>
        </a:solidFill>
      </dgm:spPr>
      <dgm:t>
        <a:bodyPr/>
        <a:lstStyle/>
        <a:p>
          <a:r>
            <a:rPr lang="ar-IQ" dirty="0" smtClean="0"/>
            <a:t>الأتفاقيات</a:t>
          </a:r>
          <a:endParaRPr lang="en-US" dirty="0"/>
        </a:p>
      </dgm:t>
    </dgm:pt>
    <dgm:pt modelId="{BDA9F737-446B-44B0-9D85-9433965B8453}" type="parTrans" cxnId="{078869D0-8036-4DD0-8018-9F9815540123}">
      <dgm:prSet/>
      <dgm:spPr/>
      <dgm:t>
        <a:bodyPr/>
        <a:lstStyle/>
        <a:p>
          <a:endParaRPr lang="en-US"/>
        </a:p>
      </dgm:t>
    </dgm:pt>
    <dgm:pt modelId="{7212932C-0C76-4BD1-83A0-D6E256F0E75E}" type="sibTrans" cxnId="{078869D0-8036-4DD0-8018-9F9815540123}">
      <dgm:prSet/>
      <dgm:spPr/>
      <dgm:t>
        <a:bodyPr/>
        <a:lstStyle/>
        <a:p>
          <a:endParaRPr lang="en-US"/>
        </a:p>
      </dgm:t>
    </dgm:pt>
    <dgm:pt modelId="{917773C8-FCB9-4F01-8DEF-43A45433B981}">
      <dgm:prSet phldrT="[Text]"/>
      <dgm:spPr>
        <a:solidFill>
          <a:srgbClr val="FF0000"/>
        </a:solidFill>
      </dgm:spPr>
      <dgm:t>
        <a:bodyPr/>
        <a:lstStyle/>
        <a:p>
          <a:r>
            <a:rPr lang="ar-IQ" dirty="0" smtClean="0"/>
            <a:t>التوصيات</a:t>
          </a:r>
          <a:endParaRPr lang="en-US" dirty="0"/>
        </a:p>
      </dgm:t>
    </dgm:pt>
    <dgm:pt modelId="{9AF66138-A8B9-41DF-A414-7B73D40D8ACC}" type="parTrans" cxnId="{6A9911A5-17C9-4F19-8ED0-07EC821057DC}">
      <dgm:prSet/>
      <dgm:spPr/>
      <dgm:t>
        <a:bodyPr/>
        <a:lstStyle/>
        <a:p>
          <a:endParaRPr lang="en-US"/>
        </a:p>
      </dgm:t>
    </dgm:pt>
    <dgm:pt modelId="{A87B4E30-0347-4B75-BAFF-126E2FBEAC5C}" type="sibTrans" cxnId="{6A9911A5-17C9-4F19-8ED0-07EC821057DC}">
      <dgm:prSet/>
      <dgm:spPr/>
      <dgm:t>
        <a:bodyPr/>
        <a:lstStyle/>
        <a:p>
          <a:endParaRPr lang="en-US"/>
        </a:p>
      </dgm:t>
    </dgm:pt>
    <dgm:pt modelId="{A22707B8-9460-4DA7-AA95-CBD3F86E190A}">
      <dgm:prSet phldrT="[Text]"/>
      <dgm:spPr>
        <a:solidFill>
          <a:srgbClr val="00B050"/>
        </a:solidFill>
      </dgm:spPr>
      <dgm:t>
        <a:bodyPr/>
        <a:lstStyle/>
        <a:p>
          <a:r>
            <a:rPr lang="ar-IQ" dirty="0" smtClean="0"/>
            <a:t>معاهدات العمل</a:t>
          </a:r>
          <a:endParaRPr lang="en-US" dirty="0"/>
        </a:p>
      </dgm:t>
    </dgm:pt>
    <dgm:pt modelId="{FC53BCE3-A6DB-4446-9073-23BE77736B18}" type="parTrans" cxnId="{B6B497CB-EF6D-4E51-B31C-2EC6F5820E37}">
      <dgm:prSet/>
      <dgm:spPr/>
      <dgm:t>
        <a:bodyPr/>
        <a:lstStyle/>
        <a:p>
          <a:endParaRPr lang="en-US"/>
        </a:p>
      </dgm:t>
    </dgm:pt>
    <dgm:pt modelId="{DD1A3C45-E7D0-4DDE-B151-D3C8B5E3E92A}" type="sibTrans" cxnId="{B6B497CB-EF6D-4E51-B31C-2EC6F5820E37}">
      <dgm:prSet/>
      <dgm:spPr/>
      <dgm:t>
        <a:bodyPr/>
        <a:lstStyle/>
        <a:p>
          <a:endParaRPr lang="en-US"/>
        </a:p>
      </dgm:t>
    </dgm:pt>
    <dgm:pt modelId="{D61F7B0E-8DA3-43C3-B742-7F5F435F6F3E}" type="pres">
      <dgm:prSet presAssocID="{7BB37DBC-437D-4BBA-A941-547CD42AE9D8}" presName="compositeShape" presStyleCnt="0">
        <dgm:presLayoutVars>
          <dgm:chMax val="7"/>
          <dgm:dir/>
          <dgm:resizeHandles val="exact"/>
        </dgm:presLayoutVars>
      </dgm:prSet>
      <dgm:spPr/>
    </dgm:pt>
    <dgm:pt modelId="{7999FE1B-D59C-4113-8E23-6F893B0889DD}" type="pres">
      <dgm:prSet presAssocID="{7BB37DBC-437D-4BBA-A941-547CD42AE9D8}" presName="wedge1" presStyleLbl="node1" presStyleIdx="0" presStyleCnt="3"/>
      <dgm:spPr/>
      <dgm:t>
        <a:bodyPr/>
        <a:lstStyle/>
        <a:p>
          <a:endParaRPr lang="en-US"/>
        </a:p>
      </dgm:t>
    </dgm:pt>
    <dgm:pt modelId="{36E08BA3-3489-48C5-9D3F-B8369B526C37}" type="pres">
      <dgm:prSet presAssocID="{7BB37DBC-437D-4BBA-A941-547CD42AE9D8}" presName="dummy1a" presStyleCnt="0"/>
      <dgm:spPr/>
    </dgm:pt>
    <dgm:pt modelId="{8DB3BA71-8816-4618-90CF-27EBDC1B2994}" type="pres">
      <dgm:prSet presAssocID="{7BB37DBC-437D-4BBA-A941-547CD42AE9D8}" presName="dummy1b" presStyleCnt="0"/>
      <dgm:spPr/>
    </dgm:pt>
    <dgm:pt modelId="{551FB06C-D641-41EF-BB0F-6E2391966935}" type="pres">
      <dgm:prSet presAssocID="{7BB37DBC-437D-4BBA-A941-547CD42AE9D8}" presName="wedge1Tx" presStyleLbl="node1" presStyleIdx="0" presStyleCnt="3">
        <dgm:presLayoutVars>
          <dgm:chMax val="0"/>
          <dgm:chPref val="0"/>
          <dgm:bulletEnabled val="1"/>
        </dgm:presLayoutVars>
      </dgm:prSet>
      <dgm:spPr/>
      <dgm:t>
        <a:bodyPr/>
        <a:lstStyle/>
        <a:p>
          <a:endParaRPr lang="en-US"/>
        </a:p>
      </dgm:t>
    </dgm:pt>
    <dgm:pt modelId="{3C46E46B-CA28-4C2F-BCDC-F835E0F1FFD9}" type="pres">
      <dgm:prSet presAssocID="{7BB37DBC-437D-4BBA-A941-547CD42AE9D8}" presName="wedge2" presStyleLbl="node1" presStyleIdx="1" presStyleCnt="3"/>
      <dgm:spPr/>
      <dgm:t>
        <a:bodyPr/>
        <a:lstStyle/>
        <a:p>
          <a:endParaRPr lang="en-US"/>
        </a:p>
      </dgm:t>
    </dgm:pt>
    <dgm:pt modelId="{63AC228C-B744-495D-8451-25F3739DECB8}" type="pres">
      <dgm:prSet presAssocID="{7BB37DBC-437D-4BBA-A941-547CD42AE9D8}" presName="dummy2a" presStyleCnt="0"/>
      <dgm:spPr/>
    </dgm:pt>
    <dgm:pt modelId="{5888D0AB-6463-40F8-B94B-77654C453D1E}" type="pres">
      <dgm:prSet presAssocID="{7BB37DBC-437D-4BBA-A941-547CD42AE9D8}" presName="dummy2b" presStyleCnt="0"/>
      <dgm:spPr/>
    </dgm:pt>
    <dgm:pt modelId="{ED1C71AA-9FEB-48C0-A9C6-D8C91FB50812}" type="pres">
      <dgm:prSet presAssocID="{7BB37DBC-437D-4BBA-A941-547CD42AE9D8}" presName="wedge2Tx" presStyleLbl="node1" presStyleIdx="1" presStyleCnt="3">
        <dgm:presLayoutVars>
          <dgm:chMax val="0"/>
          <dgm:chPref val="0"/>
          <dgm:bulletEnabled val="1"/>
        </dgm:presLayoutVars>
      </dgm:prSet>
      <dgm:spPr/>
      <dgm:t>
        <a:bodyPr/>
        <a:lstStyle/>
        <a:p>
          <a:endParaRPr lang="en-US"/>
        </a:p>
      </dgm:t>
    </dgm:pt>
    <dgm:pt modelId="{30931FDD-06A2-488D-ADFC-E0AFDF0D1F64}" type="pres">
      <dgm:prSet presAssocID="{7BB37DBC-437D-4BBA-A941-547CD42AE9D8}" presName="wedge3" presStyleLbl="node1" presStyleIdx="2" presStyleCnt="3"/>
      <dgm:spPr/>
      <dgm:t>
        <a:bodyPr/>
        <a:lstStyle/>
        <a:p>
          <a:endParaRPr lang="en-US"/>
        </a:p>
      </dgm:t>
    </dgm:pt>
    <dgm:pt modelId="{180E302C-5E31-451D-9B5C-6782A2D996EA}" type="pres">
      <dgm:prSet presAssocID="{7BB37DBC-437D-4BBA-A941-547CD42AE9D8}" presName="dummy3a" presStyleCnt="0"/>
      <dgm:spPr/>
    </dgm:pt>
    <dgm:pt modelId="{B59C3B28-A511-411D-828B-380E258187D1}" type="pres">
      <dgm:prSet presAssocID="{7BB37DBC-437D-4BBA-A941-547CD42AE9D8}" presName="dummy3b" presStyleCnt="0"/>
      <dgm:spPr/>
    </dgm:pt>
    <dgm:pt modelId="{AF4DD195-66CD-4B83-B008-CF9B2677AF02}" type="pres">
      <dgm:prSet presAssocID="{7BB37DBC-437D-4BBA-A941-547CD42AE9D8}" presName="wedge3Tx" presStyleLbl="node1" presStyleIdx="2" presStyleCnt="3">
        <dgm:presLayoutVars>
          <dgm:chMax val="0"/>
          <dgm:chPref val="0"/>
          <dgm:bulletEnabled val="1"/>
        </dgm:presLayoutVars>
      </dgm:prSet>
      <dgm:spPr/>
      <dgm:t>
        <a:bodyPr/>
        <a:lstStyle/>
        <a:p>
          <a:endParaRPr lang="en-US"/>
        </a:p>
      </dgm:t>
    </dgm:pt>
    <dgm:pt modelId="{0FE74FA9-7B40-47E4-9ECB-A730306874CD}" type="pres">
      <dgm:prSet presAssocID="{7212932C-0C76-4BD1-83A0-D6E256F0E75E}" presName="arrowWedge1" presStyleLbl="fgSibTrans2D1" presStyleIdx="0" presStyleCnt="3"/>
      <dgm:spPr/>
    </dgm:pt>
    <dgm:pt modelId="{69CA714B-C9C7-4288-B09A-3FB046F4CB8D}" type="pres">
      <dgm:prSet presAssocID="{A87B4E30-0347-4B75-BAFF-126E2FBEAC5C}" presName="arrowWedge2" presStyleLbl="fgSibTrans2D1" presStyleIdx="1" presStyleCnt="3"/>
      <dgm:spPr/>
    </dgm:pt>
    <dgm:pt modelId="{C747944B-9229-48B4-902D-2576B9D68C6F}" type="pres">
      <dgm:prSet presAssocID="{DD1A3C45-E7D0-4DDE-B151-D3C8B5E3E92A}" presName="arrowWedge3" presStyleLbl="fgSibTrans2D1" presStyleIdx="2" presStyleCnt="3"/>
      <dgm:spPr/>
    </dgm:pt>
  </dgm:ptLst>
  <dgm:cxnLst>
    <dgm:cxn modelId="{796555B0-804B-49B2-8B6D-522D31C8DD69}" type="presOf" srcId="{7BB37DBC-437D-4BBA-A941-547CD42AE9D8}" destId="{D61F7B0E-8DA3-43C3-B742-7F5F435F6F3E}" srcOrd="0" destOrd="0" presId="urn:microsoft.com/office/officeart/2005/8/layout/cycle8"/>
    <dgm:cxn modelId="{2B52ED72-2AB8-44E6-80FD-7F476FA23BF1}" type="presOf" srcId="{917773C8-FCB9-4F01-8DEF-43A45433B981}" destId="{3C46E46B-CA28-4C2F-BCDC-F835E0F1FFD9}" srcOrd="0" destOrd="0" presId="urn:microsoft.com/office/officeart/2005/8/layout/cycle8"/>
    <dgm:cxn modelId="{8331850C-09D4-4D57-AF08-1B24C765509E}" type="presOf" srcId="{A22707B8-9460-4DA7-AA95-CBD3F86E190A}" destId="{30931FDD-06A2-488D-ADFC-E0AFDF0D1F64}" srcOrd="0" destOrd="0" presId="urn:microsoft.com/office/officeart/2005/8/layout/cycle8"/>
    <dgm:cxn modelId="{078869D0-8036-4DD0-8018-9F9815540123}" srcId="{7BB37DBC-437D-4BBA-A941-547CD42AE9D8}" destId="{1F030BD2-692C-496E-8F8B-93AAED7093F2}" srcOrd="0" destOrd="0" parTransId="{BDA9F737-446B-44B0-9D85-9433965B8453}" sibTransId="{7212932C-0C76-4BD1-83A0-D6E256F0E75E}"/>
    <dgm:cxn modelId="{4FD97A18-3224-4659-88AE-C0F703A2ECE0}" type="presOf" srcId="{1F030BD2-692C-496E-8F8B-93AAED7093F2}" destId="{551FB06C-D641-41EF-BB0F-6E2391966935}" srcOrd="1" destOrd="0" presId="urn:microsoft.com/office/officeart/2005/8/layout/cycle8"/>
    <dgm:cxn modelId="{6A9911A5-17C9-4F19-8ED0-07EC821057DC}" srcId="{7BB37DBC-437D-4BBA-A941-547CD42AE9D8}" destId="{917773C8-FCB9-4F01-8DEF-43A45433B981}" srcOrd="1" destOrd="0" parTransId="{9AF66138-A8B9-41DF-A414-7B73D40D8ACC}" sibTransId="{A87B4E30-0347-4B75-BAFF-126E2FBEAC5C}"/>
    <dgm:cxn modelId="{B6B497CB-EF6D-4E51-B31C-2EC6F5820E37}" srcId="{7BB37DBC-437D-4BBA-A941-547CD42AE9D8}" destId="{A22707B8-9460-4DA7-AA95-CBD3F86E190A}" srcOrd="2" destOrd="0" parTransId="{FC53BCE3-A6DB-4446-9073-23BE77736B18}" sibTransId="{DD1A3C45-E7D0-4DDE-B151-D3C8B5E3E92A}"/>
    <dgm:cxn modelId="{ED63B3A5-3173-49B9-B700-3DFBA9899524}" type="presOf" srcId="{1F030BD2-692C-496E-8F8B-93AAED7093F2}" destId="{7999FE1B-D59C-4113-8E23-6F893B0889DD}" srcOrd="0" destOrd="0" presId="urn:microsoft.com/office/officeart/2005/8/layout/cycle8"/>
    <dgm:cxn modelId="{D829F850-D0B7-4ECB-BCAA-2A8DB7D829D6}" type="presOf" srcId="{A22707B8-9460-4DA7-AA95-CBD3F86E190A}" destId="{AF4DD195-66CD-4B83-B008-CF9B2677AF02}" srcOrd="1" destOrd="0" presId="urn:microsoft.com/office/officeart/2005/8/layout/cycle8"/>
    <dgm:cxn modelId="{057CE8DE-0ADC-40A1-B315-62D158EA816F}" type="presOf" srcId="{917773C8-FCB9-4F01-8DEF-43A45433B981}" destId="{ED1C71AA-9FEB-48C0-A9C6-D8C91FB50812}" srcOrd="1" destOrd="0" presId="urn:microsoft.com/office/officeart/2005/8/layout/cycle8"/>
    <dgm:cxn modelId="{E7B6A7E7-5A8E-44A8-97DB-0F012C41238C}" type="presParOf" srcId="{D61F7B0E-8DA3-43C3-B742-7F5F435F6F3E}" destId="{7999FE1B-D59C-4113-8E23-6F893B0889DD}" srcOrd="0" destOrd="0" presId="urn:microsoft.com/office/officeart/2005/8/layout/cycle8"/>
    <dgm:cxn modelId="{53D199FC-0325-4989-8D66-45D658F1F72E}" type="presParOf" srcId="{D61F7B0E-8DA3-43C3-B742-7F5F435F6F3E}" destId="{36E08BA3-3489-48C5-9D3F-B8369B526C37}" srcOrd="1" destOrd="0" presId="urn:microsoft.com/office/officeart/2005/8/layout/cycle8"/>
    <dgm:cxn modelId="{76D2CBE7-D1F6-433D-887B-270F67B0553C}" type="presParOf" srcId="{D61F7B0E-8DA3-43C3-B742-7F5F435F6F3E}" destId="{8DB3BA71-8816-4618-90CF-27EBDC1B2994}" srcOrd="2" destOrd="0" presId="urn:microsoft.com/office/officeart/2005/8/layout/cycle8"/>
    <dgm:cxn modelId="{04373711-4208-4045-9F70-2A303721D76E}" type="presParOf" srcId="{D61F7B0E-8DA3-43C3-B742-7F5F435F6F3E}" destId="{551FB06C-D641-41EF-BB0F-6E2391966935}" srcOrd="3" destOrd="0" presId="urn:microsoft.com/office/officeart/2005/8/layout/cycle8"/>
    <dgm:cxn modelId="{CFCB8708-E315-41B8-B20B-3FF65CE874D3}" type="presParOf" srcId="{D61F7B0E-8DA3-43C3-B742-7F5F435F6F3E}" destId="{3C46E46B-CA28-4C2F-BCDC-F835E0F1FFD9}" srcOrd="4" destOrd="0" presId="urn:microsoft.com/office/officeart/2005/8/layout/cycle8"/>
    <dgm:cxn modelId="{AFC9DE0D-4E3C-4A72-9164-FD79CB98BFBB}" type="presParOf" srcId="{D61F7B0E-8DA3-43C3-B742-7F5F435F6F3E}" destId="{63AC228C-B744-495D-8451-25F3739DECB8}" srcOrd="5" destOrd="0" presId="urn:microsoft.com/office/officeart/2005/8/layout/cycle8"/>
    <dgm:cxn modelId="{01FE989A-FEB0-4192-98AD-6CF0B453EC67}" type="presParOf" srcId="{D61F7B0E-8DA3-43C3-B742-7F5F435F6F3E}" destId="{5888D0AB-6463-40F8-B94B-77654C453D1E}" srcOrd="6" destOrd="0" presId="urn:microsoft.com/office/officeart/2005/8/layout/cycle8"/>
    <dgm:cxn modelId="{73E85F59-8509-4288-95C6-9F997573C320}" type="presParOf" srcId="{D61F7B0E-8DA3-43C3-B742-7F5F435F6F3E}" destId="{ED1C71AA-9FEB-48C0-A9C6-D8C91FB50812}" srcOrd="7" destOrd="0" presId="urn:microsoft.com/office/officeart/2005/8/layout/cycle8"/>
    <dgm:cxn modelId="{C801912D-CCDC-4CEE-B88A-285403D3EAC7}" type="presParOf" srcId="{D61F7B0E-8DA3-43C3-B742-7F5F435F6F3E}" destId="{30931FDD-06A2-488D-ADFC-E0AFDF0D1F64}" srcOrd="8" destOrd="0" presId="urn:microsoft.com/office/officeart/2005/8/layout/cycle8"/>
    <dgm:cxn modelId="{5F019E3A-EE95-4827-9A45-700554DA2E3C}" type="presParOf" srcId="{D61F7B0E-8DA3-43C3-B742-7F5F435F6F3E}" destId="{180E302C-5E31-451D-9B5C-6782A2D996EA}" srcOrd="9" destOrd="0" presId="urn:microsoft.com/office/officeart/2005/8/layout/cycle8"/>
    <dgm:cxn modelId="{6A332E51-14C0-4E76-B5BD-B266948DBB47}" type="presParOf" srcId="{D61F7B0E-8DA3-43C3-B742-7F5F435F6F3E}" destId="{B59C3B28-A511-411D-828B-380E258187D1}" srcOrd="10" destOrd="0" presId="urn:microsoft.com/office/officeart/2005/8/layout/cycle8"/>
    <dgm:cxn modelId="{18F70F1A-B6DA-4B3F-ACA4-1F84DB55DDE0}" type="presParOf" srcId="{D61F7B0E-8DA3-43C3-B742-7F5F435F6F3E}" destId="{AF4DD195-66CD-4B83-B008-CF9B2677AF02}" srcOrd="11" destOrd="0" presId="urn:microsoft.com/office/officeart/2005/8/layout/cycle8"/>
    <dgm:cxn modelId="{2B614CE6-5CEE-4E7C-BEB9-1BB613286D8D}" type="presParOf" srcId="{D61F7B0E-8DA3-43C3-B742-7F5F435F6F3E}" destId="{0FE74FA9-7B40-47E4-9ECB-A730306874CD}" srcOrd="12" destOrd="0" presId="urn:microsoft.com/office/officeart/2005/8/layout/cycle8"/>
    <dgm:cxn modelId="{35C82584-6D27-4A41-80BD-AB1096BADB59}" type="presParOf" srcId="{D61F7B0E-8DA3-43C3-B742-7F5F435F6F3E}" destId="{69CA714B-C9C7-4288-B09A-3FB046F4CB8D}" srcOrd="13" destOrd="0" presId="urn:microsoft.com/office/officeart/2005/8/layout/cycle8"/>
    <dgm:cxn modelId="{1159442F-C76D-4A1B-AB19-E9B175C5D419}" type="presParOf" srcId="{D61F7B0E-8DA3-43C3-B742-7F5F435F6F3E}" destId="{C747944B-9229-48B4-902D-2576B9D68C6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A184D7-4E61-4DF6-8ED7-24CD400F778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F07252B-3A82-438E-8230-89A93C92BD9F}">
      <dgm:prSet phldrT="[Text]" custT="1"/>
      <dgm:spPr>
        <a:solidFill>
          <a:srgbClr val="002060"/>
        </a:solidFill>
      </dgm:spPr>
      <dgm:t>
        <a:bodyPr/>
        <a:lstStyle/>
        <a:p>
          <a:r>
            <a:rPr lang="ar-IQ" sz="3200" dirty="0" smtClean="0">
              <a:latin typeface="Times New Roman" pitchFamily="18" charset="0"/>
              <a:cs typeface="Times New Roman" pitchFamily="18" charset="0"/>
            </a:rPr>
            <a:t>الاجازات والأعياد</a:t>
          </a:r>
          <a:endParaRPr lang="en-US" sz="3200" dirty="0">
            <a:latin typeface="Times New Roman" pitchFamily="18" charset="0"/>
            <a:cs typeface="Times New Roman" pitchFamily="18" charset="0"/>
          </a:endParaRPr>
        </a:p>
      </dgm:t>
    </dgm:pt>
    <dgm:pt modelId="{6C14D4FA-B6EF-403B-A674-DFB79312DB2F}" type="parTrans" cxnId="{06348D0F-BC0D-4658-B10B-80D493A71B8A}">
      <dgm:prSet/>
      <dgm:spPr/>
      <dgm:t>
        <a:bodyPr/>
        <a:lstStyle/>
        <a:p>
          <a:endParaRPr lang="en-US"/>
        </a:p>
      </dgm:t>
    </dgm:pt>
    <dgm:pt modelId="{FCA722D3-56E8-43FA-9C4F-902968C5034B}" type="sibTrans" cxnId="{06348D0F-BC0D-4658-B10B-80D493A71B8A}">
      <dgm:prSet/>
      <dgm:spPr/>
      <dgm:t>
        <a:bodyPr/>
        <a:lstStyle/>
        <a:p>
          <a:endParaRPr lang="en-US"/>
        </a:p>
      </dgm:t>
    </dgm:pt>
    <dgm:pt modelId="{5A298B5C-A09B-4532-9002-2F855BDD104E}">
      <dgm:prSet phldrT="[Text]" custT="1"/>
      <dgm:spPr>
        <a:solidFill>
          <a:srgbClr val="00B050"/>
        </a:solidFill>
      </dgm:spPr>
      <dgm:t>
        <a:bodyPr/>
        <a:lstStyle/>
        <a:p>
          <a:r>
            <a:rPr lang="ar-IQ" sz="2800" dirty="0" smtClean="0">
              <a:latin typeface="Times New Roman" pitchFamily="18" charset="0"/>
              <a:cs typeface="Times New Roman" pitchFamily="18" charset="0"/>
            </a:rPr>
            <a:t>اجازة  الأعياد</a:t>
          </a:r>
          <a:endParaRPr lang="en-US" sz="2800" dirty="0">
            <a:latin typeface="Times New Roman" pitchFamily="18" charset="0"/>
            <a:cs typeface="Times New Roman" pitchFamily="18" charset="0"/>
          </a:endParaRPr>
        </a:p>
      </dgm:t>
    </dgm:pt>
    <dgm:pt modelId="{C95D0A62-4E63-421A-9B6B-B30940B82906}" type="parTrans" cxnId="{9996E7E4-4533-4B38-AE10-633BC10DA68A}">
      <dgm:prSet/>
      <dgm:spPr/>
      <dgm:t>
        <a:bodyPr/>
        <a:lstStyle/>
        <a:p>
          <a:endParaRPr lang="en-US"/>
        </a:p>
      </dgm:t>
    </dgm:pt>
    <dgm:pt modelId="{E446804C-804E-4A1A-9F10-3C5F050808D5}" type="sibTrans" cxnId="{9996E7E4-4533-4B38-AE10-633BC10DA68A}">
      <dgm:prSet/>
      <dgm:spPr/>
      <dgm:t>
        <a:bodyPr/>
        <a:lstStyle/>
        <a:p>
          <a:endParaRPr lang="en-US"/>
        </a:p>
      </dgm:t>
    </dgm:pt>
    <dgm:pt modelId="{E2B9B541-0490-4276-A4FA-1C01F187C478}">
      <dgm:prSet phldrT="[Text]" custT="1"/>
      <dgm:spPr>
        <a:solidFill>
          <a:srgbClr val="7030A0"/>
        </a:solidFill>
      </dgm:spPr>
      <dgm:t>
        <a:bodyPr/>
        <a:lstStyle/>
        <a:p>
          <a:r>
            <a:rPr lang="ar-IQ" sz="2800" dirty="0" smtClean="0">
              <a:latin typeface="Times New Roman" pitchFamily="18" charset="0"/>
              <a:cs typeface="Times New Roman" pitchFamily="18" charset="0"/>
            </a:rPr>
            <a:t>الأجازة المرضية</a:t>
          </a:r>
          <a:endParaRPr lang="en-US" sz="2800" dirty="0">
            <a:latin typeface="Times New Roman" pitchFamily="18" charset="0"/>
            <a:cs typeface="Times New Roman" pitchFamily="18" charset="0"/>
          </a:endParaRPr>
        </a:p>
      </dgm:t>
    </dgm:pt>
    <dgm:pt modelId="{013C4245-E601-420F-B4EE-91D575FDB94A}" type="parTrans" cxnId="{9D34E0EF-FA4A-4A27-BE97-EC5206D768FF}">
      <dgm:prSet/>
      <dgm:spPr/>
      <dgm:t>
        <a:bodyPr/>
        <a:lstStyle/>
        <a:p>
          <a:endParaRPr lang="en-US"/>
        </a:p>
      </dgm:t>
    </dgm:pt>
    <dgm:pt modelId="{70F9C059-1718-41C5-B0F6-C69833AB07EE}" type="sibTrans" cxnId="{9D34E0EF-FA4A-4A27-BE97-EC5206D768FF}">
      <dgm:prSet/>
      <dgm:spPr/>
      <dgm:t>
        <a:bodyPr/>
        <a:lstStyle/>
        <a:p>
          <a:endParaRPr lang="en-US"/>
        </a:p>
      </dgm:t>
    </dgm:pt>
    <dgm:pt modelId="{33C87A71-DB47-4DA4-A748-3A9450249CD7}">
      <dgm:prSet phldrT="[Text]" custT="1"/>
      <dgm:spPr>
        <a:solidFill>
          <a:srgbClr val="FF0000"/>
        </a:solidFill>
      </dgm:spPr>
      <dgm:t>
        <a:bodyPr/>
        <a:lstStyle/>
        <a:p>
          <a:r>
            <a:rPr lang="ar-IQ" sz="2800" dirty="0" smtClean="0">
              <a:latin typeface="Times New Roman" pitchFamily="18" charset="0"/>
              <a:cs typeface="Times New Roman" pitchFamily="18" charset="0"/>
            </a:rPr>
            <a:t>الأجازة السنوية</a:t>
          </a:r>
          <a:endParaRPr lang="en-US" sz="2800" dirty="0">
            <a:latin typeface="Times New Roman" pitchFamily="18" charset="0"/>
            <a:cs typeface="Times New Roman" pitchFamily="18" charset="0"/>
          </a:endParaRPr>
        </a:p>
      </dgm:t>
    </dgm:pt>
    <dgm:pt modelId="{DA4E53F4-44AF-48D6-BAB7-D15CFAE68A97}" type="parTrans" cxnId="{2BBC321E-9B56-49D3-9951-6FE595369071}">
      <dgm:prSet/>
      <dgm:spPr/>
      <dgm:t>
        <a:bodyPr/>
        <a:lstStyle/>
        <a:p>
          <a:endParaRPr lang="en-US"/>
        </a:p>
      </dgm:t>
    </dgm:pt>
    <dgm:pt modelId="{7DACAF3B-6DFE-47DC-844E-DB661CBC0630}" type="sibTrans" cxnId="{2BBC321E-9B56-49D3-9951-6FE595369071}">
      <dgm:prSet/>
      <dgm:spPr/>
      <dgm:t>
        <a:bodyPr/>
        <a:lstStyle/>
        <a:p>
          <a:endParaRPr lang="en-US"/>
        </a:p>
      </dgm:t>
    </dgm:pt>
    <dgm:pt modelId="{C434FB42-6D17-4042-9795-CF558C2F58D0}" type="pres">
      <dgm:prSet presAssocID="{FFA184D7-4E61-4DF6-8ED7-24CD400F7782}" presName="cycle" presStyleCnt="0">
        <dgm:presLayoutVars>
          <dgm:chMax val="1"/>
          <dgm:dir/>
          <dgm:animLvl val="ctr"/>
          <dgm:resizeHandles val="exact"/>
        </dgm:presLayoutVars>
      </dgm:prSet>
      <dgm:spPr/>
      <dgm:t>
        <a:bodyPr/>
        <a:lstStyle/>
        <a:p>
          <a:endParaRPr lang="en-US"/>
        </a:p>
      </dgm:t>
    </dgm:pt>
    <dgm:pt modelId="{44D2E257-BF3D-4D90-A4BD-172A194B137C}" type="pres">
      <dgm:prSet presAssocID="{3F07252B-3A82-438E-8230-89A93C92BD9F}" presName="centerShape" presStyleLbl="node0" presStyleIdx="0" presStyleCnt="1"/>
      <dgm:spPr/>
      <dgm:t>
        <a:bodyPr/>
        <a:lstStyle/>
        <a:p>
          <a:endParaRPr lang="en-US"/>
        </a:p>
      </dgm:t>
    </dgm:pt>
    <dgm:pt modelId="{72333194-9358-456C-A847-9D10DC556318}" type="pres">
      <dgm:prSet presAssocID="{C95D0A62-4E63-421A-9B6B-B30940B82906}" presName="parTrans" presStyleLbl="bgSibTrans2D1" presStyleIdx="0" presStyleCnt="3"/>
      <dgm:spPr/>
      <dgm:t>
        <a:bodyPr/>
        <a:lstStyle/>
        <a:p>
          <a:endParaRPr lang="en-US"/>
        </a:p>
      </dgm:t>
    </dgm:pt>
    <dgm:pt modelId="{C55B60E4-DF42-48C5-BA67-E6F2F265B036}" type="pres">
      <dgm:prSet presAssocID="{5A298B5C-A09B-4532-9002-2F855BDD104E}" presName="node" presStyleLbl="node1" presStyleIdx="0" presStyleCnt="3">
        <dgm:presLayoutVars>
          <dgm:bulletEnabled val="1"/>
        </dgm:presLayoutVars>
      </dgm:prSet>
      <dgm:spPr/>
      <dgm:t>
        <a:bodyPr/>
        <a:lstStyle/>
        <a:p>
          <a:endParaRPr lang="en-US"/>
        </a:p>
      </dgm:t>
    </dgm:pt>
    <dgm:pt modelId="{30218C1C-1536-45D5-B6D0-9E3E016E0C92}" type="pres">
      <dgm:prSet presAssocID="{013C4245-E601-420F-B4EE-91D575FDB94A}" presName="parTrans" presStyleLbl="bgSibTrans2D1" presStyleIdx="1" presStyleCnt="3"/>
      <dgm:spPr/>
      <dgm:t>
        <a:bodyPr/>
        <a:lstStyle/>
        <a:p>
          <a:endParaRPr lang="en-US"/>
        </a:p>
      </dgm:t>
    </dgm:pt>
    <dgm:pt modelId="{ABB99ABC-EA4A-40F6-B80D-D3F80AE580AA}" type="pres">
      <dgm:prSet presAssocID="{E2B9B541-0490-4276-A4FA-1C01F187C478}" presName="node" presStyleLbl="node1" presStyleIdx="1" presStyleCnt="3">
        <dgm:presLayoutVars>
          <dgm:bulletEnabled val="1"/>
        </dgm:presLayoutVars>
      </dgm:prSet>
      <dgm:spPr/>
      <dgm:t>
        <a:bodyPr/>
        <a:lstStyle/>
        <a:p>
          <a:endParaRPr lang="en-US"/>
        </a:p>
      </dgm:t>
    </dgm:pt>
    <dgm:pt modelId="{80BBDC5B-77EF-42F7-9CD2-37CFC8F5ECA9}" type="pres">
      <dgm:prSet presAssocID="{DA4E53F4-44AF-48D6-BAB7-D15CFAE68A97}" presName="parTrans" presStyleLbl="bgSibTrans2D1" presStyleIdx="2" presStyleCnt="3"/>
      <dgm:spPr/>
      <dgm:t>
        <a:bodyPr/>
        <a:lstStyle/>
        <a:p>
          <a:endParaRPr lang="en-US"/>
        </a:p>
      </dgm:t>
    </dgm:pt>
    <dgm:pt modelId="{62967F9C-6061-4CE6-9888-5461A425E2B7}" type="pres">
      <dgm:prSet presAssocID="{33C87A71-DB47-4DA4-A748-3A9450249CD7}" presName="node" presStyleLbl="node1" presStyleIdx="2" presStyleCnt="3">
        <dgm:presLayoutVars>
          <dgm:bulletEnabled val="1"/>
        </dgm:presLayoutVars>
      </dgm:prSet>
      <dgm:spPr/>
      <dgm:t>
        <a:bodyPr/>
        <a:lstStyle/>
        <a:p>
          <a:endParaRPr lang="en-US"/>
        </a:p>
      </dgm:t>
    </dgm:pt>
  </dgm:ptLst>
  <dgm:cxnLst>
    <dgm:cxn modelId="{9996E7E4-4533-4B38-AE10-633BC10DA68A}" srcId="{3F07252B-3A82-438E-8230-89A93C92BD9F}" destId="{5A298B5C-A09B-4532-9002-2F855BDD104E}" srcOrd="0" destOrd="0" parTransId="{C95D0A62-4E63-421A-9B6B-B30940B82906}" sibTransId="{E446804C-804E-4A1A-9F10-3C5F050808D5}"/>
    <dgm:cxn modelId="{5020E923-71A4-4345-97E1-E086551532F4}" type="presOf" srcId="{33C87A71-DB47-4DA4-A748-3A9450249CD7}" destId="{62967F9C-6061-4CE6-9888-5461A425E2B7}" srcOrd="0" destOrd="0" presId="urn:microsoft.com/office/officeart/2005/8/layout/radial4"/>
    <dgm:cxn modelId="{5A82EBCA-883F-4CBB-A977-405D184B50B4}" type="presOf" srcId="{5A298B5C-A09B-4532-9002-2F855BDD104E}" destId="{C55B60E4-DF42-48C5-BA67-E6F2F265B036}" srcOrd="0" destOrd="0" presId="urn:microsoft.com/office/officeart/2005/8/layout/radial4"/>
    <dgm:cxn modelId="{C6612BB2-FB6D-45C5-B0AB-E50921DDC1FA}" type="presOf" srcId="{3F07252B-3A82-438E-8230-89A93C92BD9F}" destId="{44D2E257-BF3D-4D90-A4BD-172A194B137C}" srcOrd="0" destOrd="0" presId="urn:microsoft.com/office/officeart/2005/8/layout/radial4"/>
    <dgm:cxn modelId="{32D71B28-E069-49DB-9E32-C53EEF058FA9}" type="presOf" srcId="{FFA184D7-4E61-4DF6-8ED7-24CD400F7782}" destId="{C434FB42-6D17-4042-9795-CF558C2F58D0}" srcOrd="0" destOrd="0" presId="urn:microsoft.com/office/officeart/2005/8/layout/radial4"/>
    <dgm:cxn modelId="{06348D0F-BC0D-4658-B10B-80D493A71B8A}" srcId="{FFA184D7-4E61-4DF6-8ED7-24CD400F7782}" destId="{3F07252B-3A82-438E-8230-89A93C92BD9F}" srcOrd="0" destOrd="0" parTransId="{6C14D4FA-B6EF-403B-A674-DFB79312DB2F}" sibTransId="{FCA722D3-56E8-43FA-9C4F-902968C5034B}"/>
    <dgm:cxn modelId="{22DC8CFF-CB1C-484B-B307-F1CE2B4FDCC6}" type="presOf" srcId="{DA4E53F4-44AF-48D6-BAB7-D15CFAE68A97}" destId="{80BBDC5B-77EF-42F7-9CD2-37CFC8F5ECA9}" srcOrd="0" destOrd="0" presId="urn:microsoft.com/office/officeart/2005/8/layout/radial4"/>
    <dgm:cxn modelId="{371D0948-FA02-49BB-A188-EF4DBEE4CB89}" type="presOf" srcId="{C95D0A62-4E63-421A-9B6B-B30940B82906}" destId="{72333194-9358-456C-A847-9D10DC556318}" srcOrd="0" destOrd="0" presId="urn:microsoft.com/office/officeart/2005/8/layout/radial4"/>
    <dgm:cxn modelId="{9D34E0EF-FA4A-4A27-BE97-EC5206D768FF}" srcId="{3F07252B-3A82-438E-8230-89A93C92BD9F}" destId="{E2B9B541-0490-4276-A4FA-1C01F187C478}" srcOrd="1" destOrd="0" parTransId="{013C4245-E601-420F-B4EE-91D575FDB94A}" sibTransId="{70F9C059-1718-41C5-B0F6-C69833AB07EE}"/>
    <dgm:cxn modelId="{3B044FB1-D344-426D-B556-549B92CA5F3B}" type="presOf" srcId="{E2B9B541-0490-4276-A4FA-1C01F187C478}" destId="{ABB99ABC-EA4A-40F6-B80D-D3F80AE580AA}" srcOrd="0" destOrd="0" presId="urn:microsoft.com/office/officeart/2005/8/layout/radial4"/>
    <dgm:cxn modelId="{2BBC321E-9B56-49D3-9951-6FE595369071}" srcId="{3F07252B-3A82-438E-8230-89A93C92BD9F}" destId="{33C87A71-DB47-4DA4-A748-3A9450249CD7}" srcOrd="2" destOrd="0" parTransId="{DA4E53F4-44AF-48D6-BAB7-D15CFAE68A97}" sibTransId="{7DACAF3B-6DFE-47DC-844E-DB661CBC0630}"/>
    <dgm:cxn modelId="{949E9D59-EF42-40B6-8567-DD5D0A90AE21}" type="presOf" srcId="{013C4245-E601-420F-B4EE-91D575FDB94A}" destId="{30218C1C-1536-45D5-B6D0-9E3E016E0C92}" srcOrd="0" destOrd="0" presId="urn:microsoft.com/office/officeart/2005/8/layout/radial4"/>
    <dgm:cxn modelId="{6BC8E653-A933-47AB-AC04-D61DB722BF3B}" type="presParOf" srcId="{C434FB42-6D17-4042-9795-CF558C2F58D0}" destId="{44D2E257-BF3D-4D90-A4BD-172A194B137C}" srcOrd="0" destOrd="0" presId="urn:microsoft.com/office/officeart/2005/8/layout/radial4"/>
    <dgm:cxn modelId="{3A57C7DE-0B7E-45DA-97C3-B2ABAAA9319B}" type="presParOf" srcId="{C434FB42-6D17-4042-9795-CF558C2F58D0}" destId="{72333194-9358-456C-A847-9D10DC556318}" srcOrd="1" destOrd="0" presId="urn:microsoft.com/office/officeart/2005/8/layout/radial4"/>
    <dgm:cxn modelId="{8B381B03-DF4D-471A-ABEE-6DDF187D2647}" type="presParOf" srcId="{C434FB42-6D17-4042-9795-CF558C2F58D0}" destId="{C55B60E4-DF42-48C5-BA67-E6F2F265B036}" srcOrd="2" destOrd="0" presId="urn:microsoft.com/office/officeart/2005/8/layout/radial4"/>
    <dgm:cxn modelId="{18F56612-B07D-4E45-BB00-2B54D3588DF8}" type="presParOf" srcId="{C434FB42-6D17-4042-9795-CF558C2F58D0}" destId="{30218C1C-1536-45D5-B6D0-9E3E016E0C92}" srcOrd="3" destOrd="0" presId="urn:microsoft.com/office/officeart/2005/8/layout/radial4"/>
    <dgm:cxn modelId="{B06633AF-A570-4884-BCF5-4C7D8AC5E0F0}" type="presParOf" srcId="{C434FB42-6D17-4042-9795-CF558C2F58D0}" destId="{ABB99ABC-EA4A-40F6-B80D-D3F80AE580AA}" srcOrd="4" destOrd="0" presId="urn:microsoft.com/office/officeart/2005/8/layout/radial4"/>
    <dgm:cxn modelId="{5F8DDDB4-42C5-4636-A3E1-4C795B1CE362}" type="presParOf" srcId="{C434FB42-6D17-4042-9795-CF558C2F58D0}" destId="{80BBDC5B-77EF-42F7-9CD2-37CFC8F5ECA9}" srcOrd="5" destOrd="0" presId="urn:microsoft.com/office/officeart/2005/8/layout/radial4"/>
    <dgm:cxn modelId="{E9D95971-DC98-4431-ADA2-A5C5CFF6BFE1}" type="presParOf" srcId="{C434FB42-6D17-4042-9795-CF558C2F58D0}" destId="{62967F9C-6061-4CE6-9888-5461A425E2B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CD2DD-2B36-4EBE-8621-6F66C04F56F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FFEBBA6-832C-4850-B4C6-510327C825F6}">
      <dgm:prSet phldrT="[Text]"/>
      <dgm:spPr>
        <a:solidFill>
          <a:srgbClr val="0070C0"/>
        </a:solidFill>
      </dgm:spPr>
      <dgm:t>
        <a:bodyPr/>
        <a:lstStyle/>
        <a:p>
          <a:r>
            <a:rPr lang="ar-IQ" dirty="0" smtClean="0"/>
            <a:t>سلطات صاحب العمل</a:t>
          </a:r>
          <a:endParaRPr lang="en-US" dirty="0"/>
        </a:p>
      </dgm:t>
    </dgm:pt>
    <dgm:pt modelId="{6D383463-8A93-45E8-A049-26DAC406F78D}" type="parTrans" cxnId="{F6E69D07-11D7-4614-8981-15D087FA608F}">
      <dgm:prSet/>
      <dgm:spPr/>
      <dgm:t>
        <a:bodyPr/>
        <a:lstStyle/>
        <a:p>
          <a:endParaRPr lang="en-US"/>
        </a:p>
      </dgm:t>
    </dgm:pt>
    <dgm:pt modelId="{61683E41-F965-4D85-AD18-8AFB05F0B0D4}" type="sibTrans" cxnId="{F6E69D07-11D7-4614-8981-15D087FA608F}">
      <dgm:prSet/>
      <dgm:spPr>
        <a:solidFill>
          <a:srgbClr val="7030A0"/>
        </a:solidFill>
      </dgm:spPr>
      <dgm:t>
        <a:bodyPr/>
        <a:lstStyle/>
        <a:p>
          <a:endParaRPr lang="en-US"/>
        </a:p>
      </dgm:t>
    </dgm:pt>
    <dgm:pt modelId="{E4735327-8C24-4E1A-89E2-C9144FFDC72B}">
      <dgm:prSet phldrT="[Text]"/>
      <dgm:spPr>
        <a:solidFill>
          <a:srgbClr val="00B050"/>
        </a:solidFill>
      </dgm:spPr>
      <dgm:t>
        <a:bodyPr/>
        <a:lstStyle/>
        <a:p>
          <a:r>
            <a:rPr lang="ar-IQ" dirty="0" smtClean="0"/>
            <a:t>سلطة أدارية</a:t>
          </a:r>
          <a:endParaRPr lang="en-US" dirty="0"/>
        </a:p>
      </dgm:t>
    </dgm:pt>
    <dgm:pt modelId="{53035D7F-33B2-4BB6-9C8D-EBEC3C8F37B2}" type="parTrans" cxnId="{7BF663B5-445A-42DA-A9FF-5066443C1729}">
      <dgm:prSet/>
      <dgm:spPr/>
      <dgm:t>
        <a:bodyPr/>
        <a:lstStyle/>
        <a:p>
          <a:endParaRPr lang="en-US"/>
        </a:p>
      </dgm:t>
    </dgm:pt>
    <dgm:pt modelId="{A62B1F9D-9D04-4500-B333-A45B4382889D}" type="sibTrans" cxnId="{7BF663B5-445A-42DA-A9FF-5066443C1729}">
      <dgm:prSet/>
      <dgm:spPr>
        <a:solidFill>
          <a:schemeClr val="bg1">
            <a:lumMod val="75000"/>
            <a:lumOff val="25000"/>
          </a:schemeClr>
        </a:solidFill>
      </dgm:spPr>
      <dgm:t>
        <a:bodyPr/>
        <a:lstStyle/>
        <a:p>
          <a:endParaRPr lang="en-US"/>
        </a:p>
      </dgm:t>
    </dgm:pt>
    <dgm:pt modelId="{306E1A3A-CBFA-42E6-9DC2-91426421D10A}">
      <dgm:prSet phldrT="[Text]"/>
      <dgm:spPr>
        <a:solidFill>
          <a:srgbClr val="C00000"/>
        </a:solidFill>
      </dgm:spPr>
      <dgm:t>
        <a:bodyPr/>
        <a:lstStyle/>
        <a:p>
          <a:r>
            <a:rPr lang="ar-IQ" dirty="0" smtClean="0"/>
            <a:t>سلطة أنضباطية</a:t>
          </a:r>
          <a:endParaRPr lang="en-US" dirty="0"/>
        </a:p>
      </dgm:t>
    </dgm:pt>
    <dgm:pt modelId="{7EFAF00B-8E9C-4BF3-BD0E-6B7A59005884}" type="parTrans" cxnId="{C34B6E5D-E17F-4427-99A4-4311447968EE}">
      <dgm:prSet/>
      <dgm:spPr/>
      <dgm:t>
        <a:bodyPr/>
        <a:lstStyle/>
        <a:p>
          <a:endParaRPr lang="en-US"/>
        </a:p>
      </dgm:t>
    </dgm:pt>
    <dgm:pt modelId="{EACB7441-94FE-447C-AB7B-B1FA47A84932}" type="sibTrans" cxnId="{C34B6E5D-E17F-4427-99A4-4311447968EE}">
      <dgm:prSet/>
      <dgm:spPr>
        <a:solidFill>
          <a:srgbClr val="7030A0"/>
        </a:solidFill>
      </dgm:spPr>
      <dgm:t>
        <a:bodyPr/>
        <a:lstStyle/>
        <a:p>
          <a:endParaRPr lang="en-US"/>
        </a:p>
      </dgm:t>
    </dgm:pt>
    <dgm:pt modelId="{4679EEDB-0060-472B-8370-69A0077CC4F8}" type="pres">
      <dgm:prSet presAssocID="{E53CD2DD-2B36-4EBE-8621-6F66C04F56F1}" presName="Name0" presStyleCnt="0">
        <dgm:presLayoutVars>
          <dgm:dir/>
          <dgm:resizeHandles val="exact"/>
        </dgm:presLayoutVars>
      </dgm:prSet>
      <dgm:spPr/>
      <dgm:t>
        <a:bodyPr/>
        <a:lstStyle/>
        <a:p>
          <a:endParaRPr lang="en-US"/>
        </a:p>
      </dgm:t>
    </dgm:pt>
    <dgm:pt modelId="{16362BBB-B92F-4A46-A5D6-B54E9B4797E0}" type="pres">
      <dgm:prSet presAssocID="{8FFEBBA6-832C-4850-B4C6-510327C825F6}" presName="node" presStyleLbl="node1" presStyleIdx="0" presStyleCnt="3" custScaleX="188289">
        <dgm:presLayoutVars>
          <dgm:bulletEnabled val="1"/>
        </dgm:presLayoutVars>
      </dgm:prSet>
      <dgm:spPr/>
      <dgm:t>
        <a:bodyPr/>
        <a:lstStyle/>
        <a:p>
          <a:endParaRPr lang="en-US"/>
        </a:p>
      </dgm:t>
    </dgm:pt>
    <dgm:pt modelId="{CF260622-2CF6-4E69-8852-875923E0AE49}" type="pres">
      <dgm:prSet presAssocID="{61683E41-F965-4D85-AD18-8AFB05F0B0D4}" presName="sibTrans" presStyleLbl="sibTrans2D1" presStyleIdx="0" presStyleCnt="3"/>
      <dgm:spPr/>
      <dgm:t>
        <a:bodyPr/>
        <a:lstStyle/>
        <a:p>
          <a:endParaRPr lang="en-US"/>
        </a:p>
      </dgm:t>
    </dgm:pt>
    <dgm:pt modelId="{ADAD3CDD-ABCE-4184-B280-390D2251F0C0}" type="pres">
      <dgm:prSet presAssocID="{61683E41-F965-4D85-AD18-8AFB05F0B0D4}" presName="connectorText" presStyleLbl="sibTrans2D1" presStyleIdx="0" presStyleCnt="3"/>
      <dgm:spPr/>
      <dgm:t>
        <a:bodyPr/>
        <a:lstStyle/>
        <a:p>
          <a:endParaRPr lang="en-US"/>
        </a:p>
      </dgm:t>
    </dgm:pt>
    <dgm:pt modelId="{05594F2F-7F86-414A-A5B1-F2F611BA0E7D}" type="pres">
      <dgm:prSet presAssocID="{E4735327-8C24-4E1A-89E2-C9144FFDC72B}" presName="node" presStyleLbl="node1" presStyleIdx="1" presStyleCnt="3">
        <dgm:presLayoutVars>
          <dgm:bulletEnabled val="1"/>
        </dgm:presLayoutVars>
      </dgm:prSet>
      <dgm:spPr/>
      <dgm:t>
        <a:bodyPr/>
        <a:lstStyle/>
        <a:p>
          <a:endParaRPr lang="en-US"/>
        </a:p>
      </dgm:t>
    </dgm:pt>
    <dgm:pt modelId="{EECE7861-21C3-455C-B1FC-1FF9574D11C4}" type="pres">
      <dgm:prSet presAssocID="{A62B1F9D-9D04-4500-B333-A45B4382889D}" presName="sibTrans" presStyleLbl="sibTrans2D1" presStyleIdx="1" presStyleCnt="3"/>
      <dgm:spPr/>
      <dgm:t>
        <a:bodyPr/>
        <a:lstStyle/>
        <a:p>
          <a:endParaRPr lang="en-US"/>
        </a:p>
      </dgm:t>
    </dgm:pt>
    <dgm:pt modelId="{CF08D070-0CEB-47AA-9212-FFEFCEABB2EE}" type="pres">
      <dgm:prSet presAssocID="{A62B1F9D-9D04-4500-B333-A45B4382889D}" presName="connectorText" presStyleLbl="sibTrans2D1" presStyleIdx="1" presStyleCnt="3"/>
      <dgm:spPr/>
      <dgm:t>
        <a:bodyPr/>
        <a:lstStyle/>
        <a:p>
          <a:endParaRPr lang="en-US"/>
        </a:p>
      </dgm:t>
    </dgm:pt>
    <dgm:pt modelId="{480B5446-E08E-45B9-B59B-88B01E4D500D}" type="pres">
      <dgm:prSet presAssocID="{306E1A3A-CBFA-42E6-9DC2-91426421D10A}" presName="node" presStyleLbl="node1" presStyleIdx="2" presStyleCnt="3">
        <dgm:presLayoutVars>
          <dgm:bulletEnabled val="1"/>
        </dgm:presLayoutVars>
      </dgm:prSet>
      <dgm:spPr/>
      <dgm:t>
        <a:bodyPr/>
        <a:lstStyle/>
        <a:p>
          <a:endParaRPr lang="en-US"/>
        </a:p>
      </dgm:t>
    </dgm:pt>
    <dgm:pt modelId="{50F73BA4-1606-4574-97A3-83E2EC908687}" type="pres">
      <dgm:prSet presAssocID="{EACB7441-94FE-447C-AB7B-B1FA47A84932}" presName="sibTrans" presStyleLbl="sibTrans2D1" presStyleIdx="2" presStyleCnt="3"/>
      <dgm:spPr/>
      <dgm:t>
        <a:bodyPr/>
        <a:lstStyle/>
        <a:p>
          <a:endParaRPr lang="en-US"/>
        </a:p>
      </dgm:t>
    </dgm:pt>
    <dgm:pt modelId="{0F061383-87D1-45A6-BB78-F00B71A7CB1E}" type="pres">
      <dgm:prSet presAssocID="{EACB7441-94FE-447C-AB7B-B1FA47A84932}" presName="connectorText" presStyleLbl="sibTrans2D1" presStyleIdx="2" presStyleCnt="3"/>
      <dgm:spPr/>
      <dgm:t>
        <a:bodyPr/>
        <a:lstStyle/>
        <a:p>
          <a:endParaRPr lang="en-US"/>
        </a:p>
      </dgm:t>
    </dgm:pt>
  </dgm:ptLst>
  <dgm:cxnLst>
    <dgm:cxn modelId="{9861DF1D-3E97-422D-8745-7358D359EE8F}" type="presOf" srcId="{A62B1F9D-9D04-4500-B333-A45B4382889D}" destId="{CF08D070-0CEB-47AA-9212-FFEFCEABB2EE}" srcOrd="1" destOrd="0" presId="urn:microsoft.com/office/officeart/2005/8/layout/cycle7"/>
    <dgm:cxn modelId="{F17E4AA2-7B21-4914-BC11-46AA30BD2803}" type="presOf" srcId="{A62B1F9D-9D04-4500-B333-A45B4382889D}" destId="{EECE7861-21C3-455C-B1FC-1FF9574D11C4}" srcOrd="0" destOrd="0" presId="urn:microsoft.com/office/officeart/2005/8/layout/cycle7"/>
    <dgm:cxn modelId="{00132158-18F9-41BD-B3A7-0F291C04E032}" type="presOf" srcId="{EACB7441-94FE-447C-AB7B-B1FA47A84932}" destId="{50F73BA4-1606-4574-97A3-83E2EC908687}" srcOrd="0" destOrd="0" presId="urn:microsoft.com/office/officeart/2005/8/layout/cycle7"/>
    <dgm:cxn modelId="{BE9CCFA2-0A96-4C0A-A3BA-D0CC94C13114}" type="presOf" srcId="{E53CD2DD-2B36-4EBE-8621-6F66C04F56F1}" destId="{4679EEDB-0060-472B-8370-69A0077CC4F8}" srcOrd="0" destOrd="0" presId="urn:microsoft.com/office/officeart/2005/8/layout/cycle7"/>
    <dgm:cxn modelId="{D6C04A9F-BAE4-4D1B-A31F-4FD455ED7499}" type="presOf" srcId="{306E1A3A-CBFA-42E6-9DC2-91426421D10A}" destId="{480B5446-E08E-45B9-B59B-88B01E4D500D}" srcOrd="0" destOrd="0" presId="urn:microsoft.com/office/officeart/2005/8/layout/cycle7"/>
    <dgm:cxn modelId="{F1C8F8DB-EAEC-4BDB-8E47-158EE1EAB099}" type="presOf" srcId="{EACB7441-94FE-447C-AB7B-B1FA47A84932}" destId="{0F061383-87D1-45A6-BB78-F00B71A7CB1E}" srcOrd="1" destOrd="0" presId="urn:microsoft.com/office/officeart/2005/8/layout/cycle7"/>
    <dgm:cxn modelId="{F6E69D07-11D7-4614-8981-15D087FA608F}" srcId="{E53CD2DD-2B36-4EBE-8621-6F66C04F56F1}" destId="{8FFEBBA6-832C-4850-B4C6-510327C825F6}" srcOrd="0" destOrd="0" parTransId="{6D383463-8A93-45E8-A049-26DAC406F78D}" sibTransId="{61683E41-F965-4D85-AD18-8AFB05F0B0D4}"/>
    <dgm:cxn modelId="{09827F02-027B-4C5A-8E50-7DAFE9FA285E}" type="presOf" srcId="{61683E41-F965-4D85-AD18-8AFB05F0B0D4}" destId="{CF260622-2CF6-4E69-8852-875923E0AE49}" srcOrd="0" destOrd="0" presId="urn:microsoft.com/office/officeart/2005/8/layout/cycle7"/>
    <dgm:cxn modelId="{7BF663B5-445A-42DA-A9FF-5066443C1729}" srcId="{E53CD2DD-2B36-4EBE-8621-6F66C04F56F1}" destId="{E4735327-8C24-4E1A-89E2-C9144FFDC72B}" srcOrd="1" destOrd="0" parTransId="{53035D7F-33B2-4BB6-9C8D-EBEC3C8F37B2}" sibTransId="{A62B1F9D-9D04-4500-B333-A45B4382889D}"/>
    <dgm:cxn modelId="{5D5E1F1C-5506-4A18-B220-F4D67F111920}" type="presOf" srcId="{8FFEBBA6-832C-4850-B4C6-510327C825F6}" destId="{16362BBB-B92F-4A46-A5D6-B54E9B4797E0}" srcOrd="0" destOrd="0" presId="urn:microsoft.com/office/officeart/2005/8/layout/cycle7"/>
    <dgm:cxn modelId="{C34B6E5D-E17F-4427-99A4-4311447968EE}" srcId="{E53CD2DD-2B36-4EBE-8621-6F66C04F56F1}" destId="{306E1A3A-CBFA-42E6-9DC2-91426421D10A}" srcOrd="2" destOrd="0" parTransId="{7EFAF00B-8E9C-4BF3-BD0E-6B7A59005884}" sibTransId="{EACB7441-94FE-447C-AB7B-B1FA47A84932}"/>
    <dgm:cxn modelId="{56CB88E0-8EF7-4BE2-B257-C4D3EB218329}" type="presOf" srcId="{61683E41-F965-4D85-AD18-8AFB05F0B0D4}" destId="{ADAD3CDD-ABCE-4184-B280-390D2251F0C0}" srcOrd="1" destOrd="0" presId="urn:microsoft.com/office/officeart/2005/8/layout/cycle7"/>
    <dgm:cxn modelId="{C27CDF1F-4588-4EEC-A651-A1BF76B440BD}" type="presOf" srcId="{E4735327-8C24-4E1A-89E2-C9144FFDC72B}" destId="{05594F2F-7F86-414A-A5B1-F2F611BA0E7D}" srcOrd="0" destOrd="0" presId="urn:microsoft.com/office/officeart/2005/8/layout/cycle7"/>
    <dgm:cxn modelId="{AA1E09D2-DB70-4794-A7CA-C1C0AAD9BA38}" type="presParOf" srcId="{4679EEDB-0060-472B-8370-69A0077CC4F8}" destId="{16362BBB-B92F-4A46-A5D6-B54E9B4797E0}" srcOrd="0" destOrd="0" presId="urn:microsoft.com/office/officeart/2005/8/layout/cycle7"/>
    <dgm:cxn modelId="{92C27F93-C8F5-4A24-842C-77F6F961F26B}" type="presParOf" srcId="{4679EEDB-0060-472B-8370-69A0077CC4F8}" destId="{CF260622-2CF6-4E69-8852-875923E0AE49}" srcOrd="1" destOrd="0" presId="urn:microsoft.com/office/officeart/2005/8/layout/cycle7"/>
    <dgm:cxn modelId="{D2D45C8C-4AD1-41F3-A413-E14EBA2D6836}" type="presParOf" srcId="{CF260622-2CF6-4E69-8852-875923E0AE49}" destId="{ADAD3CDD-ABCE-4184-B280-390D2251F0C0}" srcOrd="0" destOrd="0" presId="urn:microsoft.com/office/officeart/2005/8/layout/cycle7"/>
    <dgm:cxn modelId="{1DB058F3-0801-4F53-8318-911AFC5868CB}" type="presParOf" srcId="{4679EEDB-0060-472B-8370-69A0077CC4F8}" destId="{05594F2F-7F86-414A-A5B1-F2F611BA0E7D}" srcOrd="2" destOrd="0" presId="urn:microsoft.com/office/officeart/2005/8/layout/cycle7"/>
    <dgm:cxn modelId="{7801F0A1-6468-4A1C-848C-90420A7776D8}" type="presParOf" srcId="{4679EEDB-0060-472B-8370-69A0077CC4F8}" destId="{EECE7861-21C3-455C-B1FC-1FF9574D11C4}" srcOrd="3" destOrd="0" presId="urn:microsoft.com/office/officeart/2005/8/layout/cycle7"/>
    <dgm:cxn modelId="{CA86C71E-BDD8-4433-8F16-C15CAFCA7B24}" type="presParOf" srcId="{EECE7861-21C3-455C-B1FC-1FF9574D11C4}" destId="{CF08D070-0CEB-47AA-9212-FFEFCEABB2EE}" srcOrd="0" destOrd="0" presId="urn:microsoft.com/office/officeart/2005/8/layout/cycle7"/>
    <dgm:cxn modelId="{6F23C465-555E-450D-8CFD-BBB17823222E}" type="presParOf" srcId="{4679EEDB-0060-472B-8370-69A0077CC4F8}" destId="{480B5446-E08E-45B9-B59B-88B01E4D500D}" srcOrd="4" destOrd="0" presId="urn:microsoft.com/office/officeart/2005/8/layout/cycle7"/>
    <dgm:cxn modelId="{50E3816E-245B-4EBE-8B9E-01DF0870AAD3}" type="presParOf" srcId="{4679EEDB-0060-472B-8370-69A0077CC4F8}" destId="{50F73BA4-1606-4574-97A3-83E2EC908687}" srcOrd="5" destOrd="0" presId="urn:microsoft.com/office/officeart/2005/8/layout/cycle7"/>
    <dgm:cxn modelId="{87C14DCC-8D83-4C7E-8783-F7A16215F5F3}" type="presParOf" srcId="{50F73BA4-1606-4574-97A3-83E2EC908687}" destId="{0F061383-87D1-45A6-BB78-F00B71A7CB1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2E257-BF3D-4D90-A4BD-172A194B137C}">
      <dsp:nvSpPr>
        <dsp:cNvPr id="0" name=""/>
        <dsp:cNvSpPr/>
      </dsp:nvSpPr>
      <dsp:spPr>
        <a:xfrm>
          <a:off x="2155507" y="2277603"/>
          <a:ext cx="1784985" cy="1784985"/>
        </a:xfrm>
        <a:prstGeom prst="ellipse">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ar-IQ" sz="3200" kern="1200" dirty="0" smtClean="0">
              <a:latin typeface="Times New Roman" pitchFamily="18" charset="0"/>
              <a:cs typeface="Times New Roman" pitchFamily="18" charset="0"/>
            </a:rPr>
            <a:t>الاجازات والأعياد</a:t>
          </a:r>
          <a:endParaRPr lang="en-US" sz="3200" kern="1200" dirty="0">
            <a:latin typeface="Times New Roman" pitchFamily="18" charset="0"/>
            <a:cs typeface="Times New Roman" pitchFamily="18" charset="0"/>
          </a:endParaRPr>
        </a:p>
      </dsp:txBody>
      <dsp:txXfrm>
        <a:off x="2416912" y="2539008"/>
        <a:ext cx="1262175" cy="1262175"/>
      </dsp:txXfrm>
    </dsp:sp>
    <dsp:sp modelId="{72333194-9358-456C-A847-9D10DC556318}">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5B60E4-DF42-48C5-BA67-E6F2F265B036}">
      <dsp:nvSpPr>
        <dsp:cNvPr id="0" name=""/>
        <dsp:cNvSpPr/>
      </dsp:nvSpPr>
      <dsp:spPr>
        <a:xfrm>
          <a:off x="160123" y="1063372"/>
          <a:ext cx="1695735" cy="1356588"/>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IQ" sz="2800" kern="1200" dirty="0" smtClean="0">
              <a:latin typeface="Times New Roman" pitchFamily="18" charset="0"/>
              <a:cs typeface="Times New Roman" pitchFamily="18" charset="0"/>
            </a:rPr>
            <a:t>اجازة  الأعياد</a:t>
          </a:r>
          <a:endParaRPr lang="en-US" sz="2800" kern="1200" dirty="0">
            <a:latin typeface="Times New Roman" pitchFamily="18" charset="0"/>
            <a:cs typeface="Times New Roman" pitchFamily="18" charset="0"/>
          </a:endParaRPr>
        </a:p>
      </dsp:txBody>
      <dsp:txXfrm>
        <a:off x="199856" y="1103105"/>
        <a:ext cx="1616269" cy="1277122"/>
      </dsp:txXfrm>
    </dsp:sp>
    <dsp:sp modelId="{30218C1C-1536-45D5-B6D0-9E3E016E0C92}">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B99ABC-EA4A-40F6-B80D-D3F80AE580AA}">
      <dsp:nvSpPr>
        <dsp:cNvPr id="0" name=""/>
        <dsp:cNvSpPr/>
      </dsp:nvSpPr>
      <dsp:spPr>
        <a:xfrm>
          <a:off x="2200132" y="1411"/>
          <a:ext cx="1695735" cy="1356588"/>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IQ" sz="2800" kern="1200" dirty="0" smtClean="0">
              <a:latin typeface="Times New Roman" pitchFamily="18" charset="0"/>
              <a:cs typeface="Times New Roman" pitchFamily="18" charset="0"/>
            </a:rPr>
            <a:t>الأجازة المرضية</a:t>
          </a:r>
          <a:endParaRPr lang="en-US" sz="2800" kern="1200" dirty="0">
            <a:latin typeface="Times New Roman" pitchFamily="18" charset="0"/>
            <a:cs typeface="Times New Roman" pitchFamily="18" charset="0"/>
          </a:endParaRPr>
        </a:p>
      </dsp:txBody>
      <dsp:txXfrm>
        <a:off x="2239865" y="41144"/>
        <a:ext cx="1616269" cy="1277122"/>
      </dsp:txXfrm>
    </dsp:sp>
    <dsp:sp modelId="{80BBDC5B-77EF-42F7-9CD2-37CFC8F5ECA9}">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67F9C-6061-4CE6-9888-5461A425E2B7}">
      <dsp:nvSpPr>
        <dsp:cNvPr id="0" name=""/>
        <dsp:cNvSpPr/>
      </dsp:nvSpPr>
      <dsp:spPr>
        <a:xfrm>
          <a:off x="4240140" y="1063372"/>
          <a:ext cx="1695735" cy="135658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IQ" sz="2800" kern="1200" dirty="0" smtClean="0">
              <a:latin typeface="Times New Roman" pitchFamily="18" charset="0"/>
              <a:cs typeface="Times New Roman" pitchFamily="18" charset="0"/>
            </a:rPr>
            <a:t>الأجازة السنوية</a:t>
          </a:r>
          <a:endParaRPr lang="en-US" sz="2800" kern="1200" dirty="0">
            <a:latin typeface="Times New Roman" pitchFamily="18" charset="0"/>
            <a:cs typeface="Times New Roman" pitchFamily="18" charset="0"/>
          </a:endParaRPr>
        </a:p>
      </dsp:txBody>
      <dsp:txXfrm>
        <a:off x="4279873" y="1103105"/>
        <a:ext cx="1616269" cy="1277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62BBB-B92F-4A46-A5D6-B54E9B4797E0}">
      <dsp:nvSpPr>
        <dsp:cNvPr id="0" name=""/>
        <dsp:cNvSpPr/>
      </dsp:nvSpPr>
      <dsp:spPr>
        <a:xfrm>
          <a:off x="968715" y="1477"/>
          <a:ext cx="4158568" cy="1104304"/>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IQ" sz="3000" kern="1200" dirty="0" smtClean="0"/>
            <a:t>سلطات صاحب العمل</a:t>
          </a:r>
          <a:endParaRPr lang="en-US" sz="3000" kern="1200" dirty="0"/>
        </a:p>
      </dsp:txBody>
      <dsp:txXfrm>
        <a:off x="1001059" y="33821"/>
        <a:ext cx="4093880" cy="1039616"/>
      </dsp:txXfrm>
    </dsp:sp>
    <dsp:sp modelId="{CF260622-2CF6-4E69-8852-875923E0AE49}">
      <dsp:nvSpPr>
        <dsp:cNvPr id="0" name=""/>
        <dsp:cNvSpPr/>
      </dsp:nvSpPr>
      <dsp:spPr>
        <a:xfrm rot="3600000">
          <a:off x="3384126" y="1940346"/>
          <a:ext cx="1152140" cy="386506"/>
        </a:xfrm>
        <a:prstGeom prst="lef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500078" y="2017647"/>
        <a:ext cx="920236" cy="231904"/>
      </dsp:txXfrm>
    </dsp:sp>
    <dsp:sp modelId="{05594F2F-7F86-414A-A5B1-F2F611BA0E7D}">
      <dsp:nvSpPr>
        <dsp:cNvPr id="0" name=""/>
        <dsp:cNvSpPr/>
      </dsp:nvSpPr>
      <dsp:spPr>
        <a:xfrm>
          <a:off x="3768087" y="3161417"/>
          <a:ext cx="2208609" cy="1104304"/>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IQ" sz="3000" kern="1200" dirty="0" smtClean="0"/>
            <a:t>سلطة أدارية</a:t>
          </a:r>
          <a:endParaRPr lang="en-US" sz="3000" kern="1200" dirty="0"/>
        </a:p>
      </dsp:txBody>
      <dsp:txXfrm>
        <a:off x="3800431" y="3193761"/>
        <a:ext cx="2143921" cy="1039616"/>
      </dsp:txXfrm>
    </dsp:sp>
    <dsp:sp modelId="{EECE7861-21C3-455C-B1FC-1FF9574D11C4}">
      <dsp:nvSpPr>
        <dsp:cNvPr id="0" name=""/>
        <dsp:cNvSpPr/>
      </dsp:nvSpPr>
      <dsp:spPr>
        <a:xfrm rot="10800000">
          <a:off x="2471929" y="3520316"/>
          <a:ext cx="1152140" cy="386506"/>
        </a:xfrm>
        <a:prstGeom prst="lef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587881" y="3597617"/>
        <a:ext cx="920236" cy="231904"/>
      </dsp:txXfrm>
    </dsp:sp>
    <dsp:sp modelId="{480B5446-E08E-45B9-B59B-88B01E4D500D}">
      <dsp:nvSpPr>
        <dsp:cNvPr id="0" name=""/>
        <dsp:cNvSpPr/>
      </dsp:nvSpPr>
      <dsp:spPr>
        <a:xfrm>
          <a:off x="119302" y="3161417"/>
          <a:ext cx="2208609" cy="1104304"/>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IQ" sz="3000" kern="1200" dirty="0" smtClean="0"/>
            <a:t>سلطة أنضباطية</a:t>
          </a:r>
          <a:endParaRPr lang="en-US" sz="3000" kern="1200" dirty="0"/>
        </a:p>
      </dsp:txBody>
      <dsp:txXfrm>
        <a:off x="151646" y="3193761"/>
        <a:ext cx="2143921" cy="1039616"/>
      </dsp:txXfrm>
    </dsp:sp>
    <dsp:sp modelId="{50F73BA4-1606-4574-97A3-83E2EC908687}">
      <dsp:nvSpPr>
        <dsp:cNvPr id="0" name=""/>
        <dsp:cNvSpPr/>
      </dsp:nvSpPr>
      <dsp:spPr>
        <a:xfrm rot="18000000">
          <a:off x="1559733" y="1940346"/>
          <a:ext cx="1152140" cy="386506"/>
        </a:xfrm>
        <a:prstGeom prst="lef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675685" y="2017647"/>
        <a:ext cx="920236" cy="23190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3CFB10-3516-4A53-A1B6-65654CCD4C84}" type="datetimeFigureOut">
              <a:rPr lang="en-US" smtClean="0"/>
              <a:pPr/>
              <a:t>2/4/2023</a:t>
            </a:fld>
            <a:endParaRPr lang="en-US"/>
          </a:p>
        </p:txBody>
      </p:sp>
      <p:sp>
        <p:nvSpPr>
          <p:cNvPr id="17" name="Slide Number Placeholder 16"/>
          <p:cNvSpPr>
            <a:spLocks noGrp="1"/>
          </p:cNvSpPr>
          <p:nvPr>
            <p:ph type="sldNum" sz="quarter" idx="11"/>
          </p:nvPr>
        </p:nvSpPr>
        <p:spPr/>
        <p:txBody>
          <a:bodyPr/>
          <a:lstStyle/>
          <a:p>
            <a:fld id="{5E69E379-5481-4D39-9EA8-82FEA4AAF051}"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FB10-3516-4A53-A1B6-65654CCD4C84}"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9E379-5481-4D39-9EA8-82FEA4AAF0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FB10-3516-4A53-A1B6-65654CCD4C84}"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9E379-5481-4D39-9EA8-82FEA4AAF051}"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3CFB10-3516-4A53-A1B6-65654CCD4C84}" type="datetimeFigureOut">
              <a:rPr lang="en-US" smtClean="0"/>
              <a:pPr/>
              <a:t>2/4/2023</a:t>
            </a:fld>
            <a:endParaRPr lang="en-US"/>
          </a:p>
        </p:txBody>
      </p:sp>
      <p:sp>
        <p:nvSpPr>
          <p:cNvPr id="12" name="Slide Number Placeholder 11"/>
          <p:cNvSpPr>
            <a:spLocks noGrp="1"/>
          </p:cNvSpPr>
          <p:nvPr>
            <p:ph type="sldNum" sz="quarter" idx="15"/>
          </p:nvPr>
        </p:nvSpPr>
        <p:spPr/>
        <p:txBody>
          <a:bodyPr/>
          <a:lstStyle/>
          <a:p>
            <a:fld id="{5E69E379-5481-4D39-9EA8-82FEA4AAF051}"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3CFB10-3516-4A53-A1B6-65654CCD4C84}" type="datetimeFigureOut">
              <a:rPr lang="en-US" smtClean="0"/>
              <a:pPr/>
              <a:t>2/4/2023</a:t>
            </a:fld>
            <a:endParaRPr lang="en-US"/>
          </a:p>
        </p:txBody>
      </p:sp>
      <p:sp>
        <p:nvSpPr>
          <p:cNvPr id="14" name="Slide Number Placeholder 13"/>
          <p:cNvSpPr>
            <a:spLocks noGrp="1"/>
          </p:cNvSpPr>
          <p:nvPr>
            <p:ph type="sldNum" sz="quarter" idx="11"/>
          </p:nvPr>
        </p:nvSpPr>
        <p:spPr/>
        <p:txBody>
          <a:bodyPr/>
          <a:lstStyle/>
          <a:p>
            <a:fld id="{5E69E379-5481-4D39-9EA8-82FEA4AAF051}"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3CFB10-3516-4A53-A1B6-65654CCD4C84}" type="datetimeFigureOut">
              <a:rPr lang="en-US" smtClean="0"/>
              <a:pPr/>
              <a:t>2/4/2023</a:t>
            </a:fld>
            <a:endParaRPr lang="en-US"/>
          </a:p>
        </p:txBody>
      </p:sp>
      <p:sp>
        <p:nvSpPr>
          <p:cNvPr id="12" name="Slide Number Placeholder 11"/>
          <p:cNvSpPr>
            <a:spLocks noGrp="1"/>
          </p:cNvSpPr>
          <p:nvPr>
            <p:ph type="sldNum" sz="quarter" idx="16"/>
          </p:nvPr>
        </p:nvSpPr>
        <p:spPr/>
        <p:txBody>
          <a:bodyPr/>
          <a:lstStyle/>
          <a:p>
            <a:fld id="{5E69E379-5481-4D39-9EA8-82FEA4AAF051}"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3CFB10-3516-4A53-A1B6-65654CCD4C84}" type="datetimeFigureOut">
              <a:rPr lang="en-US" smtClean="0"/>
              <a:pPr/>
              <a:t>2/4/2023</a:t>
            </a:fld>
            <a:endParaRPr lang="en-US"/>
          </a:p>
        </p:txBody>
      </p:sp>
      <p:sp>
        <p:nvSpPr>
          <p:cNvPr id="12" name="Slide Number Placeholder 11"/>
          <p:cNvSpPr>
            <a:spLocks noGrp="1"/>
          </p:cNvSpPr>
          <p:nvPr>
            <p:ph type="sldNum" sz="quarter" idx="17"/>
          </p:nvPr>
        </p:nvSpPr>
        <p:spPr/>
        <p:txBody>
          <a:bodyPr/>
          <a:lstStyle/>
          <a:p>
            <a:fld id="{5E69E379-5481-4D39-9EA8-82FEA4AAF051}"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3CFB10-3516-4A53-A1B6-65654CCD4C84}" type="datetimeFigureOut">
              <a:rPr lang="en-US" smtClean="0"/>
              <a:pPr/>
              <a:t>2/4/2023</a:t>
            </a:fld>
            <a:endParaRPr lang="en-US"/>
          </a:p>
        </p:txBody>
      </p:sp>
      <p:sp>
        <p:nvSpPr>
          <p:cNvPr id="16" name="Slide Number Placeholder 15"/>
          <p:cNvSpPr>
            <a:spLocks noGrp="1"/>
          </p:cNvSpPr>
          <p:nvPr>
            <p:ph type="sldNum" sz="quarter" idx="11"/>
          </p:nvPr>
        </p:nvSpPr>
        <p:spPr/>
        <p:txBody>
          <a:bodyPr/>
          <a:lstStyle/>
          <a:p>
            <a:fld id="{5E69E379-5481-4D39-9EA8-82FEA4AAF05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3CFB10-3516-4A53-A1B6-65654CCD4C84}" type="datetimeFigureOut">
              <a:rPr lang="en-US" smtClean="0"/>
              <a:pPr/>
              <a:t>2/4/2023</a:t>
            </a:fld>
            <a:endParaRPr lang="en-US"/>
          </a:p>
        </p:txBody>
      </p:sp>
      <p:sp>
        <p:nvSpPr>
          <p:cNvPr id="8" name="Slide Number Placeholder 7"/>
          <p:cNvSpPr>
            <a:spLocks noGrp="1"/>
          </p:cNvSpPr>
          <p:nvPr>
            <p:ph type="sldNum" sz="quarter" idx="11"/>
          </p:nvPr>
        </p:nvSpPr>
        <p:spPr/>
        <p:txBody>
          <a:bodyPr/>
          <a:lstStyle/>
          <a:p>
            <a:fld id="{5E69E379-5481-4D39-9EA8-82FEA4AAF05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3CFB10-3516-4A53-A1B6-65654CCD4C84}" type="datetimeFigureOut">
              <a:rPr lang="en-US" smtClean="0"/>
              <a:pPr/>
              <a:t>2/4/2023</a:t>
            </a:fld>
            <a:endParaRPr lang="en-US"/>
          </a:p>
        </p:txBody>
      </p:sp>
      <p:sp>
        <p:nvSpPr>
          <p:cNvPr id="19" name="Slide Number Placeholder 18"/>
          <p:cNvSpPr>
            <a:spLocks noGrp="1"/>
          </p:cNvSpPr>
          <p:nvPr>
            <p:ph type="sldNum" sz="quarter" idx="16"/>
          </p:nvPr>
        </p:nvSpPr>
        <p:spPr/>
        <p:txBody>
          <a:bodyPr/>
          <a:lstStyle/>
          <a:p>
            <a:fld id="{5E69E379-5481-4D39-9EA8-82FEA4AAF051}"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3CFB10-3516-4A53-A1B6-65654CCD4C84}" type="datetimeFigureOut">
              <a:rPr lang="en-US" smtClean="0"/>
              <a:pPr/>
              <a:t>2/4/2023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5E69E379-5481-4D39-9EA8-82FEA4AAF051}"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3CFB10-3516-4A53-A1B6-65654CCD4C84}" type="datetimeFigureOut">
              <a:rPr lang="en-US" smtClean="0"/>
              <a:pPr/>
              <a:t>2/4/2023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E69E379-5481-4D39-9EA8-82FEA4AAF051}"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2557466"/>
            <a:ext cx="70104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800" dirty="0" smtClean="0">
                <a:solidFill>
                  <a:srgbClr val="FFFF00"/>
                </a:solidFill>
              </a:rPr>
              <a:t>قانون/ العمل رقم/ 71 لسنة 1987</a:t>
            </a:r>
            <a:endParaRPr lang="ar-IQ" sz="4800" dirty="0">
              <a:solidFill>
                <a:srgbClr val="FFFF00"/>
              </a:solidFill>
            </a:endParaRPr>
          </a:p>
        </p:txBody>
      </p:sp>
    </p:spTree>
    <p:extLst>
      <p:ext uri="{BB962C8B-B14F-4D97-AF65-F5344CB8AC3E}">
        <p14:creationId xmlns:p14="http://schemas.microsoft.com/office/powerpoint/2010/main" val="426255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
            <a:ext cx="8153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solidFill>
                  <a:srgbClr val="FFFF00"/>
                </a:solidFill>
              </a:rPr>
              <a:t>نتائج </a:t>
            </a:r>
            <a:r>
              <a:rPr lang="ar-IQ" sz="3200" dirty="0">
                <a:solidFill>
                  <a:srgbClr val="FFFF00"/>
                </a:solidFill>
              </a:rPr>
              <a:t>تطبيق مبدأ الحرية </a:t>
            </a:r>
            <a:r>
              <a:rPr lang="ar-IQ" sz="3200" dirty="0" smtClean="0">
                <a:solidFill>
                  <a:srgbClr val="FFFF00"/>
                </a:solidFill>
              </a:rPr>
              <a:t>وسلطان </a:t>
            </a:r>
            <a:r>
              <a:rPr lang="ar-IQ" sz="3200" dirty="0">
                <a:solidFill>
                  <a:srgbClr val="FFFF00"/>
                </a:solidFill>
              </a:rPr>
              <a:t>الإرادة على </a:t>
            </a:r>
            <a:r>
              <a:rPr lang="ar-IQ" sz="3200" dirty="0" smtClean="0">
                <a:solidFill>
                  <a:srgbClr val="FFFF00"/>
                </a:solidFill>
              </a:rPr>
              <a:t>علاقات العم</a:t>
            </a:r>
            <a:r>
              <a:rPr lang="ar-IQ" sz="3200" dirty="0">
                <a:solidFill>
                  <a:srgbClr val="FFFF00"/>
                </a:solidFill>
              </a:rPr>
              <a:t>ل</a:t>
            </a:r>
            <a:endParaRPr lang="en-US" sz="3200" dirty="0">
              <a:solidFill>
                <a:srgbClr val="FFFF00"/>
              </a:solidFill>
            </a:endParaRPr>
          </a:p>
        </p:txBody>
      </p:sp>
      <p:sp>
        <p:nvSpPr>
          <p:cNvPr id="5" name="Rectangle 4"/>
          <p:cNvSpPr/>
          <p:nvPr/>
        </p:nvSpPr>
        <p:spPr>
          <a:xfrm>
            <a:off x="76200" y="914400"/>
            <a:ext cx="89916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1- حرية صاحب العمل والعامل في إبرام العقود.</a:t>
            </a:r>
          </a:p>
          <a:p>
            <a:pPr algn="just" rtl="1"/>
            <a:r>
              <a:rPr lang="ar-IQ" sz="2800" dirty="0"/>
              <a:t>2. إرغام صاحب العمل العامل بالقبول على شروط.</a:t>
            </a:r>
          </a:p>
          <a:p>
            <a:pPr algn="just" rtl="1"/>
            <a:r>
              <a:rPr lang="ar-IQ" sz="2800" dirty="0"/>
              <a:t>3.العمل في اماكن لاتتوفر فيها الوسائل والإحتياجات الصحية.</a:t>
            </a:r>
          </a:p>
          <a:p>
            <a:pPr algn="just" rtl="1"/>
            <a:r>
              <a:rPr lang="ar-IQ" sz="2800" dirty="0"/>
              <a:t>4. إنخفاض أجور العمل مما دفع بالعمال إلى تشغيل أطفالهم ونسائهم.</a:t>
            </a:r>
          </a:p>
          <a:p>
            <a:pPr algn="just" rtl="1"/>
            <a:r>
              <a:rPr lang="ar-IQ" sz="2800" dirty="0"/>
              <a:t>5. عدم وجود حماية من إصابات العمل.</a:t>
            </a:r>
          </a:p>
          <a:p>
            <a:pPr algn="just" rtl="1"/>
            <a:r>
              <a:rPr lang="ar-IQ" sz="2800" dirty="0"/>
              <a:t>6- تحقيق ربح أكبر بكلفة أقل</a:t>
            </a:r>
            <a:r>
              <a:rPr lang="ar-IQ" sz="2800" dirty="0" smtClean="0"/>
              <a:t>.</a:t>
            </a:r>
          </a:p>
          <a:p>
            <a:pPr algn="just" rtl="1"/>
            <a:r>
              <a:rPr lang="ar-IQ" sz="2800" dirty="0"/>
              <a:t>7-تم إلغاء نظام الأقنان والطوائف </a:t>
            </a:r>
          </a:p>
          <a:p>
            <a:pPr algn="just" rtl="1"/>
            <a:r>
              <a:rPr lang="ar-IQ" sz="2800" dirty="0" smtClean="0"/>
              <a:t>8- </a:t>
            </a:r>
            <a:r>
              <a:rPr lang="ar-IQ" sz="2800" dirty="0"/>
              <a:t>خروج المشرع عن فكرة  مبدأ الحرية </a:t>
            </a:r>
            <a:r>
              <a:rPr lang="ar-IQ" sz="2800" dirty="0" smtClean="0"/>
              <a:t>ونتج عن ذلك :</a:t>
            </a:r>
            <a:endParaRPr lang="ar-IQ" sz="2800" dirty="0"/>
          </a:p>
          <a:p>
            <a:pPr algn="just" rtl="1"/>
            <a:r>
              <a:rPr lang="ar-IQ" sz="2800" dirty="0" smtClean="0"/>
              <a:t>أ - قانون22 </a:t>
            </a:r>
            <a:r>
              <a:rPr lang="ar-IQ" sz="2800" dirty="0"/>
              <a:t>آذار </a:t>
            </a:r>
            <a:r>
              <a:rPr lang="ar-IQ" sz="2800" dirty="0" smtClean="0"/>
              <a:t> 1841 في فرنسا </a:t>
            </a:r>
            <a:r>
              <a:rPr lang="ar-IQ" sz="2800" smtClean="0"/>
              <a:t>ونص على </a:t>
            </a:r>
            <a:endParaRPr lang="ar-IQ" sz="2800" dirty="0"/>
          </a:p>
          <a:p>
            <a:pPr algn="just" rtl="1"/>
            <a:r>
              <a:rPr lang="ar-IQ" sz="2800" dirty="0"/>
              <a:t>تحريم الأطفال دون الثامنة من العمر.</a:t>
            </a:r>
          </a:p>
          <a:p>
            <a:pPr algn="just" rtl="1"/>
            <a:r>
              <a:rPr lang="ar-IQ" sz="2800" dirty="0"/>
              <a:t>ب- تحديد ساعات العمل للأحداث دون 18 من</a:t>
            </a:r>
          </a:p>
          <a:p>
            <a:pPr algn="just" rtl="1"/>
            <a:r>
              <a:rPr lang="ar-IQ" sz="2800" dirty="0"/>
              <a:t> العمر ب12 ساعة في اليوم</a:t>
            </a:r>
          </a:p>
          <a:p>
            <a:pPr algn="just" rtl="1"/>
            <a:r>
              <a:rPr lang="ar-IQ" sz="2800" dirty="0"/>
              <a:t>ج- تنظيم الجمعيات والنقابات</a:t>
            </a:r>
          </a:p>
          <a:p>
            <a:pPr algn="r" rtl="1"/>
            <a:endParaRPr lang="en-US" dirty="0"/>
          </a:p>
        </p:txBody>
      </p:sp>
    </p:spTree>
    <p:extLst>
      <p:ext uri="{BB962C8B-B14F-4D97-AF65-F5344CB8AC3E}">
        <p14:creationId xmlns:p14="http://schemas.microsoft.com/office/powerpoint/2010/main" val="27555486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524000"/>
            <a:ext cx="6553200" cy="2554545"/>
          </a:xfrm>
          <a:prstGeom prst="rect">
            <a:avLst/>
          </a:prstGeom>
          <a:noFill/>
        </p:spPr>
        <p:txBody>
          <a:bodyPr wrap="square" rtlCol="0">
            <a:spAutoFit/>
          </a:bodyPr>
          <a:lstStyle/>
          <a:p>
            <a:pPr algn="r" rtl="1"/>
            <a:endParaRPr lang="ar-IQ" sz="3200" dirty="0" smtClean="0"/>
          </a:p>
          <a:p>
            <a:pPr algn="just" rtl="1"/>
            <a:r>
              <a:rPr lang="ar-IQ" sz="3200" dirty="0" smtClean="0"/>
              <a:t>ملاحظة </a:t>
            </a:r>
            <a:r>
              <a:rPr lang="ar-IQ" sz="3200" dirty="0"/>
              <a:t>: أن الجزاء </a:t>
            </a:r>
            <a:r>
              <a:rPr lang="ar-IQ" sz="3200" dirty="0" smtClean="0"/>
              <a:t>التأديبي </a:t>
            </a:r>
            <a:r>
              <a:rPr lang="ar-IQ" sz="3200" dirty="0"/>
              <a:t>يوصف بأنه جزاء خطير للغاية وذلك لإستقلال أحد طرفي العقد به وهوصاحب العمل الذي يجمع بين سلطتي التشريع والقضاء في آن واحد داخل المشروع.</a:t>
            </a:r>
          </a:p>
        </p:txBody>
      </p:sp>
    </p:spTree>
    <p:extLst>
      <p:ext uri="{BB962C8B-B14F-4D97-AF65-F5344CB8AC3E}">
        <p14:creationId xmlns:p14="http://schemas.microsoft.com/office/powerpoint/2010/main" val="1510423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534400" cy="6705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solidFill>
                  <a:schemeClr val="bg1"/>
                </a:solidFill>
              </a:rPr>
              <a:t>قواعد </a:t>
            </a:r>
            <a:r>
              <a:rPr lang="ar-IQ" sz="3200" dirty="0">
                <a:solidFill>
                  <a:schemeClr val="bg1"/>
                </a:solidFill>
              </a:rPr>
              <a:t>إنضباط العمال</a:t>
            </a:r>
          </a:p>
          <a:p>
            <a:pPr algn="just" rtl="1"/>
            <a:r>
              <a:rPr lang="en-US" sz="2800" dirty="0" smtClean="0"/>
              <a:t>1</a:t>
            </a:r>
            <a:r>
              <a:rPr lang="ar-IQ" sz="2800" dirty="0" smtClean="0"/>
              <a:t>-</a:t>
            </a:r>
            <a:r>
              <a:rPr lang="en-US" sz="2800" dirty="0" smtClean="0"/>
              <a:t> </a:t>
            </a:r>
            <a:r>
              <a:rPr lang="ar-IQ" sz="2800" dirty="0" smtClean="0"/>
              <a:t>يجب </a:t>
            </a:r>
            <a:r>
              <a:rPr lang="ar-IQ" sz="2800" dirty="0"/>
              <a:t>على صاحب العمل بأن يضع لائحة للجزاءات </a:t>
            </a:r>
            <a:r>
              <a:rPr lang="ar-IQ" sz="2800" dirty="0" smtClean="0"/>
              <a:t>التأديبية </a:t>
            </a:r>
            <a:r>
              <a:rPr lang="ar-IQ" sz="2800" dirty="0"/>
              <a:t>تتضمن بياناً للمخالفات التي إذا إرتكبها العامل تعرض للجزاء التأديبي.</a:t>
            </a:r>
          </a:p>
          <a:p>
            <a:pPr algn="just" rtl="1"/>
            <a:r>
              <a:rPr lang="ar-IQ" sz="2800" dirty="0" smtClean="0"/>
              <a:t>2-</a:t>
            </a:r>
            <a:r>
              <a:rPr lang="en-US" sz="2800" dirty="0" smtClean="0"/>
              <a:t> </a:t>
            </a:r>
            <a:r>
              <a:rPr lang="ar-IQ" sz="2800" dirty="0" smtClean="0"/>
              <a:t>بيان </a:t>
            </a:r>
            <a:r>
              <a:rPr lang="ar-IQ" sz="2800" dirty="0"/>
              <a:t>ماهي الجزاءات التي تفرض عن كل مخالفة وبيان نوع المخالفة.</a:t>
            </a:r>
          </a:p>
          <a:p>
            <a:pPr algn="just" rtl="1"/>
            <a:r>
              <a:rPr lang="ar-IQ" sz="2800" dirty="0" smtClean="0"/>
              <a:t>3-</a:t>
            </a:r>
            <a:r>
              <a:rPr lang="en-US" sz="2800" dirty="0" smtClean="0"/>
              <a:t> </a:t>
            </a:r>
            <a:r>
              <a:rPr lang="ar-IQ" sz="2800" dirty="0" smtClean="0"/>
              <a:t>بيان </a:t>
            </a:r>
            <a:r>
              <a:rPr lang="ar-IQ" sz="2800" dirty="0"/>
              <a:t>الإجراءات التي تتبع في فرض الجزاءات </a:t>
            </a:r>
            <a:r>
              <a:rPr lang="ar-IQ" sz="2800" dirty="0" smtClean="0"/>
              <a:t>التأديبية</a:t>
            </a:r>
            <a:r>
              <a:rPr lang="ar-IQ" sz="2800" dirty="0"/>
              <a:t>.</a:t>
            </a:r>
          </a:p>
          <a:p>
            <a:pPr algn="just" rtl="1"/>
            <a:r>
              <a:rPr lang="ar-IQ" sz="2800" dirty="0" smtClean="0"/>
              <a:t>4-</a:t>
            </a:r>
            <a:r>
              <a:rPr lang="en-US" sz="2800" dirty="0" smtClean="0"/>
              <a:t> </a:t>
            </a:r>
            <a:r>
              <a:rPr lang="ar-IQ" sz="2800" dirty="0" smtClean="0"/>
              <a:t>إلزامية </a:t>
            </a:r>
            <a:r>
              <a:rPr lang="ar-IQ" sz="2800" dirty="0"/>
              <a:t>وضع هذه الوائح تشمل كل صاحب عمل </a:t>
            </a:r>
            <a:r>
              <a:rPr lang="ar-IQ" sz="2800" dirty="0" smtClean="0"/>
              <a:t>يستخدم (10) عشرة </a:t>
            </a:r>
            <a:r>
              <a:rPr lang="ar-IQ" sz="2800" dirty="0"/>
              <a:t>عمال فأكثر.</a:t>
            </a:r>
          </a:p>
          <a:p>
            <a:pPr algn="just" rtl="1"/>
            <a:r>
              <a:rPr lang="ar-IQ" sz="2800" dirty="0" smtClean="0"/>
              <a:t>5- فإذا </a:t>
            </a:r>
            <a:r>
              <a:rPr lang="ar-IQ" sz="2800" dirty="0"/>
              <a:t>إنخفض عدد عماله بعد بلوغه العدد المطلوب وهو(10)عمال فلا يجوز له </a:t>
            </a:r>
            <a:r>
              <a:rPr lang="ar-IQ" sz="2800" dirty="0" smtClean="0"/>
              <a:t>التحلل </a:t>
            </a:r>
            <a:r>
              <a:rPr lang="ar-IQ" sz="2800" dirty="0"/>
              <a:t>من أحكامها بدعوى أن عدد عماله أصبح أقل مما إشترطه القانون.</a:t>
            </a:r>
          </a:p>
          <a:p>
            <a:pPr algn="just" rtl="1"/>
            <a:r>
              <a:rPr lang="ar-IQ" sz="2800" dirty="0"/>
              <a:t>6- إن إلزام صاحب العمل </a:t>
            </a:r>
            <a:r>
              <a:rPr lang="ar-IQ" sz="2800" dirty="0" smtClean="0"/>
              <a:t>بوضع لائحة الجزاءات يعني </a:t>
            </a:r>
            <a:r>
              <a:rPr lang="ar-IQ" sz="2800" dirty="0"/>
              <a:t>التسليم بمبدأ لامخالفة إلا </a:t>
            </a:r>
            <a:r>
              <a:rPr lang="ar-IQ" sz="2800" dirty="0" smtClean="0"/>
              <a:t>بناء على نص في </a:t>
            </a:r>
            <a:r>
              <a:rPr lang="ar-IQ" sz="2800" dirty="0"/>
              <a:t>القانون </a:t>
            </a:r>
            <a:r>
              <a:rPr lang="ar-IQ" sz="2800" dirty="0" smtClean="0"/>
              <a:t>الجنائي او الجزائي . </a:t>
            </a:r>
          </a:p>
          <a:p>
            <a:pPr algn="just" rtl="1"/>
            <a:r>
              <a:rPr lang="ar-IQ" sz="2800" dirty="0"/>
              <a:t>7- </a:t>
            </a:r>
            <a:r>
              <a:rPr lang="ar-IQ" sz="2800" dirty="0" smtClean="0"/>
              <a:t>يصدر </a:t>
            </a:r>
            <a:r>
              <a:rPr lang="ar-IQ" sz="2800" dirty="0"/>
              <a:t>وزير العمل والشؤون الإجتماعية قواعد إنضباط نموذجية يسترشد بها أصحاب </a:t>
            </a:r>
            <a:r>
              <a:rPr lang="ar-IQ" sz="2800" dirty="0" smtClean="0"/>
              <a:t>العمل, الا انها غير ملزمة.</a:t>
            </a:r>
            <a:endParaRPr lang="ar-IQ" sz="2800" dirty="0"/>
          </a:p>
          <a:p>
            <a:pPr algn="just" rtl="1"/>
            <a:r>
              <a:rPr lang="ar-IQ" sz="2800" dirty="0"/>
              <a:t>8- </a:t>
            </a:r>
            <a:r>
              <a:rPr lang="ar-IQ" sz="2800" dirty="0" smtClean="0"/>
              <a:t>الغرض </a:t>
            </a:r>
            <a:r>
              <a:rPr lang="ar-IQ" sz="2800" dirty="0"/>
              <a:t>منها التيسير </a:t>
            </a:r>
            <a:r>
              <a:rPr lang="ar-IQ" sz="2800" dirty="0" smtClean="0"/>
              <a:t>عليهم </a:t>
            </a:r>
            <a:r>
              <a:rPr lang="ar-IQ" sz="2800" dirty="0"/>
              <a:t>من </a:t>
            </a:r>
            <a:r>
              <a:rPr lang="ar-IQ" sz="2800" dirty="0" smtClean="0"/>
              <a:t>النواحي </a:t>
            </a:r>
            <a:r>
              <a:rPr lang="ar-IQ" sz="2800" dirty="0"/>
              <a:t>الفنية في الصياغة</a:t>
            </a:r>
            <a:r>
              <a:rPr lang="ar-IQ" sz="2800" dirty="0" smtClean="0"/>
              <a:t>.</a:t>
            </a:r>
            <a:endParaRPr lang="ar-IQ" sz="2800" dirty="0"/>
          </a:p>
        </p:txBody>
      </p:sp>
    </p:spTree>
    <p:extLst>
      <p:ext uri="{BB962C8B-B14F-4D97-AF65-F5344CB8AC3E}">
        <p14:creationId xmlns:p14="http://schemas.microsoft.com/office/powerpoint/2010/main" val="26063617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623910"/>
            <a:ext cx="7848600" cy="6019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IQ" sz="3200" dirty="0" smtClean="0"/>
              <a:t>             </a:t>
            </a:r>
            <a:r>
              <a:rPr lang="ar-IQ" sz="3600" dirty="0">
                <a:solidFill>
                  <a:schemeClr val="bg1"/>
                </a:solidFill>
              </a:rPr>
              <a:t>الغاية من وضع هذه الوائح</a:t>
            </a:r>
            <a:r>
              <a:rPr lang="ar-IQ" sz="3200" dirty="0"/>
              <a:t>									</a:t>
            </a:r>
          </a:p>
          <a:p>
            <a:pPr algn="r" rtl="1"/>
            <a:r>
              <a:rPr lang="ar-IQ" sz="3200" dirty="0"/>
              <a:t>1- يحقق العدالة بين العمال من خلال خضوعهم لقواعد عامة مجردة في التأديب.</a:t>
            </a:r>
          </a:p>
          <a:p>
            <a:pPr algn="r" rtl="1"/>
            <a:r>
              <a:rPr lang="ar-IQ" sz="3200" dirty="0"/>
              <a:t>2- </a:t>
            </a:r>
            <a:r>
              <a:rPr lang="ar-IQ" sz="3200" dirty="0" smtClean="0"/>
              <a:t>يمكن العمال مقدما من ان يكونوا على </a:t>
            </a:r>
            <a:r>
              <a:rPr lang="ar-IQ" sz="3200" dirty="0"/>
              <a:t>بينة من </a:t>
            </a:r>
            <a:r>
              <a:rPr lang="ar-IQ" sz="3200" dirty="0" smtClean="0"/>
              <a:t>المخالفات والجزاءات </a:t>
            </a:r>
            <a:r>
              <a:rPr lang="ar-IQ" sz="3200" dirty="0"/>
              <a:t>التأدبية.</a:t>
            </a:r>
          </a:p>
          <a:p>
            <a:pPr algn="r" rtl="1"/>
            <a:r>
              <a:rPr lang="ar-IQ" sz="3200" dirty="0" smtClean="0"/>
              <a:t>3- تقيد </a:t>
            </a:r>
            <a:r>
              <a:rPr lang="ar-IQ" sz="3200" dirty="0"/>
              <a:t>سلطة صاحب العمل بهذه الوائح وإلتزامه بما ورد فيها  فلا يكون له الخروج عنها في إيقاع العقوبات على العمال</a:t>
            </a:r>
            <a:r>
              <a:rPr lang="ar-IQ" dirty="0"/>
              <a:t>.</a:t>
            </a:r>
            <a:endParaRPr lang="en-US" dirty="0"/>
          </a:p>
        </p:txBody>
      </p:sp>
    </p:spTree>
    <p:extLst>
      <p:ext uri="{BB962C8B-B14F-4D97-AF65-F5344CB8AC3E}">
        <p14:creationId xmlns:p14="http://schemas.microsoft.com/office/powerpoint/2010/main" val="39533754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248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IQ" sz="3200" dirty="0">
                <a:solidFill>
                  <a:srgbClr val="00B0F0"/>
                </a:solidFill>
              </a:rPr>
              <a:t>إجراءات وضع </a:t>
            </a:r>
            <a:r>
              <a:rPr lang="ar-IQ" sz="3200" dirty="0" smtClean="0">
                <a:solidFill>
                  <a:srgbClr val="00B0F0"/>
                </a:solidFill>
              </a:rPr>
              <a:t>قواعد </a:t>
            </a:r>
            <a:r>
              <a:rPr lang="ar-IQ" sz="3200" dirty="0">
                <a:solidFill>
                  <a:srgbClr val="00B0F0"/>
                </a:solidFill>
              </a:rPr>
              <a:t>الإنضباط</a:t>
            </a:r>
          </a:p>
          <a:p>
            <a:pPr algn="r" rtl="1"/>
            <a:r>
              <a:rPr lang="ar-IQ" sz="2800" dirty="0" smtClean="0"/>
              <a:t>1- يقوم </a:t>
            </a:r>
            <a:r>
              <a:rPr lang="ar-IQ" sz="2800" dirty="0"/>
              <a:t>صاحب العمل بعرض مشروع قواعد الإنضباط على مكتب العمل في المحافظة.</a:t>
            </a:r>
          </a:p>
          <a:p>
            <a:pPr algn="r" rtl="1"/>
            <a:r>
              <a:rPr lang="ar-IQ" sz="2800" dirty="0" smtClean="0"/>
              <a:t>2- لمكتب </a:t>
            </a:r>
            <a:r>
              <a:rPr lang="ar-IQ" sz="2800" dirty="0"/>
              <a:t>العمل المصادقة على مشروع صاحب العمل </a:t>
            </a:r>
            <a:r>
              <a:rPr lang="ar-IQ" sz="2800" dirty="0" smtClean="0"/>
              <a:t>بصيغتها المقدمة </a:t>
            </a:r>
            <a:r>
              <a:rPr lang="ar-IQ" sz="2800" dirty="0"/>
              <a:t>من صاحب العمل أو إجراء تعديلات عليه </a:t>
            </a:r>
            <a:r>
              <a:rPr lang="ar-IQ" sz="2800" dirty="0" smtClean="0"/>
              <a:t>وفقاً:  أ - </a:t>
            </a:r>
            <a:r>
              <a:rPr lang="ar-IQ" sz="2800" dirty="0"/>
              <a:t>لقواعد </a:t>
            </a:r>
            <a:r>
              <a:rPr lang="ar-IQ" sz="2800" dirty="0" smtClean="0"/>
              <a:t>إنضباط نموذجية   ب -  </a:t>
            </a:r>
            <a:r>
              <a:rPr lang="ar-IQ" sz="2800" dirty="0"/>
              <a:t>مقتضيات العمل.  </a:t>
            </a:r>
          </a:p>
          <a:p>
            <a:pPr algn="r" rtl="1"/>
            <a:r>
              <a:rPr lang="ar-IQ" sz="2800" dirty="0" smtClean="0"/>
              <a:t>3- على </a:t>
            </a:r>
            <a:r>
              <a:rPr lang="ar-IQ" sz="2800" dirty="0"/>
              <a:t>مكتب العمل إخبار صاحب العمل بالمصادقة على مشروع قواعد الإنضباط خلال 30 يوماً من تسجيل القواعد لديه وإلا يعتبرالمشروع مصدقاً عليه </a:t>
            </a:r>
            <a:r>
              <a:rPr lang="ar-IQ" sz="2800" dirty="0" smtClean="0"/>
              <a:t>( </a:t>
            </a:r>
            <a:r>
              <a:rPr lang="ar-IQ" sz="2800" dirty="0"/>
              <a:t>ضمناً</a:t>
            </a:r>
            <a:r>
              <a:rPr lang="ar-IQ" sz="2800" dirty="0" smtClean="0"/>
              <a:t>).</a:t>
            </a:r>
            <a:endParaRPr lang="ar-IQ" sz="2800" dirty="0"/>
          </a:p>
          <a:p>
            <a:pPr algn="r" rtl="1"/>
            <a:r>
              <a:rPr lang="ar-IQ" sz="2800" dirty="0" smtClean="0"/>
              <a:t>5-لاتصبح </a:t>
            </a:r>
            <a:r>
              <a:rPr lang="ar-IQ" sz="2800" dirty="0"/>
              <a:t>هذه القواعد نافذة بعد المصادقة </a:t>
            </a:r>
            <a:r>
              <a:rPr lang="ar-IQ" sz="2800" dirty="0" smtClean="0"/>
              <a:t>عليها, بل يجب تحقق شرطين:</a:t>
            </a:r>
          </a:p>
          <a:p>
            <a:pPr algn="r" rtl="1"/>
            <a:r>
              <a:rPr lang="ar-IQ" sz="2800" dirty="0" smtClean="0"/>
              <a:t>  أ- </a:t>
            </a:r>
            <a:r>
              <a:rPr lang="ar-IQ" sz="2800" dirty="0"/>
              <a:t>قيام صاحب العمل بأعلانها في لوحة الأعلانات بعد المصادقة عليها لكي يتحقق علم العمال </a:t>
            </a:r>
            <a:r>
              <a:rPr lang="ar-IQ" sz="2800" dirty="0" smtClean="0"/>
              <a:t>بها.</a:t>
            </a:r>
          </a:p>
          <a:p>
            <a:pPr algn="r" rtl="1"/>
            <a:r>
              <a:rPr lang="ar-IQ" sz="2800" dirty="0" smtClean="0"/>
              <a:t>  ب- انقضاء خمسة عشر يوما </a:t>
            </a:r>
            <a:r>
              <a:rPr lang="ar-IQ" sz="2800" dirty="0"/>
              <a:t>على الأعلان, لكي يتطلعوا </a:t>
            </a:r>
            <a:r>
              <a:rPr lang="ar-IQ" sz="2800" dirty="0" smtClean="0"/>
              <a:t>العمال عليها </a:t>
            </a:r>
            <a:r>
              <a:rPr lang="ar-IQ" sz="2800" dirty="0"/>
              <a:t>ويستوعبوا مضمونها</a:t>
            </a:r>
            <a:r>
              <a:rPr lang="ar-IQ" sz="2800" dirty="0" smtClean="0"/>
              <a:t>.</a:t>
            </a:r>
            <a:endParaRPr lang="ar-IQ" sz="2800" dirty="0"/>
          </a:p>
        </p:txBody>
      </p:sp>
    </p:spTree>
    <p:extLst>
      <p:ext uri="{BB962C8B-B14F-4D97-AF65-F5344CB8AC3E}">
        <p14:creationId xmlns:p14="http://schemas.microsoft.com/office/powerpoint/2010/main" val="18946995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62200" y="228600"/>
            <a:ext cx="43434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أنواع العقوبات الإنضباطية</a:t>
            </a:r>
          </a:p>
        </p:txBody>
      </p:sp>
      <p:sp>
        <p:nvSpPr>
          <p:cNvPr id="3" name="Rectangle 2"/>
          <p:cNvSpPr/>
          <p:nvPr/>
        </p:nvSpPr>
        <p:spPr>
          <a:xfrm>
            <a:off x="228600" y="1143000"/>
            <a:ext cx="8610600" cy="5486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2800" dirty="0" smtClean="0">
              <a:solidFill>
                <a:srgbClr val="002060"/>
              </a:solidFill>
            </a:endParaRPr>
          </a:p>
          <a:p>
            <a:pPr algn="r" rtl="1"/>
            <a:endParaRPr lang="ar-IQ" sz="2800" dirty="0">
              <a:solidFill>
                <a:srgbClr val="002060"/>
              </a:solidFill>
            </a:endParaRPr>
          </a:p>
          <a:p>
            <a:pPr algn="r" rtl="1"/>
            <a:endParaRPr lang="ar-IQ" sz="2800" dirty="0" smtClean="0">
              <a:solidFill>
                <a:srgbClr val="002060"/>
              </a:solidFill>
            </a:endParaRPr>
          </a:p>
          <a:p>
            <a:pPr algn="r" rtl="1"/>
            <a:r>
              <a:rPr lang="ar-IQ" sz="2800" dirty="0" smtClean="0">
                <a:solidFill>
                  <a:schemeClr val="bg1"/>
                </a:solidFill>
              </a:rPr>
              <a:t>1- لفت النظر : </a:t>
            </a:r>
            <a:r>
              <a:rPr lang="ar-IQ" sz="2800" dirty="0" smtClean="0">
                <a:solidFill>
                  <a:schemeClr val="tx1"/>
                </a:solidFill>
              </a:rPr>
              <a:t>وهي تقوم على عنصرين : لفت نظر المخالف الى الخطأ الذي ارتكبه, وتحذيره من تكراره مستقبلا حيث يعاقب في حالة التكرار بعقوبة أشد.</a:t>
            </a:r>
            <a:r>
              <a:rPr lang="en-US" sz="2800" dirty="0" smtClean="0">
                <a:solidFill>
                  <a:srgbClr val="002060"/>
                </a:solidFill>
              </a:rPr>
              <a:t> </a:t>
            </a:r>
            <a:r>
              <a:rPr lang="ar-IQ" sz="2800" dirty="0">
                <a:solidFill>
                  <a:srgbClr val="002060"/>
                </a:solidFill>
              </a:rPr>
              <a:t> </a:t>
            </a:r>
            <a:r>
              <a:rPr lang="ar-IQ" sz="2800" dirty="0" smtClean="0">
                <a:solidFill>
                  <a:schemeClr val="tx1"/>
                </a:solidFill>
              </a:rPr>
              <a:t>ولم يرتب القانون على هذه العقوبة أية آثار تبعية بالنسبة للحقوق  المستقبلية للعامل.</a:t>
            </a:r>
          </a:p>
          <a:p>
            <a:pPr algn="r" rtl="1"/>
            <a:r>
              <a:rPr lang="ar-IQ" sz="2800" dirty="0" smtClean="0">
                <a:solidFill>
                  <a:schemeClr val="bg1"/>
                </a:solidFill>
              </a:rPr>
              <a:t>2- </a:t>
            </a:r>
            <a:r>
              <a:rPr lang="ar-IQ" sz="2800" dirty="0">
                <a:solidFill>
                  <a:schemeClr val="bg1"/>
                </a:solidFill>
              </a:rPr>
              <a:t>قطع </a:t>
            </a:r>
            <a:r>
              <a:rPr lang="ar-IQ" sz="2800" dirty="0" smtClean="0">
                <a:solidFill>
                  <a:schemeClr val="bg1"/>
                </a:solidFill>
              </a:rPr>
              <a:t>الأجر : </a:t>
            </a:r>
            <a:r>
              <a:rPr lang="ar-IQ" sz="2800" dirty="0" smtClean="0">
                <a:solidFill>
                  <a:schemeClr val="tx1"/>
                </a:solidFill>
              </a:rPr>
              <a:t>وهي مبلغ من المال يقتطع من أجر العامل, بسبب اخلاله ببعض التزاماته التعاقدية أو مخالفتة لأوامر صاحب العمل. </a:t>
            </a:r>
          </a:p>
          <a:p>
            <a:pPr algn="r" rtl="1"/>
            <a:r>
              <a:rPr lang="ar-IQ" sz="2800" dirty="0">
                <a:solidFill>
                  <a:schemeClr val="tx1"/>
                </a:solidFill>
              </a:rPr>
              <a:t>وبما ان هذه العقوبة تمثل خطرا على أجر العمال, وضع المشرع عدة طرق لحماية اجر العامل في مواجهة صاحب </a:t>
            </a:r>
            <a:r>
              <a:rPr lang="ar-IQ" sz="2800" dirty="0" smtClean="0">
                <a:solidFill>
                  <a:schemeClr val="tx1"/>
                </a:solidFill>
              </a:rPr>
              <a:t>العمل, كالآتي :</a:t>
            </a:r>
          </a:p>
          <a:p>
            <a:pPr algn="r" rtl="1"/>
            <a:r>
              <a:rPr lang="ar-IQ" sz="2800" dirty="0" smtClean="0">
                <a:solidFill>
                  <a:schemeClr val="tx1"/>
                </a:solidFill>
              </a:rPr>
              <a:t>أ- تحديد </a:t>
            </a:r>
            <a:r>
              <a:rPr lang="ar-IQ" sz="2800" dirty="0">
                <a:solidFill>
                  <a:schemeClr val="tx1"/>
                </a:solidFill>
              </a:rPr>
              <a:t>الحد الاعلى لعقوبة قطع  الأجر بثلاثة أيام عن كل مخالفة يرتكبها </a:t>
            </a:r>
            <a:r>
              <a:rPr lang="ar-IQ" sz="2800" dirty="0" smtClean="0">
                <a:solidFill>
                  <a:schemeClr val="tx1"/>
                </a:solidFill>
              </a:rPr>
              <a:t>العامل.</a:t>
            </a:r>
          </a:p>
          <a:p>
            <a:pPr algn="r" rtl="1"/>
            <a:r>
              <a:rPr lang="ar-IQ" sz="2800" dirty="0" smtClean="0">
                <a:solidFill>
                  <a:schemeClr val="tx1"/>
                </a:solidFill>
              </a:rPr>
              <a:t>ب- تحديد الحد الاقصى لما يقتطع من اجر العامل الشهري بما لا يزيد على (20%) في حالة </a:t>
            </a:r>
            <a:r>
              <a:rPr lang="ar-IQ" sz="2800" dirty="0">
                <a:solidFill>
                  <a:schemeClr val="tx1"/>
                </a:solidFill>
              </a:rPr>
              <a:t>تكرار العقوبة, فإذا زاد على ذلك استأخر إلى الشهر القادم.</a:t>
            </a:r>
            <a:endParaRPr lang="ar-IQ" sz="2800" dirty="0" smtClean="0">
              <a:solidFill>
                <a:schemeClr val="tx1"/>
              </a:solidFill>
            </a:endParaRPr>
          </a:p>
          <a:p>
            <a:pPr algn="r" rtl="1"/>
            <a:endParaRPr lang="ar-IQ" sz="2800" dirty="0">
              <a:solidFill>
                <a:schemeClr val="tx1"/>
              </a:solidFill>
            </a:endParaRPr>
          </a:p>
          <a:p>
            <a:pPr algn="r" rtl="1"/>
            <a:r>
              <a:rPr lang="ar-IQ" sz="2800" dirty="0" smtClean="0">
                <a:solidFill>
                  <a:schemeClr val="tx1"/>
                </a:solidFill>
              </a:rPr>
              <a:t> </a:t>
            </a:r>
            <a:endParaRPr lang="ar-IQ" sz="2800" dirty="0">
              <a:solidFill>
                <a:schemeClr val="tx1"/>
              </a:solidFill>
            </a:endParaRPr>
          </a:p>
          <a:p>
            <a:pPr algn="r" rtl="1"/>
            <a:endParaRPr lang="ar-IQ" sz="2800" dirty="0">
              <a:solidFill>
                <a:srgbClr val="002060"/>
              </a:solidFill>
            </a:endParaRPr>
          </a:p>
        </p:txBody>
      </p:sp>
    </p:spTree>
    <p:extLst>
      <p:ext uri="{BB962C8B-B14F-4D97-AF65-F5344CB8AC3E}">
        <p14:creationId xmlns:p14="http://schemas.microsoft.com/office/powerpoint/2010/main" val="3346217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400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IQ" sz="2800" dirty="0" smtClean="0"/>
          </a:p>
          <a:p>
            <a:pPr algn="just" rtl="1"/>
            <a:endParaRPr lang="ar-IQ" sz="2800" dirty="0" smtClean="0"/>
          </a:p>
          <a:p>
            <a:pPr algn="just" rtl="1"/>
            <a:r>
              <a:rPr lang="ar-IQ" sz="2800" dirty="0" smtClean="0"/>
              <a:t>لم يحدد المشرع الجهة التي تستفيد من الأجر المقطوع, إلا أن قانون رقم 17 لسنة 2000 قانون تعديل قانون العمل النافذ  المادة 13 يضاف ما ياتي الى المادة (129) من القانون ويكون البند (ثالثا) لها:  ثالثا - </a:t>
            </a:r>
            <a:r>
              <a:rPr lang="ar-IQ" sz="2800" dirty="0" smtClean="0">
                <a:solidFill>
                  <a:srgbClr val="92D050"/>
                </a:solidFill>
              </a:rPr>
              <a:t>تؤول حصيلة عقوبة قطع الاجر، التي تستقطع من العامل، الى معهد الثقافة العمالية لاستثمارها لمصلحة العمال .</a:t>
            </a:r>
          </a:p>
          <a:p>
            <a:pPr algn="r" rtl="1"/>
            <a:r>
              <a:rPr lang="ar-IQ" sz="2800" dirty="0" smtClean="0">
                <a:solidFill>
                  <a:schemeClr val="bg1"/>
                </a:solidFill>
              </a:rPr>
              <a:t>3- تأجيل منح العامل الزيادة السنوية</a:t>
            </a:r>
            <a:r>
              <a:rPr lang="ar-IQ" sz="2800" dirty="0" smtClean="0"/>
              <a:t>, مدة لاتزيد عن ستة أشهر.</a:t>
            </a:r>
          </a:p>
          <a:p>
            <a:pPr algn="r" rtl="1"/>
            <a:r>
              <a:rPr lang="ar-IQ" sz="2800" dirty="0" smtClean="0">
                <a:solidFill>
                  <a:schemeClr val="bg1"/>
                </a:solidFill>
              </a:rPr>
              <a:t>4- حجب </a:t>
            </a:r>
            <a:r>
              <a:rPr lang="ar-IQ" sz="2800" dirty="0">
                <a:solidFill>
                  <a:schemeClr val="bg1"/>
                </a:solidFill>
              </a:rPr>
              <a:t>الزيادة </a:t>
            </a:r>
            <a:r>
              <a:rPr lang="ar-IQ" sz="2800" dirty="0" smtClean="0">
                <a:solidFill>
                  <a:schemeClr val="bg1"/>
                </a:solidFill>
              </a:rPr>
              <a:t>السنوية, </a:t>
            </a:r>
            <a:r>
              <a:rPr lang="ar-IQ" sz="2800" dirty="0"/>
              <a:t>وهي حرمان العامل من الزيادة السنوية عن السنة التي وقعت فيها </a:t>
            </a:r>
            <a:r>
              <a:rPr lang="ar-IQ" sz="2800" dirty="0" smtClean="0"/>
              <a:t>المخالفة.</a:t>
            </a:r>
          </a:p>
          <a:p>
            <a:pPr algn="r" rtl="1"/>
            <a:r>
              <a:rPr lang="ar-IQ" sz="2800" dirty="0" smtClean="0">
                <a:solidFill>
                  <a:schemeClr val="bg1"/>
                </a:solidFill>
              </a:rPr>
              <a:t>5- </a:t>
            </a:r>
            <a:r>
              <a:rPr lang="ar-IQ" sz="2800" dirty="0">
                <a:solidFill>
                  <a:schemeClr val="bg1"/>
                </a:solidFill>
              </a:rPr>
              <a:t>الفصل : </a:t>
            </a:r>
            <a:r>
              <a:rPr lang="ar-IQ" sz="2800" dirty="0"/>
              <a:t>والذي يعني إنهاء عقد العمل بقرار من صاحب العمل  بسبب إرتكاب </a:t>
            </a:r>
            <a:r>
              <a:rPr lang="ar-IQ" sz="2800" dirty="0" smtClean="0"/>
              <a:t>العامل </a:t>
            </a:r>
            <a:r>
              <a:rPr lang="ar-IQ" sz="2800" dirty="0"/>
              <a:t>إحدى المخالفات التالية</a:t>
            </a:r>
            <a:r>
              <a:rPr lang="ar-IQ" sz="2800" dirty="0" smtClean="0"/>
              <a:t>:</a:t>
            </a:r>
          </a:p>
          <a:p>
            <a:pPr algn="r" rtl="1"/>
            <a:r>
              <a:rPr lang="ar-IQ" sz="2800" dirty="0"/>
              <a:t>اولا - اذا ارتكب </a:t>
            </a:r>
            <a:r>
              <a:rPr lang="ar-IQ" sz="2800" dirty="0" smtClean="0"/>
              <a:t>العامل </a:t>
            </a:r>
            <a:r>
              <a:rPr lang="ar-IQ" sz="2800" dirty="0"/>
              <a:t>خطأً </a:t>
            </a:r>
            <a:r>
              <a:rPr lang="ar-IQ" sz="2800" dirty="0" smtClean="0"/>
              <a:t>جسيما </a:t>
            </a:r>
            <a:r>
              <a:rPr lang="ar-IQ" sz="2800" dirty="0"/>
              <a:t>نشأ عنه ضرر مادي</a:t>
            </a:r>
            <a:r>
              <a:rPr lang="ar-IQ" sz="2800" dirty="0" smtClean="0"/>
              <a:t>، </a:t>
            </a:r>
            <a:r>
              <a:rPr lang="ar-IQ" sz="2800" dirty="0"/>
              <a:t>شرط ان يبلغ صاحب العمل مكتب العمل في المحافظة خلال 24 ساعة من وقوع الحادث.</a:t>
            </a:r>
          </a:p>
          <a:p>
            <a:pPr algn="r" rtl="1"/>
            <a:r>
              <a:rPr lang="ar-IQ" sz="2800" dirty="0"/>
              <a:t>ثانيا - اذا افشى العامل سرا من اسرار العمل ادى الى الحاق ضرر بصاحب العمل.</a:t>
            </a:r>
          </a:p>
          <a:p>
            <a:pPr algn="r" rtl="1"/>
            <a:endParaRPr lang="ar-IQ" sz="2800" dirty="0" smtClean="0"/>
          </a:p>
          <a:p>
            <a:pPr algn="r" rtl="1"/>
            <a:endParaRPr lang="ar-IQ" sz="2800" dirty="0"/>
          </a:p>
        </p:txBody>
      </p:sp>
    </p:spTree>
    <p:extLst>
      <p:ext uri="{BB962C8B-B14F-4D97-AF65-F5344CB8AC3E}">
        <p14:creationId xmlns:p14="http://schemas.microsoft.com/office/powerpoint/2010/main" val="7012344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09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2800" dirty="0" smtClean="0"/>
          </a:p>
          <a:p>
            <a:pPr algn="r" rtl="1"/>
            <a:r>
              <a:rPr lang="ar-IQ" sz="2800" dirty="0" smtClean="0"/>
              <a:t>ثالثا </a:t>
            </a:r>
            <a:r>
              <a:rPr lang="ar-IQ" sz="2800" dirty="0"/>
              <a:t>- اذا خالف العامل التعليمات الخاصة بسلامة العمل اكثر من مرة، شرط ان تكون هذه </a:t>
            </a:r>
            <a:r>
              <a:rPr lang="ar-IQ" sz="2800" dirty="0" smtClean="0"/>
              <a:t>التعليمات </a:t>
            </a:r>
            <a:r>
              <a:rPr lang="ar-IQ" sz="2800" dirty="0"/>
              <a:t>مكتوبة </a:t>
            </a:r>
            <a:r>
              <a:rPr lang="ar-IQ" sz="2800" dirty="0" smtClean="0"/>
              <a:t>معلنة </a:t>
            </a:r>
            <a:r>
              <a:rPr lang="ar-IQ" sz="2800" dirty="0"/>
              <a:t>في مكان ظاهر، او ان يكون قد ابلغ بها شفويا اذا كان اميا</a:t>
            </a:r>
            <a:r>
              <a:rPr lang="ar-IQ" sz="2800" dirty="0" smtClean="0"/>
              <a:t>.</a:t>
            </a:r>
          </a:p>
          <a:p>
            <a:pPr algn="r" rtl="1"/>
            <a:r>
              <a:rPr lang="ar-IQ" sz="2800" dirty="0"/>
              <a:t>رابعا - اذا وجد العامل اكثر من مرة، اثناء ساعات العمل في حالة سكر بين او تحت تاثير مخدر.</a:t>
            </a:r>
          </a:p>
          <a:p>
            <a:pPr algn="r" rtl="1"/>
            <a:r>
              <a:rPr lang="ar-IQ" sz="2800" dirty="0"/>
              <a:t>خامسا- اذا اتى العامل اكثر من مرة سلوكا لا يتفق وشرف </a:t>
            </a:r>
            <a:r>
              <a:rPr lang="ar-IQ" sz="2800" dirty="0" smtClean="0"/>
              <a:t>العمل.</a:t>
            </a:r>
            <a:endParaRPr lang="ar-IQ" sz="2800" dirty="0"/>
          </a:p>
          <a:p>
            <a:pPr algn="r" rtl="1"/>
            <a:r>
              <a:rPr lang="ar-IQ" sz="2800" dirty="0"/>
              <a:t>سادسا - اذا وقع من العامل اعتداء على 1- صاحب العمل </a:t>
            </a:r>
          </a:p>
          <a:p>
            <a:pPr algn="r" rtl="1"/>
            <a:r>
              <a:rPr lang="ar-IQ" sz="2800" dirty="0"/>
              <a:t>2- أوممثله، 3-او احد رؤسائه في العمل اثناء العمل او خارجه ، شرط ان يبلغ صاحب العمل مكتب العمل في المحافظة خلال 24 ساعة من وقوع الحادث.</a:t>
            </a:r>
          </a:p>
          <a:p>
            <a:pPr algn="r" rtl="1"/>
            <a:r>
              <a:rPr lang="ar-IQ" sz="2800" dirty="0"/>
              <a:t>سابعا - اذا ارتكب العامل،اثناء العمل, جناية او جنحة بحق احد زملائه في العمل، وحكم عليه من اجلها بموجب قرار قضائي بات</a:t>
            </a:r>
            <a:r>
              <a:rPr lang="ar-IQ" sz="2800" dirty="0" smtClean="0"/>
              <a:t>.</a:t>
            </a:r>
          </a:p>
          <a:p>
            <a:pPr algn="r" rtl="1"/>
            <a:endParaRPr lang="ar-IQ" sz="2800" dirty="0"/>
          </a:p>
          <a:p>
            <a:pPr algn="r" rtl="1"/>
            <a:endParaRPr lang="ar-IQ" sz="2800" dirty="0"/>
          </a:p>
        </p:txBody>
      </p:sp>
    </p:spTree>
    <p:extLst>
      <p:ext uri="{BB962C8B-B14F-4D97-AF65-F5344CB8AC3E}">
        <p14:creationId xmlns:p14="http://schemas.microsoft.com/office/powerpoint/2010/main" val="13021222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324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2800" dirty="0" smtClean="0"/>
          </a:p>
          <a:p>
            <a:pPr algn="r" rtl="1"/>
            <a:endParaRPr lang="ar-IQ" sz="2800" dirty="0"/>
          </a:p>
          <a:p>
            <a:pPr algn="r" rtl="1"/>
            <a:r>
              <a:rPr lang="ar-IQ" sz="2800" dirty="0" smtClean="0"/>
              <a:t>ثامنا </a:t>
            </a:r>
            <a:r>
              <a:rPr lang="ar-IQ" sz="2800" dirty="0"/>
              <a:t>- اذا حكم على العامل بالحبس مدة تزيد على سنة واكتسب الحكم درجة البتات</a:t>
            </a:r>
            <a:r>
              <a:rPr lang="ar-IQ" sz="2800" dirty="0" smtClean="0"/>
              <a:t>.</a:t>
            </a:r>
          </a:p>
          <a:p>
            <a:pPr algn="r" rtl="1"/>
            <a:r>
              <a:rPr lang="ar-IQ" sz="2800" dirty="0"/>
              <a:t>تاسعا - اذا تغيب العامل عن العمل بشرط أن يكون</a:t>
            </a:r>
          </a:p>
          <a:p>
            <a:pPr algn="r" rtl="1"/>
            <a:r>
              <a:rPr lang="ar-IQ" sz="2800" dirty="0"/>
              <a:t>1- بدون عذر مشروع</a:t>
            </a:r>
          </a:p>
          <a:p>
            <a:pPr algn="r" rtl="1"/>
            <a:r>
              <a:rPr lang="ar-IQ" sz="2800" dirty="0" smtClean="0"/>
              <a:t>2- عشرة </a:t>
            </a:r>
            <a:r>
              <a:rPr lang="ar-IQ" sz="2800" dirty="0"/>
              <a:t>ايام متصلة</a:t>
            </a:r>
          </a:p>
          <a:p>
            <a:pPr algn="r" rtl="1"/>
            <a:r>
              <a:rPr lang="ar-IQ" sz="2800" dirty="0"/>
              <a:t>3- او عشرين يوما متقطعة خلال سنة </a:t>
            </a:r>
            <a:r>
              <a:rPr lang="ar-IQ" sz="2800" dirty="0" smtClean="0"/>
              <a:t>العمل</a:t>
            </a:r>
          </a:p>
          <a:p>
            <a:pPr algn="r" rtl="1"/>
            <a:r>
              <a:rPr lang="ar-IQ" sz="2800" dirty="0" smtClean="0"/>
              <a:t>4- </a:t>
            </a:r>
            <a:r>
              <a:rPr lang="ar-IQ" sz="2800" dirty="0"/>
              <a:t>شرط ان ينذره صاحب العمل باعلان </a:t>
            </a:r>
            <a:r>
              <a:rPr lang="ar-IQ" sz="2800" dirty="0" smtClean="0"/>
              <a:t>يعلق في </a:t>
            </a:r>
            <a:r>
              <a:rPr lang="ar-IQ" sz="2800" dirty="0"/>
              <a:t>لوحة الاعلانات في مقر العمل </a:t>
            </a:r>
          </a:p>
          <a:p>
            <a:pPr algn="r" rtl="1"/>
            <a:r>
              <a:rPr lang="ar-IQ" sz="2800" dirty="0" smtClean="0"/>
              <a:t>5- </a:t>
            </a:r>
            <a:r>
              <a:rPr lang="ar-IQ" sz="2800" dirty="0"/>
              <a:t>يجب أن يكون الإنذارخلال الايام الخمسة الاولى من الغياب في حالة غياب 10 أيام متصلة</a:t>
            </a:r>
          </a:p>
          <a:p>
            <a:pPr algn="r" rtl="1"/>
            <a:r>
              <a:rPr lang="ar-IQ" sz="2800" dirty="0" smtClean="0"/>
              <a:t>6- </a:t>
            </a:r>
            <a:r>
              <a:rPr lang="ar-IQ" sz="2800" dirty="0"/>
              <a:t>تسليم نسخة منه الى الجهة النقابية المختصة في يوم صدوره. </a:t>
            </a:r>
          </a:p>
          <a:p>
            <a:pPr algn="r" rtl="1"/>
            <a:r>
              <a:rPr lang="ar-IQ" sz="2800" dirty="0" smtClean="0"/>
              <a:t>7- واذا </a:t>
            </a:r>
            <a:r>
              <a:rPr lang="ar-IQ" sz="2800" dirty="0"/>
              <a:t>بلغت غياباته المتقطعة خلال سنة العمل خمسة عشر يوما، فيتم انذاره كتابة في موقع العمل. </a:t>
            </a:r>
          </a:p>
          <a:p>
            <a:pPr algn="r" rtl="1"/>
            <a:endParaRPr lang="ar-IQ" sz="2800" dirty="0"/>
          </a:p>
          <a:p>
            <a:pPr algn="r" rtl="1"/>
            <a:endParaRPr lang="ar-IQ" sz="2800" dirty="0"/>
          </a:p>
        </p:txBody>
      </p:sp>
    </p:spTree>
    <p:extLst>
      <p:ext uri="{BB962C8B-B14F-4D97-AF65-F5344CB8AC3E}">
        <p14:creationId xmlns:p14="http://schemas.microsoft.com/office/powerpoint/2010/main" val="38605944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90800" y="228600"/>
            <a:ext cx="38862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الإجراءات الإنضباطية</a:t>
            </a:r>
          </a:p>
        </p:txBody>
      </p:sp>
      <p:sp>
        <p:nvSpPr>
          <p:cNvPr id="3" name="Rectangle 2"/>
          <p:cNvSpPr/>
          <p:nvPr/>
        </p:nvSpPr>
        <p:spPr>
          <a:xfrm>
            <a:off x="228600" y="990600"/>
            <a:ext cx="8686800" cy="5638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2800" dirty="0" smtClean="0"/>
          </a:p>
          <a:p>
            <a:pPr algn="r" rtl="1"/>
            <a:r>
              <a:rPr lang="ar-IQ" sz="2800" dirty="0"/>
              <a:t>1</a:t>
            </a:r>
            <a:r>
              <a:rPr lang="ar-IQ" sz="2800" dirty="0" smtClean="0"/>
              <a:t>-لاتجوز </a:t>
            </a:r>
            <a:r>
              <a:rPr lang="ar-IQ" sz="2800" dirty="0"/>
              <a:t>معاقبة العامل دون التحقيق معه. والإستماع إلى دفاعه بحضور ممثل عن الجهة النقابية المختصة.</a:t>
            </a:r>
          </a:p>
          <a:p>
            <a:pPr algn="r" rtl="1"/>
            <a:r>
              <a:rPr lang="ar-IQ" sz="2800" dirty="0"/>
              <a:t>2-لايجوز إتهام العامل عن مخالفة مضى علي كشفها أكثرمن 15 يوماً</a:t>
            </a:r>
          </a:p>
          <a:p>
            <a:pPr algn="r" rtl="1"/>
            <a:r>
              <a:rPr lang="ar-IQ" sz="2800" dirty="0"/>
              <a:t>3-وجوب صدور القرار بنتيجة التحقيق خلال 15 يوماً من إنتهائه.</a:t>
            </a:r>
          </a:p>
          <a:p>
            <a:pPr algn="r" rtl="1"/>
            <a:r>
              <a:rPr lang="ar-IQ" sz="2800" dirty="0" smtClean="0"/>
              <a:t>4- يصدر </a:t>
            </a:r>
            <a:r>
              <a:rPr lang="ar-IQ" sz="2800" dirty="0"/>
              <a:t>العقوبة على العامل كتابة </a:t>
            </a:r>
            <a:r>
              <a:rPr lang="ar-IQ" sz="2800" dirty="0" smtClean="0"/>
              <a:t>ويبلغ به العامل.</a:t>
            </a:r>
          </a:p>
          <a:p>
            <a:pPr algn="r" rtl="1"/>
            <a:r>
              <a:rPr lang="ar-IQ" sz="2800" dirty="0" smtClean="0"/>
              <a:t>5- يجوز </a:t>
            </a:r>
            <a:r>
              <a:rPr lang="ar-IQ" sz="2800" dirty="0"/>
              <a:t>للعامل الإعتراض على قرار العقوبة خلال 15 يوماً من تبليغ العامل بالقرار لدى محكمة العمل </a:t>
            </a:r>
            <a:r>
              <a:rPr lang="ar-IQ" sz="2800" dirty="0" smtClean="0"/>
              <a:t>المختصة.</a:t>
            </a:r>
            <a:endParaRPr lang="ar-IQ" sz="2800" dirty="0"/>
          </a:p>
          <a:p>
            <a:pPr algn="r" rtl="1"/>
            <a:r>
              <a:rPr lang="ar-IQ" sz="2800" dirty="0" smtClean="0"/>
              <a:t>6- يعتبر </a:t>
            </a:r>
            <a:r>
              <a:rPr lang="ar-IQ" sz="2800" dirty="0"/>
              <a:t>قرار محكمة العمل باتاً إلآ بشأن عقوبة الفصل حيث يعترض عليها تمييزاً لدى محكمة تمييز.</a:t>
            </a:r>
          </a:p>
          <a:p>
            <a:pPr algn="r" rtl="1"/>
            <a:r>
              <a:rPr lang="ar-IQ" sz="2800" dirty="0"/>
              <a:t>7-لصاحب العمل الإعتراض على قرار محكمة العمل بإلغاء عقوبة الفصل أو تعديله تمييزاً</a:t>
            </a:r>
          </a:p>
          <a:p>
            <a:pPr algn="r" rtl="1"/>
            <a:r>
              <a:rPr lang="ar-IQ" sz="2800" dirty="0"/>
              <a:t>8-في حالة إلغاء عقوبة الفصل يعاد العامل إلى عمله ويصرف له جميع أجوره على فترة إنقطاعه عن العمل.</a:t>
            </a:r>
          </a:p>
          <a:p>
            <a:pPr algn="r" rtl="1"/>
            <a:endParaRPr lang="ar-IQ" sz="2800" dirty="0"/>
          </a:p>
        </p:txBody>
      </p:sp>
    </p:spTree>
    <p:extLst>
      <p:ext uri="{BB962C8B-B14F-4D97-AF65-F5344CB8AC3E}">
        <p14:creationId xmlns:p14="http://schemas.microsoft.com/office/powerpoint/2010/main" val="20670105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0" y="457200"/>
            <a:ext cx="4953000" cy="1066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مشاركة العمال في الإدارة في العراق</a:t>
            </a:r>
          </a:p>
        </p:txBody>
      </p:sp>
      <p:sp>
        <p:nvSpPr>
          <p:cNvPr id="3" name="Rectangle 2"/>
          <p:cNvSpPr/>
          <p:nvPr/>
        </p:nvSpPr>
        <p:spPr>
          <a:xfrm>
            <a:off x="685800" y="1828800"/>
            <a:ext cx="7848600" cy="4038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a:t>يعرف الفقه هذه المشاركة بأنها( الإعتراف القانوني لمجموع العاملين في المشروع بدور دائم ومنظم في وضع السياسة العامة الملزمة لسير المشروع، أو في إدارته العادية ، على نحو ينتقص من سلطات رأس المال المطلقة في حكم المشروع)</a:t>
            </a:r>
          </a:p>
        </p:txBody>
      </p:sp>
    </p:spTree>
    <p:extLst>
      <p:ext uri="{BB962C8B-B14F-4D97-AF65-F5344CB8AC3E}">
        <p14:creationId xmlns:p14="http://schemas.microsoft.com/office/powerpoint/2010/main" val="130535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7772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solidFill>
                  <a:srgbClr val="FFFF00"/>
                </a:solidFill>
              </a:rPr>
              <a:t>العوامل التي أدت إلى </a:t>
            </a:r>
            <a:r>
              <a:rPr lang="ar-IQ" sz="3200" dirty="0" smtClean="0">
                <a:solidFill>
                  <a:srgbClr val="FFFF00"/>
                </a:solidFill>
              </a:rPr>
              <a:t>تدخل الدولة </a:t>
            </a:r>
            <a:r>
              <a:rPr lang="ar-IQ" sz="3200" dirty="0">
                <a:solidFill>
                  <a:srgbClr val="FFFF00"/>
                </a:solidFill>
              </a:rPr>
              <a:t>في تنظيم علاقات العمل</a:t>
            </a:r>
            <a:endParaRPr lang="en-US" sz="3200" dirty="0">
              <a:solidFill>
                <a:srgbClr val="FFFF00"/>
              </a:solidFill>
            </a:endParaRPr>
          </a:p>
        </p:txBody>
      </p:sp>
      <p:sp>
        <p:nvSpPr>
          <p:cNvPr id="3" name="Rectangle 2"/>
          <p:cNvSpPr/>
          <p:nvPr/>
        </p:nvSpPr>
        <p:spPr>
          <a:xfrm>
            <a:off x="152400" y="1295400"/>
            <a:ext cx="88392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a:solidFill>
                  <a:srgbClr val="FFFF00"/>
                </a:solidFill>
              </a:rPr>
              <a:t>1- العامل الفكري: </a:t>
            </a:r>
            <a:r>
              <a:rPr lang="ar-IQ" sz="3200" dirty="0"/>
              <a:t>ظهور مذاهب متعددة التي ذهبت إلى :</a:t>
            </a:r>
          </a:p>
          <a:p>
            <a:pPr algn="just" rtl="1"/>
            <a:r>
              <a:rPr lang="en-US" sz="3200" dirty="0"/>
              <a:t> </a:t>
            </a:r>
            <a:r>
              <a:rPr lang="ar-IQ" sz="3200" dirty="0" smtClean="0"/>
              <a:t>وجوب </a:t>
            </a:r>
            <a:r>
              <a:rPr lang="ar-IQ" sz="3200" dirty="0"/>
              <a:t>تدخل الدولة لمنع الإستغلال وبالتالي تحقيق إشراف الدولة على الإقتصاد وتوجيهه.</a:t>
            </a:r>
          </a:p>
          <a:p>
            <a:pPr algn="just" rtl="1"/>
            <a:r>
              <a:rPr lang="ar-IQ" sz="3200" dirty="0"/>
              <a:t> </a:t>
            </a:r>
            <a:r>
              <a:rPr lang="ar-IQ" sz="3200" dirty="0">
                <a:solidFill>
                  <a:srgbClr val="FFFF00"/>
                </a:solidFill>
              </a:rPr>
              <a:t>أ</a:t>
            </a:r>
            <a:r>
              <a:rPr lang="ar-IQ" sz="3200" dirty="0"/>
              <a:t>. </a:t>
            </a:r>
            <a:r>
              <a:rPr lang="ar-IQ" sz="3200" dirty="0" smtClean="0"/>
              <a:t>المذهب الفردي الحر :- تدخل </a:t>
            </a:r>
            <a:r>
              <a:rPr lang="ar-IQ" sz="3200" dirty="0"/>
              <a:t>الدولة لتحسين حياة الطبقة العاملة في ظل النظام الرأسمالي</a:t>
            </a:r>
            <a:r>
              <a:rPr lang="ar-IQ" sz="3200" dirty="0" smtClean="0"/>
              <a:t>.</a:t>
            </a:r>
            <a:endParaRPr lang="en-US" sz="3200" dirty="0" smtClean="0"/>
          </a:p>
          <a:p>
            <a:pPr algn="just" rtl="1"/>
            <a:r>
              <a:rPr lang="ar-IQ" sz="3200" dirty="0"/>
              <a:t>ومن اوائلهم الإقتصادي السويسري </a:t>
            </a:r>
            <a:r>
              <a:rPr lang="ar-IQ" sz="3200" dirty="0" smtClean="0"/>
              <a:t>سيسموندي</a:t>
            </a:r>
            <a:r>
              <a:rPr lang="en-US" sz="3200" dirty="0" smtClean="0"/>
              <a:t> </a:t>
            </a:r>
            <a:r>
              <a:rPr lang="ar-IQ" sz="3200" dirty="0" smtClean="0"/>
              <a:t>الذي نادى بوجوب </a:t>
            </a:r>
            <a:r>
              <a:rPr lang="ar-IQ" sz="3200" dirty="0"/>
              <a:t>تحقيق العدالة في التوزيع وطالب:</a:t>
            </a:r>
          </a:p>
          <a:p>
            <a:pPr algn="just" rtl="1"/>
            <a:r>
              <a:rPr lang="ar-IQ" sz="3200" dirty="0"/>
              <a:t>أ- منع تشغيل الأطفال</a:t>
            </a:r>
          </a:p>
          <a:p>
            <a:pPr algn="just" rtl="1"/>
            <a:r>
              <a:rPr lang="ar-IQ" sz="3200" dirty="0"/>
              <a:t>ب- تقيد تشغيل المراهقين</a:t>
            </a:r>
          </a:p>
          <a:p>
            <a:pPr algn="just" rtl="1"/>
            <a:r>
              <a:rPr lang="ar-IQ" sz="3200" dirty="0"/>
              <a:t>ج- تقرير راحة اسبوعية</a:t>
            </a:r>
          </a:p>
          <a:p>
            <a:pPr algn="just" rtl="1"/>
            <a:r>
              <a:rPr lang="ar-IQ" sz="3200" dirty="0"/>
              <a:t>د- وجوب توفير ضمان للعمال في حالة </a:t>
            </a:r>
            <a:r>
              <a:rPr lang="ar-IQ" sz="3200" dirty="0" smtClean="0"/>
              <a:t>المرض </a:t>
            </a:r>
            <a:r>
              <a:rPr lang="ar-IQ" sz="3200" dirty="0"/>
              <a:t>وغيره </a:t>
            </a:r>
          </a:p>
          <a:p>
            <a:pPr algn="r" rtl="1"/>
            <a:r>
              <a:rPr lang="ar-IQ" sz="3200" dirty="0" smtClean="0"/>
              <a:t> </a:t>
            </a:r>
            <a:endParaRPr lang="ar-IQ" sz="3200" dirty="0"/>
          </a:p>
        </p:txBody>
      </p:sp>
    </p:spTree>
    <p:extLst>
      <p:ext uri="{BB962C8B-B14F-4D97-AF65-F5344CB8AC3E}">
        <p14:creationId xmlns:p14="http://schemas.microsoft.com/office/powerpoint/2010/main" val="12494790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6324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chemeClr val="bg2">
                    <a:lumMod val="50000"/>
                  </a:schemeClr>
                </a:solidFill>
              </a:rPr>
              <a:t>شروط العضوية في مجلس </a:t>
            </a:r>
            <a:r>
              <a:rPr lang="ar-IQ" sz="3200" dirty="0" smtClean="0">
                <a:solidFill>
                  <a:schemeClr val="bg2">
                    <a:lumMod val="50000"/>
                  </a:schemeClr>
                </a:solidFill>
              </a:rPr>
              <a:t>الإدارة</a:t>
            </a:r>
          </a:p>
          <a:p>
            <a:pPr algn="ctr" rtl="1"/>
            <a:endParaRPr lang="ar-IQ" sz="3200" dirty="0">
              <a:solidFill>
                <a:schemeClr val="bg2">
                  <a:lumMod val="50000"/>
                </a:schemeClr>
              </a:solidFill>
            </a:endParaRPr>
          </a:p>
          <a:p>
            <a:pPr algn="r" rtl="1"/>
            <a:r>
              <a:rPr lang="ar-IQ" sz="2800" dirty="0" smtClean="0"/>
              <a:t>1- اجادة العامل </a:t>
            </a:r>
            <a:r>
              <a:rPr lang="ar-IQ" sz="2800" dirty="0"/>
              <a:t>القراءة والكتابة</a:t>
            </a:r>
          </a:p>
          <a:p>
            <a:pPr algn="r" rtl="1"/>
            <a:r>
              <a:rPr lang="ar-IQ" sz="2800" dirty="0" smtClean="0"/>
              <a:t>2- ان </a:t>
            </a:r>
            <a:r>
              <a:rPr lang="ar-IQ" sz="2800" dirty="0"/>
              <a:t>يكون عراقي الجنسية</a:t>
            </a:r>
          </a:p>
          <a:p>
            <a:pPr algn="r" rtl="1"/>
            <a:r>
              <a:rPr lang="ar-IQ" sz="2800" dirty="0" smtClean="0"/>
              <a:t>3- ان </a:t>
            </a:r>
            <a:r>
              <a:rPr lang="ar-IQ" sz="2800" dirty="0"/>
              <a:t>لايقل عمره عن 21 سنة وكامل الأهلية</a:t>
            </a:r>
          </a:p>
          <a:p>
            <a:pPr algn="r" rtl="1"/>
            <a:r>
              <a:rPr lang="ar-IQ" sz="2800" dirty="0" smtClean="0"/>
              <a:t>4- أن </a:t>
            </a:r>
            <a:r>
              <a:rPr lang="ar-IQ" sz="2800" dirty="0"/>
              <a:t>لايكون محكوماً </a:t>
            </a:r>
            <a:r>
              <a:rPr lang="ar-IQ" sz="2800" dirty="0" smtClean="0"/>
              <a:t>عليه </a:t>
            </a:r>
            <a:r>
              <a:rPr lang="ar-IQ" sz="2800" smtClean="0"/>
              <a:t>بجناية أو </a:t>
            </a:r>
            <a:r>
              <a:rPr lang="ar-IQ" sz="2800" dirty="0" smtClean="0"/>
              <a:t>جنحة مخلة بالشرف.</a:t>
            </a:r>
          </a:p>
          <a:p>
            <a:pPr algn="r" rtl="1"/>
            <a:endParaRPr lang="ar-IQ" sz="2800" dirty="0"/>
          </a:p>
          <a:p>
            <a:pPr algn="ctr" rtl="1"/>
            <a:r>
              <a:rPr lang="ar-IQ" sz="3200" dirty="0">
                <a:solidFill>
                  <a:schemeClr val="bg2">
                    <a:lumMod val="50000"/>
                  </a:schemeClr>
                </a:solidFill>
              </a:rPr>
              <a:t>إنتهاء </a:t>
            </a:r>
            <a:r>
              <a:rPr lang="ar-IQ" sz="3200" dirty="0" smtClean="0">
                <a:solidFill>
                  <a:schemeClr val="bg2">
                    <a:lumMod val="50000"/>
                  </a:schemeClr>
                </a:solidFill>
              </a:rPr>
              <a:t>العضوية</a:t>
            </a:r>
          </a:p>
          <a:p>
            <a:pPr algn="ctr" rtl="1"/>
            <a:endParaRPr lang="ar-IQ" sz="3200" dirty="0">
              <a:solidFill>
                <a:schemeClr val="bg2">
                  <a:lumMod val="50000"/>
                </a:schemeClr>
              </a:solidFill>
            </a:endParaRPr>
          </a:p>
          <a:p>
            <a:pPr algn="r" rtl="1"/>
            <a:r>
              <a:rPr lang="ar-IQ" sz="2800" dirty="0"/>
              <a:t>1-فقدان أحد شروط العضوية</a:t>
            </a:r>
          </a:p>
          <a:p>
            <a:pPr algn="r" rtl="1"/>
            <a:r>
              <a:rPr lang="ar-IQ" sz="2800" dirty="0"/>
              <a:t>2-إنتهاء مدة العضوية</a:t>
            </a:r>
          </a:p>
          <a:p>
            <a:pPr algn="r" rtl="1"/>
            <a:r>
              <a:rPr lang="ar-IQ" sz="2800" dirty="0"/>
              <a:t>3-إنهاء العضوية بقرار من النقابة يصادق عليه الإتحاد</a:t>
            </a:r>
          </a:p>
          <a:p>
            <a:pPr algn="r" rtl="1"/>
            <a:endParaRPr lang="ar-IQ" sz="2800" dirty="0"/>
          </a:p>
        </p:txBody>
      </p:sp>
    </p:spTree>
    <p:extLst>
      <p:ext uri="{BB962C8B-B14F-4D97-AF65-F5344CB8AC3E}">
        <p14:creationId xmlns:p14="http://schemas.microsoft.com/office/powerpoint/2010/main" val="2286913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457200"/>
            <a:ext cx="8001000" cy="5943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600" dirty="0" smtClean="0"/>
              <a:t>ان قانون التنظيم </a:t>
            </a:r>
            <a:r>
              <a:rPr lang="ar-IQ" sz="3600" dirty="0"/>
              <a:t>النقابي </a:t>
            </a:r>
            <a:r>
              <a:rPr lang="ar-IQ" sz="3600" dirty="0" smtClean="0"/>
              <a:t>رقم </a:t>
            </a:r>
            <a:r>
              <a:rPr lang="ar-IQ" sz="3600" dirty="0"/>
              <a:t>52 لسنة 1987 </a:t>
            </a:r>
            <a:r>
              <a:rPr lang="ar-IQ" sz="3600" dirty="0" smtClean="0"/>
              <a:t>ينظم أمور النقابات </a:t>
            </a:r>
            <a:r>
              <a:rPr lang="ar-IQ" sz="3600" dirty="0"/>
              <a:t>في العراق ويهدف هذا القانون إلى</a:t>
            </a:r>
            <a:r>
              <a:rPr lang="ar-IQ" sz="3600" dirty="0" smtClean="0"/>
              <a:t>:</a:t>
            </a:r>
            <a:endParaRPr lang="en-US" sz="3600" dirty="0" smtClean="0"/>
          </a:p>
          <a:p>
            <a:pPr algn="r" rtl="1"/>
            <a:endParaRPr lang="ar-IQ" sz="3600" dirty="0"/>
          </a:p>
          <a:p>
            <a:pPr algn="r" rtl="1"/>
            <a:r>
              <a:rPr lang="ar-IQ" sz="3600" dirty="0"/>
              <a:t>1- حماية وتطوير الإنتاج وحقوق العمال.</a:t>
            </a:r>
          </a:p>
          <a:p>
            <a:pPr algn="r" rtl="1"/>
            <a:r>
              <a:rPr lang="ar-IQ" sz="3600" dirty="0"/>
              <a:t>2- تنمية الوعي السياسي والثقافي والمهني للعمال.</a:t>
            </a:r>
          </a:p>
          <a:p>
            <a:pPr algn="r" rtl="1"/>
            <a:r>
              <a:rPr lang="ar-IQ" sz="3600" dirty="0"/>
              <a:t>3- ترسيخ روح الإحترام لنظام العمل والسعي إلى التقيد به عن وعي وطواعية وإخلاص.</a:t>
            </a:r>
          </a:p>
        </p:txBody>
      </p:sp>
    </p:spTree>
    <p:extLst>
      <p:ext uri="{BB962C8B-B14F-4D97-AF65-F5344CB8AC3E}">
        <p14:creationId xmlns:p14="http://schemas.microsoft.com/office/powerpoint/2010/main" val="6292256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304800"/>
            <a:ext cx="68580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smtClean="0">
                <a:solidFill>
                  <a:srgbClr val="002060"/>
                </a:solidFill>
              </a:rPr>
              <a:t>التصنيف </a:t>
            </a:r>
            <a:r>
              <a:rPr lang="ar-IQ" sz="3600" dirty="0">
                <a:solidFill>
                  <a:srgbClr val="002060"/>
                </a:solidFill>
              </a:rPr>
              <a:t>النقابي وتأسيس المنظمة النقابية</a:t>
            </a:r>
          </a:p>
        </p:txBody>
      </p:sp>
      <p:sp>
        <p:nvSpPr>
          <p:cNvPr id="3" name="Rectangle 2"/>
          <p:cNvSpPr/>
          <p:nvPr/>
        </p:nvSpPr>
        <p:spPr>
          <a:xfrm>
            <a:off x="304800" y="1447800"/>
            <a:ext cx="8534400" cy="5181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a:solidFill>
                  <a:srgbClr val="92D050"/>
                </a:solidFill>
              </a:rPr>
              <a:t>التصنيف </a:t>
            </a:r>
            <a:r>
              <a:rPr lang="ar-IQ" sz="3600" dirty="0" smtClean="0">
                <a:solidFill>
                  <a:srgbClr val="92D050"/>
                </a:solidFill>
              </a:rPr>
              <a:t>النقابي</a:t>
            </a:r>
            <a:endParaRPr lang="ar-IQ" sz="3600" dirty="0">
              <a:solidFill>
                <a:srgbClr val="92D050"/>
              </a:solidFill>
            </a:endParaRPr>
          </a:p>
          <a:p>
            <a:pPr algn="r" rtl="1"/>
            <a:r>
              <a:rPr lang="ar-IQ" sz="2800" dirty="0"/>
              <a:t> أجاز القانون لعمال صناعات المهن</a:t>
            </a:r>
          </a:p>
          <a:p>
            <a:pPr algn="r" rtl="1"/>
            <a:r>
              <a:rPr lang="ar-IQ" sz="2800" dirty="0" smtClean="0"/>
              <a:t>1- </a:t>
            </a:r>
            <a:r>
              <a:rPr lang="ar-IQ" sz="2800" dirty="0"/>
              <a:t>مترابطة بعضها مع البعض </a:t>
            </a:r>
          </a:p>
          <a:p>
            <a:pPr algn="r" rtl="1"/>
            <a:r>
              <a:rPr lang="ar-IQ" sz="2800" dirty="0"/>
              <a:t>2- متشابهة </a:t>
            </a:r>
          </a:p>
          <a:p>
            <a:pPr algn="r" rtl="1"/>
            <a:r>
              <a:rPr lang="ar-IQ" sz="2800" dirty="0" smtClean="0"/>
              <a:t>3- مشتركة </a:t>
            </a:r>
            <a:r>
              <a:rPr lang="ar-IQ" sz="2800" dirty="0"/>
              <a:t>في أنواع معينة من الإنتاج</a:t>
            </a:r>
          </a:p>
          <a:p>
            <a:pPr algn="r" rtl="1"/>
            <a:r>
              <a:rPr lang="ar-IQ" sz="2800" dirty="0"/>
              <a:t> تأسيس نقابة خاصة بهم لغرض تخصيص النقابة بمهنة واحدة أو متماثلة للدفاع عن مصالحهم حيث أنه لكل مهنة مشكلات خاصة بها مما يتعذر على النقابة خدمة المهن </a:t>
            </a:r>
            <a:r>
              <a:rPr lang="ar-IQ" sz="2800" dirty="0" smtClean="0"/>
              <a:t>المختلفة.</a:t>
            </a:r>
          </a:p>
          <a:p>
            <a:pPr algn="r" rtl="1"/>
            <a:r>
              <a:rPr lang="ar-IQ" sz="2800" dirty="0" smtClean="0"/>
              <a:t>وكما نص على أن تصنف بقرار من وزير العمل والشؤون الأجتماعية المهن المستقلة أو المترابطة أو المتشابهة.</a:t>
            </a:r>
            <a:endParaRPr lang="ar-IQ" sz="2800" dirty="0"/>
          </a:p>
        </p:txBody>
      </p:sp>
    </p:spTree>
    <p:extLst>
      <p:ext uri="{BB962C8B-B14F-4D97-AF65-F5344CB8AC3E}">
        <p14:creationId xmlns:p14="http://schemas.microsoft.com/office/powerpoint/2010/main" val="151014416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24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solidFill>
                  <a:schemeClr val="bg1"/>
                </a:solidFill>
              </a:rPr>
              <a:t>الحرية </a:t>
            </a:r>
            <a:r>
              <a:rPr lang="ar-IQ" sz="3200" dirty="0">
                <a:solidFill>
                  <a:schemeClr val="bg1"/>
                </a:solidFill>
              </a:rPr>
              <a:t>النقابية والشروط </a:t>
            </a:r>
            <a:r>
              <a:rPr lang="ar-IQ" sz="3200" dirty="0" smtClean="0">
                <a:solidFill>
                  <a:schemeClr val="bg1"/>
                </a:solidFill>
              </a:rPr>
              <a:t>والإجراءات</a:t>
            </a:r>
            <a:endParaRPr lang="ar-IQ" sz="3200" dirty="0">
              <a:solidFill>
                <a:schemeClr val="bg1"/>
              </a:solidFill>
            </a:endParaRPr>
          </a:p>
          <a:p>
            <a:pPr algn="r" rtl="1"/>
            <a:r>
              <a:rPr lang="ar-IQ" sz="2800" dirty="0"/>
              <a:t>1-الإنضمام إلى اللجنة النقابية أو النقابة حرية فردية للعامل</a:t>
            </a:r>
          </a:p>
          <a:p>
            <a:pPr algn="r" rtl="1"/>
            <a:r>
              <a:rPr lang="ar-IQ" sz="2800" dirty="0"/>
              <a:t>2-لايجوز للعامل الإنتساب إلى أكثرمن لجنة نقابية واحدة.</a:t>
            </a:r>
          </a:p>
          <a:p>
            <a:pPr algn="r" rtl="1"/>
            <a:r>
              <a:rPr lang="ar-IQ" sz="2800" dirty="0"/>
              <a:t>3-يتم الإنتساب بطلب يقدمه العامل إلى مكتب اللجنة او النقابة مباشرة</a:t>
            </a:r>
          </a:p>
          <a:p>
            <a:pPr algn="r" rtl="1"/>
            <a:r>
              <a:rPr lang="ar-IQ" sz="2800" dirty="0"/>
              <a:t>4-ترفق بالطلب صورة من بطاقة الأحوال المدنية أو جواز السفر</a:t>
            </a:r>
          </a:p>
          <a:p>
            <a:pPr algn="r" rtl="1"/>
            <a:r>
              <a:rPr lang="ar-IQ" sz="2800" dirty="0"/>
              <a:t>5-على مكتب اللجنة أو النقابة البت في الطلب خلال 10 يوماً من تأريخ وروده إليه</a:t>
            </a:r>
            <a:r>
              <a:rPr lang="ar-IQ" sz="2800" dirty="0" smtClean="0"/>
              <a:t>.</a:t>
            </a:r>
            <a:endParaRPr lang="en-US" sz="2800" dirty="0" smtClean="0"/>
          </a:p>
          <a:p>
            <a:pPr algn="r" rtl="1"/>
            <a:r>
              <a:rPr lang="ar-IQ" sz="2800" dirty="0"/>
              <a:t>6- في حالة رفض الطلب يحق للعامل الإعتراض عليه </a:t>
            </a:r>
            <a:r>
              <a:rPr lang="ar-IQ" sz="2800" dirty="0" smtClean="0"/>
              <a:t>أمام </a:t>
            </a:r>
            <a:r>
              <a:rPr lang="ar-IQ" sz="2800" dirty="0"/>
              <a:t>محكمة العمل المختصة خلال 30 من تأريخ التبليغ ويكون قرارها </a:t>
            </a:r>
            <a:r>
              <a:rPr lang="ar-IQ" sz="2800" dirty="0" smtClean="0"/>
              <a:t>باتاً</a:t>
            </a:r>
            <a:r>
              <a:rPr lang="en-US" sz="2800" dirty="0"/>
              <a:t>.</a:t>
            </a:r>
            <a:endParaRPr lang="ar-IQ" sz="2800" dirty="0"/>
          </a:p>
          <a:p>
            <a:pPr algn="r" rtl="1"/>
            <a:r>
              <a:rPr lang="ar-IQ" sz="2800" dirty="0"/>
              <a:t>7- إذا سكت مكتب اللجنة أو النقابة رغم مضي </a:t>
            </a:r>
            <a:r>
              <a:rPr lang="ar-IQ" sz="2800" dirty="0" smtClean="0"/>
              <a:t>المدة </a:t>
            </a:r>
            <a:r>
              <a:rPr lang="ar-IQ" sz="2800" dirty="0"/>
              <a:t>القانونية يعتبر بمثابة موافقة على </a:t>
            </a:r>
            <a:r>
              <a:rPr lang="ar-IQ" sz="2800" dirty="0" smtClean="0"/>
              <a:t>الطلب.</a:t>
            </a:r>
            <a:endParaRPr lang="ar-IQ" sz="2800" dirty="0"/>
          </a:p>
          <a:p>
            <a:pPr algn="r" rtl="1"/>
            <a:r>
              <a:rPr lang="ar-IQ" sz="2800" dirty="0"/>
              <a:t>8- في حالة رفض طلب العامل لايجوز له تجديد طلبه إلا بعد زوال الأسباب التي أدت إلى قرار </a:t>
            </a:r>
            <a:r>
              <a:rPr lang="ar-IQ" sz="2800" dirty="0" smtClean="0"/>
              <a:t>الرفض.</a:t>
            </a:r>
            <a:endParaRPr lang="ar-IQ" sz="2800" dirty="0"/>
          </a:p>
        </p:txBody>
      </p:sp>
    </p:spTree>
    <p:extLst>
      <p:ext uri="{BB962C8B-B14F-4D97-AF65-F5344CB8AC3E}">
        <p14:creationId xmlns:p14="http://schemas.microsoft.com/office/powerpoint/2010/main" val="99049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457200"/>
            <a:ext cx="8077200" cy="60198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solidFill>
                  <a:schemeClr val="bg1"/>
                </a:solidFill>
              </a:rPr>
              <a:t>زوال صفة </a:t>
            </a:r>
            <a:r>
              <a:rPr lang="ar-IQ" sz="2800" dirty="0" smtClean="0">
                <a:solidFill>
                  <a:schemeClr val="bg1"/>
                </a:solidFill>
              </a:rPr>
              <a:t>العضوية النقابية </a:t>
            </a:r>
            <a:r>
              <a:rPr lang="ar-IQ" sz="2800" dirty="0">
                <a:solidFill>
                  <a:schemeClr val="bg1"/>
                </a:solidFill>
              </a:rPr>
              <a:t>عن العامل</a:t>
            </a:r>
          </a:p>
          <a:p>
            <a:pPr algn="r" rtl="1"/>
            <a:r>
              <a:rPr lang="ar-IQ" sz="2800" dirty="0">
                <a:solidFill>
                  <a:schemeClr val="bg1"/>
                </a:solidFill>
              </a:rPr>
              <a:t>أولاً </a:t>
            </a:r>
            <a:r>
              <a:rPr lang="ar-IQ" sz="2800" dirty="0" smtClean="0">
                <a:solidFill>
                  <a:schemeClr val="bg1"/>
                </a:solidFill>
              </a:rPr>
              <a:t>: الفصل : </a:t>
            </a:r>
            <a:r>
              <a:rPr lang="ar-IQ" sz="2800" dirty="0" smtClean="0"/>
              <a:t>لا يجوز فصل العامل من النقابة الا بقرار من لجنة الأنضاط وفق أحكام النظام الداخلي.</a:t>
            </a:r>
            <a:endParaRPr lang="ar-IQ" sz="2800" dirty="0"/>
          </a:p>
          <a:p>
            <a:pPr algn="r" rtl="1"/>
            <a:r>
              <a:rPr lang="ar-IQ" sz="2800" dirty="0" smtClean="0">
                <a:solidFill>
                  <a:schemeClr val="bg1"/>
                </a:solidFill>
              </a:rPr>
              <a:t>ثانياً : </a:t>
            </a:r>
            <a:r>
              <a:rPr lang="ar-IQ" sz="2800" dirty="0">
                <a:solidFill>
                  <a:schemeClr val="bg1"/>
                </a:solidFill>
              </a:rPr>
              <a:t>الإستقالة</a:t>
            </a:r>
          </a:p>
          <a:p>
            <a:pPr algn="r" rtl="1"/>
            <a:r>
              <a:rPr lang="ar-IQ" sz="2800" dirty="0"/>
              <a:t>يعتبر العامل </a:t>
            </a:r>
            <a:r>
              <a:rPr lang="ar-IQ" sz="2800" dirty="0" smtClean="0"/>
              <a:t>مستقيلاً</a:t>
            </a:r>
            <a:endParaRPr lang="ar-IQ" sz="2800" dirty="0"/>
          </a:p>
          <a:p>
            <a:pPr algn="r" rtl="1"/>
            <a:r>
              <a:rPr lang="ar-IQ" sz="2800" dirty="0" smtClean="0"/>
              <a:t>1-إختيارياً بناء على طلبه</a:t>
            </a:r>
            <a:endParaRPr lang="ar-IQ" sz="2800" dirty="0"/>
          </a:p>
          <a:p>
            <a:pPr algn="r" rtl="1"/>
            <a:r>
              <a:rPr lang="ar-IQ" sz="2800" dirty="0"/>
              <a:t>2-حكماٌ في حالتين</a:t>
            </a:r>
          </a:p>
          <a:p>
            <a:pPr algn="r" rtl="1"/>
            <a:r>
              <a:rPr lang="ar-IQ" sz="2800" dirty="0"/>
              <a:t>أ‌-إذا تخلف عن دفع إشتراكه الشهري دون عذر مشروع مدة 6 أشهر متتالية وإنذار بالدفع ولم ينفذ الإنذار خلال 30 يوماً من تأريخ تبليغه </a:t>
            </a:r>
            <a:r>
              <a:rPr lang="ar-IQ" sz="2800" dirty="0" smtClean="0"/>
              <a:t>به.</a:t>
            </a:r>
            <a:endParaRPr lang="ar-IQ" sz="2800" dirty="0"/>
          </a:p>
          <a:p>
            <a:pPr algn="r" rtl="1"/>
            <a:r>
              <a:rPr lang="ar-IQ" sz="2800" dirty="0"/>
              <a:t>ب‌- إذا ترك العمل في المهنة وباشر عملاً غير مشمول بأحكام هذا </a:t>
            </a:r>
            <a:r>
              <a:rPr lang="ar-IQ" sz="2800" dirty="0" smtClean="0"/>
              <a:t>القانون.</a:t>
            </a:r>
            <a:endParaRPr lang="ar-IQ" sz="2800" dirty="0"/>
          </a:p>
          <a:p>
            <a:pPr algn="r" rtl="1"/>
            <a:r>
              <a:rPr lang="ar-IQ" sz="2800" dirty="0">
                <a:solidFill>
                  <a:schemeClr val="bg1"/>
                </a:solidFill>
              </a:rPr>
              <a:t>ثالثاً: الوفاة</a:t>
            </a:r>
          </a:p>
        </p:txBody>
      </p:sp>
    </p:spTree>
    <p:extLst>
      <p:ext uri="{BB962C8B-B14F-4D97-AF65-F5344CB8AC3E}">
        <p14:creationId xmlns:p14="http://schemas.microsoft.com/office/powerpoint/2010/main" val="30798720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0" y="304800"/>
            <a:ext cx="4953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t>منازعات  العمل وطرق تسويتها</a:t>
            </a:r>
          </a:p>
        </p:txBody>
      </p:sp>
      <p:sp>
        <p:nvSpPr>
          <p:cNvPr id="3" name="Rectangle 2"/>
          <p:cNvSpPr/>
          <p:nvPr/>
        </p:nvSpPr>
        <p:spPr>
          <a:xfrm>
            <a:off x="381000" y="1295400"/>
            <a:ext cx="8382000" cy="5334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2400" dirty="0" smtClean="0"/>
          </a:p>
          <a:p>
            <a:pPr algn="r" rtl="1"/>
            <a:endParaRPr lang="ar-IQ" sz="2400" dirty="0"/>
          </a:p>
          <a:p>
            <a:pPr algn="ctr" rtl="1"/>
            <a:r>
              <a:rPr lang="ar-IQ" sz="3200" dirty="0">
                <a:solidFill>
                  <a:srgbClr val="92D050"/>
                </a:solidFill>
              </a:rPr>
              <a:t>مفهوم منازعات العمل </a:t>
            </a:r>
            <a:r>
              <a:rPr lang="ar-IQ" sz="3200" dirty="0" smtClean="0">
                <a:solidFill>
                  <a:srgbClr val="92D050"/>
                </a:solidFill>
              </a:rPr>
              <a:t>الجماعية</a:t>
            </a:r>
            <a:endParaRPr lang="en-US" sz="3200" dirty="0" smtClean="0">
              <a:solidFill>
                <a:srgbClr val="92D050"/>
              </a:solidFill>
            </a:endParaRPr>
          </a:p>
          <a:p>
            <a:pPr algn="ctr" rtl="1"/>
            <a:endParaRPr lang="ar-IQ" sz="3200" dirty="0"/>
          </a:p>
          <a:p>
            <a:pPr algn="just" rtl="1"/>
            <a:r>
              <a:rPr lang="ar-IQ" sz="3200" dirty="0"/>
              <a:t>يقصد بمنازعات العمل الخلافات الجماعية ذات الأثر على المصلحة المشتركة للعمال التي تنشأ بينهم وبين أصحاب العمل في مشروع او أكثر، او في نطاق مهنة او صناعة او أكثر، حول ما ينجم عن تطبيق قانون العمل وتعليماته وعقوده الفردية من تضارب في وجهات النظر، وتأخذ هذه الخلافات صفة منازعات عمل، إذا استعصى حلها على الفريقين المتنازعين بصورة ودية.</a:t>
            </a:r>
          </a:p>
        </p:txBody>
      </p:sp>
    </p:spTree>
    <p:extLst>
      <p:ext uri="{BB962C8B-B14F-4D97-AF65-F5344CB8AC3E}">
        <p14:creationId xmlns:p14="http://schemas.microsoft.com/office/powerpoint/2010/main" val="19140463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6477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92D050"/>
                </a:solidFill>
              </a:rPr>
              <a:t>هناك شرطان لتحقيق المنازعة </a:t>
            </a:r>
            <a:r>
              <a:rPr lang="ar-IQ" sz="3200" dirty="0" smtClean="0">
                <a:solidFill>
                  <a:srgbClr val="92D050"/>
                </a:solidFill>
              </a:rPr>
              <a:t>الجماعية</a:t>
            </a:r>
            <a:endParaRPr lang="ar-IQ" sz="3200" dirty="0">
              <a:solidFill>
                <a:srgbClr val="92D050"/>
              </a:solidFill>
            </a:endParaRPr>
          </a:p>
          <a:p>
            <a:pPr algn="r" rtl="1"/>
            <a:r>
              <a:rPr lang="ar-IQ" sz="3200" dirty="0">
                <a:solidFill>
                  <a:srgbClr val="92D050"/>
                </a:solidFill>
              </a:rPr>
              <a:t>أولاً:  </a:t>
            </a:r>
            <a:r>
              <a:rPr lang="ar-IQ" sz="3200" dirty="0"/>
              <a:t>أطراف النزاع</a:t>
            </a:r>
          </a:p>
          <a:p>
            <a:pPr algn="r" rtl="1"/>
            <a:r>
              <a:rPr lang="ar-IQ" sz="3200" dirty="0"/>
              <a:t>يجب أن يكونا طرفي النزاع جماعة من العمال أو نقابة عمالية معينة  والطرف الآخر يجب أن يكون صاحب عمل </a:t>
            </a:r>
            <a:r>
              <a:rPr lang="ar-IQ" sz="3200" dirty="0" smtClean="0"/>
              <a:t>سواء كان صاحب عمل واحد </a:t>
            </a:r>
            <a:r>
              <a:rPr lang="ar-IQ" sz="3200" dirty="0"/>
              <a:t>أو عدة أصحاب </a:t>
            </a:r>
            <a:r>
              <a:rPr lang="ar-IQ" sz="3200" dirty="0" smtClean="0"/>
              <a:t>عمل.</a:t>
            </a:r>
            <a:endParaRPr lang="en-US" sz="3200" dirty="0" smtClean="0"/>
          </a:p>
          <a:p>
            <a:pPr algn="r" rtl="1"/>
            <a:endParaRPr lang="ar-IQ" sz="3200" dirty="0"/>
          </a:p>
          <a:p>
            <a:pPr algn="r" rtl="1"/>
            <a:r>
              <a:rPr lang="ar-IQ" sz="3200" dirty="0" smtClean="0">
                <a:solidFill>
                  <a:srgbClr val="92D050"/>
                </a:solidFill>
              </a:rPr>
              <a:t>ثانيا: </a:t>
            </a:r>
            <a:r>
              <a:rPr lang="ar-IQ" sz="3200" dirty="0" smtClean="0"/>
              <a:t>موضوع النزاع</a:t>
            </a:r>
            <a:endParaRPr lang="ar-IQ" sz="3200" dirty="0"/>
          </a:p>
          <a:p>
            <a:pPr algn="r" rtl="1"/>
            <a:r>
              <a:rPr lang="ar-IQ" sz="3200" dirty="0"/>
              <a:t> يجب أن يكون النزاع ذا أثر على مصلحة مشتركة للعمال.</a:t>
            </a:r>
          </a:p>
          <a:p>
            <a:pPr algn="r" rtl="1"/>
            <a:r>
              <a:rPr lang="ar-IQ" sz="3200" dirty="0" smtClean="0"/>
              <a:t>1-</a:t>
            </a:r>
            <a:r>
              <a:rPr lang="en-US" sz="3200" dirty="0" smtClean="0"/>
              <a:t> </a:t>
            </a:r>
            <a:r>
              <a:rPr lang="ar-IQ" sz="3200" dirty="0" smtClean="0"/>
              <a:t>كالنزاع </a:t>
            </a:r>
            <a:r>
              <a:rPr lang="ar-IQ" sz="3200" dirty="0"/>
              <a:t>الذي يتعلق بتوفر شروط السلامة.</a:t>
            </a:r>
          </a:p>
          <a:p>
            <a:pPr algn="r" rtl="1"/>
            <a:r>
              <a:rPr lang="ar-IQ" sz="3200" dirty="0" smtClean="0"/>
              <a:t>2-</a:t>
            </a:r>
            <a:r>
              <a:rPr lang="en-US" sz="3200" dirty="0" smtClean="0"/>
              <a:t> </a:t>
            </a:r>
            <a:r>
              <a:rPr lang="ar-IQ" sz="3200" dirty="0" smtClean="0"/>
              <a:t>زيادة </a:t>
            </a:r>
            <a:r>
              <a:rPr lang="ar-IQ" sz="3200" dirty="0"/>
              <a:t>الأجر.</a:t>
            </a:r>
          </a:p>
          <a:p>
            <a:pPr algn="r" rtl="1"/>
            <a:r>
              <a:rPr lang="ar-IQ" sz="3200" dirty="0" smtClean="0"/>
              <a:t>3-</a:t>
            </a:r>
            <a:r>
              <a:rPr lang="en-US" sz="3200" dirty="0" smtClean="0"/>
              <a:t> </a:t>
            </a:r>
            <a:r>
              <a:rPr lang="ar-IQ" sz="3200" dirty="0" smtClean="0"/>
              <a:t>تحسين </a:t>
            </a:r>
            <a:r>
              <a:rPr lang="ar-IQ" sz="3200" dirty="0"/>
              <a:t>ظروف العمل.</a:t>
            </a:r>
          </a:p>
          <a:p>
            <a:pPr algn="r" rtl="1"/>
            <a:r>
              <a:rPr lang="ar-IQ" sz="3200" dirty="0" smtClean="0"/>
              <a:t>4-</a:t>
            </a:r>
            <a:r>
              <a:rPr lang="en-US" sz="3200" dirty="0" smtClean="0"/>
              <a:t> </a:t>
            </a:r>
            <a:r>
              <a:rPr lang="ar-IQ" sz="3200" dirty="0" smtClean="0"/>
              <a:t>الخلاف </a:t>
            </a:r>
            <a:r>
              <a:rPr lang="ar-IQ" sz="3200" dirty="0"/>
              <a:t>حول الصفة التمثيلية للنقابات العمالية</a:t>
            </a:r>
            <a:r>
              <a:rPr lang="ar-IQ" sz="3200" dirty="0" smtClean="0"/>
              <a:t>.</a:t>
            </a:r>
            <a:endParaRPr lang="en-US" sz="3200" dirty="0" smtClean="0"/>
          </a:p>
          <a:p>
            <a:pPr algn="r" rtl="1"/>
            <a:r>
              <a:rPr lang="en-US" sz="3200" dirty="0" smtClean="0"/>
              <a:t>5</a:t>
            </a:r>
            <a:r>
              <a:rPr lang="ar-IQ" sz="3200" dirty="0" smtClean="0"/>
              <a:t>- </a:t>
            </a:r>
            <a:r>
              <a:rPr lang="ar-IQ" sz="3200" dirty="0"/>
              <a:t>فصل عامل أو عدة العمال من قبل صاحب العمل</a:t>
            </a:r>
            <a:r>
              <a:rPr lang="ar-IQ" sz="3200" dirty="0" smtClean="0"/>
              <a:t>.</a:t>
            </a:r>
            <a:endParaRPr lang="ar-IQ" sz="3200" dirty="0"/>
          </a:p>
        </p:txBody>
      </p:sp>
    </p:spTree>
    <p:extLst>
      <p:ext uri="{BB962C8B-B14F-4D97-AF65-F5344CB8AC3E}">
        <p14:creationId xmlns:p14="http://schemas.microsoft.com/office/powerpoint/2010/main" val="31746797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a:solidFill>
                  <a:srgbClr val="92D050"/>
                </a:solidFill>
              </a:rPr>
              <a:t>تسوية منازعات العمل </a:t>
            </a:r>
            <a:r>
              <a:rPr lang="ar-IQ" sz="3600" dirty="0" smtClean="0">
                <a:solidFill>
                  <a:srgbClr val="92D050"/>
                </a:solidFill>
              </a:rPr>
              <a:t>الجماعية</a:t>
            </a:r>
            <a:endParaRPr lang="en-US" sz="3600" dirty="0" smtClean="0">
              <a:solidFill>
                <a:srgbClr val="92D050"/>
              </a:solidFill>
            </a:endParaRPr>
          </a:p>
          <a:p>
            <a:pPr algn="ctr" rtl="1"/>
            <a:endParaRPr lang="ar-IQ" sz="2800" dirty="0">
              <a:solidFill>
                <a:srgbClr val="92D050"/>
              </a:solidFill>
            </a:endParaRPr>
          </a:p>
          <a:p>
            <a:pPr algn="r" rtl="1"/>
            <a:r>
              <a:rPr lang="ar-IQ" sz="2800" dirty="0"/>
              <a:t> تتم تسوية المنازعات في أغلب الدول عن طريق التوفيق أو التحكيم الإجباري أو الإختياري.</a:t>
            </a:r>
          </a:p>
          <a:p>
            <a:pPr algn="r" rtl="1"/>
            <a:r>
              <a:rPr lang="ar-IQ" sz="2800" dirty="0"/>
              <a:t> التوفيق: هو إجراء </a:t>
            </a:r>
            <a:r>
              <a:rPr lang="ar-IQ" sz="2800" dirty="0" smtClean="0"/>
              <a:t>مفاوضات </a:t>
            </a:r>
            <a:r>
              <a:rPr lang="ar-IQ" sz="2800" dirty="0"/>
              <a:t>وتقريب وجهات النظر بين </a:t>
            </a:r>
            <a:r>
              <a:rPr lang="ar-IQ" sz="2800" dirty="0" smtClean="0"/>
              <a:t>الفر</a:t>
            </a:r>
            <a:r>
              <a:rPr lang="ar-IQ" sz="2800" dirty="0"/>
              <a:t>ي</a:t>
            </a:r>
            <a:r>
              <a:rPr lang="ar-IQ" sz="2800" dirty="0" smtClean="0"/>
              <a:t>قين </a:t>
            </a:r>
            <a:r>
              <a:rPr lang="ar-IQ" sz="2800" dirty="0"/>
              <a:t>المتنازعين عن طريق إقتراح حل يرضى به الطرفان</a:t>
            </a:r>
            <a:r>
              <a:rPr lang="ar-IQ" sz="2800" dirty="0" smtClean="0"/>
              <a:t>.</a:t>
            </a:r>
            <a:endParaRPr lang="en-US" sz="2800" dirty="0" smtClean="0"/>
          </a:p>
          <a:p>
            <a:pPr algn="r" rtl="1"/>
            <a:endParaRPr lang="ar-IQ" sz="2800" dirty="0"/>
          </a:p>
          <a:p>
            <a:pPr algn="r" rtl="1"/>
            <a:r>
              <a:rPr lang="ar-IQ" sz="2800" dirty="0"/>
              <a:t> </a:t>
            </a:r>
            <a:r>
              <a:rPr lang="ar-IQ" sz="3200" dirty="0">
                <a:solidFill>
                  <a:srgbClr val="92D050"/>
                </a:solidFill>
              </a:rPr>
              <a:t>الفرق بين </a:t>
            </a:r>
            <a:r>
              <a:rPr lang="ar-IQ" sz="3200" dirty="0" smtClean="0">
                <a:solidFill>
                  <a:srgbClr val="92D050"/>
                </a:solidFill>
              </a:rPr>
              <a:t>الصلح </a:t>
            </a:r>
            <a:r>
              <a:rPr lang="ar-IQ" sz="3200" dirty="0">
                <a:solidFill>
                  <a:srgbClr val="92D050"/>
                </a:solidFill>
              </a:rPr>
              <a:t>والتحكيم</a:t>
            </a:r>
          </a:p>
          <a:p>
            <a:pPr algn="r" rtl="1"/>
            <a:r>
              <a:rPr lang="ar-IQ" sz="2800" dirty="0"/>
              <a:t> الصلح هو تنازل كل طرف عن جزء من إدعائه وينتج عنه عقد الصلح </a:t>
            </a:r>
            <a:r>
              <a:rPr lang="ar-IQ" sz="2800" dirty="0" smtClean="0"/>
              <a:t>.</a:t>
            </a:r>
            <a:endParaRPr lang="ar-IQ" sz="2800" dirty="0"/>
          </a:p>
          <a:p>
            <a:pPr algn="r" rtl="1"/>
            <a:r>
              <a:rPr lang="ar-IQ" sz="2800" dirty="0"/>
              <a:t>أما التحكيم عبارة عن إحالة النزاع إلى شخص أو هيئة للفصل </a:t>
            </a:r>
            <a:r>
              <a:rPr lang="ar-IQ" sz="2800" dirty="0" smtClean="0"/>
              <a:t>فيه </a:t>
            </a:r>
            <a:r>
              <a:rPr lang="ar-IQ" sz="2800" dirty="0"/>
              <a:t>بقرار ملزم لطرفي </a:t>
            </a:r>
            <a:r>
              <a:rPr lang="ar-IQ" sz="2800" dirty="0" smtClean="0"/>
              <a:t>النزاع</a:t>
            </a:r>
            <a:r>
              <a:rPr lang="en-US" sz="2800" dirty="0"/>
              <a:t>.</a:t>
            </a:r>
            <a:endParaRPr lang="ar-IQ" sz="2800" dirty="0"/>
          </a:p>
        </p:txBody>
      </p:sp>
    </p:spTree>
    <p:extLst>
      <p:ext uri="{BB962C8B-B14F-4D97-AF65-F5344CB8AC3E}">
        <p14:creationId xmlns:p14="http://schemas.microsoft.com/office/powerpoint/2010/main" val="40708932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a:solidFill>
                  <a:srgbClr val="92D050"/>
                </a:solidFill>
              </a:rPr>
              <a:t>تسوية </a:t>
            </a:r>
            <a:r>
              <a:rPr lang="ar-IQ" sz="3600" dirty="0" smtClean="0">
                <a:solidFill>
                  <a:srgbClr val="92D050"/>
                </a:solidFill>
              </a:rPr>
              <a:t>المنازعات </a:t>
            </a:r>
            <a:r>
              <a:rPr lang="ar-IQ" sz="3600" dirty="0">
                <a:solidFill>
                  <a:srgbClr val="92D050"/>
                </a:solidFill>
              </a:rPr>
              <a:t>في قانون </a:t>
            </a:r>
            <a:r>
              <a:rPr lang="ar-IQ" sz="3600" dirty="0" smtClean="0">
                <a:solidFill>
                  <a:srgbClr val="92D050"/>
                </a:solidFill>
              </a:rPr>
              <a:t>النافذ</a:t>
            </a:r>
          </a:p>
          <a:p>
            <a:pPr algn="ctr" rtl="1"/>
            <a:endParaRPr lang="ar-IQ" sz="3600" dirty="0">
              <a:solidFill>
                <a:srgbClr val="92D050"/>
              </a:solidFill>
            </a:endParaRPr>
          </a:p>
          <a:p>
            <a:pPr algn="r" rtl="1"/>
            <a:r>
              <a:rPr lang="ar-IQ" sz="2800" dirty="0"/>
              <a:t>عندما تبلغ الخلافات الجماعية في </a:t>
            </a:r>
            <a:r>
              <a:rPr lang="ar-IQ" sz="2800" dirty="0" smtClean="0"/>
              <a:t>العمل </a:t>
            </a:r>
            <a:r>
              <a:rPr lang="ar-IQ" sz="2800" dirty="0"/>
              <a:t>مرحلة </a:t>
            </a:r>
            <a:r>
              <a:rPr lang="ar-IQ" sz="2800" dirty="0" smtClean="0"/>
              <a:t>المنازعات </a:t>
            </a:r>
            <a:r>
              <a:rPr lang="ar-IQ" sz="2800" dirty="0"/>
              <a:t>، يتوجب على</a:t>
            </a:r>
          </a:p>
          <a:p>
            <a:pPr algn="r" rtl="1"/>
            <a:r>
              <a:rPr lang="ar-IQ" sz="2800" dirty="0" smtClean="0"/>
              <a:t>صاحب </a:t>
            </a:r>
            <a:r>
              <a:rPr lang="ar-IQ" sz="2800" dirty="0"/>
              <a:t>او أصحاب العمل ذوي </a:t>
            </a:r>
            <a:r>
              <a:rPr lang="ar-IQ" sz="2800" dirty="0" smtClean="0"/>
              <a:t>العلاقة او </a:t>
            </a:r>
            <a:r>
              <a:rPr lang="ar-IQ" sz="2800" dirty="0"/>
              <a:t>على الأجهزة النقابية العمالية ذات </a:t>
            </a:r>
            <a:r>
              <a:rPr lang="ar-IQ" sz="2800" dirty="0" smtClean="0"/>
              <a:t>العلاقة أن تبادر كل من جهتها الى : </a:t>
            </a:r>
          </a:p>
          <a:p>
            <a:pPr algn="r" rtl="1"/>
            <a:endParaRPr lang="ar-IQ" sz="2800" dirty="0"/>
          </a:p>
          <a:p>
            <a:pPr algn="just" rtl="1"/>
            <a:r>
              <a:rPr lang="ar-IQ" sz="2800" dirty="0" smtClean="0"/>
              <a:t>1- </a:t>
            </a:r>
            <a:r>
              <a:rPr lang="ar-IQ" sz="2800" dirty="0"/>
              <a:t>إخطار وزير العمل والشؤون الاجتماعية ورئيس الاتحاد العام لنقابات العمال، بوقت واحد، بالنزاع الذي </a:t>
            </a:r>
            <a:r>
              <a:rPr lang="ar-IQ" sz="2800" dirty="0" smtClean="0"/>
              <a:t>نشب وإبلاغهم </a:t>
            </a:r>
            <a:r>
              <a:rPr lang="ar-IQ" sz="2800" dirty="0"/>
              <a:t>بخلاصة وافية عن أسبابه </a:t>
            </a:r>
            <a:r>
              <a:rPr lang="ar-IQ" sz="2800" dirty="0" smtClean="0"/>
              <a:t>وتطوراته </a:t>
            </a:r>
            <a:r>
              <a:rPr lang="ar-IQ" sz="2800" dirty="0"/>
              <a:t>والإجراءات الواجب اتخاذها لمعالجته </a:t>
            </a:r>
            <a:r>
              <a:rPr lang="ar-IQ" sz="2800" dirty="0" smtClean="0"/>
              <a:t>وحله.</a:t>
            </a:r>
          </a:p>
          <a:p>
            <a:pPr algn="just" rtl="1"/>
            <a:r>
              <a:rPr lang="ar-IQ" sz="2800" dirty="0" smtClean="0"/>
              <a:t>2- يتولى </a:t>
            </a:r>
            <a:r>
              <a:rPr lang="ar-IQ" sz="2800" dirty="0"/>
              <a:t>وزير العمل والشؤون الاجتماعية فور تلقي الإخطار, إجراء الاتصالات اللازمة مع أصحاب العمل ومنظماتهم ذات العلاقة لحثها على اتخاذ التدابير العاجلة لإنهاء أسباب </a:t>
            </a:r>
            <a:r>
              <a:rPr lang="ar-IQ" sz="2800" dirty="0" smtClean="0"/>
              <a:t>النزاع </a:t>
            </a:r>
            <a:r>
              <a:rPr lang="ar-IQ" sz="2800" dirty="0"/>
              <a:t>وحله وتسويته</a:t>
            </a:r>
            <a:r>
              <a:rPr lang="ar-IQ" sz="2800" dirty="0" smtClean="0"/>
              <a:t>.</a:t>
            </a:r>
          </a:p>
          <a:p>
            <a:pPr algn="r" rtl="1"/>
            <a:endParaRPr lang="ar-IQ" sz="2800" dirty="0"/>
          </a:p>
        </p:txBody>
      </p:sp>
    </p:spTree>
    <p:extLst>
      <p:ext uri="{BB962C8B-B14F-4D97-AF65-F5344CB8AC3E}">
        <p14:creationId xmlns:p14="http://schemas.microsoft.com/office/powerpoint/2010/main" val="29814950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95310"/>
            <a:ext cx="84582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3</a:t>
            </a:r>
            <a:r>
              <a:rPr lang="ar-IQ" sz="2800" dirty="0" smtClean="0"/>
              <a:t>- </a:t>
            </a:r>
            <a:r>
              <a:rPr lang="ar-IQ" sz="2800" dirty="0"/>
              <a:t>يتولى رئيس الاتحاد العام لنقابات العمل, فور تلقي الإخطار الاتصال بجميع الأجهزة النقابية والفئات العمالية ذات العلاقة بالنزاع, لحثها على اتخاذ التدابير العاجلة لمنع التأزم في الموقف, ودعوتها لسلوك الطرق الايجابية في التحري عن أسباب النزاع, والعمل على إزالة أسبابه وتسويته بالطرق الودية</a:t>
            </a:r>
            <a:r>
              <a:rPr lang="ar-IQ" sz="2800" dirty="0" smtClean="0"/>
              <a:t>.</a:t>
            </a:r>
          </a:p>
          <a:p>
            <a:pPr algn="just" rtl="1"/>
            <a:endParaRPr lang="ar-IQ" sz="2800" dirty="0" smtClean="0"/>
          </a:p>
          <a:p>
            <a:pPr algn="just" rtl="1"/>
            <a:r>
              <a:rPr lang="ar-IQ" sz="2800" dirty="0"/>
              <a:t>4- </a:t>
            </a:r>
            <a:r>
              <a:rPr lang="ar-IQ" sz="2800" dirty="0" smtClean="0"/>
              <a:t>يتبادل </a:t>
            </a:r>
            <a:r>
              <a:rPr lang="ar-IQ" sz="2800" dirty="0"/>
              <a:t>وزير العمل والشؤون الاجتماعية ورئيس الاتحاد العام لنقابات العمال او من ينيبانه عنهما المعلومات, حول ما توصل إليه كل منهما في </a:t>
            </a:r>
            <a:r>
              <a:rPr lang="ar-IQ" sz="2800" dirty="0" smtClean="0"/>
              <a:t>مساعيه, </a:t>
            </a:r>
            <a:r>
              <a:rPr lang="ar-IQ" sz="2800" dirty="0"/>
              <a:t>ويجتمعان </a:t>
            </a:r>
            <a:r>
              <a:rPr lang="ar-IQ" sz="2800" dirty="0" smtClean="0"/>
              <a:t>معا </a:t>
            </a:r>
            <a:r>
              <a:rPr lang="ar-IQ" sz="2800" dirty="0"/>
              <a:t>إلى ممثلي طرفي النزاع ويبحثان معهم </a:t>
            </a:r>
            <a:r>
              <a:rPr lang="ar-IQ" sz="2800" dirty="0" smtClean="0"/>
              <a:t>وجهات </a:t>
            </a:r>
            <a:r>
              <a:rPr lang="ar-IQ" sz="2800" dirty="0"/>
              <a:t>نظرهم المختلفة، في محاولة للتقريب فيما بينهم والوصول إلى حل يرضي الجميع.</a:t>
            </a:r>
          </a:p>
          <a:p>
            <a:pPr algn="just" rtl="1"/>
            <a:endParaRPr lang="ar-IQ" sz="2800" dirty="0"/>
          </a:p>
        </p:txBody>
      </p:sp>
    </p:spTree>
    <p:extLst>
      <p:ext uri="{BB962C8B-B14F-4D97-AF65-F5344CB8AC3E}">
        <p14:creationId xmlns:p14="http://schemas.microsoft.com/office/powerpoint/2010/main" val="340297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62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3200" dirty="0">
                <a:solidFill>
                  <a:srgbClr val="FFFF00"/>
                </a:solidFill>
              </a:rPr>
              <a:t>ب.</a:t>
            </a:r>
            <a:r>
              <a:rPr lang="ar-IQ" sz="3200" dirty="0"/>
              <a:t>  بعض المذاهب </a:t>
            </a:r>
            <a:r>
              <a:rPr lang="ar-IQ" sz="3200"/>
              <a:t>الأخرى </a:t>
            </a:r>
            <a:r>
              <a:rPr lang="ar-IQ" sz="3200" smtClean="0"/>
              <a:t>ومنهم المذاهب الإجتماعية نادوا</a:t>
            </a:r>
            <a:r>
              <a:rPr lang="ar-IQ" sz="3200" dirty="0"/>
              <a:t>:</a:t>
            </a:r>
          </a:p>
          <a:p>
            <a:pPr algn="r"/>
            <a:r>
              <a:rPr lang="ar-IQ" sz="3200" dirty="0" smtClean="0"/>
              <a:t>1- وجوب </a:t>
            </a:r>
            <a:r>
              <a:rPr lang="ar-IQ" sz="3200" dirty="0"/>
              <a:t>القضاء على النظام </a:t>
            </a:r>
            <a:r>
              <a:rPr lang="ar-IQ" sz="3200" dirty="0" smtClean="0"/>
              <a:t>الرأسمالي نفسه </a:t>
            </a:r>
            <a:r>
              <a:rPr lang="ar-IQ" sz="3200" dirty="0"/>
              <a:t>.</a:t>
            </a:r>
          </a:p>
          <a:p>
            <a:pPr algn="r"/>
            <a:r>
              <a:rPr lang="ar-IQ" sz="3200" dirty="0" smtClean="0"/>
              <a:t>2-وإلغاء الملكية الخاصة لأدوات الإنتاج.</a:t>
            </a:r>
            <a:endParaRPr lang="en-US" sz="3200" dirty="0" smtClean="0"/>
          </a:p>
          <a:p>
            <a:pPr algn="r"/>
            <a:r>
              <a:rPr lang="en-US" sz="3200" dirty="0" smtClean="0"/>
              <a:t> </a:t>
            </a:r>
            <a:r>
              <a:rPr lang="ar-IQ" sz="3200" dirty="0" smtClean="0"/>
              <a:t>3-جعل ملكية أدوات الإنتاج ملكية جماعية</a:t>
            </a:r>
            <a:endParaRPr lang="en-US" sz="3200" dirty="0" smtClean="0"/>
          </a:p>
          <a:p>
            <a:pPr algn="r"/>
            <a:r>
              <a:rPr lang="ar-IQ" sz="3200" dirty="0" smtClean="0"/>
              <a:t>4- إستلاء </a:t>
            </a:r>
            <a:r>
              <a:rPr lang="ar-IQ" sz="3200" dirty="0"/>
              <a:t>على فائض قيمة الإنتاج.</a:t>
            </a:r>
          </a:p>
          <a:p>
            <a:pPr algn="r"/>
            <a:r>
              <a:rPr lang="ar-IQ" sz="3200" dirty="0" smtClean="0"/>
              <a:t>ومنهم </a:t>
            </a:r>
            <a:r>
              <a:rPr lang="ar-IQ" sz="3200" dirty="0"/>
              <a:t>سان سيمون ولوي بلان وماركس.</a:t>
            </a:r>
          </a:p>
          <a:p>
            <a:pPr algn="r"/>
            <a:r>
              <a:rPr lang="ar-IQ" sz="3200" dirty="0" smtClean="0"/>
              <a:t> </a:t>
            </a:r>
          </a:p>
          <a:p>
            <a:pPr algn="r"/>
            <a:r>
              <a:rPr lang="ar-IQ" sz="3200" dirty="0" smtClean="0"/>
              <a:t>نتيجة لذلك  بدأت التشريعات العمالية بالصدورفي جميع أوروبا</a:t>
            </a:r>
          </a:p>
          <a:p>
            <a:pPr algn="r"/>
            <a:r>
              <a:rPr lang="ar-IQ" sz="3200" dirty="0" smtClean="0"/>
              <a:t> في ألمانيا 1871      في إنكلترا 1880       في فرنسا 1898</a:t>
            </a:r>
          </a:p>
          <a:p>
            <a:pPr algn="ctr"/>
            <a:endParaRPr lang="ar-IQ" dirty="0"/>
          </a:p>
        </p:txBody>
      </p:sp>
    </p:spTree>
    <p:extLst>
      <p:ext uri="{BB962C8B-B14F-4D97-AF65-F5344CB8AC3E}">
        <p14:creationId xmlns:p14="http://schemas.microsoft.com/office/powerpoint/2010/main" val="287460106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534400"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IQ" sz="2800" dirty="0" smtClean="0"/>
          </a:p>
          <a:p>
            <a:pPr algn="just" rtl="1"/>
            <a:r>
              <a:rPr lang="ar-IQ" sz="2800" dirty="0" smtClean="0"/>
              <a:t>5- </a:t>
            </a:r>
            <a:r>
              <a:rPr lang="ar-IQ" sz="2800" dirty="0"/>
              <a:t>إذا أسفرت مساعي وزير العمل والشؤون الاجتماعية ورئيس الاتحاد العام لنقابات العمال, خلال ثلاثة أيام من تاريخ الإخطار على الأكثر, عن التوصل إلى </a:t>
            </a:r>
            <a:r>
              <a:rPr lang="ar-IQ" sz="2800" dirty="0" smtClean="0"/>
              <a:t>حل</a:t>
            </a:r>
            <a:r>
              <a:rPr lang="ar-IQ" sz="2800" dirty="0"/>
              <a:t>,</a:t>
            </a:r>
            <a:r>
              <a:rPr lang="ar-IQ" sz="2800" dirty="0" smtClean="0"/>
              <a:t> </a:t>
            </a:r>
            <a:r>
              <a:rPr lang="ar-IQ" sz="2800" dirty="0"/>
              <a:t>يعقد اجتماع برئاسة رئيس الاتحاد العام لنقابات العمال, يتولى فيه المدير العام لدائرة العمل مهمة المقرر’ </a:t>
            </a:r>
            <a:r>
              <a:rPr lang="ar-IQ" sz="2800" dirty="0" smtClean="0"/>
              <a:t>يحضره </a:t>
            </a:r>
            <a:r>
              <a:rPr lang="ar-IQ" sz="2800" dirty="0"/>
              <a:t>ممثلون عن طرفي النزاع بإعداد متساوية وينظم محضر بهذا </a:t>
            </a:r>
            <a:r>
              <a:rPr lang="ar-IQ" sz="2800" dirty="0" smtClean="0"/>
              <a:t>الاجتماع, تسجل </a:t>
            </a:r>
            <a:r>
              <a:rPr lang="ar-IQ" sz="2800" dirty="0"/>
              <a:t>فيه بنود الاتفاق على أربع نسخ أصلية توقع من جميع الحاضرين, إحداها في وزارة العمل والشؤون الاجتماعية, والثانية في الاتحاد العام لنقابات العمال, والثالثة لدى صاحب العمل, والرابعة لدى العمال, ويلتزم بهذا الاتفاق طرفا النزاع, ويوضع موضع التنفيذ فورا</a:t>
            </a:r>
            <a:r>
              <a:rPr lang="ar-IQ" sz="2800" dirty="0" smtClean="0"/>
              <a:t>.</a:t>
            </a:r>
          </a:p>
          <a:p>
            <a:pPr algn="just" rtl="1"/>
            <a:endParaRPr lang="ar-IQ" sz="2800" dirty="0" smtClean="0"/>
          </a:p>
          <a:p>
            <a:pPr algn="just" rtl="1"/>
            <a:endParaRPr lang="ar-IQ" sz="2800" dirty="0"/>
          </a:p>
        </p:txBody>
      </p:sp>
    </p:spTree>
    <p:extLst>
      <p:ext uri="{BB962C8B-B14F-4D97-AF65-F5344CB8AC3E}">
        <p14:creationId xmlns:p14="http://schemas.microsoft.com/office/powerpoint/2010/main" val="22754454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a:t> </a:t>
            </a:r>
            <a:r>
              <a:rPr lang="ar-IQ" sz="2800" dirty="0" smtClean="0"/>
              <a:t>6- إذا </a:t>
            </a:r>
            <a:r>
              <a:rPr lang="ar-IQ" sz="2800" dirty="0"/>
              <a:t>فشلت مساعي وزير العمل والشؤون الاجتماعية ورئيس الاتحاد العام لنقابات العمال, في التوصل إلى حل يقبل به الجميع خلال المدة </a:t>
            </a:r>
            <a:r>
              <a:rPr lang="ar-IQ" sz="2800" dirty="0" smtClean="0"/>
              <a:t>المحددة, </a:t>
            </a:r>
            <a:r>
              <a:rPr lang="ar-IQ" sz="2800" dirty="0"/>
              <a:t>وجب عليهما إحالة </a:t>
            </a:r>
            <a:r>
              <a:rPr lang="ar-IQ" sz="2800" dirty="0" smtClean="0"/>
              <a:t>النزاع </a:t>
            </a:r>
            <a:r>
              <a:rPr lang="ar-IQ" sz="2800" dirty="0"/>
              <a:t>بكتاب مشترك إلى وزير العدل لدعوة هيئة قضايا العمل في محكمة التمييز للانعقاد خلال ثمان وأربعين </a:t>
            </a:r>
            <a:r>
              <a:rPr lang="ar-IQ" sz="2800" dirty="0" smtClean="0"/>
              <a:t>ساعة </a:t>
            </a:r>
            <a:r>
              <a:rPr lang="ar-IQ" sz="2800" dirty="0"/>
              <a:t>على الأكثر, للنظر في النزاع. وتبقى الهيئة في حالة انعقاد دائم حتى تصدر قرارها في النزاع المعروض عليها</a:t>
            </a:r>
            <a:r>
              <a:rPr lang="ar-IQ" sz="2800" dirty="0" smtClean="0"/>
              <a:t>.</a:t>
            </a:r>
          </a:p>
          <a:p>
            <a:pPr algn="just" rtl="1"/>
            <a:r>
              <a:rPr lang="ar-IQ" sz="2800" dirty="0" smtClean="0"/>
              <a:t>7- لهيئة </a:t>
            </a:r>
            <a:r>
              <a:rPr lang="ar-IQ" sz="2800" dirty="0"/>
              <a:t>قضايا العمل في محكمة </a:t>
            </a:r>
            <a:r>
              <a:rPr lang="ar-IQ" sz="2800" dirty="0" smtClean="0"/>
              <a:t>التمييز </a:t>
            </a:r>
            <a:r>
              <a:rPr lang="ar-IQ" sz="2800" dirty="0"/>
              <a:t>دعوة وزير العمل والشؤون الاجتماعية ورئيس الاتحاد العام لنقابات العمال او من يمثلهما, وطرفي النزاع للاستماع إلى أقوالهم, ولها أن تتخذ الإجراءات </a:t>
            </a:r>
            <a:r>
              <a:rPr lang="ar-IQ" sz="2800" dirty="0" smtClean="0"/>
              <a:t>كافة </a:t>
            </a:r>
            <a:r>
              <a:rPr lang="ar-IQ" sz="2800" dirty="0"/>
              <a:t>لغرض الفصل في النزاع</a:t>
            </a:r>
            <a:r>
              <a:rPr lang="ar-IQ" sz="2800" dirty="0" smtClean="0"/>
              <a:t>.</a:t>
            </a:r>
          </a:p>
          <a:p>
            <a:pPr algn="just" rtl="1"/>
            <a:r>
              <a:rPr lang="ar-IQ" sz="2800" dirty="0" smtClean="0"/>
              <a:t>8- تصدر </a:t>
            </a:r>
            <a:r>
              <a:rPr lang="ar-IQ" sz="2800" dirty="0"/>
              <a:t>هيئة قضايا العمل في محكمة التمييز </a:t>
            </a:r>
            <a:r>
              <a:rPr lang="ar-IQ" sz="2800" dirty="0" smtClean="0"/>
              <a:t>قرارها </a:t>
            </a:r>
            <a:r>
              <a:rPr lang="ar-IQ" sz="2800" dirty="0"/>
              <a:t>خلال خمسة عشر يوما من تاريخ عرض النزاع عليها في جلسة علنية بحضور طرفي النزاع, ويكون قرارها باتا</a:t>
            </a:r>
            <a:r>
              <a:rPr lang="ar-IQ" sz="2800" dirty="0" smtClean="0"/>
              <a:t>.</a:t>
            </a:r>
          </a:p>
        </p:txBody>
      </p:sp>
    </p:spTree>
    <p:extLst>
      <p:ext uri="{BB962C8B-B14F-4D97-AF65-F5344CB8AC3E}">
        <p14:creationId xmlns:p14="http://schemas.microsoft.com/office/powerpoint/2010/main" val="375818595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9- إذا </a:t>
            </a:r>
            <a:r>
              <a:rPr lang="ar-IQ" sz="2800" dirty="0"/>
              <a:t>تخلف احد طرفي النزاع عن الحضور أمام هيئة قضايا العمل </a:t>
            </a:r>
            <a:r>
              <a:rPr lang="ar-IQ" sz="2800" dirty="0" smtClean="0"/>
              <a:t>في</a:t>
            </a:r>
            <a:r>
              <a:rPr lang="en-US" sz="2800" smtClean="0"/>
              <a:t> </a:t>
            </a:r>
            <a:r>
              <a:rPr lang="ar-IQ" sz="2800" smtClean="0"/>
              <a:t>محكمة </a:t>
            </a:r>
            <a:r>
              <a:rPr lang="ar-IQ" sz="2800" dirty="0"/>
              <a:t>التمييز يوم اصدار </a:t>
            </a:r>
            <a:r>
              <a:rPr lang="ar-IQ" sz="2800" dirty="0" smtClean="0"/>
              <a:t>القرار </a:t>
            </a:r>
            <a:r>
              <a:rPr lang="ar-IQ" sz="2800" dirty="0"/>
              <a:t>رغم </a:t>
            </a:r>
            <a:r>
              <a:rPr lang="ar-IQ" sz="2800" dirty="0" smtClean="0"/>
              <a:t>تبلغه </a:t>
            </a:r>
            <a:r>
              <a:rPr lang="ar-IQ" sz="2800" dirty="0"/>
              <a:t>يعتبر مبلغا بالقرار</a:t>
            </a:r>
            <a:r>
              <a:rPr lang="ar-IQ" sz="2800" dirty="0" smtClean="0"/>
              <a:t>.</a:t>
            </a:r>
          </a:p>
          <a:p>
            <a:pPr algn="just" rtl="1"/>
            <a:r>
              <a:rPr lang="ar-IQ" sz="2800" dirty="0"/>
              <a:t>10- على صاحب العمل والعمال  تنفيذ قرار هيئة قضايا العمل في محكمة التمييز خلال ثلاثة أيام من تاريخ صدوره</a:t>
            </a:r>
            <a:r>
              <a:rPr lang="ar-IQ" sz="2800" dirty="0" smtClean="0"/>
              <a:t>.</a:t>
            </a:r>
          </a:p>
          <a:p>
            <a:pPr algn="just" rtl="1"/>
            <a:r>
              <a:rPr lang="ar-IQ" sz="2800" dirty="0"/>
              <a:t>11- إذا امتنع صاحب العمل او أصحاب العمل عن تنفيذ قرار هيئة قضايا العمل في محكمة </a:t>
            </a:r>
            <a:r>
              <a:rPr lang="ar-IQ" sz="2800" dirty="0" smtClean="0"/>
              <a:t>التمييز </a:t>
            </a:r>
            <a:r>
              <a:rPr lang="ar-IQ" sz="2800" dirty="0"/>
              <a:t>بعد ثلاثة أيام من تبليغهم بالقرار, جاز </a:t>
            </a:r>
            <a:r>
              <a:rPr lang="ar-IQ" sz="2800" dirty="0" smtClean="0"/>
              <a:t>للعمال </a:t>
            </a:r>
            <a:r>
              <a:rPr lang="ar-IQ" sz="2800" dirty="0"/>
              <a:t>أصحاب العلاقة أن يتوقفوا عن العمل وتحسب لهم مدة التوقف خدمة يستحقون عنها </a:t>
            </a:r>
            <a:r>
              <a:rPr lang="ar-IQ" sz="2800" dirty="0" smtClean="0"/>
              <a:t>جميع </a:t>
            </a:r>
            <a:r>
              <a:rPr lang="ar-IQ" sz="2800" dirty="0"/>
              <a:t>حقوقهم المقررة قانونا, ويعاقب أصحاب العمل عن عدم التنفيذ</a:t>
            </a:r>
            <a:r>
              <a:rPr lang="ar-IQ" sz="2800" dirty="0" smtClean="0"/>
              <a:t>.</a:t>
            </a:r>
          </a:p>
          <a:p>
            <a:pPr algn="just" rtl="1"/>
            <a:r>
              <a:rPr lang="ar-IQ" sz="2800" dirty="0"/>
              <a:t>12- على </a:t>
            </a:r>
            <a:r>
              <a:rPr lang="ar-IQ" sz="2800" dirty="0" smtClean="0"/>
              <a:t>العمال </a:t>
            </a:r>
            <a:r>
              <a:rPr lang="ar-IQ" sz="2800" dirty="0"/>
              <a:t>أن يبلغوا وزير العمل والشؤون الاجتماعية ورئيس الاتحاد العام لنقابات العمال </a:t>
            </a:r>
            <a:r>
              <a:rPr lang="ar-IQ" sz="2800" dirty="0" smtClean="0"/>
              <a:t>معا </a:t>
            </a:r>
            <a:r>
              <a:rPr lang="ar-IQ" sz="2800" dirty="0"/>
              <a:t>بإجراء التوقف عن العمل الذي يتخذونه فور مباشرتهم له, وان يبينوا الأسباب التي حملتهم على ذلك والاحتياطات التي اتخذوها للمحافظة على الأمن والنظام, وحماية وسائل الإنتاج ومقر العمل</a:t>
            </a:r>
            <a:r>
              <a:rPr lang="ar-IQ" sz="2800" dirty="0" smtClean="0"/>
              <a:t>.</a:t>
            </a:r>
            <a:endParaRPr lang="ar-IQ" sz="2800" dirty="0"/>
          </a:p>
        </p:txBody>
      </p:sp>
    </p:spTree>
    <p:extLst>
      <p:ext uri="{BB962C8B-B14F-4D97-AF65-F5344CB8AC3E}">
        <p14:creationId xmlns:p14="http://schemas.microsoft.com/office/powerpoint/2010/main" val="88453877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1676400"/>
            <a:ext cx="5638800" cy="2895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800" dirty="0" smtClean="0"/>
              <a:t>عقد العمل الفردي</a:t>
            </a:r>
            <a:endParaRPr lang="en-US" sz="4800" dirty="0"/>
          </a:p>
        </p:txBody>
      </p:sp>
    </p:spTree>
    <p:extLst>
      <p:ext uri="{BB962C8B-B14F-4D97-AF65-F5344CB8AC3E}">
        <p14:creationId xmlns:p14="http://schemas.microsoft.com/office/powerpoint/2010/main" val="8770357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600" dirty="0">
                <a:solidFill>
                  <a:srgbClr val="00B050"/>
                </a:solidFill>
              </a:rPr>
              <a:t>عقد </a:t>
            </a:r>
            <a:r>
              <a:rPr lang="ar-IQ" sz="3600" dirty="0" smtClean="0">
                <a:solidFill>
                  <a:srgbClr val="00B050"/>
                </a:solidFill>
              </a:rPr>
              <a:t>العمل </a:t>
            </a:r>
            <a:r>
              <a:rPr lang="ar-IQ" sz="2800" dirty="0" smtClean="0"/>
              <a:t>: </a:t>
            </a:r>
            <a:r>
              <a:rPr lang="ar-IQ" sz="2800" dirty="0"/>
              <a:t>هو اتفاق بين العامل وصاحب العمل, يلتزم فيه العامل باداء عمل معين لصاحب العمل تبعا لتوجيهه وإدارته ويلتزم فيه صاحب العمل باداء الأجر المتفق عليه للعامل. </a:t>
            </a:r>
            <a:endParaRPr lang="ar-IQ" sz="2800" dirty="0" smtClean="0"/>
          </a:p>
          <a:p>
            <a:pPr algn="just" rtl="1"/>
            <a:endParaRPr lang="ar-IQ" sz="2800" dirty="0"/>
          </a:p>
          <a:p>
            <a:pPr algn="just" rtl="1"/>
            <a:r>
              <a:rPr lang="ar-IQ" sz="3200" dirty="0">
                <a:solidFill>
                  <a:srgbClr val="00B050"/>
                </a:solidFill>
              </a:rPr>
              <a:t>خصائص عقد العمل</a:t>
            </a:r>
          </a:p>
          <a:p>
            <a:pPr algn="just" rtl="1"/>
            <a:r>
              <a:rPr lang="ar-IQ" sz="2800" dirty="0" smtClean="0"/>
              <a:t>1- أنه </a:t>
            </a:r>
            <a:r>
              <a:rPr lang="ar-IQ" sz="2800" dirty="0"/>
              <a:t>عقد رضائي لايشترط فيه شكلية معينة للإنعقاد وما جاء في المادة 30 من هذا القانون للإثبات وليس للإنعقاد والتي نصت على أنه(يجب أن يكون عقد العمل مكتوبا, ويحدد فيه نوع العمل ومقدار الأجر, وفي حالة عدم كتابة العقد, فللعامل أن يثبت العقد والحقوق الناشئة عنه بجميع طرق الإثبات</a:t>
            </a:r>
            <a:r>
              <a:rPr lang="ar-IQ" sz="2800" dirty="0" smtClean="0"/>
              <a:t>.)</a:t>
            </a:r>
          </a:p>
          <a:p>
            <a:pPr algn="just" rtl="1"/>
            <a:endParaRPr lang="ar-IQ" sz="2800" dirty="0"/>
          </a:p>
          <a:p>
            <a:pPr algn="just" rtl="1"/>
            <a:r>
              <a:rPr lang="ar-IQ" sz="2800" dirty="0" smtClean="0"/>
              <a:t>2- </a:t>
            </a:r>
            <a:r>
              <a:rPr lang="ar-IQ" sz="2800" dirty="0"/>
              <a:t>أنه عقد ملزم </a:t>
            </a:r>
            <a:r>
              <a:rPr lang="ar-IQ" sz="2800" dirty="0" smtClean="0"/>
              <a:t>للجانبين, حيث يترتب التزامات متبادلة على كل من طرفيه.</a:t>
            </a:r>
            <a:endParaRPr lang="ar-IQ" sz="2800" dirty="0"/>
          </a:p>
          <a:p>
            <a:pPr algn="just" rtl="1"/>
            <a:r>
              <a:rPr lang="ar-IQ" sz="2800" dirty="0" smtClean="0"/>
              <a:t>3- </a:t>
            </a:r>
            <a:r>
              <a:rPr lang="ar-IQ" sz="2800" dirty="0"/>
              <a:t>أنه من </a:t>
            </a:r>
            <a:r>
              <a:rPr lang="ar-IQ" sz="2800" dirty="0" smtClean="0"/>
              <a:t>عقود المعاوضة, اذ يحصل كل من طرفيه على مقابل لما يعطيه. </a:t>
            </a:r>
            <a:endParaRPr lang="ar-IQ" sz="2800" dirty="0"/>
          </a:p>
        </p:txBody>
      </p:sp>
    </p:spTree>
    <p:extLst>
      <p:ext uri="{BB962C8B-B14F-4D97-AF65-F5344CB8AC3E}">
        <p14:creationId xmlns:p14="http://schemas.microsoft.com/office/powerpoint/2010/main" val="25202433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458200" cy="510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4- انه من </a:t>
            </a:r>
            <a:r>
              <a:rPr lang="ar-IQ" sz="2800" dirty="0" smtClean="0"/>
              <a:t>عقود </a:t>
            </a:r>
            <a:r>
              <a:rPr lang="ar-IQ" sz="2800" dirty="0"/>
              <a:t>المدة في أغلب الأحوال إذ يلتزم العامل أن يعمل لمدة معينة أو غير </a:t>
            </a:r>
            <a:r>
              <a:rPr lang="ar-IQ" sz="2800" dirty="0" smtClean="0"/>
              <a:t>معينة, </a:t>
            </a:r>
            <a:r>
              <a:rPr lang="ar-IQ" sz="2800" dirty="0"/>
              <a:t>في هذه الحالة يكون الزمن عنصراً جوهرياً من عناصر العقد وينتج منه</a:t>
            </a:r>
            <a:r>
              <a:rPr lang="ar-IQ" sz="2800" dirty="0" smtClean="0"/>
              <a:t>.</a:t>
            </a:r>
          </a:p>
          <a:p>
            <a:pPr algn="just" rtl="1"/>
            <a:endParaRPr lang="ar-IQ" sz="2800" dirty="0"/>
          </a:p>
          <a:p>
            <a:pPr algn="just" rtl="1"/>
            <a:r>
              <a:rPr lang="ar-IQ" sz="2800" dirty="0"/>
              <a:t>ا- إبطال عقد العمل لايسري أثره على الماضي بأثر رجعي.</a:t>
            </a:r>
          </a:p>
          <a:p>
            <a:pPr algn="just" rtl="1"/>
            <a:r>
              <a:rPr lang="ar-IQ" sz="2800" dirty="0"/>
              <a:t>ب – القوة القاهرة توقف آثر العقد ولا تنهي العقد ابدياً. </a:t>
            </a:r>
            <a:endParaRPr lang="ar-IQ" sz="2800" dirty="0" smtClean="0"/>
          </a:p>
          <a:p>
            <a:pPr algn="just" rtl="1"/>
            <a:endParaRPr lang="ar-IQ" sz="2800" dirty="0"/>
          </a:p>
        </p:txBody>
      </p:sp>
    </p:spTree>
    <p:extLst>
      <p:ext uri="{BB962C8B-B14F-4D97-AF65-F5344CB8AC3E}">
        <p14:creationId xmlns:p14="http://schemas.microsoft.com/office/powerpoint/2010/main" val="126916573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00B050"/>
                </a:solidFill>
              </a:rPr>
              <a:t>عناصر عقد العمل</a:t>
            </a:r>
          </a:p>
          <a:p>
            <a:pPr algn="r" rtl="1"/>
            <a:r>
              <a:rPr lang="ar-IQ" sz="2800" dirty="0" smtClean="0"/>
              <a:t>1-</a:t>
            </a:r>
            <a:r>
              <a:rPr lang="ar-IQ" sz="2800" dirty="0" smtClean="0">
                <a:solidFill>
                  <a:srgbClr val="00B050"/>
                </a:solidFill>
              </a:rPr>
              <a:t>عنصر </a:t>
            </a:r>
            <a:r>
              <a:rPr lang="ar-IQ" sz="2800" dirty="0">
                <a:solidFill>
                  <a:srgbClr val="00B050"/>
                </a:solidFill>
              </a:rPr>
              <a:t>العمل : </a:t>
            </a:r>
            <a:r>
              <a:rPr lang="ar-IQ" sz="2800" dirty="0"/>
              <a:t>الذي هو عبارة عن كل ما يبذل من جهد إنساني فكري أو تقني أو جسماني لقاء </a:t>
            </a:r>
            <a:r>
              <a:rPr lang="ar-IQ" sz="2800" dirty="0" smtClean="0"/>
              <a:t>أجر.</a:t>
            </a:r>
            <a:endParaRPr lang="ar-IQ" sz="2800" dirty="0"/>
          </a:p>
          <a:p>
            <a:pPr algn="r" rtl="1"/>
            <a:r>
              <a:rPr lang="ar-IQ" sz="2800" dirty="0"/>
              <a:t>2-</a:t>
            </a:r>
            <a:r>
              <a:rPr lang="ar-IQ" sz="2800" dirty="0">
                <a:solidFill>
                  <a:srgbClr val="00B050"/>
                </a:solidFill>
              </a:rPr>
              <a:t>عنصر </a:t>
            </a:r>
            <a:r>
              <a:rPr lang="ar-IQ" sz="2800" dirty="0" smtClean="0">
                <a:solidFill>
                  <a:srgbClr val="00B050"/>
                </a:solidFill>
              </a:rPr>
              <a:t>الأجر : </a:t>
            </a:r>
            <a:r>
              <a:rPr lang="ar-IQ" sz="2800" dirty="0" smtClean="0"/>
              <a:t>يعتبر هذا العنصر متحققا متى حصل العامل على مقابل العمل الذي يؤديه, أيا كان نوع هذا المقابل, نقديا كان أم عينيا.</a:t>
            </a:r>
            <a:endParaRPr lang="en-US" sz="2800" dirty="0" smtClean="0"/>
          </a:p>
          <a:p>
            <a:pPr algn="r" rtl="1"/>
            <a:r>
              <a:rPr lang="ar-IQ" sz="2800" dirty="0">
                <a:solidFill>
                  <a:schemeClr val="tx1"/>
                </a:solidFill>
              </a:rPr>
              <a:t>3-</a:t>
            </a:r>
            <a:r>
              <a:rPr lang="ar-IQ" sz="2800" dirty="0">
                <a:solidFill>
                  <a:srgbClr val="00B050"/>
                </a:solidFill>
              </a:rPr>
              <a:t>عنصر </a:t>
            </a:r>
            <a:r>
              <a:rPr lang="ar-IQ" sz="2800" dirty="0" smtClean="0">
                <a:solidFill>
                  <a:srgbClr val="00B050"/>
                </a:solidFill>
              </a:rPr>
              <a:t>التبعية</a:t>
            </a:r>
            <a:r>
              <a:rPr lang="en-US" sz="2800" dirty="0" smtClean="0">
                <a:solidFill>
                  <a:srgbClr val="00B050"/>
                </a:solidFill>
              </a:rPr>
              <a:t> :</a:t>
            </a:r>
            <a:r>
              <a:rPr lang="en-US" sz="2800" dirty="0" smtClean="0"/>
              <a:t> </a:t>
            </a:r>
            <a:r>
              <a:rPr lang="ar-IQ" sz="2800" dirty="0" smtClean="0"/>
              <a:t>تنقسم </a:t>
            </a:r>
            <a:r>
              <a:rPr lang="ar-IQ" sz="2800" dirty="0"/>
              <a:t>التبعية </a:t>
            </a:r>
            <a:r>
              <a:rPr lang="ar-IQ" sz="2800" dirty="0" smtClean="0"/>
              <a:t>إلى</a:t>
            </a:r>
          </a:p>
          <a:p>
            <a:pPr algn="r" rtl="1"/>
            <a:endParaRPr lang="ar-IQ" sz="2800" dirty="0"/>
          </a:p>
          <a:p>
            <a:pPr algn="r" rtl="1"/>
            <a:r>
              <a:rPr lang="ar-IQ" sz="2800" dirty="0"/>
              <a:t>أ- التبعية الإقتصادية ويتحقق ذلك متى توافر </a:t>
            </a:r>
            <a:r>
              <a:rPr lang="ar-IQ" sz="2800" dirty="0" smtClean="0"/>
              <a:t>ما يأتي :</a:t>
            </a:r>
            <a:endParaRPr lang="ar-IQ" sz="2800" dirty="0"/>
          </a:p>
          <a:p>
            <a:pPr algn="r" rtl="1"/>
            <a:r>
              <a:rPr lang="ar-IQ" sz="2800" dirty="0"/>
              <a:t>الأول: يعتمد العامل في عيشه على أجره بإعتباره المورد الرئيسي أو الوحيد لعيشه.</a:t>
            </a:r>
          </a:p>
          <a:p>
            <a:pPr algn="r" rtl="1"/>
            <a:r>
              <a:rPr lang="ar-IQ" sz="2800" dirty="0"/>
              <a:t>الثاني: أن يرصد من يقوم بالعمل نشاطه على خدمة صاحب العمل الذي يعطيه كل مايحصل عليه من أجره.</a:t>
            </a:r>
          </a:p>
          <a:p>
            <a:pPr algn="r" rtl="1"/>
            <a:endParaRPr lang="ar-IQ" sz="2800" dirty="0" smtClean="0"/>
          </a:p>
          <a:p>
            <a:pPr algn="r" rtl="1"/>
            <a:endParaRPr lang="ar-IQ" sz="2800" dirty="0"/>
          </a:p>
        </p:txBody>
      </p:sp>
    </p:spTree>
    <p:extLst>
      <p:ext uri="{BB962C8B-B14F-4D97-AF65-F5344CB8AC3E}">
        <p14:creationId xmlns:p14="http://schemas.microsoft.com/office/powerpoint/2010/main" val="39926595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t>ب- التبعية </a:t>
            </a:r>
            <a:r>
              <a:rPr lang="ar-IQ" sz="2800" dirty="0" smtClean="0"/>
              <a:t>القانونية : تتحقق </a:t>
            </a:r>
            <a:r>
              <a:rPr lang="ar-IQ" sz="2800" dirty="0"/>
              <a:t>هذه التبعية </a:t>
            </a:r>
            <a:r>
              <a:rPr lang="ar-IQ" sz="2800" dirty="0" smtClean="0"/>
              <a:t>عندما </a:t>
            </a:r>
            <a:r>
              <a:rPr lang="ar-IQ" sz="2800" dirty="0"/>
              <a:t>يكون العامل في مركز الخضوع لصاحب </a:t>
            </a:r>
            <a:r>
              <a:rPr lang="ar-IQ" sz="2800" dirty="0" smtClean="0"/>
              <a:t>العمل. فيكون لهذا الأخير </a:t>
            </a:r>
            <a:r>
              <a:rPr lang="ar-IQ" sz="2800" dirty="0"/>
              <a:t>إصدار أوامر </a:t>
            </a:r>
            <a:r>
              <a:rPr lang="ar-IQ" sz="2800" dirty="0" smtClean="0"/>
              <a:t>وتعليمات للعامل </a:t>
            </a:r>
            <a:r>
              <a:rPr lang="ar-IQ" sz="2800" dirty="0"/>
              <a:t>بشأن أداء العمل ويشرف عليه ويراقبه ويفرض عليه جزائه في حالة مخالفته </a:t>
            </a:r>
            <a:r>
              <a:rPr lang="ar-IQ" sz="2800" dirty="0" smtClean="0"/>
              <a:t>الأوامر  وإهماله.</a:t>
            </a:r>
          </a:p>
          <a:p>
            <a:pPr algn="r" rtl="1"/>
            <a:endParaRPr lang="ar-IQ" sz="2800" dirty="0"/>
          </a:p>
          <a:p>
            <a:pPr algn="r" rtl="1"/>
            <a:r>
              <a:rPr lang="ar-IQ" sz="2800" dirty="0" smtClean="0"/>
              <a:t>والتبعية </a:t>
            </a:r>
            <a:r>
              <a:rPr lang="ar-IQ" sz="2800" dirty="0"/>
              <a:t>القانونية يكون </a:t>
            </a:r>
            <a:r>
              <a:rPr lang="ar-IQ" sz="2800" dirty="0" smtClean="0"/>
              <a:t>إما :</a:t>
            </a:r>
            <a:endParaRPr lang="ar-IQ" sz="2800" dirty="0"/>
          </a:p>
          <a:p>
            <a:pPr algn="r" rtl="1"/>
            <a:r>
              <a:rPr lang="ar-IQ" sz="2800" dirty="0"/>
              <a:t>1- </a:t>
            </a:r>
            <a:r>
              <a:rPr lang="ar-IQ" sz="2800" dirty="0" smtClean="0"/>
              <a:t>تبعية الفنية : حين يخضع فيها العامل لأشراف وتوجيه كامل أو شبه كامل من قبل صاحب العمل في دقائق وجزئيات العمل. </a:t>
            </a:r>
            <a:endParaRPr lang="ar-IQ" sz="2800" dirty="0"/>
          </a:p>
          <a:p>
            <a:pPr algn="r" rtl="1"/>
            <a:r>
              <a:rPr lang="ar-IQ" sz="2800" dirty="0"/>
              <a:t>2- التبعية الإدارية </a:t>
            </a:r>
            <a:r>
              <a:rPr lang="ar-IQ" sz="2800" dirty="0" smtClean="0"/>
              <a:t>: حيث تقتصر في هذه الحالة على اشراف الظروف الخارجية من قبل </a:t>
            </a:r>
            <a:r>
              <a:rPr lang="ar-IQ" sz="2800" smtClean="0"/>
              <a:t>صاحب العمل, </a:t>
            </a:r>
            <a:r>
              <a:rPr lang="ar-IQ" sz="2800" dirty="0" smtClean="0"/>
              <a:t>كتحديد مكان العمل ووقته.</a:t>
            </a:r>
          </a:p>
          <a:p>
            <a:pPr algn="r" rtl="1"/>
            <a:endParaRPr lang="ar-IQ" sz="2800" dirty="0"/>
          </a:p>
          <a:p>
            <a:pPr algn="r" rtl="1"/>
            <a:r>
              <a:rPr lang="ar-IQ" sz="2800" dirty="0" smtClean="0"/>
              <a:t>ولتحقيق عنصر التبعية في عقد العمل, يكتفي وجود التبعية الأدارية.</a:t>
            </a:r>
          </a:p>
          <a:p>
            <a:pPr algn="r" rtl="1"/>
            <a:endParaRPr lang="ar-IQ" sz="2800" dirty="0"/>
          </a:p>
        </p:txBody>
      </p:sp>
    </p:spTree>
    <p:extLst>
      <p:ext uri="{BB962C8B-B14F-4D97-AF65-F5344CB8AC3E}">
        <p14:creationId xmlns:p14="http://schemas.microsoft.com/office/powerpoint/2010/main" val="145813355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0" y="381000"/>
            <a:ext cx="5029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تمييز عقد العمل عن غيره من العقود</a:t>
            </a:r>
          </a:p>
        </p:txBody>
      </p:sp>
      <p:sp>
        <p:nvSpPr>
          <p:cNvPr id="3" name="Rectangle 2"/>
          <p:cNvSpPr/>
          <p:nvPr/>
        </p:nvSpPr>
        <p:spPr>
          <a:xfrm>
            <a:off x="304800" y="1371600"/>
            <a:ext cx="8534400" cy="510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3200" dirty="0" smtClean="0">
              <a:solidFill>
                <a:srgbClr val="FFC000"/>
              </a:solidFill>
            </a:endParaRPr>
          </a:p>
          <a:p>
            <a:pPr algn="just" rtl="1"/>
            <a:r>
              <a:rPr lang="en-US" sz="3200" dirty="0" smtClean="0">
                <a:solidFill>
                  <a:srgbClr val="FFC000"/>
                </a:solidFill>
              </a:rPr>
              <a:t>1</a:t>
            </a:r>
            <a:r>
              <a:rPr lang="ar-IQ" sz="3200" dirty="0" smtClean="0">
                <a:solidFill>
                  <a:srgbClr val="FFC000"/>
                </a:solidFill>
              </a:rPr>
              <a:t>- تمييز </a:t>
            </a:r>
            <a:r>
              <a:rPr lang="ar-IQ" sz="3200" dirty="0">
                <a:solidFill>
                  <a:srgbClr val="FFC000"/>
                </a:solidFill>
              </a:rPr>
              <a:t>عقد العمل عن العقد </a:t>
            </a:r>
            <a:r>
              <a:rPr lang="ar-IQ" sz="3200" dirty="0" smtClean="0">
                <a:solidFill>
                  <a:srgbClr val="FFC000"/>
                </a:solidFill>
              </a:rPr>
              <a:t>المقاولة</a:t>
            </a:r>
            <a:endParaRPr lang="en-US" sz="3200" dirty="0" smtClean="0">
              <a:solidFill>
                <a:srgbClr val="FFC000"/>
              </a:solidFill>
            </a:endParaRPr>
          </a:p>
          <a:p>
            <a:pPr algn="just" rtl="1"/>
            <a:r>
              <a:rPr lang="ar-IQ" sz="3200" dirty="0">
                <a:solidFill>
                  <a:schemeClr val="tx1"/>
                </a:solidFill>
              </a:rPr>
              <a:t>أولاً</a:t>
            </a:r>
            <a:r>
              <a:rPr lang="ar-IQ" sz="3200" dirty="0" smtClean="0">
                <a:solidFill>
                  <a:schemeClr val="tx1"/>
                </a:solidFill>
              </a:rPr>
              <a:t>:</a:t>
            </a:r>
            <a:r>
              <a:rPr lang="en-US" sz="3200" dirty="0" smtClean="0">
                <a:solidFill>
                  <a:schemeClr val="tx1"/>
                </a:solidFill>
              </a:rPr>
              <a:t> </a:t>
            </a:r>
            <a:r>
              <a:rPr lang="ar-IQ" sz="3200" dirty="0" smtClean="0">
                <a:solidFill>
                  <a:schemeClr val="tx1"/>
                </a:solidFill>
              </a:rPr>
              <a:t>يتشابه </a:t>
            </a:r>
            <a:r>
              <a:rPr lang="ar-IQ" sz="3200" dirty="0">
                <a:solidFill>
                  <a:schemeClr val="tx1"/>
                </a:solidFill>
              </a:rPr>
              <a:t>العقدان من حيث أنهما يردان على </a:t>
            </a:r>
            <a:r>
              <a:rPr lang="ar-IQ" sz="3200" dirty="0">
                <a:solidFill>
                  <a:srgbClr val="C00000"/>
                </a:solidFill>
              </a:rPr>
              <a:t>العمل</a:t>
            </a:r>
            <a:r>
              <a:rPr lang="ar-IQ" sz="3200" dirty="0">
                <a:solidFill>
                  <a:schemeClr val="tx1"/>
                </a:solidFill>
              </a:rPr>
              <a:t> الذي يلتزم به أحد طرفي العقد مقابل الأجر الذي يدفعه الطرف </a:t>
            </a:r>
            <a:r>
              <a:rPr lang="ar-IQ" sz="3200" dirty="0" smtClean="0">
                <a:solidFill>
                  <a:schemeClr val="tx1"/>
                </a:solidFill>
              </a:rPr>
              <a:t>الأخر</a:t>
            </a:r>
            <a:r>
              <a:rPr lang="en-US" sz="3200" dirty="0" smtClean="0">
                <a:solidFill>
                  <a:schemeClr val="tx1"/>
                </a:solidFill>
              </a:rPr>
              <a:t>.</a:t>
            </a:r>
          </a:p>
          <a:p>
            <a:pPr algn="just" rtl="1"/>
            <a:endParaRPr lang="en-US" sz="3200" dirty="0" smtClean="0">
              <a:solidFill>
                <a:schemeClr val="tx1"/>
              </a:solidFill>
            </a:endParaRPr>
          </a:p>
          <a:p>
            <a:pPr algn="just" rtl="1"/>
            <a:r>
              <a:rPr lang="ar-IQ" sz="3200" dirty="0">
                <a:solidFill>
                  <a:schemeClr val="tx1"/>
                </a:solidFill>
              </a:rPr>
              <a:t>ثانياً: يختلف العقدان من حيث عنصر </a:t>
            </a:r>
            <a:r>
              <a:rPr lang="ar-IQ" sz="3200" dirty="0">
                <a:solidFill>
                  <a:srgbClr val="C00000"/>
                </a:solidFill>
              </a:rPr>
              <a:t>التبعية القانونية </a:t>
            </a:r>
          </a:p>
          <a:p>
            <a:pPr algn="just" rtl="1"/>
            <a:r>
              <a:rPr lang="ar-IQ" sz="3200" dirty="0" smtClean="0">
                <a:solidFill>
                  <a:schemeClr val="tx1"/>
                </a:solidFill>
              </a:rPr>
              <a:t>يتميز </a:t>
            </a:r>
            <a:r>
              <a:rPr lang="ar-IQ" sz="3200" dirty="0">
                <a:solidFill>
                  <a:schemeClr val="tx1"/>
                </a:solidFill>
              </a:rPr>
              <a:t>عقد العمل عن عقد المقاولة بأن في الأول دون الثاني حقاً لرب العمل في إدارة جهود العامل وتوجيهها أثناء قيامه بالعمل أو على الأقل في الأشراف عليه. </a:t>
            </a:r>
          </a:p>
          <a:p>
            <a:pPr algn="r" rtl="1"/>
            <a:endParaRPr lang="en-US" sz="3200" dirty="0" smtClean="0">
              <a:solidFill>
                <a:srgbClr val="FFC000"/>
              </a:solidFill>
            </a:endParaRPr>
          </a:p>
          <a:p>
            <a:pPr algn="r" rtl="1"/>
            <a:endParaRPr lang="ar-IQ" sz="2800" dirty="0"/>
          </a:p>
        </p:txBody>
      </p:sp>
    </p:spTree>
    <p:extLst>
      <p:ext uri="{BB962C8B-B14F-4D97-AF65-F5344CB8AC3E}">
        <p14:creationId xmlns:p14="http://schemas.microsoft.com/office/powerpoint/2010/main" val="9998744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200" dirty="0">
                <a:solidFill>
                  <a:srgbClr val="FFC000"/>
                </a:solidFill>
              </a:rPr>
              <a:t>2-عقد العمل والشركة</a:t>
            </a:r>
            <a:r>
              <a:rPr lang="ar-IQ" sz="3200" dirty="0" smtClean="0">
                <a:solidFill>
                  <a:srgbClr val="FFC000"/>
                </a:solidFill>
              </a:rPr>
              <a:t>:</a:t>
            </a:r>
            <a:endParaRPr lang="en-US" sz="3200" dirty="0" smtClean="0">
              <a:solidFill>
                <a:srgbClr val="FFC000"/>
              </a:solidFill>
            </a:endParaRPr>
          </a:p>
          <a:p>
            <a:pPr algn="r" rtl="1"/>
            <a:endParaRPr lang="ar-IQ" sz="3200" dirty="0">
              <a:solidFill>
                <a:srgbClr val="FFC000"/>
              </a:solidFill>
            </a:endParaRPr>
          </a:p>
          <a:p>
            <a:pPr algn="r" rtl="1"/>
            <a:r>
              <a:rPr lang="ar-IQ" sz="3200" dirty="0"/>
              <a:t>أولاً : أوجه  التشابه في العقدين يقوم على</a:t>
            </a:r>
          </a:p>
          <a:p>
            <a:pPr algn="r" rtl="1"/>
            <a:r>
              <a:rPr lang="ar-IQ" sz="3200" dirty="0"/>
              <a:t>أ -  أن كلا العقدين قد ينشأ بين شخصين يقتصر على إلتزام أحد طرفيه أن تكون حصته هي ما يقدمه من العمل فقط .</a:t>
            </a:r>
          </a:p>
          <a:p>
            <a:pPr algn="r" rtl="1"/>
            <a:r>
              <a:rPr lang="ar-IQ" sz="3200" dirty="0"/>
              <a:t>ب -  قد يكون أجر العمل في عقد العمل جزء من الأرباح  التي يحصل </a:t>
            </a:r>
            <a:r>
              <a:rPr lang="ar-IQ" sz="3200" dirty="0" smtClean="0"/>
              <a:t>عليها</a:t>
            </a:r>
            <a:r>
              <a:rPr lang="en-US" sz="3200" dirty="0" smtClean="0"/>
              <a:t>.</a:t>
            </a:r>
          </a:p>
          <a:p>
            <a:pPr algn="r" rtl="1"/>
            <a:endParaRPr lang="ar-IQ" sz="3200" dirty="0"/>
          </a:p>
          <a:p>
            <a:pPr algn="r" rtl="1"/>
            <a:r>
              <a:rPr lang="ar-IQ" sz="3200" dirty="0" smtClean="0"/>
              <a:t>ثانياً</a:t>
            </a:r>
            <a:r>
              <a:rPr lang="ar-IQ" sz="3200" dirty="0"/>
              <a:t>: أوجه </a:t>
            </a:r>
            <a:r>
              <a:rPr lang="ar-IQ" sz="3200" dirty="0" smtClean="0"/>
              <a:t>الإختلاف </a:t>
            </a:r>
            <a:r>
              <a:rPr lang="ar-IQ" sz="3200" dirty="0"/>
              <a:t>هي معيار </a:t>
            </a:r>
            <a:r>
              <a:rPr lang="ar-IQ" sz="3200" dirty="0">
                <a:solidFill>
                  <a:srgbClr val="C00000"/>
                </a:solidFill>
              </a:rPr>
              <a:t>التبعية القانونية</a:t>
            </a:r>
          </a:p>
          <a:p>
            <a:pPr algn="r" rtl="1"/>
            <a:r>
              <a:rPr lang="ar-IQ" sz="3200" dirty="0" smtClean="0"/>
              <a:t>حيث </a:t>
            </a:r>
            <a:r>
              <a:rPr lang="ar-IQ" sz="3200" dirty="0"/>
              <a:t>في عقد الشركة التبعية القانونية </a:t>
            </a:r>
            <a:r>
              <a:rPr lang="ar-IQ" sz="3200" dirty="0" smtClean="0"/>
              <a:t>تتناف</a:t>
            </a:r>
            <a:r>
              <a:rPr lang="ar-IQ" sz="3200" dirty="0"/>
              <a:t>ي</a:t>
            </a:r>
            <a:r>
              <a:rPr lang="ar-IQ" sz="3200" dirty="0" smtClean="0"/>
              <a:t> </a:t>
            </a:r>
            <a:r>
              <a:rPr lang="ar-IQ" sz="3200" dirty="0"/>
              <a:t>مع طبيعة هذا العقد الذي يقوم أساساً على المساواة بين </a:t>
            </a:r>
            <a:r>
              <a:rPr lang="ar-IQ" sz="3200" dirty="0" smtClean="0"/>
              <a:t>الشركاء</a:t>
            </a:r>
            <a:r>
              <a:rPr lang="en-US" sz="3200" dirty="0" smtClean="0"/>
              <a:t>.</a:t>
            </a:r>
            <a:endParaRPr lang="en-US" sz="3200" dirty="0"/>
          </a:p>
        </p:txBody>
      </p:sp>
    </p:spTree>
    <p:extLst>
      <p:ext uri="{BB962C8B-B14F-4D97-AF65-F5344CB8AC3E}">
        <p14:creationId xmlns:p14="http://schemas.microsoft.com/office/powerpoint/2010/main" val="239377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153400" cy="62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smtClean="0">
                <a:solidFill>
                  <a:srgbClr val="FFFF00"/>
                </a:solidFill>
              </a:rPr>
              <a:t>2</a:t>
            </a:r>
            <a:r>
              <a:rPr lang="ar-IQ" sz="3600" dirty="0" smtClean="0">
                <a:solidFill>
                  <a:srgbClr val="FFFF00"/>
                </a:solidFill>
              </a:rPr>
              <a:t>- </a:t>
            </a:r>
            <a:r>
              <a:rPr lang="ar-IQ" sz="3600" dirty="0">
                <a:solidFill>
                  <a:srgbClr val="FFFF00"/>
                </a:solidFill>
              </a:rPr>
              <a:t>العامل </a:t>
            </a:r>
            <a:r>
              <a:rPr lang="ar-IQ" sz="3600" dirty="0" smtClean="0">
                <a:solidFill>
                  <a:srgbClr val="FFFF00"/>
                </a:solidFill>
              </a:rPr>
              <a:t>القانوني</a:t>
            </a:r>
            <a:r>
              <a:rPr lang="ar-IQ" sz="3600" dirty="0">
                <a:solidFill>
                  <a:srgbClr val="FFFF00"/>
                </a:solidFill>
              </a:rPr>
              <a:t> </a:t>
            </a:r>
            <a:r>
              <a:rPr lang="ar-IQ" sz="3600" dirty="0" smtClean="0">
                <a:solidFill>
                  <a:srgbClr val="FFFF00"/>
                </a:solidFill>
              </a:rPr>
              <a:t>:</a:t>
            </a:r>
          </a:p>
          <a:p>
            <a:pPr algn="just" rtl="1"/>
            <a:r>
              <a:rPr lang="ar-IQ" sz="3200" dirty="0">
                <a:solidFill>
                  <a:srgbClr val="FFFF00"/>
                </a:solidFill>
              </a:rPr>
              <a:t> </a:t>
            </a:r>
            <a:r>
              <a:rPr lang="ar-IQ" sz="3200" dirty="0">
                <a:solidFill>
                  <a:schemeClr val="tx1"/>
                </a:solidFill>
              </a:rPr>
              <a:t>ترتب على تطبيق المذهب الفردي نتائج خطيرة فظهر كرد الفعل </a:t>
            </a:r>
            <a:r>
              <a:rPr lang="ar-IQ" sz="3200" dirty="0" smtClean="0">
                <a:solidFill>
                  <a:schemeClr val="tx1"/>
                </a:solidFill>
              </a:rPr>
              <a:t>لذلك ظهر </a:t>
            </a:r>
            <a:r>
              <a:rPr lang="ar-IQ" sz="3200" dirty="0">
                <a:solidFill>
                  <a:schemeClr val="tx1"/>
                </a:solidFill>
              </a:rPr>
              <a:t>المذهب </a:t>
            </a:r>
            <a:r>
              <a:rPr lang="ar-IQ" sz="3200" dirty="0" smtClean="0">
                <a:solidFill>
                  <a:schemeClr val="tx1"/>
                </a:solidFill>
              </a:rPr>
              <a:t>الإجتماعي:</a:t>
            </a:r>
          </a:p>
          <a:p>
            <a:pPr algn="just" rtl="1"/>
            <a:r>
              <a:rPr lang="ar-IQ" sz="3200" dirty="0" smtClean="0">
                <a:solidFill>
                  <a:schemeClr val="tx1"/>
                </a:solidFill>
              </a:rPr>
              <a:t>أ - </a:t>
            </a:r>
            <a:r>
              <a:rPr lang="ar-IQ" sz="3200" dirty="0">
                <a:solidFill>
                  <a:schemeClr val="tx1"/>
                </a:solidFill>
              </a:rPr>
              <a:t>الذي نادى بضرورة تركيز إهتمام القانون بالمجمتع وليس </a:t>
            </a:r>
            <a:r>
              <a:rPr lang="ar-IQ" sz="3200" dirty="0" smtClean="0">
                <a:solidFill>
                  <a:schemeClr val="tx1"/>
                </a:solidFill>
              </a:rPr>
              <a:t>الفرد.</a:t>
            </a:r>
            <a:endParaRPr lang="ar-IQ" sz="3200" dirty="0">
              <a:solidFill>
                <a:schemeClr val="tx1"/>
              </a:solidFill>
            </a:endParaRPr>
          </a:p>
          <a:p>
            <a:pPr algn="just" rtl="1"/>
            <a:r>
              <a:rPr lang="ar-IQ" sz="3200" dirty="0" smtClean="0">
                <a:solidFill>
                  <a:schemeClr val="tx1"/>
                </a:solidFill>
              </a:rPr>
              <a:t>ب- </a:t>
            </a:r>
            <a:r>
              <a:rPr lang="ar-IQ" sz="3200" dirty="0">
                <a:solidFill>
                  <a:schemeClr val="tx1"/>
                </a:solidFill>
              </a:rPr>
              <a:t>الحد من تطبيق مبدأ سلطان الإرادة وتقيده، لأنه يضفى الصفة الشرعية لتحكم القوي </a:t>
            </a:r>
            <a:r>
              <a:rPr lang="ar-IQ" sz="3200" dirty="0" smtClean="0">
                <a:solidFill>
                  <a:schemeClr val="tx1"/>
                </a:solidFill>
              </a:rPr>
              <a:t>بالضعيف.</a:t>
            </a:r>
            <a:endParaRPr lang="ar-IQ" sz="3200" dirty="0">
              <a:solidFill>
                <a:schemeClr val="tx1"/>
              </a:solidFill>
            </a:endParaRPr>
          </a:p>
          <a:p>
            <a:pPr algn="just" rtl="1"/>
            <a:r>
              <a:rPr lang="ar-IQ" sz="3200" dirty="0" smtClean="0">
                <a:solidFill>
                  <a:schemeClr val="tx1"/>
                </a:solidFill>
              </a:rPr>
              <a:t>ج- المناداة </a:t>
            </a:r>
            <a:r>
              <a:rPr lang="ar-IQ" sz="3200" dirty="0">
                <a:solidFill>
                  <a:schemeClr val="tx1"/>
                </a:solidFill>
              </a:rPr>
              <a:t>بتحقيق المساواة بين الطرفين لأن المساواة القانونية لاتكفي إذا لم ترافقها المساواة الإقتصادية</a:t>
            </a:r>
          </a:p>
          <a:p>
            <a:pPr algn="just" rtl="1"/>
            <a:r>
              <a:rPr lang="ar-IQ" sz="3200" dirty="0">
                <a:solidFill>
                  <a:schemeClr val="tx1"/>
                </a:solidFill>
              </a:rPr>
              <a:t> لذلك أصبح تدخل الدولة ضرورياً لأعادة </a:t>
            </a:r>
            <a:r>
              <a:rPr lang="ar-IQ" sz="3200" dirty="0" smtClean="0">
                <a:solidFill>
                  <a:schemeClr val="tx1"/>
                </a:solidFill>
              </a:rPr>
              <a:t>التوازن بين ارادتي الطرفين المتعاقدين.</a:t>
            </a:r>
            <a:endParaRPr lang="ar-IQ" sz="3200" dirty="0">
              <a:solidFill>
                <a:schemeClr val="tx1"/>
              </a:solidFill>
            </a:endParaRPr>
          </a:p>
          <a:p>
            <a:pPr algn="just" rtl="1"/>
            <a:endParaRPr lang="en-US" sz="3200" dirty="0">
              <a:solidFill>
                <a:schemeClr val="tx1"/>
              </a:solidFill>
            </a:endParaRPr>
          </a:p>
        </p:txBody>
      </p:sp>
    </p:spTree>
    <p:extLst>
      <p:ext uri="{BB962C8B-B14F-4D97-AF65-F5344CB8AC3E}">
        <p14:creationId xmlns:p14="http://schemas.microsoft.com/office/powerpoint/2010/main" val="133553217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FFC000"/>
                </a:solidFill>
              </a:rPr>
              <a:t>3-عقد العمل </a:t>
            </a:r>
            <a:r>
              <a:rPr lang="ar-IQ" sz="3200" dirty="0" smtClean="0">
                <a:solidFill>
                  <a:srgbClr val="FFC000"/>
                </a:solidFill>
              </a:rPr>
              <a:t>والوكالة</a:t>
            </a:r>
          </a:p>
          <a:p>
            <a:pPr algn="ctr" rtl="1"/>
            <a:endParaRPr lang="ar-IQ" sz="3200" dirty="0">
              <a:solidFill>
                <a:srgbClr val="FFC000"/>
              </a:solidFill>
            </a:endParaRPr>
          </a:p>
          <a:p>
            <a:pPr algn="just" rtl="1"/>
            <a:r>
              <a:rPr lang="ar-IQ" sz="3200" dirty="0"/>
              <a:t>الوكالة عقد </a:t>
            </a:r>
            <a:r>
              <a:rPr lang="ar-IQ" sz="3200" dirty="0" smtClean="0"/>
              <a:t>يقيم </a:t>
            </a:r>
            <a:r>
              <a:rPr lang="ar-IQ" sz="3200" dirty="0"/>
              <a:t>به شخص غيره مقام نفسه في تصرف جائز </a:t>
            </a:r>
            <a:r>
              <a:rPr lang="ar-IQ" sz="3200" dirty="0" smtClean="0"/>
              <a:t>معلوم.</a:t>
            </a:r>
          </a:p>
          <a:p>
            <a:pPr algn="just" rtl="1"/>
            <a:r>
              <a:rPr lang="ar-IQ" sz="3200" dirty="0" smtClean="0"/>
              <a:t>إذن </a:t>
            </a:r>
            <a:r>
              <a:rPr lang="ar-IQ" sz="3200" dirty="0"/>
              <a:t>نستنج مايلي</a:t>
            </a:r>
          </a:p>
          <a:p>
            <a:pPr algn="just" rtl="1"/>
            <a:r>
              <a:rPr lang="ar-IQ" sz="3200" dirty="0"/>
              <a:t>أولاً</a:t>
            </a:r>
            <a:r>
              <a:rPr lang="ar-IQ" sz="3200" dirty="0" smtClean="0"/>
              <a:t>: </a:t>
            </a:r>
            <a:r>
              <a:rPr lang="ar-IQ" sz="3200" dirty="0"/>
              <a:t>ان الوكالة ترد على التصرفات القانونية دون البدنية أو الذهنية التي تكون موضوع عقد العمل.</a:t>
            </a:r>
          </a:p>
          <a:p>
            <a:pPr algn="just" rtl="1"/>
            <a:r>
              <a:rPr lang="ar-IQ" sz="3200" dirty="0"/>
              <a:t>ثانياً: الوكالة قد تكون بأجر أو دون أجر في حين ان الأجر عنصر جوهري في عقد </a:t>
            </a:r>
            <a:r>
              <a:rPr lang="ar-IQ" sz="3200" dirty="0" smtClean="0"/>
              <a:t>العمل.</a:t>
            </a:r>
            <a:endParaRPr lang="ar-IQ" sz="3200" dirty="0"/>
          </a:p>
          <a:p>
            <a:pPr algn="just" rtl="1"/>
            <a:r>
              <a:rPr lang="ar-IQ" sz="3200" dirty="0"/>
              <a:t>ثالثاً: معيار التبعية القانونية في عقد العمل دون الوكالة حيث يتمتع الوكيل بقدر من الحرية حيث يتصرف الوكيل بإسمه ولصالح الأصيل. </a:t>
            </a:r>
          </a:p>
        </p:txBody>
      </p:sp>
    </p:spTree>
    <p:extLst>
      <p:ext uri="{BB962C8B-B14F-4D97-AF65-F5344CB8AC3E}">
        <p14:creationId xmlns:p14="http://schemas.microsoft.com/office/powerpoint/2010/main" val="26230472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304800"/>
            <a:ext cx="35052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t>انعقاد عقد العمل</a:t>
            </a:r>
            <a:endParaRPr lang="en-US" sz="3200" dirty="0"/>
          </a:p>
        </p:txBody>
      </p:sp>
      <p:sp>
        <p:nvSpPr>
          <p:cNvPr id="3" name="Rectangle 2"/>
          <p:cNvSpPr/>
          <p:nvPr/>
        </p:nvSpPr>
        <p:spPr>
          <a:xfrm>
            <a:off x="228600" y="1371600"/>
            <a:ext cx="8686800"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smtClean="0"/>
              <a:t>لهذا </a:t>
            </a:r>
            <a:r>
              <a:rPr lang="ar-IQ" sz="2800" dirty="0"/>
              <a:t>الغرض ندرس  </a:t>
            </a:r>
            <a:r>
              <a:rPr lang="ar-IQ" sz="2800" dirty="0">
                <a:solidFill>
                  <a:srgbClr val="FFC000"/>
                </a:solidFill>
              </a:rPr>
              <a:t>أطراف العقد والأهلية و التراضي</a:t>
            </a:r>
          </a:p>
          <a:p>
            <a:pPr algn="r" rtl="1"/>
            <a:r>
              <a:rPr lang="ar-IQ" sz="2800" dirty="0" smtClean="0">
                <a:solidFill>
                  <a:srgbClr val="FFC000"/>
                </a:solidFill>
              </a:rPr>
              <a:t>أولاً </a:t>
            </a:r>
            <a:r>
              <a:rPr lang="ar-IQ" sz="2800" dirty="0">
                <a:solidFill>
                  <a:srgbClr val="FFC000"/>
                </a:solidFill>
              </a:rPr>
              <a:t>: أطراف العقد</a:t>
            </a:r>
          </a:p>
          <a:p>
            <a:pPr algn="r" rtl="1"/>
            <a:r>
              <a:rPr lang="ar-IQ" sz="2800" dirty="0" smtClean="0"/>
              <a:t>1- العامل </a:t>
            </a:r>
            <a:r>
              <a:rPr lang="ar-IQ" sz="2800" dirty="0"/>
              <a:t>: هوكل من يؤدي عملاً لقاء أجر، ويكون تابعاً في عمله لإدارة وتوجيه صاحب العمل.</a:t>
            </a:r>
          </a:p>
          <a:p>
            <a:pPr algn="r" rtl="1"/>
            <a:r>
              <a:rPr lang="ar-IQ" sz="2800" dirty="0" smtClean="0"/>
              <a:t>ملاحظة </a:t>
            </a:r>
            <a:r>
              <a:rPr lang="ar-IQ" sz="2800" dirty="0"/>
              <a:t>: لايكون العامل إلا شخصاً </a:t>
            </a:r>
            <a:r>
              <a:rPr lang="ar-IQ" sz="2800" dirty="0" smtClean="0"/>
              <a:t>طبيعياً.</a:t>
            </a:r>
          </a:p>
          <a:p>
            <a:pPr algn="r" rtl="1"/>
            <a:endParaRPr lang="ar-IQ" sz="2800" dirty="0"/>
          </a:p>
          <a:p>
            <a:pPr algn="r" rtl="1"/>
            <a:r>
              <a:rPr lang="ar-IQ" sz="2800" dirty="0"/>
              <a:t>2-صاحب العمل: هو كل شخص طبيعي أو معنوي يستخدم عاملاً أو أكثر لقاء أجر.</a:t>
            </a:r>
          </a:p>
          <a:p>
            <a:pPr algn="r" rtl="1"/>
            <a:r>
              <a:rPr lang="ar-IQ" sz="2800" dirty="0" smtClean="0"/>
              <a:t>أ- لايشترط </a:t>
            </a:r>
            <a:r>
              <a:rPr lang="ar-IQ" sz="2800" dirty="0"/>
              <a:t>في صاحب العمل أن يزاول مهنة أو </a:t>
            </a:r>
            <a:r>
              <a:rPr lang="ar-IQ" sz="2800" dirty="0" smtClean="0"/>
              <a:t>حرفة.</a:t>
            </a:r>
            <a:endParaRPr lang="ar-IQ" sz="2800" dirty="0"/>
          </a:p>
          <a:p>
            <a:pPr algn="r" rtl="1"/>
            <a:r>
              <a:rPr lang="ar-IQ" sz="2800" dirty="0" smtClean="0"/>
              <a:t>ب- لايشترط </a:t>
            </a:r>
            <a:r>
              <a:rPr lang="ar-IQ" sz="2800" dirty="0"/>
              <a:t>في صاحب العمل أن يهدف في عمله إلى تحقيق </a:t>
            </a:r>
            <a:r>
              <a:rPr lang="ar-IQ" sz="2800" dirty="0" smtClean="0"/>
              <a:t>الربح.</a:t>
            </a:r>
            <a:endParaRPr lang="ar-IQ" sz="2800" dirty="0"/>
          </a:p>
          <a:p>
            <a:pPr algn="r" rtl="1"/>
            <a:r>
              <a:rPr lang="ar-IQ" sz="2800" dirty="0"/>
              <a:t>ج- يجوز أن يكون صاحب العمل شخصاً طبيعياً </a:t>
            </a:r>
            <a:r>
              <a:rPr lang="ar-IQ" sz="2800" dirty="0" smtClean="0"/>
              <a:t>أومعنوياً.</a:t>
            </a:r>
            <a:endParaRPr lang="en-US" sz="2800" dirty="0"/>
          </a:p>
        </p:txBody>
      </p:sp>
    </p:spTree>
    <p:extLst>
      <p:ext uri="{BB962C8B-B14F-4D97-AF65-F5344CB8AC3E}">
        <p14:creationId xmlns:p14="http://schemas.microsoft.com/office/powerpoint/2010/main" val="42558521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772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solidFill>
                  <a:srgbClr val="FFC000"/>
                </a:solidFill>
              </a:rPr>
              <a:t>الأهلية</a:t>
            </a:r>
          </a:p>
          <a:p>
            <a:pPr algn="ctr" rtl="1"/>
            <a:endParaRPr lang="ar-IQ" sz="3200" dirty="0">
              <a:solidFill>
                <a:srgbClr val="FFC000"/>
              </a:solidFill>
            </a:endParaRPr>
          </a:p>
          <a:p>
            <a:pPr algn="just" rtl="1"/>
            <a:r>
              <a:rPr lang="ar-IQ" sz="3200" dirty="0" smtClean="0"/>
              <a:t>أولاً</a:t>
            </a:r>
            <a:r>
              <a:rPr lang="ar-IQ" sz="3200" dirty="0"/>
              <a:t>: من </a:t>
            </a:r>
            <a:r>
              <a:rPr lang="ar-IQ" sz="3200" dirty="0" smtClean="0"/>
              <a:t>بلغ </a:t>
            </a:r>
            <a:r>
              <a:rPr lang="ar-IQ" sz="3200" dirty="0"/>
              <a:t>سن </a:t>
            </a:r>
            <a:r>
              <a:rPr lang="ar-IQ" sz="3200" dirty="0" smtClean="0"/>
              <a:t>الرشد </a:t>
            </a:r>
            <a:r>
              <a:rPr lang="ar-IQ" sz="3200" dirty="0"/>
              <a:t>ومتمتعاً بقواه العقلية يمكنه إبرام عقد </a:t>
            </a:r>
            <a:r>
              <a:rPr lang="ar-IQ" sz="3200" dirty="0" smtClean="0"/>
              <a:t>العمل.</a:t>
            </a:r>
          </a:p>
          <a:p>
            <a:pPr algn="just" rtl="1"/>
            <a:endParaRPr lang="ar-IQ" sz="3200" dirty="0"/>
          </a:p>
          <a:p>
            <a:pPr algn="just" rtl="1"/>
            <a:r>
              <a:rPr lang="ar-IQ" sz="3200" dirty="0"/>
              <a:t>ثانياً: من بلغ الخامسة عشر من العمر فإن إبرامه عقد العمل موقوف على إجازة وليه. </a:t>
            </a:r>
            <a:endParaRPr lang="ar-IQ" sz="3200" dirty="0" smtClean="0"/>
          </a:p>
          <a:p>
            <a:pPr algn="just" rtl="1"/>
            <a:endParaRPr lang="ar-IQ" sz="3200" dirty="0"/>
          </a:p>
          <a:p>
            <a:pPr algn="just" rtl="1"/>
            <a:r>
              <a:rPr lang="ar-IQ" sz="3200" dirty="0"/>
              <a:t>ثالثاً: صاحب العمل البالغ والراشد أو الصغير المميز المؤذون بالتجارة يمكنه إبرام عقد العمل كصاحب العمل</a:t>
            </a:r>
            <a:r>
              <a:rPr lang="ar-IQ" dirty="0"/>
              <a:t>.</a:t>
            </a:r>
          </a:p>
        </p:txBody>
      </p:sp>
    </p:spTree>
    <p:extLst>
      <p:ext uri="{BB962C8B-B14F-4D97-AF65-F5344CB8AC3E}">
        <p14:creationId xmlns:p14="http://schemas.microsoft.com/office/powerpoint/2010/main" val="21224851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60648"/>
            <a:ext cx="81534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FFC000"/>
                </a:solidFill>
              </a:rPr>
              <a:t>ثانياً: </a:t>
            </a:r>
            <a:r>
              <a:rPr lang="ar-IQ" sz="3200" dirty="0" smtClean="0">
                <a:solidFill>
                  <a:srgbClr val="FFC000"/>
                </a:solidFill>
              </a:rPr>
              <a:t>التراضي</a:t>
            </a:r>
          </a:p>
          <a:p>
            <a:pPr algn="r" rtl="1"/>
            <a:r>
              <a:rPr lang="ar-IQ" sz="3200" dirty="0" smtClean="0">
                <a:solidFill>
                  <a:srgbClr val="FFC000"/>
                </a:solidFill>
              </a:rPr>
              <a:t>* وجود التراضي</a:t>
            </a:r>
            <a:endParaRPr lang="en-US" sz="3200" dirty="0" smtClean="0">
              <a:solidFill>
                <a:srgbClr val="FFC000"/>
              </a:solidFill>
            </a:endParaRPr>
          </a:p>
          <a:p>
            <a:pPr algn="just" rtl="1"/>
            <a:r>
              <a:rPr lang="ar-IQ" sz="2800" dirty="0" smtClean="0">
                <a:solidFill>
                  <a:schemeClr val="tx1"/>
                </a:solidFill>
              </a:rPr>
              <a:t>يقصد بالتراضي, اتفاق ارادتين على أحداث أثر قانوني, أذن فلا بد من وجود التراضي بهذا الوصف, وصدوره عن ارادتين صحيحتين ووقوعه على المسائل الجوهرية.</a:t>
            </a:r>
          </a:p>
          <a:p>
            <a:pPr algn="just" rtl="1"/>
            <a:r>
              <a:rPr lang="ar-IQ" sz="2800" dirty="0" smtClean="0">
                <a:solidFill>
                  <a:schemeClr val="tx1"/>
                </a:solidFill>
              </a:rPr>
              <a:t>1- يتحقق وجود التراضي في عقد العمل بألتقاء الايجاب البات الصادر عن صاحب العمل أو العامل بقبول الطرف الآخر.</a:t>
            </a:r>
          </a:p>
          <a:p>
            <a:pPr algn="just" rtl="1"/>
            <a:r>
              <a:rPr lang="ar-IQ" sz="2800" dirty="0">
                <a:solidFill>
                  <a:schemeClr val="tx1"/>
                </a:solidFill>
              </a:rPr>
              <a:t>2- </a:t>
            </a:r>
            <a:r>
              <a:rPr lang="ar-IQ" sz="2800" dirty="0" smtClean="0">
                <a:solidFill>
                  <a:schemeClr val="tx1"/>
                </a:solidFill>
              </a:rPr>
              <a:t>التكييف القانوني لأسلوب الاعلان الذي يتبعه أصحاب العمل في الأعلان عن حاجتهم الى عمال وفقا لشروط معينة </a:t>
            </a:r>
            <a:endParaRPr lang="ar-IQ" sz="2800" dirty="0">
              <a:solidFill>
                <a:schemeClr val="tx1"/>
              </a:solidFill>
            </a:endParaRPr>
          </a:p>
          <a:p>
            <a:pPr algn="just" rtl="1"/>
            <a:r>
              <a:rPr lang="ar-IQ" sz="2800" dirty="0">
                <a:solidFill>
                  <a:schemeClr val="tx1"/>
                </a:solidFill>
              </a:rPr>
              <a:t>3- </a:t>
            </a:r>
            <a:r>
              <a:rPr lang="ar-IQ" sz="2800" dirty="0" smtClean="0">
                <a:solidFill>
                  <a:schemeClr val="tx1"/>
                </a:solidFill>
              </a:rPr>
              <a:t>التكييف القانوني </a:t>
            </a:r>
            <a:r>
              <a:rPr lang="ar-IQ" sz="2800" dirty="0">
                <a:solidFill>
                  <a:schemeClr val="tx1"/>
                </a:solidFill>
              </a:rPr>
              <a:t>لما يصدر من قبل العامل نتيجة الإعلان </a:t>
            </a:r>
            <a:endParaRPr lang="ar-IQ" sz="2800" dirty="0" smtClean="0">
              <a:solidFill>
                <a:schemeClr val="tx1"/>
              </a:solidFill>
            </a:endParaRPr>
          </a:p>
          <a:p>
            <a:pPr algn="just" rtl="1"/>
            <a:r>
              <a:rPr lang="ar-IQ" sz="2800" dirty="0">
                <a:solidFill>
                  <a:schemeClr val="tx1"/>
                </a:solidFill>
              </a:rPr>
              <a:t>4- مدى جواز رفض صاحب العمل إستجابة العامل للإعلان </a:t>
            </a:r>
            <a:r>
              <a:rPr lang="ar-IQ" sz="2800" dirty="0" smtClean="0">
                <a:solidFill>
                  <a:schemeClr val="tx1"/>
                </a:solidFill>
              </a:rPr>
              <a:t>.</a:t>
            </a:r>
            <a:endParaRPr lang="ar-IQ" sz="2800" dirty="0">
              <a:solidFill>
                <a:schemeClr val="tx1"/>
              </a:solidFill>
            </a:endParaRPr>
          </a:p>
          <a:p>
            <a:pPr algn="just" rtl="1"/>
            <a:endParaRPr lang="ar-IQ" sz="2800" dirty="0">
              <a:solidFill>
                <a:schemeClr val="tx1"/>
              </a:solidFill>
            </a:endParaRPr>
          </a:p>
        </p:txBody>
      </p:sp>
    </p:spTree>
    <p:extLst>
      <p:ext uri="{BB962C8B-B14F-4D97-AF65-F5344CB8AC3E}">
        <p14:creationId xmlns:p14="http://schemas.microsoft.com/office/powerpoint/2010/main" val="23790014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200" dirty="0" smtClean="0">
                <a:solidFill>
                  <a:srgbClr val="FFC000"/>
                </a:solidFill>
              </a:rPr>
              <a:t>* التراضي على المسائل الجوهرية</a:t>
            </a:r>
          </a:p>
          <a:p>
            <a:pPr algn="just" rtl="1"/>
            <a:r>
              <a:rPr lang="ar-IQ" sz="3200" dirty="0">
                <a:solidFill>
                  <a:srgbClr val="FFC000"/>
                </a:solidFill>
              </a:rPr>
              <a:t> </a:t>
            </a:r>
            <a:r>
              <a:rPr lang="ar-IQ" sz="2800" dirty="0">
                <a:solidFill>
                  <a:schemeClr val="tx1"/>
                </a:solidFill>
              </a:rPr>
              <a:t>المسائل الجوهرية في عقد العمل الفردي هي التراضي على العمل وعلى الأجر وعلى </a:t>
            </a:r>
            <a:r>
              <a:rPr lang="ar-IQ" sz="2800" dirty="0" smtClean="0">
                <a:solidFill>
                  <a:schemeClr val="tx1"/>
                </a:solidFill>
              </a:rPr>
              <a:t>المدة.</a:t>
            </a:r>
          </a:p>
          <a:p>
            <a:pPr algn="ctr" rtl="1"/>
            <a:r>
              <a:rPr lang="ar-IQ" sz="2800" dirty="0" smtClean="0">
                <a:solidFill>
                  <a:srgbClr val="00B0F0"/>
                </a:solidFill>
              </a:rPr>
              <a:t>1- التراضي </a:t>
            </a:r>
            <a:r>
              <a:rPr lang="ar-IQ" sz="2800" dirty="0">
                <a:solidFill>
                  <a:srgbClr val="00B0F0"/>
                </a:solidFill>
              </a:rPr>
              <a:t>على </a:t>
            </a:r>
            <a:r>
              <a:rPr lang="ar-IQ" sz="2800" dirty="0" smtClean="0">
                <a:solidFill>
                  <a:srgbClr val="00B0F0"/>
                </a:solidFill>
              </a:rPr>
              <a:t>العمل</a:t>
            </a:r>
          </a:p>
          <a:p>
            <a:pPr algn="just" rtl="1"/>
            <a:r>
              <a:rPr lang="ar-IQ" sz="2800" dirty="0" smtClean="0">
                <a:solidFill>
                  <a:schemeClr val="tx1"/>
                </a:solidFill>
              </a:rPr>
              <a:t>يخضع التراضي على نوع العمل لما يخضع له محل العقد في القانون المدني.</a:t>
            </a:r>
            <a:endParaRPr lang="ar-IQ" sz="2800" dirty="0">
              <a:solidFill>
                <a:schemeClr val="tx1"/>
              </a:solidFill>
            </a:endParaRPr>
          </a:p>
          <a:p>
            <a:pPr algn="just" rtl="1"/>
            <a:r>
              <a:rPr lang="ar-IQ" sz="2800" dirty="0">
                <a:solidFill>
                  <a:srgbClr val="00B0F0"/>
                </a:solidFill>
              </a:rPr>
              <a:t>أولاً: </a:t>
            </a:r>
            <a:r>
              <a:rPr lang="ar-IQ" sz="2800" dirty="0">
                <a:solidFill>
                  <a:schemeClr val="tx1"/>
                </a:solidFill>
              </a:rPr>
              <a:t>أن يكون العمل ممكناً وليس </a:t>
            </a:r>
            <a:r>
              <a:rPr lang="ar-IQ" sz="2800" dirty="0" smtClean="0">
                <a:solidFill>
                  <a:schemeClr val="tx1"/>
                </a:solidFill>
              </a:rPr>
              <a:t>مستحيلا </a:t>
            </a:r>
            <a:r>
              <a:rPr lang="ar-IQ" sz="2800" dirty="0">
                <a:solidFill>
                  <a:schemeClr val="tx1"/>
                </a:solidFill>
              </a:rPr>
              <a:t>إستحالة مطلقة لأنها تجعل العقد </a:t>
            </a:r>
            <a:r>
              <a:rPr lang="ar-IQ" sz="2800" dirty="0" smtClean="0">
                <a:solidFill>
                  <a:schemeClr val="tx1"/>
                </a:solidFill>
              </a:rPr>
              <a:t>باطلاً.</a:t>
            </a:r>
            <a:endParaRPr lang="ar-IQ" sz="2800" dirty="0">
              <a:solidFill>
                <a:schemeClr val="tx1"/>
              </a:solidFill>
            </a:endParaRPr>
          </a:p>
          <a:p>
            <a:pPr algn="just" rtl="1"/>
            <a:r>
              <a:rPr lang="ar-IQ" sz="2800" dirty="0">
                <a:solidFill>
                  <a:srgbClr val="00B0F0"/>
                </a:solidFill>
              </a:rPr>
              <a:t>ثانياً : </a:t>
            </a:r>
            <a:r>
              <a:rPr lang="ar-IQ" sz="2800" dirty="0">
                <a:solidFill>
                  <a:schemeClr val="tx1"/>
                </a:solidFill>
              </a:rPr>
              <a:t>ان يكون محل العقد </a:t>
            </a:r>
            <a:r>
              <a:rPr lang="ar-IQ" sz="2800" dirty="0" smtClean="0">
                <a:solidFill>
                  <a:schemeClr val="tx1"/>
                </a:solidFill>
              </a:rPr>
              <a:t>مشروعاً, أي غير ممنوع قانونا, ولا مخالفا </a:t>
            </a:r>
            <a:r>
              <a:rPr lang="ar-IQ" sz="2800" dirty="0">
                <a:solidFill>
                  <a:schemeClr val="tx1"/>
                </a:solidFill>
              </a:rPr>
              <a:t>للنظام </a:t>
            </a:r>
            <a:r>
              <a:rPr lang="ar-IQ" sz="2800" dirty="0" smtClean="0">
                <a:solidFill>
                  <a:schemeClr val="tx1"/>
                </a:solidFill>
              </a:rPr>
              <a:t>العام والآداب </a:t>
            </a:r>
            <a:r>
              <a:rPr lang="ar-IQ" sz="2800" dirty="0">
                <a:solidFill>
                  <a:schemeClr val="tx1"/>
                </a:solidFill>
              </a:rPr>
              <a:t>وإلا يكون </a:t>
            </a:r>
            <a:r>
              <a:rPr lang="ar-IQ" sz="2800" dirty="0" smtClean="0">
                <a:solidFill>
                  <a:schemeClr val="tx1"/>
                </a:solidFill>
              </a:rPr>
              <a:t>باطلاً.</a:t>
            </a:r>
            <a:endParaRPr lang="ar-IQ" sz="2800" dirty="0">
              <a:solidFill>
                <a:schemeClr val="tx1"/>
              </a:solidFill>
            </a:endParaRPr>
          </a:p>
          <a:p>
            <a:pPr algn="just" rtl="1"/>
            <a:r>
              <a:rPr lang="ar-IQ" sz="2800" dirty="0">
                <a:solidFill>
                  <a:srgbClr val="00B0F0"/>
                </a:solidFill>
              </a:rPr>
              <a:t>ثالثاً: </a:t>
            </a:r>
            <a:r>
              <a:rPr lang="ar-IQ" sz="2800" dirty="0">
                <a:solidFill>
                  <a:schemeClr val="tx1"/>
                </a:solidFill>
              </a:rPr>
              <a:t>ان يكون  العمل معلوماً تعيناً نافياً للجهالة الفاحشة ويترتب على عدم تحديده أن يكون العقد </a:t>
            </a:r>
            <a:r>
              <a:rPr lang="ar-IQ" sz="2800" dirty="0" smtClean="0">
                <a:solidFill>
                  <a:schemeClr val="tx1"/>
                </a:solidFill>
              </a:rPr>
              <a:t>باطلاً.</a:t>
            </a:r>
            <a:endParaRPr lang="ar-IQ" sz="2800" dirty="0">
              <a:solidFill>
                <a:schemeClr val="tx1"/>
              </a:solidFill>
            </a:endParaRPr>
          </a:p>
          <a:p>
            <a:pPr algn="r" rtl="1"/>
            <a:endParaRPr lang="ar-IQ" sz="3200" dirty="0" smtClean="0">
              <a:solidFill>
                <a:srgbClr val="FFC000"/>
              </a:solidFill>
            </a:endParaRPr>
          </a:p>
        </p:txBody>
      </p:sp>
    </p:spTree>
    <p:extLst>
      <p:ext uri="{BB962C8B-B14F-4D97-AF65-F5344CB8AC3E}">
        <p14:creationId xmlns:p14="http://schemas.microsoft.com/office/powerpoint/2010/main" val="35028272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82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solidFill>
                  <a:srgbClr val="00B0F0"/>
                </a:solidFill>
              </a:rPr>
              <a:t>2- </a:t>
            </a:r>
            <a:r>
              <a:rPr lang="ar-IQ" sz="3200" dirty="0">
                <a:solidFill>
                  <a:srgbClr val="00B0F0"/>
                </a:solidFill>
              </a:rPr>
              <a:t>التراضي على </a:t>
            </a:r>
            <a:r>
              <a:rPr lang="ar-IQ" sz="3200" dirty="0" smtClean="0">
                <a:solidFill>
                  <a:srgbClr val="00B0F0"/>
                </a:solidFill>
              </a:rPr>
              <a:t>الأجر</a:t>
            </a:r>
          </a:p>
          <a:p>
            <a:pPr algn="ctr" rtl="1"/>
            <a:endParaRPr lang="ar-IQ" sz="3200" dirty="0">
              <a:solidFill>
                <a:srgbClr val="00B0F0"/>
              </a:solidFill>
            </a:endParaRPr>
          </a:p>
          <a:p>
            <a:pPr algn="r" rtl="1"/>
            <a:r>
              <a:rPr lang="ar-IQ" sz="2800" dirty="0"/>
              <a:t> يشترط في هذا العنصر</a:t>
            </a:r>
          </a:p>
          <a:p>
            <a:pPr algn="r" rtl="1"/>
            <a:r>
              <a:rPr lang="ar-IQ" sz="2800" dirty="0"/>
              <a:t>1-الإتفاق على الأجر</a:t>
            </a:r>
          </a:p>
          <a:p>
            <a:pPr algn="r" rtl="1"/>
            <a:r>
              <a:rPr lang="ar-IQ" sz="2800" dirty="0"/>
              <a:t>2- يجب أن يكون إتفاقهما لايخالف القواعد القانونية الآمرة المحددة للأجر.</a:t>
            </a:r>
          </a:p>
          <a:p>
            <a:pPr algn="r" rtl="1"/>
            <a:r>
              <a:rPr lang="ar-IQ" sz="2800" dirty="0"/>
              <a:t>3-إن عدم تحديد الأجر في العقد لايعني أن العامل لايستحقه </a:t>
            </a:r>
            <a:r>
              <a:rPr lang="ar-IQ" sz="2800" dirty="0" smtClean="0"/>
              <a:t>وكذلك لايترتب </a:t>
            </a:r>
            <a:r>
              <a:rPr lang="ar-IQ" sz="2800" dirty="0"/>
              <a:t>عليه بطلان </a:t>
            </a:r>
            <a:r>
              <a:rPr lang="ar-IQ" sz="2800" dirty="0" smtClean="0"/>
              <a:t>العقد.</a:t>
            </a:r>
            <a:endParaRPr lang="ar-IQ" sz="2800" dirty="0"/>
          </a:p>
          <a:p>
            <a:pPr algn="r" rtl="1"/>
            <a:r>
              <a:rPr lang="ar-IQ" sz="2800" dirty="0"/>
              <a:t>4- يحدد الأجر إذا لم يسمى في العقد بأجر </a:t>
            </a:r>
            <a:r>
              <a:rPr lang="ar-IQ" sz="2800" dirty="0" smtClean="0"/>
              <a:t>المثل (مادة 903 قانون المدني).</a:t>
            </a:r>
            <a:endParaRPr lang="ar-IQ" sz="2800" dirty="0"/>
          </a:p>
        </p:txBody>
      </p:sp>
    </p:spTree>
    <p:extLst>
      <p:ext uri="{BB962C8B-B14F-4D97-AF65-F5344CB8AC3E}">
        <p14:creationId xmlns:p14="http://schemas.microsoft.com/office/powerpoint/2010/main" val="2140726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solidFill>
                  <a:srgbClr val="00B0F0"/>
                </a:solidFill>
              </a:rPr>
              <a:t>3- </a:t>
            </a:r>
            <a:r>
              <a:rPr lang="ar-IQ" sz="3200" dirty="0">
                <a:solidFill>
                  <a:srgbClr val="00B0F0"/>
                </a:solidFill>
              </a:rPr>
              <a:t>التراضي على </a:t>
            </a:r>
            <a:r>
              <a:rPr lang="ar-IQ" sz="3200" dirty="0" smtClean="0">
                <a:solidFill>
                  <a:srgbClr val="00B0F0"/>
                </a:solidFill>
              </a:rPr>
              <a:t>المدة</a:t>
            </a:r>
          </a:p>
          <a:p>
            <a:pPr algn="ctr" rtl="1"/>
            <a:endParaRPr lang="ar-IQ" sz="3200" dirty="0">
              <a:solidFill>
                <a:srgbClr val="00B0F0"/>
              </a:solidFill>
            </a:endParaRPr>
          </a:p>
          <a:p>
            <a:pPr algn="just" rtl="1"/>
            <a:r>
              <a:rPr lang="ar-IQ" sz="2800" dirty="0" smtClean="0"/>
              <a:t>1- الأصل </a:t>
            </a:r>
            <a:r>
              <a:rPr lang="ar-IQ" sz="2800" dirty="0"/>
              <a:t>هي حرية طرفي العقد من تحديد مدة العقد.</a:t>
            </a:r>
          </a:p>
          <a:p>
            <a:pPr algn="just" rtl="1"/>
            <a:r>
              <a:rPr lang="ar-IQ" sz="2800" dirty="0" smtClean="0"/>
              <a:t>2- إن </a:t>
            </a:r>
            <a:r>
              <a:rPr lang="ar-IQ" sz="2800" dirty="0"/>
              <a:t>قانون العمل حماية لمصلحة العامل خرج عن هذه </a:t>
            </a:r>
            <a:r>
              <a:rPr lang="ar-IQ" sz="2800" dirty="0" smtClean="0"/>
              <a:t>الأصل, ومنع </a:t>
            </a:r>
            <a:r>
              <a:rPr lang="ar-IQ" sz="2800" dirty="0"/>
              <a:t>تحديد المدة في الأعمال ذات الطبيعة المستمرة.</a:t>
            </a:r>
          </a:p>
          <a:p>
            <a:pPr algn="just" rtl="1"/>
            <a:r>
              <a:rPr lang="ar-IQ" sz="2800" dirty="0" smtClean="0"/>
              <a:t>3- يعتبر </a:t>
            </a:r>
            <a:r>
              <a:rPr lang="ar-IQ" sz="2800" dirty="0"/>
              <a:t>تحديد المدة من الأعمال ذات الطبيعة المستمرة </a:t>
            </a:r>
            <a:r>
              <a:rPr lang="ar-IQ" sz="2800" dirty="0" smtClean="0"/>
              <a:t>باطلاً, </a:t>
            </a:r>
            <a:r>
              <a:rPr lang="ar-IQ" sz="2800" dirty="0"/>
              <a:t>مع إنعقاد عقد العمل على مدة غير محددة. </a:t>
            </a:r>
          </a:p>
          <a:p>
            <a:pPr algn="just" rtl="1"/>
            <a:r>
              <a:rPr lang="ar-IQ" sz="2800" dirty="0"/>
              <a:t>4- إن جواز تحديد المدة </a:t>
            </a:r>
            <a:r>
              <a:rPr lang="ar-IQ" sz="2800" dirty="0" smtClean="0"/>
              <a:t>من </a:t>
            </a:r>
            <a:r>
              <a:rPr lang="ar-IQ" sz="2800" dirty="0"/>
              <a:t>عدمه في عقود العمل </a:t>
            </a:r>
            <a:r>
              <a:rPr lang="ar-IQ" sz="2800" dirty="0" smtClean="0"/>
              <a:t>يخضع </a:t>
            </a:r>
            <a:r>
              <a:rPr lang="ar-IQ" sz="2800" dirty="0"/>
              <a:t>لمعيار واحد وهو طبيعة العمل محل العقد فإذا كانت طبيعته مستمرة فإنها لايحتاج إلى </a:t>
            </a:r>
            <a:r>
              <a:rPr lang="ar-IQ" sz="2800" dirty="0" smtClean="0"/>
              <a:t>تحديد المدة </a:t>
            </a:r>
            <a:r>
              <a:rPr lang="ar-IQ" sz="2800" dirty="0"/>
              <a:t>بعكس العمل ذا ت طبيعة مؤقتة</a:t>
            </a:r>
            <a:r>
              <a:rPr lang="ar-IQ" sz="2800" dirty="0" smtClean="0"/>
              <a:t>.</a:t>
            </a:r>
          </a:p>
          <a:p>
            <a:pPr algn="just" rtl="1"/>
            <a:r>
              <a:rPr lang="ar-IQ" sz="2800" dirty="0"/>
              <a:t>5- </a:t>
            </a:r>
            <a:r>
              <a:rPr lang="ar-IQ" sz="2800" dirty="0" smtClean="0"/>
              <a:t>يجوز تحديد المدة استثناءا في الأعمال ذات الطبيعة المستمرة, إذا </a:t>
            </a:r>
            <a:r>
              <a:rPr lang="ar-IQ" sz="2800" dirty="0"/>
              <a:t>إقتضت متطلبات العمل الإستعانة بالعمال الإضافين </a:t>
            </a:r>
            <a:r>
              <a:rPr lang="ar-IQ" sz="3200" dirty="0">
                <a:solidFill>
                  <a:srgbClr val="00B050"/>
                </a:solidFill>
              </a:rPr>
              <a:t>لفترة محددة وعمل </a:t>
            </a:r>
            <a:r>
              <a:rPr lang="ar-IQ" sz="3200" dirty="0" smtClean="0">
                <a:solidFill>
                  <a:srgbClr val="00B050"/>
                </a:solidFill>
              </a:rPr>
              <a:t>معين.</a:t>
            </a:r>
            <a:endParaRPr lang="ar-IQ" sz="3200" dirty="0"/>
          </a:p>
        </p:txBody>
      </p:sp>
    </p:spTree>
    <p:extLst>
      <p:ext uri="{BB962C8B-B14F-4D97-AF65-F5344CB8AC3E}">
        <p14:creationId xmlns:p14="http://schemas.microsoft.com/office/powerpoint/2010/main" val="15238624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94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smtClean="0"/>
              <a:t>6- هذه </a:t>
            </a:r>
            <a:r>
              <a:rPr lang="ar-IQ" sz="3200" dirty="0"/>
              <a:t>السلطة التقديرية تعود لصاحب العمل وغير خاضع لرقابة القضاء.</a:t>
            </a:r>
          </a:p>
          <a:p>
            <a:pPr algn="just" rtl="1"/>
            <a:r>
              <a:rPr lang="ar-IQ" sz="3200" dirty="0" smtClean="0"/>
              <a:t>7- العمل </a:t>
            </a:r>
            <a:r>
              <a:rPr lang="ar-IQ" sz="3200" dirty="0"/>
              <a:t>المؤقت هو العمل الذي يقتضي تنفيذه وإنجازه مدة محددة </a:t>
            </a:r>
            <a:r>
              <a:rPr lang="en-US" sz="3200" dirty="0"/>
              <a:t>,</a:t>
            </a:r>
            <a:r>
              <a:rPr lang="ar-IQ" sz="3200" dirty="0" smtClean="0"/>
              <a:t>وكذلك الأعمال </a:t>
            </a:r>
            <a:r>
              <a:rPr lang="ar-IQ" sz="3200" dirty="0"/>
              <a:t>الموسمية مع فارق </a:t>
            </a:r>
            <a:r>
              <a:rPr lang="ar-IQ" sz="3200"/>
              <a:t>التكرار </a:t>
            </a:r>
            <a:r>
              <a:rPr lang="ar-IQ" sz="3200" smtClean="0"/>
              <a:t>موسمياً, الا أنه لا يعني </a:t>
            </a:r>
            <a:r>
              <a:rPr lang="ar-IQ" sz="3200" dirty="0"/>
              <a:t>ضرورة تجديد عقد العمل </a:t>
            </a:r>
            <a:r>
              <a:rPr lang="ar-IQ" sz="3200" dirty="0" smtClean="0"/>
              <a:t>مع </a:t>
            </a:r>
            <a:r>
              <a:rPr lang="ar-IQ" sz="3200" dirty="0"/>
              <a:t>نفس العامل في الموسم </a:t>
            </a:r>
            <a:r>
              <a:rPr lang="ar-IQ" sz="3200" dirty="0" smtClean="0"/>
              <a:t>الأخر.</a:t>
            </a:r>
            <a:endParaRPr lang="ar-IQ" sz="3200" dirty="0"/>
          </a:p>
          <a:p>
            <a:pPr algn="just" rtl="1"/>
            <a:r>
              <a:rPr lang="ar-IQ" sz="3200" dirty="0"/>
              <a:t>8- تحديد المدة للعقود المؤقتة يجب أن تكون المدة </a:t>
            </a:r>
            <a:r>
              <a:rPr lang="ar-IQ" sz="3200" dirty="0" smtClean="0"/>
              <a:t>بالقدر الذي يقتضيها العمل </a:t>
            </a:r>
            <a:r>
              <a:rPr lang="ar-IQ" sz="3200" dirty="0"/>
              <a:t>فإذا كان العقد بمدة أقصر فإن هذا التحديد يقع </a:t>
            </a:r>
            <a:r>
              <a:rPr lang="ar-IQ" sz="3200" dirty="0" smtClean="0"/>
              <a:t>باطلاً.</a:t>
            </a:r>
            <a:endParaRPr lang="ar-IQ" sz="3200" dirty="0"/>
          </a:p>
        </p:txBody>
      </p:sp>
    </p:spTree>
    <p:extLst>
      <p:ext uri="{BB962C8B-B14F-4D97-AF65-F5344CB8AC3E}">
        <p14:creationId xmlns:p14="http://schemas.microsoft.com/office/powerpoint/2010/main" val="25475897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81200" y="304800"/>
            <a:ext cx="5334000" cy="9144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solidFill>
                  <a:srgbClr val="00B0F0"/>
                </a:solidFill>
              </a:rPr>
              <a:t>عقد العمل التجريبي ( قيد الإختيار)</a:t>
            </a:r>
          </a:p>
        </p:txBody>
      </p:sp>
      <p:sp>
        <p:nvSpPr>
          <p:cNvPr id="4" name="Rectangle 3"/>
          <p:cNvSpPr/>
          <p:nvPr/>
        </p:nvSpPr>
        <p:spPr>
          <a:xfrm>
            <a:off x="382137" y="1447800"/>
            <a:ext cx="8380863" cy="50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وهو العقد الذي يخضع فيه العامل للإختبار من حيث كفائته المهنية وسلوكه </a:t>
            </a:r>
            <a:r>
              <a:rPr lang="ar-IQ" sz="2800" dirty="0" smtClean="0"/>
              <a:t>وإنضابطه قبل أن يصبح العقد باتا.</a:t>
            </a:r>
            <a:endParaRPr lang="en-US" sz="2800" dirty="0" smtClean="0"/>
          </a:p>
          <a:p>
            <a:pPr algn="just" rtl="1"/>
            <a:endParaRPr lang="ar-IQ" sz="2800" dirty="0"/>
          </a:p>
          <a:p>
            <a:pPr algn="just" rtl="1"/>
            <a:r>
              <a:rPr lang="ar-IQ" sz="2800" dirty="0"/>
              <a:t> </a:t>
            </a:r>
            <a:r>
              <a:rPr lang="ar-IQ" sz="2800" dirty="0">
                <a:solidFill>
                  <a:srgbClr val="00B0F0"/>
                </a:solidFill>
              </a:rPr>
              <a:t>فوائد عقد العمل التجريبي لصاحب العمل:</a:t>
            </a:r>
          </a:p>
          <a:p>
            <a:pPr algn="just" rtl="1"/>
            <a:r>
              <a:rPr lang="ar-IQ" sz="2800" dirty="0"/>
              <a:t>1-  يتأكد صاحب العمل من كفاءة العامل وسلامة سلوكه وإنضباطه</a:t>
            </a:r>
          </a:p>
          <a:p>
            <a:pPr algn="just" rtl="1"/>
            <a:r>
              <a:rPr lang="ar-IQ" sz="2800" dirty="0"/>
              <a:t>2-  إمكانية إنهاء العقد بإرادته دون التقيد بالنصوص </a:t>
            </a:r>
            <a:r>
              <a:rPr lang="ar-IQ" sz="2800" dirty="0" smtClean="0"/>
              <a:t>القانونية </a:t>
            </a:r>
            <a:r>
              <a:rPr lang="ar-IQ" sz="2800" dirty="0"/>
              <a:t>بشأن </a:t>
            </a:r>
            <a:r>
              <a:rPr lang="ar-IQ" sz="2800" dirty="0" smtClean="0"/>
              <a:t>إنهاء عقد العمل</a:t>
            </a:r>
            <a:r>
              <a:rPr lang="en-US" sz="2800" dirty="0" smtClean="0"/>
              <a:t>.</a:t>
            </a:r>
            <a:endParaRPr lang="ar-IQ" sz="2800" dirty="0"/>
          </a:p>
        </p:txBody>
      </p:sp>
    </p:spTree>
    <p:extLst>
      <p:ext uri="{BB962C8B-B14F-4D97-AF65-F5344CB8AC3E}">
        <p14:creationId xmlns:p14="http://schemas.microsoft.com/office/powerpoint/2010/main" val="314588293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579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3600" dirty="0" smtClean="0">
              <a:solidFill>
                <a:srgbClr val="00B0F0"/>
              </a:solidFill>
            </a:endParaRPr>
          </a:p>
          <a:p>
            <a:pPr algn="ctr"/>
            <a:r>
              <a:rPr lang="en-US" sz="3600" dirty="0" smtClean="0">
                <a:solidFill>
                  <a:srgbClr val="00B0F0"/>
                </a:solidFill>
              </a:rPr>
              <a:t>(</a:t>
            </a:r>
            <a:r>
              <a:rPr lang="ar-IQ" sz="3600" dirty="0" smtClean="0">
                <a:solidFill>
                  <a:srgbClr val="00B0F0"/>
                </a:solidFill>
              </a:rPr>
              <a:t>أحكام </a:t>
            </a:r>
            <a:r>
              <a:rPr lang="ar-IQ" sz="3600" dirty="0">
                <a:solidFill>
                  <a:srgbClr val="00B0F0"/>
                </a:solidFill>
              </a:rPr>
              <a:t>العقد التجريبي( </a:t>
            </a:r>
            <a:r>
              <a:rPr lang="ar-IQ" sz="3600" dirty="0" smtClean="0">
                <a:solidFill>
                  <a:srgbClr val="00B0F0"/>
                </a:solidFill>
              </a:rPr>
              <a:t>الإختباري</a:t>
            </a:r>
          </a:p>
          <a:p>
            <a:pPr algn="r" rtl="1"/>
            <a:endParaRPr lang="ar-IQ" sz="2800" dirty="0"/>
          </a:p>
          <a:p>
            <a:pPr algn="r" rtl="1"/>
            <a:r>
              <a:rPr lang="ar-IQ" sz="2800" dirty="0" smtClean="0"/>
              <a:t>1-لايجوز </a:t>
            </a:r>
            <a:r>
              <a:rPr lang="ar-IQ" sz="2800" dirty="0"/>
              <a:t>أن تزيد مدة عقد الإختبار عن ثلاثة أشهر.</a:t>
            </a:r>
          </a:p>
          <a:p>
            <a:pPr algn="r" rtl="1"/>
            <a:r>
              <a:rPr lang="ar-IQ" sz="2800" dirty="0"/>
              <a:t>2- يجوز تحديد فترة الإختبار مدة تقل عن 3 </a:t>
            </a:r>
            <a:r>
              <a:rPr lang="ar-IQ" sz="2800" dirty="0" smtClean="0"/>
              <a:t>أشهر.</a:t>
            </a:r>
            <a:endParaRPr lang="ar-IQ" sz="2800" dirty="0"/>
          </a:p>
          <a:p>
            <a:pPr algn="r" rtl="1"/>
            <a:r>
              <a:rPr lang="ar-IQ" sz="2800" dirty="0"/>
              <a:t>3-إن هذا الشرط هو عمل جوازي إذا إتفق عليه الطرفان.</a:t>
            </a:r>
          </a:p>
          <a:p>
            <a:pPr algn="r" rtl="1"/>
            <a:r>
              <a:rPr lang="ar-IQ" sz="2800" dirty="0"/>
              <a:t>4-يشترط الكتابة لتحديد هذا الشرط بعكسه لايمكن لصاحب العمل </a:t>
            </a:r>
            <a:r>
              <a:rPr lang="ar-IQ" sz="2800" dirty="0" smtClean="0"/>
              <a:t>إثباته.</a:t>
            </a:r>
            <a:endParaRPr lang="ar-IQ" sz="2800" dirty="0"/>
          </a:p>
          <a:p>
            <a:pPr algn="r" rtl="1"/>
            <a:r>
              <a:rPr lang="ar-IQ" sz="2800" dirty="0"/>
              <a:t>5-في حالة عدم ذكر شرط الإختبار يعتبر العقد باتاً من تأريخ </a:t>
            </a:r>
            <a:r>
              <a:rPr lang="ar-IQ" sz="2800" dirty="0" smtClean="0"/>
              <a:t>إبرامه.</a:t>
            </a:r>
            <a:endParaRPr lang="ar-IQ" sz="2800" dirty="0"/>
          </a:p>
          <a:p>
            <a:pPr algn="r" rtl="1"/>
            <a:r>
              <a:rPr lang="ar-IQ" sz="2800" dirty="0"/>
              <a:t>6-في حالة إخضاع العامل فترة أطول يبطل الشرط ويصح </a:t>
            </a:r>
            <a:r>
              <a:rPr lang="ar-IQ" sz="2800" dirty="0" smtClean="0"/>
              <a:t>العقد.</a:t>
            </a:r>
            <a:endParaRPr lang="ar-IQ" sz="2800" dirty="0"/>
          </a:p>
          <a:p>
            <a:pPr algn="r" rtl="1"/>
            <a:r>
              <a:rPr lang="ar-IQ" sz="2800" dirty="0"/>
              <a:t>7-في حالة عدم ذكر المدة في العقد ينعقد على الحد الأعلى </a:t>
            </a:r>
            <a:r>
              <a:rPr lang="ar-IQ" sz="2800" dirty="0" smtClean="0"/>
              <a:t>له.</a:t>
            </a:r>
            <a:endParaRPr lang="ar-IQ" sz="2800" dirty="0"/>
          </a:p>
          <a:p>
            <a:pPr algn="r" rtl="1"/>
            <a:r>
              <a:rPr lang="ar-IQ" sz="2800" dirty="0"/>
              <a:t>8- في حالة عدم إعلان عدم الرضا من قبل صاحب العمل أثناء مدته يعتبر العقد منعقدا ولازما لأن سكوته تعبير عن </a:t>
            </a:r>
            <a:r>
              <a:rPr lang="ar-IQ" sz="2800" dirty="0" smtClean="0"/>
              <a:t>الرضا.</a:t>
            </a:r>
            <a:endParaRPr lang="ar-IQ" sz="2800" dirty="0"/>
          </a:p>
        </p:txBody>
      </p:sp>
    </p:spTree>
    <p:extLst>
      <p:ext uri="{BB962C8B-B14F-4D97-AF65-F5344CB8AC3E}">
        <p14:creationId xmlns:p14="http://schemas.microsoft.com/office/powerpoint/2010/main" val="304837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smtClean="0">
                <a:solidFill>
                  <a:srgbClr val="FFFF00"/>
                </a:solidFill>
              </a:rPr>
              <a:t>3- النضال العمالي : </a:t>
            </a:r>
          </a:p>
          <a:p>
            <a:pPr algn="just" rtl="1"/>
            <a:r>
              <a:rPr lang="ar-IQ" sz="3200" dirty="0" smtClean="0">
                <a:solidFill>
                  <a:schemeClr val="tx1"/>
                </a:solidFill>
              </a:rPr>
              <a:t>اهم عامل من العوامل التي حملت </a:t>
            </a:r>
            <a:r>
              <a:rPr lang="ar-IQ" sz="3200" dirty="0">
                <a:solidFill>
                  <a:schemeClr val="tx1"/>
                </a:solidFill>
              </a:rPr>
              <a:t>الدولة على التدخل في </a:t>
            </a:r>
            <a:r>
              <a:rPr lang="ar-IQ" sz="3200" dirty="0" smtClean="0">
                <a:solidFill>
                  <a:schemeClr val="tx1"/>
                </a:solidFill>
              </a:rPr>
              <a:t>علاقات </a:t>
            </a:r>
            <a:r>
              <a:rPr lang="ar-IQ" sz="3200" dirty="0">
                <a:solidFill>
                  <a:schemeClr val="tx1"/>
                </a:solidFill>
              </a:rPr>
              <a:t>العمل </a:t>
            </a:r>
            <a:r>
              <a:rPr lang="ar-IQ" sz="3200" dirty="0" smtClean="0">
                <a:solidFill>
                  <a:schemeClr val="tx1"/>
                </a:solidFill>
              </a:rPr>
              <a:t>هو نجاح النضال العمالي والمنظمات النقابية </a:t>
            </a:r>
            <a:r>
              <a:rPr lang="ar-IQ" sz="3200" dirty="0">
                <a:solidFill>
                  <a:schemeClr val="tx1"/>
                </a:solidFill>
              </a:rPr>
              <a:t>من </a:t>
            </a:r>
            <a:r>
              <a:rPr lang="ar-IQ" sz="3200" dirty="0" smtClean="0">
                <a:solidFill>
                  <a:schemeClr val="tx1"/>
                </a:solidFill>
              </a:rPr>
              <a:t>خلال هذا تحقق ما يآتي :</a:t>
            </a:r>
            <a:endParaRPr lang="ar-IQ" sz="3200" dirty="0">
              <a:solidFill>
                <a:schemeClr val="tx1"/>
              </a:solidFill>
            </a:endParaRPr>
          </a:p>
          <a:p>
            <a:pPr algn="just" rtl="1"/>
            <a:r>
              <a:rPr lang="ar-IQ" sz="3200" dirty="0">
                <a:solidFill>
                  <a:schemeClr val="tx1"/>
                </a:solidFill>
              </a:rPr>
              <a:t>1- </a:t>
            </a:r>
            <a:r>
              <a:rPr lang="ar-IQ" sz="3200" dirty="0" smtClean="0">
                <a:solidFill>
                  <a:schemeClr val="tx1"/>
                </a:solidFill>
              </a:rPr>
              <a:t>إقرار </a:t>
            </a:r>
            <a:r>
              <a:rPr lang="ar-IQ" sz="3200" dirty="0">
                <a:solidFill>
                  <a:schemeClr val="tx1"/>
                </a:solidFill>
              </a:rPr>
              <a:t>حق التصويت العام </a:t>
            </a:r>
            <a:r>
              <a:rPr lang="ar-IQ" sz="3200" dirty="0" smtClean="0">
                <a:solidFill>
                  <a:schemeClr val="tx1"/>
                </a:solidFill>
              </a:rPr>
              <a:t>للعمال.</a:t>
            </a:r>
            <a:endParaRPr lang="ar-IQ" sz="3200" dirty="0">
              <a:solidFill>
                <a:schemeClr val="tx1"/>
              </a:solidFill>
            </a:endParaRPr>
          </a:p>
          <a:p>
            <a:pPr algn="just" rtl="1"/>
            <a:r>
              <a:rPr lang="ar-IQ" sz="3200" dirty="0">
                <a:solidFill>
                  <a:schemeClr val="tx1"/>
                </a:solidFill>
              </a:rPr>
              <a:t>2- </a:t>
            </a:r>
            <a:r>
              <a:rPr lang="ar-IQ" sz="3200" dirty="0" smtClean="0">
                <a:solidFill>
                  <a:schemeClr val="tx1"/>
                </a:solidFill>
              </a:rPr>
              <a:t> لجوء هولاء إلى تكوين </a:t>
            </a:r>
            <a:r>
              <a:rPr lang="ar-IQ" sz="3200" dirty="0">
                <a:solidFill>
                  <a:schemeClr val="tx1"/>
                </a:solidFill>
              </a:rPr>
              <a:t>الأحزاب السياسية.</a:t>
            </a:r>
          </a:p>
          <a:p>
            <a:pPr algn="just" rtl="1"/>
            <a:r>
              <a:rPr lang="ar-IQ" sz="3200" dirty="0">
                <a:solidFill>
                  <a:schemeClr val="tx1"/>
                </a:solidFill>
              </a:rPr>
              <a:t>3- </a:t>
            </a:r>
            <a:r>
              <a:rPr lang="ar-IQ" sz="3200" dirty="0" smtClean="0">
                <a:solidFill>
                  <a:schemeClr val="tx1"/>
                </a:solidFill>
              </a:rPr>
              <a:t>أو الإنضمام في </a:t>
            </a:r>
            <a:r>
              <a:rPr lang="ar-IQ" sz="3200" dirty="0">
                <a:solidFill>
                  <a:schemeClr val="tx1"/>
                </a:solidFill>
              </a:rPr>
              <a:t>الأحزاب التي تؤيد وجهة نظرهم.</a:t>
            </a:r>
          </a:p>
          <a:p>
            <a:pPr algn="just" rtl="1"/>
            <a:r>
              <a:rPr lang="ar-IQ" sz="3200" dirty="0">
                <a:solidFill>
                  <a:schemeClr val="tx1"/>
                </a:solidFill>
              </a:rPr>
              <a:t>4- لجوء العمال إلى الإضراب والذي كانت تعتبره القوانين جريمة إلا أنه أصبح سلاحًا فعالاً حمل الدولة على سن التشريعات العمالية.</a:t>
            </a:r>
          </a:p>
          <a:p>
            <a:pPr algn="ctr" rtl="1"/>
            <a:endParaRPr lang="ar-IQ" sz="3600" dirty="0" smtClean="0">
              <a:solidFill>
                <a:srgbClr val="FFFF00"/>
              </a:solidFill>
            </a:endParaRPr>
          </a:p>
          <a:p>
            <a:pPr algn="ctr" rtl="1"/>
            <a:endParaRPr lang="ar-IQ" sz="3600" dirty="0">
              <a:solidFill>
                <a:srgbClr val="FFFF00"/>
              </a:solidFill>
            </a:endParaRPr>
          </a:p>
          <a:p>
            <a:pPr algn="ctr" rtl="1"/>
            <a:endParaRPr lang="ar-IQ" sz="3600" dirty="0" smtClean="0">
              <a:solidFill>
                <a:srgbClr val="FFFF00"/>
              </a:solidFill>
            </a:endParaRPr>
          </a:p>
        </p:txBody>
      </p:sp>
    </p:spTree>
    <p:extLst>
      <p:ext uri="{BB962C8B-B14F-4D97-AF65-F5344CB8AC3E}">
        <p14:creationId xmlns:p14="http://schemas.microsoft.com/office/powerpoint/2010/main" val="309455350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2296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a:solidFill>
                  <a:srgbClr val="00B0F0"/>
                </a:solidFill>
              </a:rPr>
              <a:t>إنهاء عقد العمل تحت </a:t>
            </a:r>
            <a:r>
              <a:rPr lang="ar-IQ" sz="3600" dirty="0" smtClean="0">
                <a:solidFill>
                  <a:srgbClr val="00B0F0"/>
                </a:solidFill>
              </a:rPr>
              <a:t>الإختبار</a:t>
            </a:r>
          </a:p>
          <a:p>
            <a:pPr algn="ctr" rtl="1"/>
            <a:endParaRPr lang="ar-IQ" sz="2800" dirty="0">
              <a:solidFill>
                <a:srgbClr val="00B0F0"/>
              </a:solidFill>
            </a:endParaRPr>
          </a:p>
          <a:p>
            <a:pPr algn="just" rtl="1"/>
            <a:r>
              <a:rPr lang="ar-IQ" sz="2800" dirty="0"/>
              <a:t> لم يرد المشرع العراقي في القانون النافذ نصاً يحدد فيه كيفية إنهاء عقد تحت الإختبار لهذا يجب الرجوع إلى القواعد العامة في </a:t>
            </a:r>
            <a:r>
              <a:rPr lang="ar-IQ" sz="2800" dirty="0" smtClean="0"/>
              <a:t>قانون المدني </a:t>
            </a:r>
            <a:r>
              <a:rPr lang="ar-IQ" sz="2800" dirty="0"/>
              <a:t>المتعلقة بشرط الفاسخ أو الواقف </a:t>
            </a:r>
            <a:r>
              <a:rPr lang="ar-IQ" sz="3200" dirty="0">
                <a:solidFill>
                  <a:srgbClr val="00B0F0"/>
                </a:solidFill>
              </a:rPr>
              <a:t>وطبقاً للمادة 290 (إذا تحقق الشرط الفاسخ إستند أثره إلى الوقت الذي تم فيه العقد، إلا إذا تبين من إرادة المتعاقدين، أو من طبيعة العقد أن وجود الإلتزام أو زواله يكون في الوقت الذي تحقق فيه الشرط) </a:t>
            </a:r>
            <a:r>
              <a:rPr lang="ar-IQ" sz="2800" dirty="0"/>
              <a:t>ولكن هذا مالايمكن تطبيقه في عقود  العمل لأنها بطبيعتها تتنافر مع أعمال فكرة الأثر الرجعي للشرط الفاسخ لذلك فإن الإلتزام يزول من تأريخ تحقق الشرط فحسب وتعتبر كل الأثار التي أنتجها خلال فترة نفاذه صحيحة. </a:t>
            </a:r>
          </a:p>
        </p:txBody>
      </p:sp>
    </p:spTree>
    <p:extLst>
      <p:ext uri="{BB962C8B-B14F-4D97-AF65-F5344CB8AC3E}">
        <p14:creationId xmlns:p14="http://schemas.microsoft.com/office/powerpoint/2010/main" val="41467786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00B0F0"/>
                </a:solidFill>
              </a:rPr>
              <a:t>ملاحظة</a:t>
            </a:r>
            <a:r>
              <a:rPr lang="ar-IQ" dirty="0"/>
              <a:t> </a:t>
            </a:r>
          </a:p>
          <a:p>
            <a:pPr algn="just" rtl="1"/>
            <a:r>
              <a:rPr lang="ar-IQ" sz="2800" dirty="0"/>
              <a:t>1- يختلف مفهوم عقدالإختبار في القانون الملغي عماهو في القانون النافذ حيث أنه يتعلق  بإختبار الكفاءة المهنية فقط أما في القانون النافذ فإن مفهومه يتعدى ذلك إلى الكفاءة </a:t>
            </a:r>
            <a:r>
              <a:rPr lang="ar-IQ" sz="2800" dirty="0" smtClean="0"/>
              <a:t>المهنية والسلوكية </a:t>
            </a:r>
            <a:r>
              <a:rPr lang="ar-IQ" sz="2800" dirty="0"/>
              <a:t>والإنضباطية وهذا ما ينتج عنه  جواز العمال جميعاً لإختبار دون تمييز سواء كانت لدى العامل شهادة الكفائة </a:t>
            </a:r>
            <a:r>
              <a:rPr lang="ar-IQ" sz="2800" dirty="0" smtClean="0"/>
              <a:t>المهنية أو لا.</a:t>
            </a:r>
            <a:endParaRPr lang="ar-IQ" sz="2800" dirty="0"/>
          </a:p>
          <a:p>
            <a:pPr algn="just" rtl="1"/>
            <a:r>
              <a:rPr lang="ar-IQ" sz="2800" dirty="0"/>
              <a:t>2- إنهاء عقد الإختبار من ضمن السلطة التقديرية لصاحب العمل إلآ أنه طبقا للمباديء العامة في القانون يخضع لفقرة/1 من المادة 7 من القانون المدني </a:t>
            </a:r>
            <a:r>
              <a:rPr lang="ar-IQ" sz="2800" dirty="0" smtClean="0"/>
              <a:t>العراقي.</a:t>
            </a:r>
            <a:endParaRPr lang="ar-IQ" sz="2800" dirty="0"/>
          </a:p>
          <a:p>
            <a:pPr algn="just" rtl="1"/>
            <a:r>
              <a:rPr lang="ar-IQ" sz="2800" dirty="0"/>
              <a:t>3- يمكن للعامل الإلتجاء إلى القضاء إذا أثبت بأن صاحب العمل لم ينهي العقد إلا إضراراً </a:t>
            </a:r>
            <a:r>
              <a:rPr lang="ar-IQ" sz="2800" dirty="0" smtClean="0"/>
              <a:t>به, أو تحقيقا لمصالح غير مشروع, أو أنه </a:t>
            </a:r>
            <a:r>
              <a:rPr lang="ar-IQ" sz="2800" dirty="0"/>
              <a:t>لاعلاقة له بالكفاءة </a:t>
            </a:r>
            <a:r>
              <a:rPr lang="ar-IQ" sz="2800" dirty="0" smtClean="0"/>
              <a:t>والسلوك.</a:t>
            </a:r>
            <a:endParaRPr lang="ar-IQ" sz="2800" dirty="0"/>
          </a:p>
        </p:txBody>
      </p:sp>
    </p:spTree>
    <p:extLst>
      <p:ext uri="{BB962C8B-B14F-4D97-AF65-F5344CB8AC3E}">
        <p14:creationId xmlns:p14="http://schemas.microsoft.com/office/powerpoint/2010/main" val="117993633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8600" y="533400"/>
            <a:ext cx="8610600" cy="5791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800" b="1" dirty="0">
                <a:solidFill>
                  <a:srgbClr val="00B0F0"/>
                </a:solidFill>
              </a:rPr>
              <a:t>آثار عقد </a:t>
            </a:r>
            <a:r>
              <a:rPr lang="ar-IQ" sz="4800" b="1" dirty="0" smtClean="0">
                <a:solidFill>
                  <a:srgbClr val="00B0F0"/>
                </a:solidFill>
              </a:rPr>
              <a:t>العمل</a:t>
            </a:r>
            <a:endParaRPr lang="en-US" sz="4800" b="1" dirty="0" smtClean="0">
              <a:solidFill>
                <a:srgbClr val="00B0F0"/>
              </a:solidFill>
            </a:endParaRPr>
          </a:p>
          <a:p>
            <a:pPr algn="ctr"/>
            <a:endParaRPr lang="ar-IQ" sz="3200" dirty="0"/>
          </a:p>
          <a:p>
            <a:pPr algn="r" rtl="1"/>
            <a:r>
              <a:rPr lang="ar-IQ" sz="3200" dirty="0"/>
              <a:t> بما أن عقد العمل من العقود الملزمة للجانبين </a:t>
            </a:r>
            <a:r>
              <a:rPr lang="ar-IQ" sz="3200" dirty="0" smtClean="0"/>
              <a:t>   يترتب </a:t>
            </a:r>
            <a:r>
              <a:rPr lang="ar-IQ" sz="3200" dirty="0"/>
              <a:t>عليه </a:t>
            </a:r>
            <a:r>
              <a:rPr lang="ar-IQ" sz="3200" dirty="0" smtClean="0"/>
              <a:t>آثارا </a:t>
            </a:r>
            <a:r>
              <a:rPr lang="ar-IQ" sz="3200" dirty="0"/>
              <a:t>متبادلة</a:t>
            </a:r>
          </a:p>
          <a:p>
            <a:pPr algn="r" rtl="1"/>
            <a:r>
              <a:rPr lang="ar-IQ" sz="3200" dirty="0" smtClean="0">
                <a:solidFill>
                  <a:srgbClr val="00B0F0"/>
                </a:solidFill>
              </a:rPr>
              <a:t>أولاً: </a:t>
            </a:r>
            <a:r>
              <a:rPr lang="ar-IQ" sz="3200" dirty="0" smtClean="0"/>
              <a:t>إلتزامات </a:t>
            </a:r>
            <a:r>
              <a:rPr lang="ar-IQ" sz="3200" dirty="0"/>
              <a:t>العامل</a:t>
            </a:r>
          </a:p>
          <a:p>
            <a:pPr algn="r" rtl="1"/>
            <a:r>
              <a:rPr lang="ar-IQ" sz="3200" dirty="0">
                <a:solidFill>
                  <a:srgbClr val="00B0F0"/>
                </a:solidFill>
              </a:rPr>
              <a:t>ثانياً</a:t>
            </a:r>
            <a:r>
              <a:rPr lang="ar-IQ" sz="3200" dirty="0" smtClean="0">
                <a:solidFill>
                  <a:srgbClr val="00B0F0"/>
                </a:solidFill>
              </a:rPr>
              <a:t>: </a:t>
            </a:r>
            <a:r>
              <a:rPr lang="ar-IQ" sz="3200" dirty="0" smtClean="0"/>
              <a:t>إلتزامات </a:t>
            </a:r>
            <a:r>
              <a:rPr lang="ar-IQ" sz="3200" dirty="0"/>
              <a:t>صاحب العمل</a:t>
            </a:r>
          </a:p>
        </p:txBody>
      </p:sp>
    </p:spTree>
    <p:extLst>
      <p:ext uri="{BB962C8B-B14F-4D97-AF65-F5344CB8AC3E}">
        <p14:creationId xmlns:p14="http://schemas.microsoft.com/office/powerpoint/2010/main" val="13908068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579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b="1" dirty="0" smtClean="0"/>
              <a:t> </a:t>
            </a:r>
            <a:r>
              <a:rPr lang="ar-IQ" sz="4000" b="1" dirty="0">
                <a:solidFill>
                  <a:srgbClr val="00B0F0"/>
                </a:solidFill>
              </a:rPr>
              <a:t>إلتزامات العامل</a:t>
            </a:r>
          </a:p>
          <a:p>
            <a:pPr algn="r" rtl="1"/>
            <a:r>
              <a:rPr lang="ar-IQ" sz="3600" dirty="0" smtClean="0">
                <a:solidFill>
                  <a:schemeClr val="tx1"/>
                </a:solidFill>
              </a:rPr>
              <a:t>أولا: أداء </a:t>
            </a:r>
            <a:r>
              <a:rPr lang="ar-IQ" sz="3600" dirty="0">
                <a:solidFill>
                  <a:schemeClr val="tx1"/>
                </a:solidFill>
              </a:rPr>
              <a:t>العمل</a:t>
            </a:r>
          </a:p>
          <a:p>
            <a:pPr algn="r" rtl="1"/>
            <a:r>
              <a:rPr lang="ar-IQ" sz="3600" dirty="0" smtClean="0">
                <a:solidFill>
                  <a:schemeClr val="tx1"/>
                </a:solidFill>
              </a:rPr>
              <a:t>ثانيا: إطاعة </a:t>
            </a:r>
            <a:r>
              <a:rPr lang="ar-IQ" sz="3600" dirty="0">
                <a:solidFill>
                  <a:schemeClr val="tx1"/>
                </a:solidFill>
              </a:rPr>
              <a:t>أوامر صاحب العمل</a:t>
            </a:r>
          </a:p>
          <a:p>
            <a:pPr algn="r" rtl="1"/>
            <a:r>
              <a:rPr lang="ar-IQ" sz="3600" dirty="0" smtClean="0">
                <a:solidFill>
                  <a:schemeClr val="tx1"/>
                </a:solidFill>
              </a:rPr>
              <a:t>ثالثا: محافظة </a:t>
            </a:r>
            <a:r>
              <a:rPr lang="ar-IQ" sz="3600" dirty="0">
                <a:solidFill>
                  <a:schemeClr val="tx1"/>
                </a:solidFill>
              </a:rPr>
              <a:t>العامل على الأموال التي في عهدته</a:t>
            </a:r>
          </a:p>
          <a:p>
            <a:pPr algn="r" rtl="1"/>
            <a:r>
              <a:rPr lang="ar-IQ" sz="3600" dirty="0" smtClean="0">
                <a:solidFill>
                  <a:schemeClr val="tx1"/>
                </a:solidFill>
              </a:rPr>
              <a:t>رابعا: الإلتزامات </a:t>
            </a:r>
            <a:r>
              <a:rPr lang="ar-IQ" sz="3600" dirty="0">
                <a:solidFill>
                  <a:schemeClr val="tx1"/>
                </a:solidFill>
              </a:rPr>
              <a:t>المتفرعة عن حسن النية</a:t>
            </a:r>
          </a:p>
          <a:p>
            <a:pPr algn="r" rtl="1"/>
            <a:r>
              <a:rPr lang="ar-IQ" sz="3600" dirty="0" smtClean="0">
                <a:solidFill>
                  <a:schemeClr val="tx1"/>
                </a:solidFill>
              </a:rPr>
              <a:t>خامسا: الإلتزام بعدم </a:t>
            </a:r>
            <a:r>
              <a:rPr lang="ar-IQ" sz="3600" dirty="0">
                <a:solidFill>
                  <a:schemeClr val="tx1"/>
                </a:solidFill>
              </a:rPr>
              <a:t>منافسة صاحب العمل</a:t>
            </a:r>
          </a:p>
          <a:p>
            <a:pPr algn="r" rtl="1"/>
            <a:r>
              <a:rPr lang="ar-IQ" sz="3600" dirty="0" smtClean="0">
                <a:solidFill>
                  <a:schemeClr val="tx1"/>
                </a:solidFill>
              </a:rPr>
              <a:t>سادسا: إختراعات </a:t>
            </a:r>
            <a:r>
              <a:rPr lang="ar-IQ" sz="3600" dirty="0">
                <a:solidFill>
                  <a:schemeClr val="tx1"/>
                </a:solidFill>
              </a:rPr>
              <a:t>العامل</a:t>
            </a:r>
          </a:p>
        </p:txBody>
      </p:sp>
    </p:spTree>
    <p:extLst>
      <p:ext uri="{BB962C8B-B14F-4D97-AF65-F5344CB8AC3E}">
        <p14:creationId xmlns:p14="http://schemas.microsoft.com/office/powerpoint/2010/main" val="5779519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b="1" dirty="0" smtClean="0">
                <a:solidFill>
                  <a:srgbClr val="00B0F0"/>
                </a:solidFill>
              </a:rPr>
              <a:t>أولاً: أداء العمل</a:t>
            </a:r>
            <a:endParaRPr lang="ar-IQ" sz="4000" b="1" dirty="0">
              <a:solidFill>
                <a:srgbClr val="00B0F0"/>
              </a:solidFill>
            </a:endParaRPr>
          </a:p>
          <a:p>
            <a:pPr algn="r" rtl="1"/>
            <a:r>
              <a:rPr lang="ar-IQ" sz="3200" dirty="0"/>
              <a:t>المادة123(يلتزم العامل بأن يؤدي عمله خلال وقت العمل المحدد قانوناً  ويجب على العامل :</a:t>
            </a:r>
          </a:p>
          <a:p>
            <a:pPr algn="r" rtl="1"/>
            <a:r>
              <a:rPr lang="ar-IQ" sz="3200" dirty="0" smtClean="0"/>
              <a:t>أن </a:t>
            </a:r>
            <a:r>
              <a:rPr lang="ar-IQ" sz="3200" dirty="0"/>
              <a:t>يخصص وقت العمل لأداء الواجبات الموكلة إليه، دون تفريط بأي جزء منه، او تأخر عن مواعيده او التغيب عنه دون عذر </a:t>
            </a:r>
            <a:r>
              <a:rPr lang="ar-IQ" sz="3200" dirty="0" smtClean="0"/>
              <a:t>مشروع)</a:t>
            </a:r>
            <a:endParaRPr lang="ar-IQ" sz="3200" dirty="0"/>
          </a:p>
          <a:p>
            <a:pPr algn="r" rtl="1"/>
            <a:r>
              <a:rPr lang="ar-IQ" sz="3200" dirty="0"/>
              <a:t>ويتفرع عن هذا الإلتزام ثلاثة أمور جوهرية وهي:</a:t>
            </a:r>
          </a:p>
          <a:p>
            <a:pPr algn="r" rtl="1"/>
            <a:r>
              <a:rPr lang="ar-IQ" sz="3200" dirty="0" smtClean="0"/>
              <a:t>1- أداء </a:t>
            </a:r>
            <a:r>
              <a:rPr lang="ar-IQ" sz="3200" dirty="0"/>
              <a:t>العمل المتفق عليه في </a:t>
            </a:r>
            <a:r>
              <a:rPr lang="ar-IQ" sz="3200" dirty="0" smtClean="0"/>
              <a:t>العقد</a:t>
            </a:r>
          </a:p>
          <a:p>
            <a:pPr algn="r" rtl="1"/>
            <a:r>
              <a:rPr lang="ar-IQ" sz="3200" dirty="0" smtClean="0"/>
              <a:t>2- التزام </a:t>
            </a:r>
            <a:r>
              <a:rPr lang="ar-IQ" sz="3200" dirty="0"/>
              <a:t>العامل بأداء العمل إلتزام شخصي</a:t>
            </a:r>
          </a:p>
          <a:p>
            <a:pPr algn="r" rtl="1"/>
            <a:r>
              <a:rPr lang="ar-IQ" sz="3200" dirty="0" smtClean="0"/>
              <a:t>3- العناية </a:t>
            </a:r>
            <a:r>
              <a:rPr lang="ar-IQ" sz="3200" dirty="0"/>
              <a:t>التي يبذلها العامل عناية شخص المعتاد</a:t>
            </a:r>
          </a:p>
        </p:txBody>
      </p:sp>
    </p:spTree>
    <p:extLst>
      <p:ext uri="{BB962C8B-B14F-4D97-AF65-F5344CB8AC3E}">
        <p14:creationId xmlns:p14="http://schemas.microsoft.com/office/powerpoint/2010/main" val="18812197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smtClean="0">
                <a:solidFill>
                  <a:srgbClr val="00B0F0"/>
                </a:solidFill>
              </a:rPr>
              <a:t>1-أداء </a:t>
            </a:r>
            <a:r>
              <a:rPr lang="ar-IQ" sz="3200" b="1" dirty="0">
                <a:solidFill>
                  <a:srgbClr val="00B0F0"/>
                </a:solidFill>
              </a:rPr>
              <a:t>العمل المتفق عليه في </a:t>
            </a:r>
            <a:r>
              <a:rPr lang="ar-IQ" sz="3200" b="1" dirty="0" smtClean="0">
                <a:solidFill>
                  <a:srgbClr val="00B0F0"/>
                </a:solidFill>
              </a:rPr>
              <a:t>العقد</a:t>
            </a:r>
            <a:endParaRPr lang="ar-IQ" sz="3200" b="1" dirty="0">
              <a:solidFill>
                <a:srgbClr val="00B0F0"/>
              </a:solidFill>
            </a:endParaRPr>
          </a:p>
          <a:p>
            <a:pPr algn="r" rtl="1"/>
            <a:r>
              <a:rPr lang="ar-IQ" sz="3200" dirty="0"/>
              <a:t>ونستنج  </a:t>
            </a:r>
            <a:r>
              <a:rPr lang="ar-IQ" sz="3200" dirty="0" smtClean="0"/>
              <a:t>منه:</a:t>
            </a:r>
          </a:p>
          <a:p>
            <a:pPr algn="r" rtl="1"/>
            <a:r>
              <a:rPr lang="ar-IQ" sz="3200" dirty="0" smtClean="0"/>
              <a:t>أ- أن </a:t>
            </a:r>
            <a:r>
              <a:rPr lang="ar-IQ" sz="3200" dirty="0"/>
              <a:t>أداء العامل لعمل أخر غير الذي ذكر في العقد دون موافقة صاحب العمل لايعتبر </a:t>
            </a:r>
            <a:r>
              <a:rPr lang="ar-IQ" sz="3200" dirty="0" smtClean="0"/>
              <a:t>مجزياً</a:t>
            </a:r>
            <a:r>
              <a:rPr lang="ar-IQ" sz="3200" dirty="0"/>
              <a:t> </a:t>
            </a:r>
            <a:r>
              <a:rPr lang="ar-IQ" sz="3200" dirty="0" smtClean="0"/>
              <a:t>للعقد.</a:t>
            </a:r>
            <a:endParaRPr lang="ar-IQ" sz="3200" dirty="0"/>
          </a:p>
          <a:p>
            <a:pPr algn="r" rtl="1"/>
            <a:r>
              <a:rPr lang="ar-IQ" sz="3200" dirty="0"/>
              <a:t>ب- كما أن تكليف صاحب العمل العامل بعمل أخر غير الذي ذكر في العقد يعتبر مخالفاً للقواعد العامة التي تقضي بأنه لايجوز لأي من الطرفين تعديل العقد بارادة منفردة. </a:t>
            </a:r>
          </a:p>
          <a:p>
            <a:pPr algn="r" rtl="1"/>
            <a:r>
              <a:rPr lang="ar-IQ" sz="3200" dirty="0"/>
              <a:t> </a:t>
            </a:r>
            <a:r>
              <a:rPr lang="ar-IQ" sz="3200" dirty="0">
                <a:solidFill>
                  <a:srgbClr val="00B0F0"/>
                </a:solidFill>
              </a:rPr>
              <a:t>إلا أن تطبيق القواعد العامة هذه يتنافي </a:t>
            </a:r>
            <a:r>
              <a:rPr lang="ar-IQ" sz="3200" dirty="0" smtClean="0">
                <a:solidFill>
                  <a:srgbClr val="00B0F0"/>
                </a:solidFill>
              </a:rPr>
              <a:t>مع </a:t>
            </a:r>
            <a:r>
              <a:rPr lang="ar-IQ" sz="3200" dirty="0">
                <a:solidFill>
                  <a:srgbClr val="00B0F0"/>
                </a:solidFill>
              </a:rPr>
              <a:t>الغاية وسلطة صاحب العمل التنظمية متى  كان ذلك يحقق مصلحة المشروع</a:t>
            </a:r>
            <a:r>
              <a:rPr lang="ar-IQ" sz="3200" dirty="0" smtClean="0">
                <a:solidFill>
                  <a:srgbClr val="00B0F0"/>
                </a:solidFill>
              </a:rPr>
              <a:t>.</a:t>
            </a:r>
          </a:p>
          <a:p>
            <a:pPr algn="r" rtl="1"/>
            <a:endParaRPr lang="ar-IQ" sz="2800" dirty="0"/>
          </a:p>
        </p:txBody>
      </p:sp>
    </p:spTree>
    <p:extLst>
      <p:ext uri="{BB962C8B-B14F-4D97-AF65-F5344CB8AC3E}">
        <p14:creationId xmlns:p14="http://schemas.microsoft.com/office/powerpoint/2010/main" val="36937065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ج- </a:t>
            </a:r>
            <a:r>
              <a:rPr lang="ar-IQ" sz="2800" dirty="0" smtClean="0"/>
              <a:t>أن </a:t>
            </a:r>
            <a:r>
              <a:rPr lang="ar-IQ" sz="2800" dirty="0"/>
              <a:t>القانون الملغي </a:t>
            </a:r>
            <a:r>
              <a:rPr lang="ar-IQ" sz="2800" dirty="0" smtClean="0"/>
              <a:t>السابق </a:t>
            </a:r>
            <a:r>
              <a:rPr lang="ar-IQ" sz="2800" dirty="0"/>
              <a:t>منع </a:t>
            </a:r>
            <a:r>
              <a:rPr lang="ar-IQ" sz="2800" dirty="0" smtClean="0"/>
              <a:t>تكليف العامل بعمل آخر </a:t>
            </a:r>
            <a:r>
              <a:rPr lang="ar-IQ" sz="2800" dirty="0"/>
              <a:t>في المادة 18التي نصت على </a:t>
            </a:r>
            <a:r>
              <a:rPr lang="ar-IQ" sz="2800" dirty="0" smtClean="0"/>
              <a:t>أنه</a:t>
            </a:r>
            <a:r>
              <a:rPr lang="en-US" sz="2800" dirty="0" smtClean="0"/>
              <a:t> </a:t>
            </a:r>
            <a:r>
              <a:rPr lang="ar-IQ" sz="2800" dirty="0" smtClean="0"/>
              <a:t>(لايجوز </a:t>
            </a:r>
            <a:r>
              <a:rPr lang="ar-IQ" sz="2800" dirty="0"/>
              <a:t>تكليف العامل بعمل آخر يختلف عن العمل المتفق عليه في عقد العمل) </a:t>
            </a:r>
            <a:r>
              <a:rPr lang="ar-IQ" sz="2800" dirty="0" smtClean="0"/>
              <a:t>إلا</a:t>
            </a:r>
            <a:r>
              <a:rPr lang="en-US" sz="2800" dirty="0" smtClean="0"/>
              <a:t> </a:t>
            </a:r>
            <a:r>
              <a:rPr lang="ar-IQ" sz="2800" dirty="0" smtClean="0"/>
              <a:t>أنه </a:t>
            </a:r>
            <a:r>
              <a:rPr lang="ar-IQ" sz="2800" dirty="0"/>
              <a:t>عدل المادة السابقة </a:t>
            </a:r>
            <a:r>
              <a:rPr lang="ar-IQ" sz="2800" dirty="0" smtClean="0"/>
              <a:t>بقرار مجلس قيادة الثورة وسمح </a:t>
            </a:r>
            <a:r>
              <a:rPr lang="ar-IQ" sz="2800" dirty="0"/>
              <a:t>ذلك في </a:t>
            </a:r>
            <a:r>
              <a:rPr lang="ar-IQ" sz="2800" dirty="0" smtClean="0"/>
              <a:t>حالات (أ- منعاً </a:t>
            </a:r>
            <a:r>
              <a:rPr lang="ar-IQ" sz="2800" dirty="0"/>
              <a:t>لوقوع حادث</a:t>
            </a:r>
            <a:r>
              <a:rPr lang="ar-IQ" sz="2800" dirty="0" smtClean="0"/>
              <a:t>.</a:t>
            </a:r>
            <a:r>
              <a:rPr lang="en-US" sz="2800" dirty="0" smtClean="0"/>
              <a:t> </a:t>
            </a:r>
            <a:r>
              <a:rPr lang="ar-IQ" sz="2800" dirty="0" smtClean="0"/>
              <a:t>ب- أو لإصلاح </a:t>
            </a:r>
            <a:r>
              <a:rPr lang="ar-IQ" sz="2800" dirty="0"/>
              <a:t>مانشأعنه</a:t>
            </a:r>
            <a:r>
              <a:rPr lang="ar-IQ" sz="2800" dirty="0" smtClean="0"/>
              <a:t>.</a:t>
            </a:r>
            <a:r>
              <a:rPr lang="en-US" sz="2800" dirty="0" smtClean="0"/>
              <a:t> </a:t>
            </a:r>
            <a:r>
              <a:rPr lang="ar-IQ" sz="2800" dirty="0" smtClean="0"/>
              <a:t>ج- أو في </a:t>
            </a:r>
            <a:r>
              <a:rPr lang="ar-IQ" sz="2800" dirty="0"/>
              <a:t>حالة القوة </a:t>
            </a:r>
            <a:r>
              <a:rPr lang="ar-IQ" sz="2800" dirty="0" smtClean="0"/>
              <a:t>القاهرة.)</a:t>
            </a:r>
          </a:p>
          <a:p>
            <a:pPr algn="just" rtl="1"/>
            <a:r>
              <a:rPr lang="ar-IQ" sz="2800" dirty="0" smtClean="0"/>
              <a:t>د- أما </a:t>
            </a:r>
            <a:r>
              <a:rPr lang="ar-IQ" sz="2800" dirty="0"/>
              <a:t>االمشرع في القانون النافذ سكت </a:t>
            </a:r>
            <a:r>
              <a:rPr lang="ar-IQ" sz="2800" dirty="0" smtClean="0"/>
              <a:t>عن هذا الموضوع, </a:t>
            </a:r>
            <a:r>
              <a:rPr lang="ar-IQ" sz="2800" dirty="0"/>
              <a:t>ويظن أن سكوت المشرع </a:t>
            </a:r>
            <a:r>
              <a:rPr lang="ar-IQ" sz="2800" dirty="0" smtClean="0"/>
              <a:t>يعتبر</a:t>
            </a:r>
            <a:r>
              <a:rPr lang="en-US" sz="2800" dirty="0" smtClean="0"/>
              <a:t> </a:t>
            </a:r>
            <a:r>
              <a:rPr lang="ar-IQ" sz="2800" dirty="0" smtClean="0"/>
              <a:t>دلالة </a:t>
            </a:r>
            <a:r>
              <a:rPr lang="ar-IQ" sz="2800" dirty="0"/>
              <a:t>على عدم الأخذ بالحكم </a:t>
            </a:r>
            <a:r>
              <a:rPr lang="ar-IQ" sz="2800" dirty="0" smtClean="0"/>
              <a:t>السابق, </a:t>
            </a:r>
            <a:r>
              <a:rPr lang="ar-IQ" sz="2800" dirty="0">
                <a:solidFill>
                  <a:srgbClr val="00B0F0"/>
                </a:solidFill>
              </a:rPr>
              <a:t>إلا أن هذا الحكم تقرره القواعد العامة بأنه لايجوز للمتعاقدين تغير شروط العقد بإرادة منفردة.</a:t>
            </a:r>
          </a:p>
          <a:p>
            <a:pPr algn="just" rtl="1"/>
            <a:r>
              <a:rPr lang="ar-IQ" sz="2800" dirty="0"/>
              <a:t>إلا أنه من جانب أخر أن منح المشرع سلطة الإنضباط داخل المشروع  لصاحب العمل يوحي </a:t>
            </a:r>
            <a:r>
              <a:rPr lang="ar-IQ" sz="2800" dirty="0" smtClean="0"/>
              <a:t>بأنه </a:t>
            </a:r>
            <a:r>
              <a:rPr lang="ar-IQ" sz="2800" dirty="0"/>
              <a:t>لصاحب العمل  تكليف العامل بعمل أخر غير الذي ذكر في عقد العمل مالم يلحق </a:t>
            </a:r>
            <a:r>
              <a:rPr lang="ar-IQ" sz="2800" dirty="0" smtClean="0"/>
              <a:t>ضرراً بالعامل</a:t>
            </a:r>
            <a:r>
              <a:rPr lang="en-US" sz="2800" dirty="0"/>
              <a:t>.</a:t>
            </a:r>
            <a:endParaRPr lang="ar-IQ" sz="2800" dirty="0"/>
          </a:p>
        </p:txBody>
      </p:sp>
    </p:spTree>
    <p:extLst>
      <p:ext uri="{BB962C8B-B14F-4D97-AF65-F5344CB8AC3E}">
        <p14:creationId xmlns:p14="http://schemas.microsoft.com/office/powerpoint/2010/main" val="19663751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563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هـ – لصاحب العمل نقل العامل من عمل إلى أخر داخل مشروع العمل الذي إبرم العقد من أجله إستناداً </a:t>
            </a:r>
            <a:r>
              <a:rPr lang="ar-IQ" sz="2800" dirty="0" smtClean="0"/>
              <a:t>لسلطة </a:t>
            </a:r>
            <a:r>
              <a:rPr lang="ar-IQ" sz="2800" dirty="0"/>
              <a:t>صاحب العمل التنظمية في المشروع.</a:t>
            </a:r>
          </a:p>
          <a:p>
            <a:pPr algn="just" rtl="1"/>
            <a:r>
              <a:rPr lang="ar-IQ" sz="2800" dirty="0"/>
              <a:t>و- لصاحب العمل نقل العامل إلى أي مشروع آخر يعود له كمبدأ العام إلا إذا تضمن عقد العمل تحديد المكان </a:t>
            </a:r>
            <a:r>
              <a:rPr lang="ar-IQ" sz="2800" dirty="0" smtClean="0"/>
              <a:t>الذي </a:t>
            </a:r>
            <a:r>
              <a:rPr lang="ar-IQ" sz="2800" dirty="0"/>
              <a:t>يعمل فيه العامل بصورة صريحة وواضحة</a:t>
            </a:r>
            <a:r>
              <a:rPr lang="ar-IQ" sz="2800" dirty="0" smtClean="0"/>
              <a:t>، أو </a:t>
            </a:r>
            <a:r>
              <a:rPr lang="ar-IQ" sz="2800" dirty="0"/>
              <a:t>أستدل عليه من واقع الحال لأن ذلك يعتبر تعديلاً للعقد من جانب واحد وهذا يعتبر إستثناء على المبدأ العام الذي يجيز تكليف العامل بالعمل في أي مشروع إستناداً إلى مبدأ التبعية في علاقة العمل إذا لم يلحق ضرراً </a:t>
            </a:r>
            <a:r>
              <a:rPr lang="ar-IQ" sz="2800" dirty="0" smtClean="0"/>
              <a:t>به.</a:t>
            </a:r>
            <a:endParaRPr lang="ar-IQ" sz="2800" dirty="0"/>
          </a:p>
        </p:txBody>
      </p:sp>
    </p:spTree>
    <p:extLst>
      <p:ext uri="{BB962C8B-B14F-4D97-AF65-F5344CB8AC3E}">
        <p14:creationId xmlns:p14="http://schemas.microsoft.com/office/powerpoint/2010/main" val="10093269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a:solidFill>
                  <a:srgbClr val="00B0F0"/>
                </a:solidFill>
              </a:rPr>
              <a:t>2-إلتزام العامل بأداء العمل إلتزام شخصي</a:t>
            </a:r>
          </a:p>
          <a:p>
            <a:pPr algn="just" rtl="1"/>
            <a:r>
              <a:rPr lang="ar-IQ" sz="2800" dirty="0"/>
              <a:t>يترتب على الطابع الشخصي لإلتزام العامل مايلي:</a:t>
            </a:r>
          </a:p>
          <a:p>
            <a:pPr algn="just" rtl="1"/>
            <a:r>
              <a:rPr lang="ar-IQ" sz="2800" dirty="0" smtClean="0"/>
              <a:t>أ‌- لايقبل </a:t>
            </a:r>
            <a:r>
              <a:rPr lang="ar-IQ" sz="2800" dirty="0"/>
              <a:t>الوفاء بالعمل من غير العامل إلا بموافقة صاحب العمل (إستناداً إلى المادة 123 ق ع والمادة 909 المدني لأن شخصية العامل محل الإعتبار عند التعاقد كمبدأ عام. عليه ينتهي العقد بوفاة العامل حيث لايجوز لورثته الإدعاء بأي حق بعد وفاته ليحل أحدهم محله إستمراراً لتنفيذ العقد المبرم بين مورثهم وصاحب العمل</a:t>
            </a:r>
          </a:p>
          <a:p>
            <a:pPr algn="just" rtl="1"/>
            <a:r>
              <a:rPr lang="ar-IQ" sz="2800" dirty="0" smtClean="0"/>
              <a:t>ب‌- إستحالة </a:t>
            </a:r>
            <a:r>
              <a:rPr lang="ar-IQ" sz="2800" dirty="0"/>
              <a:t>تنفيذ العامل إلتزامه  إستحالة مطلقة تؤدي إلى إنهاء العقد دون أن يلزم العامل أن يحل غيره في تنفيذ الإلتزام.</a:t>
            </a:r>
          </a:p>
          <a:p>
            <a:pPr algn="just" rtl="1"/>
            <a:r>
              <a:rPr lang="ar-IQ" sz="2800" dirty="0"/>
              <a:t>ج- إلا ان شخصية صاحب العمل ليس كذلك إلا إذا كان موضوع العمل  يتعلق بصاحب العمل. </a:t>
            </a:r>
            <a:r>
              <a:rPr lang="ar-IQ" sz="2800" dirty="0" smtClean="0"/>
              <a:t>لذلك </a:t>
            </a:r>
            <a:r>
              <a:rPr lang="ar-IQ" sz="2800" dirty="0"/>
              <a:t>يكون إلتزام العامل إلتزام شخصي كمبدأ عام أما بالنسبة إلى صاحب العمل يكون الإلتزام شخصياً إستثناء من القاعدة </a:t>
            </a:r>
            <a:r>
              <a:rPr lang="ar-IQ" sz="2800" dirty="0" smtClean="0"/>
              <a:t>العامة.</a:t>
            </a:r>
            <a:endParaRPr lang="ar-IQ" sz="2800" dirty="0"/>
          </a:p>
        </p:txBody>
      </p:sp>
    </p:spTree>
    <p:extLst>
      <p:ext uri="{BB962C8B-B14F-4D97-AF65-F5344CB8AC3E}">
        <p14:creationId xmlns:p14="http://schemas.microsoft.com/office/powerpoint/2010/main" val="15465178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05800" cy="548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د- </a:t>
            </a:r>
            <a:r>
              <a:rPr lang="ar-IQ" sz="2800" dirty="0"/>
              <a:t>الخلاف حول جواز نقل صاحب العمل حقه قبل العامل إلى شخص أخر دون موافقة العامل </a:t>
            </a:r>
            <a:r>
              <a:rPr lang="ar-IQ" sz="2800" dirty="0">
                <a:solidFill>
                  <a:srgbClr val="00B0F0"/>
                </a:solidFill>
              </a:rPr>
              <a:t>هناك رأيان </a:t>
            </a:r>
          </a:p>
          <a:p>
            <a:pPr algn="just" rtl="1"/>
            <a:r>
              <a:rPr lang="ar-IQ" sz="2800" dirty="0"/>
              <a:t>الأول</a:t>
            </a:r>
            <a:r>
              <a:rPr lang="ar-IQ" sz="2800" dirty="0" smtClean="0"/>
              <a:t>: إذاكانت </a:t>
            </a:r>
            <a:r>
              <a:rPr lang="ar-IQ" sz="2800" dirty="0"/>
              <a:t>شخصية صاحب العمل محل الإعتبار فإنه لايجوز والعكس صحيح.</a:t>
            </a:r>
          </a:p>
          <a:p>
            <a:pPr algn="just" rtl="1"/>
            <a:r>
              <a:rPr lang="ar-IQ" sz="2800" dirty="0"/>
              <a:t>الثاني: بينما يذهب جانب آخر الى القول بعدم الجواز مطلقا دون موافقة العامل. </a:t>
            </a:r>
          </a:p>
          <a:p>
            <a:pPr algn="just" rtl="1"/>
            <a:r>
              <a:rPr lang="ar-IQ" sz="2800" dirty="0" smtClean="0"/>
              <a:t>و- </a:t>
            </a:r>
            <a:r>
              <a:rPr lang="ar-IQ" sz="2800" dirty="0"/>
              <a:t>إن هذه الأحكام ليس من النظام </a:t>
            </a:r>
            <a:r>
              <a:rPr lang="ar-IQ" sz="2800" dirty="0" smtClean="0"/>
              <a:t>العام, مما يعني جواز  </a:t>
            </a:r>
            <a:r>
              <a:rPr lang="ar-IQ" sz="2800" dirty="0"/>
              <a:t>الإتفاق على أن يحل العامل غيره في إنجاز </a:t>
            </a:r>
            <a:r>
              <a:rPr lang="ar-IQ" sz="2800" dirty="0" smtClean="0"/>
              <a:t>العمل بأرادة الطرفين.</a:t>
            </a:r>
            <a:endParaRPr lang="ar-IQ" sz="2800" dirty="0"/>
          </a:p>
          <a:p>
            <a:pPr algn="just" rtl="1"/>
            <a:r>
              <a:rPr lang="ar-IQ" sz="2800" dirty="0"/>
              <a:t>  </a:t>
            </a:r>
          </a:p>
        </p:txBody>
      </p:sp>
    </p:spTree>
    <p:extLst>
      <p:ext uri="{BB962C8B-B14F-4D97-AF65-F5344CB8AC3E}">
        <p14:creationId xmlns:p14="http://schemas.microsoft.com/office/powerpoint/2010/main" val="150729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371600"/>
            <a:ext cx="8686800" cy="5181600"/>
          </a:xfrm>
        </p:spPr>
        <p:txBody>
          <a:bodyPr>
            <a:normAutofit/>
          </a:bodyPr>
          <a:lstStyle/>
          <a:p>
            <a:pPr algn="r" rtl="1"/>
            <a:r>
              <a:rPr lang="ar-IQ" sz="3200" dirty="0">
                <a:cs typeface="+mj-cs"/>
              </a:rPr>
              <a:t>تطور قانون العمل في العراق من </a:t>
            </a:r>
            <a:r>
              <a:rPr lang="ar-IQ" sz="3200" dirty="0" smtClean="0">
                <a:cs typeface="+mj-cs"/>
              </a:rPr>
              <a:t>خلال</a:t>
            </a:r>
            <a:r>
              <a:rPr lang="en-US" sz="3200" dirty="0" smtClean="0">
                <a:cs typeface="+mj-cs"/>
              </a:rPr>
              <a:t>:</a:t>
            </a:r>
          </a:p>
          <a:p>
            <a:pPr algn="r" rtl="1"/>
            <a:r>
              <a:rPr lang="ar-IQ" sz="3200" dirty="0">
                <a:cs typeface="+mj-cs"/>
              </a:rPr>
              <a:t>1- تطبيق أحكام الشريعة </a:t>
            </a:r>
            <a:r>
              <a:rPr lang="ar-IQ" sz="3200" dirty="0" smtClean="0">
                <a:cs typeface="+mj-cs"/>
              </a:rPr>
              <a:t>الإسلامية</a:t>
            </a:r>
          </a:p>
          <a:p>
            <a:pPr algn="r" rtl="1"/>
            <a:r>
              <a:rPr lang="ar-IQ" sz="3200" dirty="0">
                <a:cs typeface="+mj-cs"/>
              </a:rPr>
              <a:t>2- قانون العمال رقم72لسنة1936</a:t>
            </a:r>
          </a:p>
          <a:p>
            <a:pPr algn="r" rtl="1"/>
            <a:r>
              <a:rPr lang="ar-IQ" sz="3200" dirty="0">
                <a:cs typeface="+mj-cs"/>
              </a:rPr>
              <a:t>3- قانون العمل رقم 1 لسنة 1958</a:t>
            </a:r>
          </a:p>
          <a:p>
            <a:pPr algn="r" rtl="1"/>
            <a:r>
              <a:rPr lang="ar-IQ" sz="3200" dirty="0">
                <a:cs typeface="+mj-cs"/>
              </a:rPr>
              <a:t>4- قانون العمل رقم 82 لسنة 1958</a:t>
            </a:r>
          </a:p>
          <a:p>
            <a:pPr algn="r" rtl="1"/>
            <a:r>
              <a:rPr lang="ar-IQ" sz="3200" dirty="0">
                <a:cs typeface="+mj-cs"/>
              </a:rPr>
              <a:t>5- قانون رقم 1 لسنة 1959</a:t>
            </a:r>
          </a:p>
          <a:p>
            <a:pPr algn="r" rtl="1"/>
            <a:r>
              <a:rPr lang="ar-IQ" sz="3200" dirty="0">
                <a:cs typeface="+mj-cs"/>
              </a:rPr>
              <a:t>6- قانون رقم 151 لسنة 1970</a:t>
            </a:r>
          </a:p>
          <a:p>
            <a:pPr algn="r" rtl="1"/>
            <a:r>
              <a:rPr lang="ar-IQ" sz="3200" dirty="0">
                <a:cs typeface="+mj-cs"/>
              </a:rPr>
              <a:t>7- قانون رقم 71 لسنة 1987 النافذ</a:t>
            </a:r>
          </a:p>
          <a:p>
            <a:pPr algn="r" rtl="1"/>
            <a:endParaRPr lang="en-US" sz="3200" dirty="0">
              <a:cs typeface="+mj-cs"/>
            </a:endParaRPr>
          </a:p>
        </p:txBody>
      </p:sp>
      <p:sp>
        <p:nvSpPr>
          <p:cNvPr id="3" name="Title 2"/>
          <p:cNvSpPr>
            <a:spLocks noGrp="1"/>
          </p:cNvSpPr>
          <p:nvPr>
            <p:ph type="title"/>
          </p:nvPr>
        </p:nvSpPr>
        <p:spPr>
          <a:xfrm>
            <a:off x="1676400" y="304800"/>
            <a:ext cx="5867400" cy="838200"/>
          </a:xfrm>
          <a:solidFill>
            <a:schemeClr val="bg1">
              <a:lumMod val="50000"/>
              <a:lumOff val="50000"/>
            </a:schemeClr>
          </a:solidFill>
        </p:spPr>
        <p:txBody>
          <a:bodyPr>
            <a:normAutofit/>
          </a:bodyPr>
          <a:lstStyle/>
          <a:p>
            <a:r>
              <a:rPr lang="ar-IQ" sz="3600" dirty="0">
                <a:solidFill>
                  <a:srgbClr val="FFFF00"/>
                </a:solidFill>
                <a:cs typeface="+mj-cs"/>
              </a:rPr>
              <a:t>تطور قانون العمل في العراق</a:t>
            </a:r>
            <a:endParaRPr lang="en-US" sz="3600" dirty="0">
              <a:solidFill>
                <a:srgbClr val="FFFF00"/>
              </a:solidFill>
              <a:cs typeface="+mj-cs"/>
            </a:endParaRPr>
          </a:p>
        </p:txBody>
      </p:sp>
    </p:spTree>
    <p:extLst>
      <p:ext uri="{BB962C8B-B14F-4D97-AF65-F5344CB8AC3E}">
        <p14:creationId xmlns:p14="http://schemas.microsoft.com/office/powerpoint/2010/main" val="154131439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200" b="1" dirty="0">
                <a:solidFill>
                  <a:srgbClr val="00B0F0"/>
                </a:solidFill>
              </a:rPr>
              <a:t>3-العناية التي يبذلها العامل عناية الشخص المعتاد( الطبيعي)</a:t>
            </a:r>
          </a:p>
          <a:p>
            <a:pPr algn="r" rtl="1"/>
            <a:r>
              <a:rPr lang="ar-IQ" sz="2800" dirty="0"/>
              <a:t>إن المشرع سكت عن هذه العناية ولكن بالرجوع إلى القانون المدني نجد في المادة 909 تنص </a:t>
            </a:r>
            <a:r>
              <a:rPr lang="ar-IQ" sz="2800" dirty="0" smtClean="0"/>
              <a:t>على </a:t>
            </a:r>
            <a:r>
              <a:rPr lang="ar-IQ" sz="2800" dirty="0"/>
              <a:t>إلزام العامل بأن (يؤدي العمل بنفسه ويبذل في  تأديته ما يبذله الشخص المعتاد)</a:t>
            </a:r>
          </a:p>
          <a:p>
            <a:pPr algn="r" rtl="1"/>
            <a:r>
              <a:rPr lang="ar-IQ" sz="2800" dirty="0" smtClean="0"/>
              <a:t>أ‌- يمكن </a:t>
            </a:r>
            <a:r>
              <a:rPr lang="ar-IQ" sz="2800" dirty="0"/>
              <a:t>الخروج عن هذه القاعدة بإتفاق صريح أو ضمني </a:t>
            </a:r>
            <a:r>
              <a:rPr lang="ar-IQ" sz="2800" dirty="0" smtClean="0"/>
              <a:t>بينهما.</a:t>
            </a:r>
            <a:endParaRPr lang="ar-IQ" sz="2800" dirty="0"/>
          </a:p>
          <a:p>
            <a:pPr algn="r" rtl="1"/>
            <a:r>
              <a:rPr lang="ar-IQ" sz="2800" dirty="0" smtClean="0"/>
              <a:t>ب‌- وفي </a:t>
            </a:r>
            <a:r>
              <a:rPr lang="ar-IQ" sz="2800" dirty="0"/>
              <a:t>جميع الأحوال يكون العامل مسؤولاً عن تعويض صاحب العمل إذا كان أدائه دون أداء الشخص الطبيعي أو المتفق عليه.</a:t>
            </a:r>
          </a:p>
          <a:p>
            <a:pPr algn="r" rtl="1"/>
            <a:r>
              <a:rPr lang="ar-IQ" sz="2800" dirty="0"/>
              <a:t>ج- يلتزم العامل بأن يؤدي عمله خلال وقت العمل المحدد قانونا ويجب عليه أن يخصص وقت العمل لأداء الواجبات الموكلة إليه، دون تفريط بأي جزء منه، او تأخر عن مواعيده او التغيب عنه دون عذر مشروع.</a:t>
            </a:r>
          </a:p>
        </p:txBody>
      </p:sp>
    </p:spTree>
    <p:extLst>
      <p:ext uri="{BB962C8B-B14F-4D97-AF65-F5344CB8AC3E}">
        <p14:creationId xmlns:p14="http://schemas.microsoft.com/office/powerpoint/2010/main" val="5230979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00B0F0"/>
                </a:solidFill>
              </a:rPr>
              <a:t>ثانياً: إطاعة أوامر صاحب </a:t>
            </a:r>
            <a:r>
              <a:rPr lang="ar-IQ" sz="3200" dirty="0" smtClean="0">
                <a:solidFill>
                  <a:srgbClr val="00B0F0"/>
                </a:solidFill>
              </a:rPr>
              <a:t>العمل</a:t>
            </a:r>
            <a:endParaRPr lang="ar-IQ" sz="3200" dirty="0">
              <a:solidFill>
                <a:srgbClr val="00B0F0"/>
              </a:solidFill>
            </a:endParaRPr>
          </a:p>
          <a:p>
            <a:pPr algn="just" rtl="1"/>
            <a:r>
              <a:rPr lang="ar-IQ" sz="2800" dirty="0"/>
              <a:t>نصت المادة 122 من قانون العمل النافذ يجب على العامل، </a:t>
            </a:r>
          </a:p>
          <a:p>
            <a:pPr algn="just" rtl="1"/>
            <a:r>
              <a:rPr lang="ar-IQ" sz="2800" dirty="0"/>
              <a:t>أ‌-الالتزام الكامل باحكام القانون والتعليمات والقرارات الصادرة بموجبه، واحكام عقود العمل الفردية والجماعية والنظام الداخلي للعمل وتنفيذها بحسن نية واخلاص وامانة، وعلى النحو الذي يخدم مصلحة الانتاج .</a:t>
            </a:r>
          </a:p>
          <a:p>
            <a:pPr algn="just" rtl="1"/>
            <a:r>
              <a:rPr lang="ar-IQ" sz="2800" dirty="0"/>
              <a:t>ب‌-أن يطيع الأوامر الصادرة إليه من صاحب العمل</a:t>
            </a:r>
            <a:r>
              <a:rPr lang="ar-IQ" sz="2800" dirty="0" smtClean="0"/>
              <a:t>، </a:t>
            </a:r>
            <a:r>
              <a:rPr lang="ar-IQ" sz="2800" dirty="0"/>
              <a:t>متى كانت هذه الأوامر من مقتضيات العمل</a:t>
            </a:r>
          </a:p>
          <a:p>
            <a:pPr algn="just" rtl="1"/>
            <a:r>
              <a:rPr lang="ar-IQ" sz="2800" dirty="0"/>
              <a:t>ألا إن سلطة صاحب العمل وطاعة العامل ليستا مطلقتين بل </a:t>
            </a:r>
            <a:r>
              <a:rPr lang="ar-IQ" sz="2800" dirty="0" smtClean="0"/>
              <a:t>تتقيد بقيود  كمايلي </a:t>
            </a:r>
            <a:r>
              <a:rPr lang="en-US" sz="2800" dirty="0" smtClean="0"/>
              <a:t>:</a:t>
            </a:r>
          </a:p>
          <a:p>
            <a:pPr algn="just" rtl="1"/>
            <a:r>
              <a:rPr lang="en-US" sz="2800" dirty="0"/>
              <a:t>1</a:t>
            </a:r>
            <a:r>
              <a:rPr lang="ar-IQ" sz="2800" dirty="0" smtClean="0"/>
              <a:t>- </a:t>
            </a:r>
            <a:r>
              <a:rPr lang="ar-IQ" sz="2800" dirty="0"/>
              <a:t>أن تكون هذه الاوامر متعلقة </a:t>
            </a:r>
            <a:r>
              <a:rPr lang="ar-IQ" sz="2800" dirty="0" smtClean="0"/>
              <a:t>بالعمل</a:t>
            </a:r>
            <a:r>
              <a:rPr lang="en-US" sz="2800" dirty="0"/>
              <a:t>.</a:t>
            </a:r>
            <a:endParaRPr lang="ar-IQ" sz="2800" dirty="0"/>
          </a:p>
          <a:p>
            <a:pPr algn="just" rtl="1"/>
            <a:r>
              <a:rPr lang="ar-IQ" sz="2800" dirty="0"/>
              <a:t>2-أن تكون الأوامر غير مخالفة  للعقد أوالقانون أو الآداب </a:t>
            </a:r>
            <a:r>
              <a:rPr lang="ar-IQ" sz="2800" dirty="0" smtClean="0"/>
              <a:t>العامة</a:t>
            </a:r>
            <a:r>
              <a:rPr lang="en-US" sz="2800" dirty="0" smtClean="0"/>
              <a:t>.</a:t>
            </a:r>
            <a:endParaRPr lang="ar-IQ" sz="2800" dirty="0"/>
          </a:p>
          <a:p>
            <a:pPr algn="just" rtl="1"/>
            <a:r>
              <a:rPr lang="ar-IQ" sz="2800" dirty="0"/>
              <a:t>3-أن لايكون في هذه الأوامر مايعرض العامل </a:t>
            </a:r>
            <a:r>
              <a:rPr lang="ar-IQ" sz="2800" dirty="0" smtClean="0"/>
              <a:t>للخطر</a:t>
            </a:r>
            <a:r>
              <a:rPr lang="en-US" sz="2800" dirty="0" smtClean="0"/>
              <a:t>.</a:t>
            </a:r>
          </a:p>
          <a:p>
            <a:pPr algn="r" rtl="1"/>
            <a:endParaRPr lang="ar-IQ" sz="2800" dirty="0"/>
          </a:p>
        </p:txBody>
      </p:sp>
    </p:spTree>
    <p:extLst>
      <p:ext uri="{BB962C8B-B14F-4D97-AF65-F5344CB8AC3E}">
        <p14:creationId xmlns:p14="http://schemas.microsoft.com/office/powerpoint/2010/main" val="9937207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229600" cy="533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dirty="0"/>
              <a:t> </a:t>
            </a:r>
            <a:r>
              <a:rPr lang="ar-IQ" sz="3200" dirty="0">
                <a:solidFill>
                  <a:srgbClr val="00B0F0"/>
                </a:solidFill>
              </a:rPr>
              <a:t>ثالثاً: محافظة العامل على أموال التي بعهدته.</a:t>
            </a:r>
          </a:p>
          <a:p>
            <a:pPr algn="r" rtl="1"/>
            <a:r>
              <a:rPr lang="ar-IQ" sz="2800" dirty="0"/>
              <a:t>نصت المادة 124 من قانون العمل النافذعلى أنه</a:t>
            </a:r>
          </a:p>
          <a:p>
            <a:pPr algn="r" rtl="1"/>
            <a:r>
              <a:rPr lang="ar-IQ" sz="2800" dirty="0"/>
              <a:t>1- يجب على العامل المحافظة على أموال صاحب العمل التي في عهدته، وعليه صيانة المعدات والآلات والمواد وكل ما تقتضيه الأصول للمحافظة عليها وحفظها من الضرر ويجب عليه في سبيل ذلك أن يحرص عليها بالقدر الذي تتيحه له مهارته الفنية وظروف العمل.</a:t>
            </a:r>
          </a:p>
          <a:p>
            <a:pPr algn="r" rtl="1"/>
            <a:r>
              <a:rPr lang="ar-IQ" sz="2800" dirty="0" smtClean="0"/>
              <a:t>2- يسأل </a:t>
            </a:r>
            <a:r>
              <a:rPr lang="ar-IQ" sz="2800" dirty="0"/>
              <a:t>العامل عن تعويض كل ضرر يتسبب فيه عن عمد او خطا يلحق بالأموال المشار إليها في البند (أولا) من هذه المادة، ويتم التعويض عنها بقرار قضائي إلا إذا </a:t>
            </a:r>
            <a:r>
              <a:rPr lang="ar-IQ" sz="2800" dirty="0" smtClean="0"/>
              <a:t>تم </a:t>
            </a:r>
            <a:r>
              <a:rPr lang="ar-IQ" sz="2800" dirty="0"/>
              <a:t>الاتفاق على التعويض رضاء. </a:t>
            </a:r>
            <a:endParaRPr lang="en-US" sz="2800" dirty="0"/>
          </a:p>
        </p:txBody>
      </p:sp>
    </p:spTree>
    <p:extLst>
      <p:ext uri="{BB962C8B-B14F-4D97-AF65-F5344CB8AC3E}">
        <p14:creationId xmlns:p14="http://schemas.microsoft.com/office/powerpoint/2010/main" val="295419658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00B0F0"/>
                </a:solidFill>
              </a:rPr>
              <a:t>رابعاً</a:t>
            </a:r>
            <a:r>
              <a:rPr lang="ar-IQ" sz="3200" dirty="0" smtClean="0">
                <a:solidFill>
                  <a:srgbClr val="00B0F0"/>
                </a:solidFill>
              </a:rPr>
              <a:t>: الإلتزامات </a:t>
            </a:r>
            <a:r>
              <a:rPr lang="ar-IQ" sz="3200" dirty="0">
                <a:solidFill>
                  <a:srgbClr val="00B0F0"/>
                </a:solidFill>
              </a:rPr>
              <a:t>المتفرعة عن حسن النية</a:t>
            </a:r>
          </a:p>
          <a:p>
            <a:pPr algn="r" rtl="1"/>
            <a:r>
              <a:rPr lang="ar-IQ" sz="2800" dirty="0"/>
              <a:t> أورد المشرع مجموعة من  الأعمال المحظورة التي يجب على العامل إجتنابها:</a:t>
            </a:r>
          </a:p>
          <a:p>
            <a:pPr algn="r" rtl="1"/>
            <a:r>
              <a:rPr lang="ar-IQ" sz="2800" dirty="0">
                <a:solidFill>
                  <a:srgbClr val="00B0F0"/>
                </a:solidFill>
              </a:rPr>
              <a:t>1- إلزام العامل لعدم تعريض مصالح صاحب العمل المادية إلى </a:t>
            </a:r>
            <a:r>
              <a:rPr lang="ar-IQ" sz="2800" dirty="0" smtClean="0">
                <a:solidFill>
                  <a:srgbClr val="00B0F0"/>
                </a:solidFill>
              </a:rPr>
              <a:t>ضرر. </a:t>
            </a:r>
          </a:p>
          <a:p>
            <a:pPr algn="r" rtl="1"/>
            <a:r>
              <a:rPr lang="ar-IQ" sz="2800" dirty="0" smtClean="0">
                <a:solidFill>
                  <a:srgbClr val="00B0F0"/>
                </a:solidFill>
              </a:rPr>
              <a:t>2- إلتزام </a:t>
            </a:r>
            <a:r>
              <a:rPr lang="ar-IQ" sz="2800" dirty="0">
                <a:solidFill>
                  <a:srgbClr val="00B0F0"/>
                </a:solidFill>
              </a:rPr>
              <a:t>العامل بعدم القيام بما يخل بأمن وسلامة مكان </a:t>
            </a:r>
            <a:r>
              <a:rPr lang="ar-IQ" sz="2800" dirty="0" smtClean="0">
                <a:solidFill>
                  <a:srgbClr val="00B0F0"/>
                </a:solidFill>
              </a:rPr>
              <a:t>العمل.</a:t>
            </a:r>
            <a:endParaRPr lang="ar-IQ" sz="2800" dirty="0">
              <a:solidFill>
                <a:srgbClr val="00B0F0"/>
              </a:solidFill>
            </a:endParaRPr>
          </a:p>
          <a:p>
            <a:pPr algn="r" rtl="1"/>
            <a:r>
              <a:rPr lang="ar-IQ" sz="2800" dirty="0">
                <a:solidFill>
                  <a:srgbClr val="00B0F0"/>
                </a:solidFill>
              </a:rPr>
              <a:t>3- إلتزام العامل بالمحافظة على أسرار </a:t>
            </a:r>
            <a:r>
              <a:rPr lang="ar-IQ" sz="2800" dirty="0" smtClean="0">
                <a:solidFill>
                  <a:srgbClr val="00B0F0"/>
                </a:solidFill>
              </a:rPr>
              <a:t>العمل.</a:t>
            </a:r>
          </a:p>
          <a:p>
            <a:pPr algn="r" rtl="1"/>
            <a:endParaRPr lang="ar-IQ" sz="2800" dirty="0">
              <a:solidFill>
                <a:srgbClr val="00B0F0"/>
              </a:solidFill>
            </a:endParaRPr>
          </a:p>
          <a:p>
            <a:pPr algn="r" rtl="1"/>
            <a:r>
              <a:rPr lang="ar-IQ" sz="2800" dirty="0"/>
              <a:t> </a:t>
            </a:r>
            <a:r>
              <a:rPr lang="ar-IQ" sz="2800" dirty="0">
                <a:solidFill>
                  <a:srgbClr val="00B0F0"/>
                </a:solidFill>
              </a:rPr>
              <a:t>1-</a:t>
            </a:r>
            <a:r>
              <a:rPr lang="ar-IQ" sz="2800" dirty="0"/>
              <a:t> إلزام العامل لعدم تعريض مصالح  صاحب العمل المادية  </a:t>
            </a:r>
            <a:r>
              <a:rPr lang="ar-IQ" sz="2800" dirty="0" smtClean="0"/>
              <a:t>إلى ما يلحق </a:t>
            </a:r>
            <a:r>
              <a:rPr lang="ar-IQ" sz="2800" dirty="0"/>
              <a:t>ضررا بها ويشمل صوراً منها:</a:t>
            </a:r>
          </a:p>
          <a:p>
            <a:pPr algn="r" rtl="1"/>
            <a:r>
              <a:rPr lang="ar-IQ" sz="2800" dirty="0"/>
              <a:t>أ-إلزام العامل بعدم الإحتفاظ بأية وثيقة من أوراق العمل خارج مكان العمل... ماهو السبب؟ 1 - إحتمال سوء إستخدام هذه الوثائق سواء من قبل العامل أو بالتواطوء مع الغير.</a:t>
            </a:r>
          </a:p>
          <a:p>
            <a:pPr algn="r" rtl="1"/>
            <a:r>
              <a:rPr lang="ar-IQ" sz="2800" dirty="0"/>
              <a:t>2- قصد تفويت الفرصة على صاحب العمل بحرمانه من إستعمال وثائقه في الوقت الذي يكون بحاجة إلى إستعماله. </a:t>
            </a:r>
          </a:p>
        </p:txBody>
      </p:sp>
    </p:spTree>
    <p:extLst>
      <p:ext uri="{BB962C8B-B14F-4D97-AF65-F5344CB8AC3E}">
        <p14:creationId xmlns:p14="http://schemas.microsoft.com/office/powerpoint/2010/main" val="278738385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77200" cy="594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ب- إلزام العامل بعدم إستخدام ماكنة أو جهاز أو آلة لم يكلف بإستعمالها من قبل صاحب العمل.....لماذا؟</a:t>
            </a:r>
          </a:p>
          <a:p>
            <a:pPr algn="just" rtl="1"/>
            <a:r>
              <a:rPr lang="ar-IQ" sz="2800" dirty="0"/>
              <a:t>1- خوفاً من إستعمال العامل الجهاز والآلة لمصلحته دون مصلحة صاحب العمل.</a:t>
            </a:r>
          </a:p>
          <a:p>
            <a:pPr algn="just" rtl="1"/>
            <a:r>
              <a:rPr lang="ar-IQ" sz="2800" dirty="0"/>
              <a:t>2-إستعمال العامل الجهاز قد يكون هو غير مؤهل فنياً ويترتب عليه وقوع أضرار سواء إلى العامل أو الجهاز أو مكان العمل.</a:t>
            </a:r>
          </a:p>
          <a:p>
            <a:pPr algn="just" rtl="1"/>
            <a:r>
              <a:rPr lang="ar-IQ" sz="2800" dirty="0"/>
              <a:t>ج- إلزام العامل بعدم الإقتراض من الوكلاء أو المقاولين المتعاقدين مع صاحب العمل...... لماذا؟</a:t>
            </a:r>
          </a:p>
          <a:p>
            <a:pPr algn="just" rtl="1"/>
            <a:r>
              <a:rPr lang="ar-IQ" sz="2800" dirty="0"/>
              <a:t> لمنع وقوع العامل تحت تأثير الوكلاء أو </a:t>
            </a:r>
            <a:r>
              <a:rPr lang="ar-IQ" sz="2800" dirty="0" smtClean="0"/>
              <a:t>المقاولين </a:t>
            </a:r>
            <a:r>
              <a:rPr lang="ar-IQ" sz="2800" dirty="0"/>
              <a:t>وإستغلالهم العامل لمصلحتهم وبالتالي يدفع العامل إلى إتيان الأعمال التي لايتفق مع مصلحة صاحب العمل.</a:t>
            </a:r>
          </a:p>
          <a:p>
            <a:pPr algn="r" rtl="1"/>
            <a:endParaRPr lang="en-US" dirty="0"/>
          </a:p>
        </p:txBody>
      </p:sp>
    </p:spTree>
    <p:extLst>
      <p:ext uri="{BB962C8B-B14F-4D97-AF65-F5344CB8AC3E}">
        <p14:creationId xmlns:p14="http://schemas.microsoft.com/office/powerpoint/2010/main" val="375111285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solidFill>
                  <a:srgbClr val="00B0F0"/>
                </a:solidFill>
              </a:rPr>
              <a:t>2-</a:t>
            </a:r>
            <a:r>
              <a:rPr lang="ar-IQ" sz="2800" dirty="0"/>
              <a:t> إلتزام العامل بعدم القيام بما يخل بأمن وسلامة مكان العمل</a:t>
            </a:r>
          </a:p>
          <a:p>
            <a:pPr algn="just" rtl="1"/>
            <a:r>
              <a:rPr lang="ar-IQ" sz="2800" dirty="0"/>
              <a:t> حيث يجب على العامل القيام بكل ما من شأنه أن يحقق أمن وسلامة مكان العمل وما يجنبه من مخاطر.ملاحظة  هناك من إنتقد المشرع </a:t>
            </a:r>
            <a:r>
              <a:rPr lang="ar-IQ" sz="2800" dirty="0" smtClean="0"/>
              <a:t>بأنه عالج </a:t>
            </a:r>
            <a:r>
              <a:rPr lang="ar-IQ" sz="2800" dirty="0"/>
              <a:t>القانون الجانب السلبي من الإلتزام وحيث أغفل الجانب الإيجابي من الإلتزام ماهو؟ هو إلتزام العامل بتقديم العون والمساعدة في حالة تعرض مكان العمل إلى الأخطار والكوارث. إلا أنه قد نص على أن تقوم علاقات العمل على أساس التضامن الإجتماعي بكل ما تقتضيه ذلك من  تعاون متبادل ومشاركة في </a:t>
            </a:r>
            <a:r>
              <a:rPr lang="ar-IQ" sz="2800" dirty="0" smtClean="0"/>
              <a:t>المسؤولية.</a:t>
            </a:r>
            <a:endParaRPr lang="ar-IQ" sz="2800" dirty="0"/>
          </a:p>
          <a:p>
            <a:pPr algn="just" rtl="1"/>
            <a:r>
              <a:rPr lang="ar-IQ" sz="2800" dirty="0"/>
              <a:t> </a:t>
            </a:r>
            <a:r>
              <a:rPr lang="ar-IQ" sz="2800" dirty="0">
                <a:solidFill>
                  <a:srgbClr val="00B0F0"/>
                </a:solidFill>
              </a:rPr>
              <a:t>التطبيقات التي أوردها القانون </a:t>
            </a:r>
            <a:r>
              <a:rPr lang="ar-IQ" sz="2800" dirty="0" smtClean="0">
                <a:solidFill>
                  <a:srgbClr val="00B0F0"/>
                </a:solidFill>
              </a:rPr>
              <a:t>هي:</a:t>
            </a:r>
            <a:endParaRPr lang="ar-IQ" sz="2800" dirty="0">
              <a:solidFill>
                <a:srgbClr val="00B0F0"/>
              </a:solidFill>
            </a:endParaRPr>
          </a:p>
          <a:p>
            <a:pPr algn="just" rtl="1"/>
            <a:r>
              <a:rPr lang="ar-IQ" sz="2800" dirty="0"/>
              <a:t>أ</a:t>
            </a:r>
            <a:r>
              <a:rPr lang="ar-IQ" sz="2800" dirty="0" smtClean="0"/>
              <a:t>- إلزام </a:t>
            </a:r>
            <a:r>
              <a:rPr lang="ar-IQ" sz="2800" dirty="0"/>
              <a:t>العامل </a:t>
            </a:r>
            <a:r>
              <a:rPr lang="ar-IQ" sz="2800" dirty="0" smtClean="0"/>
              <a:t>بعدم </a:t>
            </a:r>
            <a:r>
              <a:rPr lang="ar-IQ" sz="2800" dirty="0"/>
              <a:t>الحضور إلى مكان العمل وهوفي حالة سكر بين أو متأثراً بما تعاطاه من المخدرات</a:t>
            </a:r>
            <a:r>
              <a:rPr lang="ar-IQ" sz="2800" dirty="0" smtClean="0"/>
              <a:t>.......لماذا؟ </a:t>
            </a:r>
            <a:r>
              <a:rPr lang="ar-IQ" sz="2800" dirty="0"/>
              <a:t>لأن</a:t>
            </a:r>
          </a:p>
          <a:p>
            <a:pPr algn="just" rtl="1"/>
            <a:r>
              <a:rPr lang="ar-IQ" sz="2800" dirty="0" smtClean="0"/>
              <a:t>1- </a:t>
            </a:r>
            <a:r>
              <a:rPr lang="ar-IQ" sz="2800" dirty="0"/>
              <a:t>المسكرات تؤثر في تقدير السليم للأمور  من قبل </a:t>
            </a:r>
            <a:r>
              <a:rPr lang="ar-IQ" sz="2800" dirty="0" smtClean="0"/>
              <a:t>العامل.</a:t>
            </a:r>
            <a:endParaRPr lang="ar-IQ" sz="2800" dirty="0"/>
          </a:p>
          <a:p>
            <a:pPr algn="just" rtl="1"/>
            <a:r>
              <a:rPr lang="ar-IQ" sz="2800" dirty="0"/>
              <a:t>2- وتضعف إنظباطه مما يجعل سلوكه خطراً عليه وعلى زملائه.</a:t>
            </a:r>
          </a:p>
          <a:p>
            <a:pPr algn="just" rtl="1"/>
            <a:r>
              <a:rPr lang="ar-IQ" sz="2800" dirty="0"/>
              <a:t>3- قد يصيب بالضرر مصالح صاحب </a:t>
            </a:r>
            <a:r>
              <a:rPr lang="ar-IQ" sz="2800" dirty="0" smtClean="0"/>
              <a:t>العمل. </a:t>
            </a:r>
            <a:endParaRPr lang="ar-IQ" sz="2800" dirty="0"/>
          </a:p>
        </p:txBody>
      </p:sp>
    </p:spTree>
    <p:extLst>
      <p:ext uri="{BB962C8B-B14F-4D97-AF65-F5344CB8AC3E}">
        <p14:creationId xmlns:p14="http://schemas.microsoft.com/office/powerpoint/2010/main" val="39214807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0"/>
            <a:ext cx="81534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t>ب- إلزام العامل بعدم حمل السلاح في مكان </a:t>
            </a:r>
            <a:r>
              <a:rPr lang="ar-IQ" sz="2800" dirty="0" smtClean="0"/>
              <a:t>العمل.</a:t>
            </a:r>
            <a:endParaRPr lang="ar-IQ" sz="2800" dirty="0"/>
          </a:p>
          <a:p>
            <a:pPr algn="r" rtl="1"/>
            <a:r>
              <a:rPr lang="ar-IQ" sz="2800" dirty="0"/>
              <a:t> خشية إستعماله ضد صاحب العمل أو زملائه مما يخل بالأمن والطمأنينة في مكان العمل.</a:t>
            </a:r>
          </a:p>
          <a:p>
            <a:pPr algn="r" rtl="1"/>
            <a:r>
              <a:rPr lang="ar-IQ" sz="2800" dirty="0"/>
              <a:t>ج- إلزام العامل بعدم الإشتراك في تنظيم </a:t>
            </a:r>
            <a:r>
              <a:rPr lang="ar-IQ" sz="2800" dirty="0" smtClean="0"/>
              <a:t>الأجتماعات </a:t>
            </a:r>
            <a:r>
              <a:rPr lang="ar-IQ" sz="2800" dirty="0"/>
              <a:t>داخل مكان العمل دون إذن صاحب العمل أو الجهة </a:t>
            </a:r>
            <a:r>
              <a:rPr lang="ar-IQ" sz="2800" dirty="0" smtClean="0"/>
              <a:t>النقابية.</a:t>
            </a:r>
            <a:endParaRPr lang="ar-IQ" sz="2800" dirty="0"/>
          </a:p>
        </p:txBody>
      </p:sp>
    </p:spTree>
    <p:extLst>
      <p:ext uri="{BB962C8B-B14F-4D97-AF65-F5344CB8AC3E}">
        <p14:creationId xmlns:p14="http://schemas.microsoft.com/office/powerpoint/2010/main" val="147987163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solidFill>
                  <a:srgbClr val="00B0F0"/>
                </a:solidFill>
              </a:rPr>
              <a:t>3-</a:t>
            </a:r>
            <a:r>
              <a:rPr lang="ar-IQ" sz="2800" dirty="0"/>
              <a:t> إلتزام العامل بالمحافظة على أسرار العمل</a:t>
            </a:r>
          </a:p>
          <a:p>
            <a:pPr algn="just" rtl="1"/>
            <a:r>
              <a:rPr lang="ar-IQ" sz="2800" dirty="0" smtClean="0"/>
              <a:t>أ- ليس </a:t>
            </a:r>
            <a:r>
              <a:rPr lang="ar-IQ" sz="2800" dirty="0"/>
              <a:t>كل مايصل إليه من المعلومات يعتبر </a:t>
            </a:r>
            <a:r>
              <a:rPr lang="ar-IQ" sz="2800" dirty="0" smtClean="0"/>
              <a:t>أسراراً.</a:t>
            </a:r>
            <a:endParaRPr lang="ar-IQ" sz="2800" dirty="0"/>
          </a:p>
          <a:p>
            <a:pPr algn="just" rtl="1"/>
            <a:r>
              <a:rPr lang="ar-IQ" sz="2800" dirty="0"/>
              <a:t>ب- يعتبر أسراراً المعلومات التي تكون غير معروفة لدى </a:t>
            </a:r>
            <a:r>
              <a:rPr lang="ar-IQ" sz="2800" dirty="0" smtClean="0"/>
              <a:t>الكافة, </a:t>
            </a:r>
            <a:r>
              <a:rPr lang="ar-IQ" sz="2800" dirty="0"/>
              <a:t>ولايشترط أن تكون صناعية أو </a:t>
            </a:r>
            <a:r>
              <a:rPr lang="ar-IQ" sz="2800" dirty="0" smtClean="0"/>
              <a:t>تجارية.</a:t>
            </a:r>
            <a:endParaRPr lang="ar-IQ" sz="2800" dirty="0"/>
          </a:p>
          <a:p>
            <a:pPr algn="just" rtl="1"/>
            <a:r>
              <a:rPr lang="ar-IQ" sz="2800" dirty="0"/>
              <a:t>ج- هذا الإلتزام يبقى نافذاَ حتى بعد ترك العامل عمله .</a:t>
            </a:r>
          </a:p>
          <a:p>
            <a:pPr algn="just" rtl="1"/>
            <a:r>
              <a:rPr lang="ar-IQ" sz="2800" dirty="0"/>
              <a:t>د- إستعمال العامل السر لصالح نفسه لايعتبر إخلالاً مالم يشترط عدم المنافسة في العقد.</a:t>
            </a:r>
          </a:p>
          <a:p>
            <a:pPr algn="just" rtl="1"/>
            <a:r>
              <a:rPr lang="ar-IQ" sz="2800" dirty="0"/>
              <a:t>هـ -إطلاع الجهات الرسمية في حالة مايجب عليه لايعتبر إفشاء للأسرار</a:t>
            </a:r>
          </a:p>
          <a:p>
            <a:pPr algn="just" rtl="1"/>
            <a:r>
              <a:rPr lang="ar-IQ" sz="2800" dirty="0"/>
              <a:t>و- في حالة إفشاء الأسرار من قبل العامل يترتب عليه التعويض لصاحب العمل.</a:t>
            </a:r>
          </a:p>
          <a:p>
            <a:pPr algn="just" rtl="1"/>
            <a:r>
              <a:rPr lang="ar-IQ" sz="2800" dirty="0"/>
              <a:t>ز- يجوز لصاحب العمل فرض عقوبة الفصل على العامل في حالة </a:t>
            </a:r>
            <a:r>
              <a:rPr lang="ar-IQ" sz="2800" dirty="0" smtClean="0"/>
              <a:t>افشاء الأسرار, أدى الى الحاق الضرر بصاحب العمل.</a:t>
            </a:r>
            <a:endParaRPr lang="ar-IQ" sz="2800" dirty="0"/>
          </a:p>
        </p:txBody>
      </p:sp>
    </p:spTree>
    <p:extLst>
      <p:ext uri="{BB962C8B-B14F-4D97-AF65-F5344CB8AC3E}">
        <p14:creationId xmlns:p14="http://schemas.microsoft.com/office/powerpoint/2010/main" val="126920356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617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00B0F0"/>
                </a:solidFill>
              </a:rPr>
              <a:t>خامساً: الإلتزام </a:t>
            </a:r>
            <a:r>
              <a:rPr lang="ar-IQ" sz="3200" dirty="0" smtClean="0">
                <a:solidFill>
                  <a:srgbClr val="00B0F0"/>
                </a:solidFill>
              </a:rPr>
              <a:t>بعدم </a:t>
            </a:r>
            <a:r>
              <a:rPr lang="ar-IQ" sz="3200" dirty="0">
                <a:solidFill>
                  <a:srgbClr val="00B0F0"/>
                </a:solidFill>
              </a:rPr>
              <a:t>منافسة صاحب العملِ</a:t>
            </a:r>
          </a:p>
          <a:p>
            <a:pPr algn="r" rtl="1"/>
            <a:r>
              <a:rPr lang="ar-IQ" sz="2800" dirty="0"/>
              <a:t> نظم القانون المدني في المادة 910 القيود والشروط التي يتقيد بها العامل والإتفاق على منعه من منافسة صاحب العمل حتى بعد إنقضاء عقد العمل. سواء بإنشاء المشروع لحسابه اومع الغير في مشروع منافس. علماً أن القانون قد حدد قيوداً محددة لهذا الإتفاق وتتمثل بما يلي:-</a:t>
            </a:r>
          </a:p>
          <a:p>
            <a:pPr algn="r" rtl="1"/>
            <a:r>
              <a:rPr lang="ar-IQ" sz="2800" dirty="0"/>
              <a:t> </a:t>
            </a:r>
            <a:r>
              <a:rPr lang="ar-IQ" sz="2800" dirty="0">
                <a:solidFill>
                  <a:srgbClr val="00B0F0"/>
                </a:solidFill>
              </a:rPr>
              <a:t>أولاً: القيود الخاصة بالعامل </a:t>
            </a:r>
          </a:p>
          <a:p>
            <a:pPr algn="r" rtl="1"/>
            <a:r>
              <a:rPr lang="ar-IQ" sz="2800" dirty="0"/>
              <a:t>وذلك نتيجة خطورة الأثر الناشيء عن هذا الإتفاق منها</a:t>
            </a:r>
          </a:p>
          <a:p>
            <a:pPr algn="r" rtl="1"/>
            <a:r>
              <a:rPr lang="ar-IQ" sz="2800" dirty="0"/>
              <a:t>1- أن يكون العامل بالغاً وقت إبرام العقد ليدرك خطورة </a:t>
            </a:r>
            <a:r>
              <a:rPr lang="ar-IQ" sz="2800" dirty="0" smtClean="0"/>
              <a:t>نتائجه.</a:t>
            </a:r>
            <a:endParaRPr lang="ar-IQ" sz="2800" dirty="0"/>
          </a:p>
          <a:p>
            <a:pPr algn="r" rtl="1"/>
            <a:r>
              <a:rPr lang="ar-IQ" sz="2800" dirty="0"/>
              <a:t>2- أن لايؤثر الإتفاق على مستقبله الإقتصادي تأثيراً نافياً </a:t>
            </a:r>
            <a:r>
              <a:rPr lang="ar-IQ" sz="2800" dirty="0" smtClean="0"/>
              <a:t>للعدالة, </a:t>
            </a:r>
            <a:r>
              <a:rPr lang="ar-IQ" sz="2800" dirty="0"/>
              <a:t>و بذلك يكون بطلان الشرط العام والمطلق بعدم المنافسة.</a:t>
            </a:r>
          </a:p>
          <a:p>
            <a:pPr algn="r" rtl="1"/>
            <a:r>
              <a:rPr lang="ar-IQ" sz="2800" dirty="0"/>
              <a:t>3- أن يتقرر العقد تعويضاً له يتناسب مع هذا </a:t>
            </a:r>
            <a:r>
              <a:rPr lang="ar-IQ" sz="2800" dirty="0" smtClean="0"/>
              <a:t>القيد.</a:t>
            </a:r>
            <a:endParaRPr lang="ar-IQ" sz="2800" dirty="0"/>
          </a:p>
        </p:txBody>
      </p:sp>
    </p:spTree>
    <p:extLst>
      <p:ext uri="{BB962C8B-B14F-4D97-AF65-F5344CB8AC3E}">
        <p14:creationId xmlns:p14="http://schemas.microsoft.com/office/powerpoint/2010/main" val="381123542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568952"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solidFill>
                  <a:srgbClr val="00B0F0"/>
                </a:solidFill>
              </a:rPr>
              <a:t>أنتهاء عقد العمل</a:t>
            </a:r>
          </a:p>
          <a:p>
            <a:pPr algn="r"/>
            <a:r>
              <a:rPr lang="ar-IQ" sz="2400" smtClean="0"/>
              <a:t>حسب مادة (36) </a:t>
            </a:r>
            <a:r>
              <a:rPr lang="ar-IQ" sz="2400" dirty="0" smtClean="0"/>
              <a:t>من قانون العمل, ينتهي عقد العمل في احدى الحالات الآتية:</a:t>
            </a:r>
          </a:p>
          <a:p>
            <a:pPr algn="r"/>
            <a:r>
              <a:rPr lang="ar-IQ" sz="2400" dirty="0" smtClean="0">
                <a:solidFill>
                  <a:srgbClr val="00B0F0"/>
                </a:solidFill>
              </a:rPr>
              <a:t>أولا: </a:t>
            </a:r>
            <a:r>
              <a:rPr lang="ar-IQ" sz="2400" dirty="0" smtClean="0"/>
              <a:t>اذا اتفق الطرفان كتابة على انهائه.</a:t>
            </a:r>
          </a:p>
          <a:p>
            <a:pPr algn="r"/>
            <a:r>
              <a:rPr lang="ar-IQ" sz="2400" dirty="0" smtClean="0">
                <a:solidFill>
                  <a:srgbClr val="00B0F0"/>
                </a:solidFill>
              </a:rPr>
              <a:t>ثانيا: </a:t>
            </a:r>
            <a:r>
              <a:rPr lang="ar-IQ" sz="2400" dirty="0" smtClean="0"/>
              <a:t>اذا انتهت مدته في حالة كون العقد محدد المدة.</a:t>
            </a:r>
          </a:p>
          <a:p>
            <a:pPr algn="r"/>
            <a:r>
              <a:rPr lang="ar-IQ" sz="2400" dirty="0" smtClean="0">
                <a:solidFill>
                  <a:srgbClr val="00B0F0"/>
                </a:solidFill>
              </a:rPr>
              <a:t>ثالثا: </a:t>
            </a:r>
            <a:r>
              <a:rPr lang="ar-IQ" sz="2400" dirty="0" smtClean="0"/>
              <a:t>اذا اراد العامل انهاء عقد العمل غير محدد المدة, بشرط ان يوجه انذارا مكتوبا الى </a:t>
            </a:r>
            <a:endParaRPr lang="en-CA" sz="2400" dirty="0" smtClean="0"/>
          </a:p>
          <a:p>
            <a:pPr algn="r"/>
            <a:r>
              <a:rPr lang="ar-IQ" sz="2400" dirty="0" smtClean="0"/>
              <a:t>صاحب العمل قبل ثلاثين يوما في الاقل من التأريخ الذي يحدده لانهاء العقد.</a:t>
            </a:r>
          </a:p>
          <a:p>
            <a:pPr algn="r"/>
            <a:endParaRPr lang="ar-IQ" sz="2400" dirty="0" smtClean="0"/>
          </a:p>
          <a:p>
            <a:pPr algn="r"/>
            <a:r>
              <a:rPr lang="ar-IQ" sz="2400" dirty="0" smtClean="0"/>
              <a:t>فأذا ترك العقد بغير توجيه الانذار أو قبل أنتهاء المدة المحددة, الزم بدفع تعويض الى صاحب العمل يعادل أجر مدة الانذار أو المتبقي منها.</a:t>
            </a:r>
          </a:p>
          <a:p>
            <a:pPr algn="r"/>
            <a:r>
              <a:rPr lang="ar-IQ" sz="2400" dirty="0" smtClean="0">
                <a:solidFill>
                  <a:srgbClr val="00B0F0"/>
                </a:solidFill>
              </a:rPr>
              <a:t>رابعا: </a:t>
            </a:r>
            <a:r>
              <a:rPr lang="ar-IQ" sz="2400" dirty="0" smtClean="0"/>
              <a:t>اذا اصيب العامل بمرض اقعده عن العمل ولم يشف منه بعد ستة اشهر من الأصابة به, وثبت ذلك بشهادة طبية رسمية.</a:t>
            </a:r>
          </a:p>
          <a:p>
            <a:pPr algn="r"/>
            <a:r>
              <a:rPr lang="ar-IQ" sz="2400" dirty="0" smtClean="0">
                <a:solidFill>
                  <a:srgbClr val="00B0F0"/>
                </a:solidFill>
              </a:rPr>
              <a:t>خامسا: </a:t>
            </a:r>
            <a:r>
              <a:rPr lang="ar-IQ" sz="2400" dirty="0" smtClean="0"/>
              <a:t>اذا أصيب العامل بعجز أقعده عن العمل وبلغت نسبته %75 فأكثر من العجز </a:t>
            </a:r>
            <a:endParaRPr lang="en-CA" sz="2400" dirty="0"/>
          </a:p>
          <a:p>
            <a:pPr algn="r"/>
            <a:r>
              <a:rPr lang="ar-IQ" sz="2400" dirty="0" smtClean="0"/>
              <a:t>الكلي بموجب شهادة طبية رسمية.</a:t>
            </a:r>
          </a:p>
          <a:p>
            <a:pPr algn="r"/>
            <a:endParaRPr lang="ar-IQ" sz="2400" dirty="0" smtClean="0">
              <a:solidFill>
                <a:srgbClr val="00B0F0"/>
              </a:solidFill>
            </a:endParaRPr>
          </a:p>
          <a:p>
            <a:pPr algn="r"/>
            <a:r>
              <a:rPr lang="ar-IQ" sz="2400" dirty="0" smtClean="0">
                <a:solidFill>
                  <a:srgbClr val="00B0F0"/>
                </a:solidFill>
              </a:rPr>
              <a:t>سادسا: </a:t>
            </a:r>
            <a:r>
              <a:rPr lang="ar-IQ" sz="2400" dirty="0" smtClean="0"/>
              <a:t>أذا اقتضت ظروف العمل في المشاريع تقليص حجمه شرط أخبار وزير العمل والشؤون الاجتماعية بذلك.</a:t>
            </a:r>
          </a:p>
          <a:p>
            <a:pPr algn="r"/>
            <a:endParaRPr lang="ar-IQ" sz="2400" dirty="0"/>
          </a:p>
        </p:txBody>
      </p:sp>
    </p:spTree>
    <p:extLst>
      <p:ext uri="{BB962C8B-B14F-4D97-AF65-F5344CB8AC3E}">
        <p14:creationId xmlns:p14="http://schemas.microsoft.com/office/powerpoint/2010/main" val="217015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133600" y="228600"/>
            <a:ext cx="5181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a:solidFill>
                  <a:srgbClr val="FFFF00"/>
                </a:solidFill>
              </a:rPr>
              <a:t>أهداف قانون العمل</a:t>
            </a:r>
            <a:endParaRPr lang="en-US" sz="4000" dirty="0">
              <a:solidFill>
                <a:srgbClr val="FFFF00"/>
              </a:solidFill>
            </a:endParaRPr>
          </a:p>
        </p:txBody>
      </p:sp>
      <p:sp>
        <p:nvSpPr>
          <p:cNvPr id="4" name="Rectangle 3"/>
          <p:cNvSpPr/>
          <p:nvPr/>
        </p:nvSpPr>
        <p:spPr>
          <a:xfrm>
            <a:off x="152400" y="1066800"/>
            <a:ext cx="88392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1- </a:t>
            </a:r>
            <a:r>
              <a:rPr lang="ar-IQ" sz="2800" dirty="0"/>
              <a:t>توظيف العمل في خدمة عملية </a:t>
            </a:r>
            <a:r>
              <a:rPr lang="ar-IQ" sz="2800" dirty="0" smtClean="0"/>
              <a:t>بناء الإقتصاد </a:t>
            </a:r>
            <a:r>
              <a:rPr lang="ar-IQ" sz="2800" dirty="0"/>
              <a:t>الوطني من أجل الرفاهية وتحسين ظروف </a:t>
            </a:r>
            <a:r>
              <a:rPr lang="ar-IQ" sz="2800" dirty="0" smtClean="0"/>
              <a:t>الحياة.</a:t>
            </a:r>
          </a:p>
          <a:p>
            <a:pPr algn="just" rtl="1"/>
            <a:r>
              <a:rPr lang="ar-IQ" sz="2800" dirty="0"/>
              <a:t>2- ضمان حق </a:t>
            </a:r>
            <a:r>
              <a:rPr lang="ar-IQ" sz="2800" dirty="0" smtClean="0"/>
              <a:t>العمل لكل مواطن قادر عليه بشروط وفرص متكافئة بين المواطنين جميعا دون تمييز بسبب الجنس والعرق او اللغة أو الدين.</a:t>
            </a:r>
          </a:p>
          <a:p>
            <a:pPr algn="just" rtl="1"/>
            <a:r>
              <a:rPr lang="ar-IQ" sz="2800" dirty="0" smtClean="0"/>
              <a:t>3- يعتبر العمل واجبا مقدسا يمليه الشرف وتستلزمه ضرورة المشاركة في بناء المجتمع وتطويره وازدهاره.</a:t>
            </a:r>
          </a:p>
          <a:p>
            <a:pPr algn="just" rtl="1"/>
            <a:r>
              <a:rPr lang="ar-IQ" sz="2800" dirty="0"/>
              <a:t>4- الأجر : ويراعى في تقديره</a:t>
            </a:r>
          </a:p>
          <a:p>
            <a:pPr algn="just" rtl="1"/>
            <a:r>
              <a:rPr lang="ar-IQ" sz="2800" dirty="0" smtClean="0"/>
              <a:t> أ- نوع </a:t>
            </a:r>
            <a:r>
              <a:rPr lang="ar-IQ" sz="2800" dirty="0"/>
              <a:t>العمل وكميته بحيث يربط الأجر </a:t>
            </a:r>
            <a:r>
              <a:rPr lang="ar-IQ" sz="2800" dirty="0" smtClean="0"/>
              <a:t>بالإنتاج.</a:t>
            </a:r>
            <a:endParaRPr lang="ar-IQ" sz="2800" dirty="0"/>
          </a:p>
          <a:p>
            <a:pPr algn="just" rtl="1"/>
            <a:r>
              <a:rPr lang="ar-IQ" sz="2800" dirty="0" smtClean="0"/>
              <a:t> ب - </a:t>
            </a:r>
            <a:r>
              <a:rPr lang="ar-IQ" sz="2800" dirty="0"/>
              <a:t>المساواة في </a:t>
            </a:r>
            <a:r>
              <a:rPr lang="ar-IQ" sz="2800" dirty="0" smtClean="0"/>
              <a:t>الأجرة </a:t>
            </a:r>
            <a:r>
              <a:rPr lang="ar-IQ" sz="2800" dirty="0"/>
              <a:t>بالنسبة للعمل المتساوي في النوع والكم الذي </a:t>
            </a:r>
            <a:r>
              <a:rPr lang="ar-IQ" sz="2800" dirty="0" smtClean="0"/>
              <a:t>يؤد</a:t>
            </a:r>
            <a:r>
              <a:rPr lang="ar-IQ" sz="2800" dirty="0"/>
              <a:t>ي</a:t>
            </a:r>
            <a:r>
              <a:rPr lang="ar-IQ" sz="2800" dirty="0" smtClean="0"/>
              <a:t> </a:t>
            </a:r>
            <a:r>
              <a:rPr lang="ar-IQ" sz="2800" dirty="0"/>
              <a:t>في ظروف </a:t>
            </a:r>
            <a:r>
              <a:rPr lang="ar-IQ" sz="2800" dirty="0" smtClean="0"/>
              <a:t>متماثلة.</a:t>
            </a:r>
          </a:p>
          <a:p>
            <a:pPr algn="just" rtl="1"/>
            <a:r>
              <a:rPr lang="ar-IQ" sz="2800" dirty="0" smtClean="0"/>
              <a:t> ج </a:t>
            </a:r>
            <a:r>
              <a:rPr lang="ar-IQ" sz="2800" dirty="0"/>
              <a:t>- حماية الأجر </a:t>
            </a:r>
            <a:r>
              <a:rPr lang="ar-IQ" sz="2800" dirty="0" smtClean="0"/>
              <a:t>على نحو عدم أقطاع أي جزء منه الا اذا اقر القانون بذلك. </a:t>
            </a:r>
            <a:endParaRPr lang="ar-IQ" sz="2800" dirty="0"/>
          </a:p>
          <a:p>
            <a:pPr algn="just" rtl="1"/>
            <a:r>
              <a:rPr lang="ar-IQ" sz="2800" dirty="0" smtClean="0"/>
              <a:t>5- التنظيم النقابي: يعتبر القانون التنظيم </a:t>
            </a:r>
            <a:r>
              <a:rPr lang="ar-IQ" sz="2800" smtClean="0"/>
              <a:t>النقابي طرفا فعالا </a:t>
            </a:r>
            <a:r>
              <a:rPr lang="ar-IQ" sz="2800" dirty="0" smtClean="0"/>
              <a:t>في تنظيم علاقات العمل وحماية حقوق العمال وتنمية شخصيتهم ومواهبهم.</a:t>
            </a:r>
            <a:endParaRPr lang="ar-IQ" sz="2800" dirty="0"/>
          </a:p>
        </p:txBody>
      </p:sp>
    </p:spTree>
    <p:extLst>
      <p:ext uri="{BB962C8B-B14F-4D97-AF65-F5344CB8AC3E}">
        <p14:creationId xmlns:p14="http://schemas.microsoft.com/office/powerpoint/2010/main" val="226758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24936" cy="6264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IQ" sz="3200" dirty="0" smtClean="0">
                <a:solidFill>
                  <a:srgbClr val="00B0F0"/>
                </a:solidFill>
              </a:rPr>
              <a:t>للعامل انهاء العقد دون أنذار صاحب العمل في احدى الحالتين:</a:t>
            </a:r>
          </a:p>
          <a:p>
            <a:pPr algn="r" rtl="1"/>
            <a:endParaRPr lang="ar-IQ" sz="2800" dirty="0" smtClean="0">
              <a:solidFill>
                <a:srgbClr val="00B0F0"/>
              </a:solidFill>
            </a:endParaRPr>
          </a:p>
          <a:p>
            <a:pPr algn="r" rtl="1"/>
            <a:r>
              <a:rPr lang="ar-IQ" sz="2800" dirty="0" smtClean="0">
                <a:solidFill>
                  <a:schemeClr val="tx1"/>
                </a:solidFill>
              </a:rPr>
              <a:t>1- اذا أخل صاحب العمل باحد التزاماته المقررة في القانون أو في النظام الداخلي للعمل أو في عقد العمل.</a:t>
            </a:r>
          </a:p>
          <a:p>
            <a:pPr algn="r" rtl="1"/>
            <a:endParaRPr lang="ar-IQ" sz="2800" dirty="0" smtClean="0">
              <a:solidFill>
                <a:schemeClr val="tx1"/>
              </a:solidFill>
            </a:endParaRPr>
          </a:p>
          <a:p>
            <a:pPr algn="r" rtl="1"/>
            <a:r>
              <a:rPr lang="ar-IQ" sz="2800" dirty="0" smtClean="0">
                <a:solidFill>
                  <a:schemeClr val="tx1"/>
                </a:solidFill>
              </a:rPr>
              <a:t>2- اذا ارتكب صاحب العمل جنحة او جناية ضد العامل أو أحد أفراد اسرته أثناء العمل أو خارجه.</a:t>
            </a:r>
          </a:p>
          <a:p>
            <a:pPr algn="r" rtl="1"/>
            <a:endParaRPr lang="ar-IQ" sz="2800" dirty="0">
              <a:solidFill>
                <a:schemeClr val="tx1"/>
              </a:solidFill>
            </a:endParaRPr>
          </a:p>
          <a:p>
            <a:pPr algn="r" rtl="1"/>
            <a:endParaRPr lang="ar-IQ" sz="2800" dirty="0" smtClean="0">
              <a:solidFill>
                <a:schemeClr val="tx1"/>
              </a:solidFill>
            </a:endParaRPr>
          </a:p>
          <a:p>
            <a:pPr algn="r" rtl="1"/>
            <a:endParaRPr lang="ar-IQ" sz="2800" dirty="0">
              <a:solidFill>
                <a:schemeClr val="tx1"/>
              </a:solidFill>
            </a:endParaRPr>
          </a:p>
          <a:p>
            <a:pPr algn="r" rtl="1"/>
            <a:endParaRPr lang="ar-IQ" sz="2800" dirty="0" smtClean="0">
              <a:solidFill>
                <a:schemeClr val="tx1"/>
              </a:solidFill>
            </a:endParaRPr>
          </a:p>
          <a:p>
            <a:pPr algn="r" rtl="1"/>
            <a:endParaRPr lang="ar-IQ" sz="2800" dirty="0">
              <a:solidFill>
                <a:schemeClr val="tx1"/>
              </a:solidFill>
            </a:endParaRPr>
          </a:p>
        </p:txBody>
      </p:sp>
    </p:spTree>
    <p:extLst>
      <p:ext uri="{BB962C8B-B14F-4D97-AF65-F5344CB8AC3E}">
        <p14:creationId xmlns:p14="http://schemas.microsoft.com/office/powerpoint/2010/main" val="3177435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0">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219200"/>
            <a:ext cx="8686800" cy="5410200"/>
          </a:xfrm>
        </p:spPr>
        <p:txBody>
          <a:bodyPr>
            <a:normAutofit/>
          </a:bodyPr>
          <a:lstStyle/>
          <a:p>
            <a:pPr algn="r" rtl="1"/>
            <a:r>
              <a:rPr lang="ar-IQ" sz="3200" dirty="0" smtClean="0">
                <a:solidFill>
                  <a:srgbClr val="FFFF00"/>
                </a:solidFill>
                <a:latin typeface="Tahoma" pitchFamily="34" charset="0"/>
                <a:ea typeface="Tahoma" pitchFamily="34" charset="0"/>
                <a:cs typeface="+mj-cs"/>
              </a:rPr>
              <a:t>* اختلاف آراء الفقهاء حول تكييف طبيعة قانون العمل</a:t>
            </a:r>
            <a:r>
              <a:rPr lang="en-US" sz="3200" dirty="0" smtClean="0">
                <a:latin typeface="Tahoma" pitchFamily="34" charset="0"/>
                <a:ea typeface="Tahoma" pitchFamily="34" charset="0"/>
                <a:cs typeface="+mj-cs"/>
              </a:rPr>
              <a:t>:</a:t>
            </a:r>
          </a:p>
          <a:p>
            <a:pPr algn="just" rtl="1"/>
            <a:r>
              <a:rPr lang="ar-IQ" sz="3200" dirty="0" smtClean="0">
                <a:latin typeface="Tahoma" pitchFamily="34" charset="0"/>
                <a:ea typeface="Tahoma" pitchFamily="34" charset="0"/>
                <a:cs typeface="+mj-cs"/>
              </a:rPr>
              <a:t>1- ذهب بعض الفقهاء الى ان قانون العمل فرع من فروع القانون الخاص وذلك لانه ينظم علاقات بين الأفراد هم العمال واصحاب العمل شانه في ذلك شأن بقية فروع القانون الخاص كالقانون المدني والقانون التجاري.</a:t>
            </a:r>
          </a:p>
          <a:p>
            <a:pPr algn="just" rtl="1"/>
            <a:r>
              <a:rPr lang="ar-IQ" sz="3200" dirty="0" smtClean="0">
                <a:latin typeface="Tahoma" pitchFamily="34" charset="0"/>
                <a:ea typeface="Tahoma" pitchFamily="34" charset="0"/>
                <a:cs typeface="+mj-cs"/>
              </a:rPr>
              <a:t>2- الا </a:t>
            </a:r>
            <a:r>
              <a:rPr lang="ar-IQ" sz="3200" dirty="0">
                <a:latin typeface="Tahoma" pitchFamily="34" charset="0"/>
                <a:ea typeface="Tahoma" pitchFamily="34" charset="0"/>
                <a:cs typeface="+mj-cs"/>
              </a:rPr>
              <a:t>انه بالرغم من ذلك فقد خرجت هذه القواعد عن حدود المبادئ المعروفة في القانون الخاص وانتقلت الى حظيرة القانون العام بسبب ازدياد تدخل الدولة في تنظيم علاقات العمل بما لها من سلطة آمرة, حيث ان معظم قواعده قواعد آمرة والتي لا يجوز للأفراد مخالفتها شانه في ذلك شان بقية فروع القانون العام.</a:t>
            </a:r>
            <a:endParaRPr lang="en-US" sz="3200" dirty="0" smtClean="0">
              <a:latin typeface="Tahoma" pitchFamily="34" charset="0"/>
              <a:ea typeface="Tahoma" pitchFamily="34" charset="0"/>
              <a:cs typeface="+mj-cs"/>
            </a:endParaRPr>
          </a:p>
          <a:p>
            <a:pPr marL="457200" indent="-457200" algn="r" rtl="1">
              <a:buFont typeface="Arial" charset="0"/>
              <a:buChar char="•"/>
            </a:pPr>
            <a:endParaRPr lang="en-US" sz="3200" dirty="0" smtClean="0">
              <a:latin typeface="Tahoma" pitchFamily="34" charset="0"/>
              <a:ea typeface="Tahoma" pitchFamily="34" charset="0"/>
              <a:cs typeface="+mj-cs"/>
            </a:endParaRPr>
          </a:p>
        </p:txBody>
      </p:sp>
      <p:sp>
        <p:nvSpPr>
          <p:cNvPr id="3" name="Title 2"/>
          <p:cNvSpPr>
            <a:spLocks noGrp="1"/>
          </p:cNvSpPr>
          <p:nvPr>
            <p:ph type="title"/>
          </p:nvPr>
        </p:nvSpPr>
        <p:spPr>
          <a:xfrm>
            <a:off x="1905000" y="304800"/>
            <a:ext cx="5410200" cy="685800"/>
          </a:xfrm>
        </p:spPr>
        <p:txBody>
          <a:bodyPr>
            <a:noAutofit/>
          </a:bodyPr>
          <a:lstStyle/>
          <a:p>
            <a:r>
              <a:rPr lang="ar-IQ" sz="3200" dirty="0">
                <a:solidFill>
                  <a:srgbClr val="C00000"/>
                </a:solidFill>
                <a:cs typeface="+mj-cs"/>
              </a:rPr>
              <a:t>مكان قانون العمل في النظام القانوني</a:t>
            </a:r>
            <a:endParaRPr lang="en-US" sz="3200" dirty="0">
              <a:solidFill>
                <a:srgbClr val="C00000"/>
              </a:solidFill>
              <a:cs typeface="+mj-cs"/>
            </a:endParaRPr>
          </a:p>
        </p:txBody>
      </p:sp>
    </p:spTree>
    <p:extLst>
      <p:ext uri="{BB962C8B-B14F-4D97-AF65-F5344CB8AC3E}">
        <p14:creationId xmlns:p14="http://schemas.microsoft.com/office/powerpoint/2010/main" val="163761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1"/>
            <a:ext cx="8686800" cy="8710077"/>
          </a:xfrm>
          <a:prstGeom prst="rect">
            <a:avLst/>
          </a:prstGeom>
        </p:spPr>
        <p:txBody>
          <a:bodyPr wrap="square">
            <a:spAutoFit/>
          </a:bodyPr>
          <a:lstStyle/>
          <a:p>
            <a:pPr algn="just" rtl="1"/>
            <a:r>
              <a:rPr lang="ar-IQ" sz="2800" dirty="0" smtClean="0">
                <a:solidFill>
                  <a:srgbClr val="00B0F0"/>
                </a:solidFill>
              </a:rPr>
              <a:t>مظاهر تدخل الدولة في تنظيم علاقات العمل:</a:t>
            </a:r>
          </a:p>
          <a:p>
            <a:pPr marL="457200" indent="-457200" algn="just" rtl="1">
              <a:buFont typeface="Arial" charset="0"/>
              <a:buChar char="•"/>
            </a:pPr>
            <a:r>
              <a:rPr lang="ar-IQ" sz="2800" dirty="0" smtClean="0"/>
              <a:t>قانون العمل يتضمن </a:t>
            </a:r>
            <a:r>
              <a:rPr lang="ar-IQ" sz="2800" dirty="0"/>
              <a:t>أحكام خاصة </a:t>
            </a:r>
            <a:r>
              <a:rPr lang="ar-IQ" sz="2800" dirty="0" smtClean="0"/>
              <a:t>بالتشغيل </a:t>
            </a:r>
            <a:r>
              <a:rPr lang="ar-IQ" sz="2800" dirty="0"/>
              <a:t>والتدريب</a:t>
            </a:r>
            <a:r>
              <a:rPr lang="ar-IQ" sz="2800" dirty="0" smtClean="0"/>
              <a:t>.</a:t>
            </a:r>
          </a:p>
          <a:p>
            <a:pPr marL="457200" indent="-457200" algn="just" rtl="1">
              <a:buFont typeface="Arial" charset="0"/>
              <a:buChar char="•"/>
            </a:pPr>
            <a:r>
              <a:rPr lang="ar-IQ" sz="2800" dirty="0"/>
              <a:t>الحصول على ترخيص مسبق </a:t>
            </a:r>
            <a:r>
              <a:rPr lang="ar-IQ" sz="2800" dirty="0" smtClean="0"/>
              <a:t>من الجهة الأدارية كما </a:t>
            </a:r>
            <a:r>
              <a:rPr lang="ar-IQ" sz="2800" dirty="0"/>
              <a:t>هي في حالة وقف العمل كلياً أو جزئياً أو تغير حجم المنشأة  بما يمس حجم العمالة</a:t>
            </a:r>
            <a:r>
              <a:rPr lang="ar-IQ" sz="2800" dirty="0" smtClean="0"/>
              <a:t>.</a:t>
            </a:r>
          </a:p>
          <a:p>
            <a:pPr marL="457200" indent="-457200" algn="just" rtl="1">
              <a:buFont typeface="Arial" charset="0"/>
              <a:buChar char="•"/>
            </a:pPr>
            <a:r>
              <a:rPr lang="ar-IQ" sz="2800" dirty="0"/>
              <a:t>القانون أباح للعمال الحق في </a:t>
            </a:r>
            <a:r>
              <a:rPr lang="ar-IQ" sz="2800" dirty="0" smtClean="0"/>
              <a:t>الإضراب مطالبا بتعديل شروط العقد التي سبق تحديدها والألتزام بها، </a:t>
            </a:r>
            <a:r>
              <a:rPr lang="ar-IQ" sz="2800" dirty="0"/>
              <a:t>وهذا مايعتبرخروجاً عن قاعدة العقد شريعة المتعاقدين.</a:t>
            </a:r>
          </a:p>
          <a:p>
            <a:pPr marL="457200" indent="-457200" algn="just" rtl="1">
              <a:buFont typeface="Arial" charset="0"/>
              <a:buChar char="•"/>
            </a:pPr>
            <a:r>
              <a:rPr lang="ar-IQ" sz="2800" dirty="0"/>
              <a:t>إن علاقات العمل ليست اليوم علاقات فردية بل هي تخضع في تنظيمها </a:t>
            </a:r>
            <a:r>
              <a:rPr lang="ar-IQ" sz="2800" dirty="0" smtClean="0"/>
              <a:t>لعوامل </a:t>
            </a:r>
            <a:r>
              <a:rPr lang="ar-IQ" sz="2800" dirty="0"/>
              <a:t>وإعتبارات كثيرة خارجة عن إرادة العامل وصاحب العمل كساعات العمل والراحة وأنها تقررت ليست فقط لمصلحة العامل بل لمصلحة المجتمع. لذلك يعتبر من النظام </a:t>
            </a:r>
            <a:r>
              <a:rPr lang="ar-IQ" sz="2800" dirty="0" smtClean="0"/>
              <a:t>العام.</a:t>
            </a:r>
          </a:p>
          <a:p>
            <a:pPr marL="457200" indent="-457200" algn="just" rtl="1">
              <a:buFont typeface="Arial" charset="0"/>
              <a:buChar char="•"/>
            </a:pPr>
            <a:r>
              <a:rPr lang="ar-IQ" sz="2800" dirty="0"/>
              <a:t>مشاركة </a:t>
            </a:r>
            <a:r>
              <a:rPr lang="ar-IQ" sz="2800" dirty="0" smtClean="0"/>
              <a:t>النقابات العمالية </a:t>
            </a:r>
            <a:r>
              <a:rPr lang="ar-IQ" sz="2800" dirty="0"/>
              <a:t>في لجان متعددة </a:t>
            </a:r>
            <a:r>
              <a:rPr lang="ar-IQ" sz="2800" dirty="0" smtClean="0"/>
              <a:t>كلجان تفتيش العمل ولجنة تفتيش الأجور </a:t>
            </a:r>
            <a:r>
              <a:rPr lang="ar-IQ" sz="2800" dirty="0"/>
              <a:t>بحيث أصبح إختصاصها يتناول أموراً هي من صلب قانون العام وتمارس سلطةعامة.</a:t>
            </a:r>
          </a:p>
          <a:p>
            <a:pPr marL="457200" indent="-457200" algn="r" rtl="1">
              <a:buFont typeface="Arial" charset="0"/>
              <a:buChar char="•"/>
            </a:pPr>
            <a:endParaRPr lang="ar-IQ" sz="2800" dirty="0" smtClean="0"/>
          </a:p>
          <a:p>
            <a:pPr algn="r" rtl="1"/>
            <a:endParaRPr lang="ar-IQ" sz="2800" dirty="0" smtClean="0"/>
          </a:p>
          <a:p>
            <a:pPr marL="457200" indent="-457200" algn="r" rtl="1">
              <a:buFont typeface="Arial" charset="0"/>
              <a:buChar char="•"/>
            </a:pPr>
            <a:endParaRPr lang="ar-IQ" sz="2800" dirty="0" smtClean="0"/>
          </a:p>
          <a:p>
            <a:pPr marL="457200" indent="-457200" algn="r" rtl="1">
              <a:buFont typeface="Arial" charset="0"/>
              <a:buChar char="•"/>
            </a:pPr>
            <a:endParaRPr lang="ar-IQ" sz="2800" dirty="0"/>
          </a:p>
          <a:p>
            <a:pPr algn="r" rtl="1"/>
            <a:endParaRPr lang="ar-IQ" sz="2800" dirty="0" smtClean="0"/>
          </a:p>
          <a:p>
            <a:pPr algn="r" rtl="1"/>
            <a:endParaRPr lang="ar-IQ" sz="2800" dirty="0">
              <a:solidFill>
                <a:srgbClr val="FFFF00"/>
              </a:solidFill>
            </a:endParaRPr>
          </a:p>
        </p:txBody>
      </p:sp>
    </p:spTree>
    <p:extLst>
      <p:ext uri="{BB962C8B-B14F-4D97-AF65-F5344CB8AC3E}">
        <p14:creationId xmlns:p14="http://schemas.microsoft.com/office/powerpoint/2010/main" val="40706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509200"/>
          </a:xfrm>
          <a:prstGeom prst="rect">
            <a:avLst/>
          </a:prstGeom>
        </p:spPr>
        <p:txBody>
          <a:bodyPr wrap="square">
            <a:spAutoFit/>
          </a:bodyPr>
          <a:lstStyle/>
          <a:p>
            <a:pPr algn="just" rtl="1"/>
            <a:endParaRPr lang="ar-IQ" sz="3200" dirty="0" smtClean="0"/>
          </a:p>
          <a:p>
            <a:pPr algn="just" rtl="1"/>
            <a:r>
              <a:rPr lang="ar-IQ" sz="3200" dirty="0" smtClean="0"/>
              <a:t>3- ذهبت </a:t>
            </a:r>
            <a:r>
              <a:rPr lang="ar-IQ" sz="3200" dirty="0"/>
              <a:t>بعض الإتجاهات في الفقه بأن قانون العمل قانون </a:t>
            </a:r>
            <a:r>
              <a:rPr lang="ar-IQ" sz="3200" dirty="0" smtClean="0"/>
              <a:t>مختلط لأنه يضم قواعد تنظم علاقات العمل الفردية الخاصة من جهة ويحتوي على قواعد تتعلق بالقانون العام من جهة اخرى.</a:t>
            </a:r>
          </a:p>
          <a:p>
            <a:pPr algn="just" rtl="1"/>
            <a:r>
              <a:rPr lang="ar-IQ" sz="3200" dirty="0" smtClean="0"/>
              <a:t>وهذا </a:t>
            </a:r>
            <a:r>
              <a:rPr lang="ar-IQ" sz="3200" dirty="0"/>
              <a:t>مردود </a:t>
            </a:r>
            <a:r>
              <a:rPr lang="ar-IQ" sz="3200" dirty="0" smtClean="0"/>
              <a:t>ومنتقد.لأن </a:t>
            </a:r>
            <a:r>
              <a:rPr lang="ar-IQ" sz="3200" dirty="0"/>
              <a:t>الأساس في تحديد طبيعة القانون يعتمد على طبيعة قواعده الأساسية وليس النظر إلى طبيعة كل قاعدة من </a:t>
            </a:r>
            <a:r>
              <a:rPr lang="ar-IQ" sz="3200" dirty="0" smtClean="0"/>
              <a:t>قواعده.</a:t>
            </a:r>
          </a:p>
          <a:p>
            <a:pPr algn="just" rtl="1"/>
            <a:endParaRPr lang="ar-IQ" sz="3200" dirty="0"/>
          </a:p>
          <a:p>
            <a:pPr algn="just" rtl="1"/>
            <a:r>
              <a:rPr lang="ar-IQ" sz="3200" dirty="0" smtClean="0"/>
              <a:t>4- ان قانون العمل يعتبر قانونا قائما بذاته مستقلا عن القانون الخاص وعن القانون العام وأنه قانون ينفرد بمميزات خاصة وخصائص لا يتسم بها أي قانون آخر.</a:t>
            </a:r>
            <a:endParaRPr lang="ar-IQ" sz="3200" dirty="0"/>
          </a:p>
        </p:txBody>
      </p:sp>
    </p:spTree>
    <p:extLst>
      <p:ext uri="{BB962C8B-B14F-4D97-AF65-F5344CB8AC3E}">
        <p14:creationId xmlns:p14="http://schemas.microsoft.com/office/powerpoint/2010/main" val="674591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6800" y="1981200"/>
            <a:ext cx="7315200" cy="39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400" dirty="0" smtClean="0"/>
              <a:t>مجموعة من القواعد القانونية التي تنظم العلاقات الفردية والجماعية الناشئة بين أصحاب العمل والعمال الذين يعملون تحت إشرافهم وتوجيههم مقابل أجر</a:t>
            </a:r>
            <a:endParaRPr lang="ar-IQ" sz="4400" dirty="0"/>
          </a:p>
        </p:txBody>
      </p:sp>
      <p:sp>
        <p:nvSpPr>
          <p:cNvPr id="3" name="Rectangle 2"/>
          <p:cNvSpPr/>
          <p:nvPr/>
        </p:nvSpPr>
        <p:spPr>
          <a:xfrm>
            <a:off x="2667000" y="609600"/>
            <a:ext cx="411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400" dirty="0" smtClean="0">
                <a:solidFill>
                  <a:srgbClr val="FFFF00"/>
                </a:solidFill>
              </a:rPr>
              <a:t>تعريف قانون العمل</a:t>
            </a:r>
            <a:endParaRPr lang="en-US" sz="4400" dirty="0">
              <a:solidFill>
                <a:srgbClr val="FFFF00"/>
              </a:solidFill>
            </a:endParaRPr>
          </a:p>
        </p:txBody>
      </p:sp>
    </p:spTree>
    <p:extLst>
      <p:ext uri="{BB962C8B-B14F-4D97-AF65-F5344CB8AC3E}">
        <p14:creationId xmlns:p14="http://schemas.microsoft.com/office/powerpoint/2010/main" val="1692650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152400"/>
            <a:ext cx="586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FFFF00"/>
                </a:solidFill>
              </a:rPr>
              <a:t>الخصائص المميزة لقانون العمل</a:t>
            </a:r>
            <a:endParaRPr lang="en-US" sz="3600" dirty="0">
              <a:solidFill>
                <a:srgbClr val="FFFF00"/>
              </a:solidFill>
            </a:endParaRPr>
          </a:p>
        </p:txBody>
      </p:sp>
      <p:sp>
        <p:nvSpPr>
          <p:cNvPr id="3" name="Oval 2"/>
          <p:cNvSpPr/>
          <p:nvPr/>
        </p:nvSpPr>
        <p:spPr>
          <a:xfrm>
            <a:off x="1447800" y="990600"/>
            <a:ext cx="6477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800" dirty="0" smtClean="0">
                <a:solidFill>
                  <a:srgbClr val="FFC000"/>
                </a:solidFill>
              </a:rPr>
              <a:t>أولا- </a:t>
            </a:r>
            <a:r>
              <a:rPr lang="ar-IQ" sz="2800" dirty="0">
                <a:solidFill>
                  <a:srgbClr val="FFC000"/>
                </a:solidFill>
              </a:rPr>
              <a:t>الصفة الآمرة لقواعد قانون </a:t>
            </a:r>
            <a:r>
              <a:rPr lang="ar-IQ" sz="2800" dirty="0" smtClean="0">
                <a:solidFill>
                  <a:srgbClr val="FFC000"/>
                </a:solidFill>
              </a:rPr>
              <a:t>العمل </a:t>
            </a:r>
            <a:endParaRPr lang="en-US" sz="2800" dirty="0">
              <a:solidFill>
                <a:srgbClr val="FFC000"/>
              </a:solidFill>
            </a:endParaRPr>
          </a:p>
        </p:txBody>
      </p:sp>
      <p:sp>
        <p:nvSpPr>
          <p:cNvPr id="4" name="Rectangle 3"/>
          <p:cNvSpPr/>
          <p:nvPr/>
        </p:nvSpPr>
        <p:spPr>
          <a:xfrm>
            <a:off x="152400" y="1905000"/>
            <a:ext cx="88392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ان قواعد </a:t>
            </a:r>
            <a:r>
              <a:rPr lang="ar-IQ" sz="2800" dirty="0"/>
              <a:t>قانون العمل وضعت </a:t>
            </a:r>
            <a:r>
              <a:rPr lang="ar-IQ" sz="2800" dirty="0" smtClean="0"/>
              <a:t>لحماية </a:t>
            </a:r>
            <a:r>
              <a:rPr lang="ar-IQ" sz="2800" dirty="0"/>
              <a:t>العامل ولايتحقق هذا الغرض إلا إذا كانت تلك القواعد تكون </a:t>
            </a:r>
            <a:r>
              <a:rPr lang="ar-IQ" sz="2800" dirty="0" smtClean="0"/>
              <a:t>آمرةعليه بحيث لا يجوز للعامل وصاحب العمل الاتفاق على ما يخالف قواعده, وهذا يعني :</a:t>
            </a:r>
          </a:p>
          <a:p>
            <a:pPr algn="just" rtl="1"/>
            <a:r>
              <a:rPr lang="ar-IQ" sz="2800" dirty="0"/>
              <a:t>1- </a:t>
            </a:r>
            <a:r>
              <a:rPr lang="ar-IQ" sz="2800" dirty="0" smtClean="0"/>
              <a:t>يقع باطلا </a:t>
            </a:r>
            <a:r>
              <a:rPr lang="ar-IQ" sz="2800" dirty="0"/>
              <a:t>كل تنازل أو إبراء أثناء العمل أو بعده عن الحقوق المقررة للعامل في هذا </a:t>
            </a:r>
            <a:r>
              <a:rPr lang="ar-IQ" sz="2800" dirty="0" smtClean="0"/>
              <a:t>القانون </a:t>
            </a:r>
            <a:r>
              <a:rPr lang="ar-IQ" sz="2800" dirty="0"/>
              <a:t>حتى بعد 6 اشهر من إنتهاء علاقة عقد </a:t>
            </a:r>
            <a:r>
              <a:rPr lang="ar-IQ" sz="2800" dirty="0" smtClean="0"/>
              <a:t>العمل. </a:t>
            </a:r>
            <a:r>
              <a:rPr lang="ar-IQ" sz="2400" dirty="0" smtClean="0">
                <a:solidFill>
                  <a:srgbClr val="FFC000"/>
                </a:solidFill>
              </a:rPr>
              <a:t>(المادة 11)</a:t>
            </a:r>
            <a:endParaRPr lang="en-US" sz="2400" dirty="0" smtClean="0">
              <a:solidFill>
                <a:srgbClr val="FFC000"/>
              </a:solidFill>
            </a:endParaRPr>
          </a:p>
          <a:p>
            <a:pPr algn="just" rtl="1"/>
            <a:r>
              <a:rPr lang="ar-IQ" sz="2800" dirty="0"/>
              <a:t>ذلك لان العامل يكون في الواقع عند ابراء صاحب العمل من حقوقه أو التصالح معه تحت تأثير الحاجة فيبرم كارها ذلك الأبراء او تلك المصالحة.</a:t>
            </a:r>
          </a:p>
          <a:p>
            <a:pPr algn="just" rtl="1"/>
            <a:r>
              <a:rPr lang="ar-IQ" sz="2800" dirty="0" smtClean="0"/>
              <a:t>2- بالرغم من بطلان مخالفة قواعد قانون العمل كقاعدة عامة الا انها تعتبر صحيحة كل مخالفة تزيد من حقوق العمال. </a:t>
            </a:r>
            <a:r>
              <a:rPr lang="ar-IQ" sz="2400" dirty="0" smtClean="0">
                <a:solidFill>
                  <a:srgbClr val="FFC000"/>
                </a:solidFill>
              </a:rPr>
              <a:t>(المادة 9)</a:t>
            </a:r>
          </a:p>
          <a:p>
            <a:pPr algn="just" rtl="1"/>
            <a:endParaRPr lang="ar-IQ" sz="2400" dirty="0" smtClean="0">
              <a:solidFill>
                <a:srgbClr val="FFC000"/>
              </a:solidFill>
            </a:endParaRPr>
          </a:p>
        </p:txBody>
      </p:sp>
    </p:spTree>
    <p:extLst>
      <p:ext uri="{BB962C8B-B14F-4D97-AF65-F5344CB8AC3E}">
        <p14:creationId xmlns:p14="http://schemas.microsoft.com/office/powerpoint/2010/main" val="10924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586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3- لا يجوز مخالفة احكام قانون العمل التي لا تنظم حقوقا فردية وان كانت هذه المخالفة في مصلحة العامل لأن بعض احكام قانون العمل قد وضعت لحماية المصلحة </a:t>
            </a:r>
            <a:r>
              <a:rPr lang="ar-IQ" sz="2800" dirty="0" smtClean="0"/>
              <a:t>العامة وتحقيق التوازن بين المصالح المتضاربة, فالقواعد المتعلقة بتنظيم الأضراب وسن العمل لا يجوز الاتفاق على ما يخالفها ولو كان ذلك في مصلحة العامل.</a:t>
            </a:r>
          </a:p>
          <a:p>
            <a:pPr algn="just" rtl="1"/>
            <a:r>
              <a:rPr lang="ar-IQ" sz="2800" dirty="0"/>
              <a:t>4- </a:t>
            </a:r>
            <a:r>
              <a:rPr lang="ar-IQ" sz="2800" dirty="0" smtClean="0"/>
              <a:t>تظهر أهمية الصفة الآمرة لقواعد قانون العمل بالنسبة لتنازع القوانين حيث </a:t>
            </a:r>
            <a:r>
              <a:rPr lang="ar-IQ" sz="2800" dirty="0"/>
              <a:t>تسري قانون العمل من حيث الزمان بأثر مباشر على الآثار المستقبلية للعقود التي أبرمت قبل </a:t>
            </a:r>
            <a:r>
              <a:rPr lang="ar-IQ" sz="2800" dirty="0" smtClean="0"/>
              <a:t>نفاذها.</a:t>
            </a:r>
          </a:p>
          <a:p>
            <a:pPr algn="just" rtl="1"/>
            <a:r>
              <a:rPr lang="ar-IQ" sz="2800" dirty="0" smtClean="0"/>
              <a:t>5- ان الصفة الآمرة لقواعد قانون العمل تقترن بفرض جزاء جنائي على كل من يخالف هذه القواعد الى جانب الجزاء المدني المتمثل في البطلان.</a:t>
            </a:r>
          </a:p>
          <a:p>
            <a:pPr algn="just" rtl="1"/>
            <a:endParaRPr lang="ar-IQ" sz="2800" dirty="0"/>
          </a:p>
        </p:txBody>
      </p:sp>
    </p:spTree>
    <p:extLst>
      <p:ext uri="{BB962C8B-B14F-4D97-AF65-F5344CB8AC3E}">
        <p14:creationId xmlns:p14="http://schemas.microsoft.com/office/powerpoint/2010/main" val="43391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76400" y="228600"/>
            <a:ext cx="5638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rgbClr val="FFC000"/>
                </a:solidFill>
              </a:rPr>
              <a:t>ثانيا: تفسير قانون العمل</a:t>
            </a:r>
            <a:endParaRPr lang="en-US" sz="2800" dirty="0">
              <a:solidFill>
                <a:srgbClr val="FFC000"/>
              </a:solidFill>
            </a:endParaRPr>
          </a:p>
        </p:txBody>
      </p:sp>
      <p:sp>
        <p:nvSpPr>
          <p:cNvPr id="3" name="Rectangle 2"/>
          <p:cNvSpPr/>
          <p:nvPr/>
        </p:nvSpPr>
        <p:spPr>
          <a:xfrm>
            <a:off x="152400" y="1219200"/>
            <a:ext cx="8839200" cy="548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1- </a:t>
            </a:r>
            <a:r>
              <a:rPr lang="ar-SA" sz="2800" dirty="0" smtClean="0"/>
              <a:t>ان من خصائص قانون العمل هو خروجه من نطاق التعاقد الذي يحكمه مبد</a:t>
            </a:r>
            <a:r>
              <a:rPr lang="ar-IQ" sz="2800" dirty="0" smtClean="0"/>
              <a:t>أ </a:t>
            </a:r>
            <a:r>
              <a:rPr lang="ar-SA" sz="2800" dirty="0" smtClean="0"/>
              <a:t>سلطان الارادة ودخوله في نطاق آخر هو خضوعه للقواعد الامرة, فلم يعد صاحب العمل حرا في املاء شروط العمل</a:t>
            </a:r>
            <a:r>
              <a:rPr lang="ar-IQ" sz="2800" dirty="0" smtClean="0"/>
              <a:t> حسب ما يريد, اذ ان هدف القانون هو حماية العمال من تعسف اصحاب العمل هذه الحماية التي تعتبر من اهم ما قصده المشرع من تشريع قانون العمل لذلك فان الراي الراجح في الفقه والقضاء هو وجوب الأخذ بالتفسير الأصلح للعامل في حالة غموض النص.</a:t>
            </a:r>
          </a:p>
          <a:p>
            <a:pPr algn="just" rtl="1"/>
            <a:endParaRPr lang="ar-IQ" sz="2800" dirty="0" smtClean="0"/>
          </a:p>
          <a:p>
            <a:pPr algn="just" rtl="1"/>
            <a:r>
              <a:rPr lang="ar-IQ" sz="2800" dirty="0" smtClean="0"/>
              <a:t>2- لا يكون للتفسير محل في حالة وضوح النص وصراحته اذ لا يجوز الخروج عن معناه الواضح وان </a:t>
            </a:r>
            <a:r>
              <a:rPr lang="ar-IQ" sz="2800" smtClean="0"/>
              <a:t>كان في غير </a:t>
            </a:r>
            <a:r>
              <a:rPr lang="ar-IQ" sz="2800" dirty="0" smtClean="0"/>
              <a:t>مصلحة العامل. </a:t>
            </a:r>
          </a:p>
          <a:p>
            <a:pPr algn="just" rtl="1"/>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52600" y="533400"/>
            <a:ext cx="5791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smtClean="0">
                <a:solidFill>
                  <a:srgbClr val="FFC000"/>
                </a:solidFill>
              </a:rPr>
              <a:t>ثالثا : الطابع الواقعي لقانون العمل</a:t>
            </a:r>
            <a:endParaRPr lang="en-US" sz="2800" dirty="0">
              <a:solidFill>
                <a:srgbClr val="FFC000"/>
              </a:solidFill>
            </a:endParaRPr>
          </a:p>
        </p:txBody>
      </p:sp>
      <p:sp>
        <p:nvSpPr>
          <p:cNvPr id="3" name="Rectangle 2"/>
          <p:cNvSpPr/>
          <p:nvPr/>
        </p:nvSpPr>
        <p:spPr>
          <a:xfrm>
            <a:off x="304800" y="1981200"/>
            <a:ext cx="85344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ان الطابع الواقعي لقانون العمل يعني تكييف أحكامه مع ظروف الواقع فلا تطبق بصورة موحدة بل يختلف تطبيقها باختلاف صور العمل وظروفه وقدرة أصحاب العمل وقدرة العمال على العمل, فمثلا يخضع فئات معينة كالأحداث والنساء لأحكام خاصة تتفق مع ظروف هؤلاء, كما توضع للاعمال الشاقة كأعمال المقالع أحكام خاصة كتحديد حد أقصى لساعات العمل وتعيين فترات للراحة وكذلك الاحتياطات الواجب اتخاذها في هذا المجال.  </a:t>
            </a:r>
            <a:endParaRPr lang="en-US" sz="2800" dirty="0"/>
          </a:p>
        </p:txBody>
      </p:sp>
    </p:spTree>
    <p:extLst>
      <p:ext uri="{BB962C8B-B14F-4D97-AF65-F5344CB8AC3E}">
        <p14:creationId xmlns:p14="http://schemas.microsoft.com/office/powerpoint/2010/main" val="4129079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1209085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452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30519219"/>
              </p:ext>
            </p:extLst>
          </p:nvPr>
        </p:nvGraphicFramePr>
        <p:xfrm>
          <a:off x="1295400" y="990600"/>
          <a:ext cx="6629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89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9400" y="381000"/>
            <a:ext cx="3810000" cy="990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smtClean="0"/>
              <a:t>1- الدستور</a:t>
            </a:r>
            <a:endParaRPr lang="en-US" sz="3600" dirty="0"/>
          </a:p>
        </p:txBody>
      </p:sp>
      <p:sp>
        <p:nvSpPr>
          <p:cNvPr id="3" name="Rectangle 2"/>
          <p:cNvSpPr/>
          <p:nvPr/>
        </p:nvSpPr>
        <p:spPr>
          <a:xfrm>
            <a:off x="304800" y="1676400"/>
            <a:ext cx="85344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 لقد </a:t>
            </a:r>
            <a:r>
              <a:rPr lang="ar-IQ" sz="2800" dirty="0"/>
              <a:t>تضمن الدستور العراقي النافذ لعام 2005 بعض المبادى الاساسية المتعلقة بالعمل فنص في المادة 22 على انه ( اولا – العمل حق لكل العراقيين بما يضمن لهم حياة كريمة </a:t>
            </a:r>
            <a:r>
              <a:rPr lang="ar-IQ" sz="2800" dirty="0" smtClean="0"/>
              <a:t>)</a:t>
            </a:r>
            <a:endParaRPr lang="ar-IQ" sz="2800" dirty="0"/>
          </a:p>
          <a:p>
            <a:pPr algn="just" rtl="1"/>
            <a:r>
              <a:rPr lang="ar-IQ" sz="2800" dirty="0"/>
              <a:t>ثانيا – ينظم القانون العلاقة بين العامل وصاحب العمل على اسس اقتصادية مع مراعاة قواعد </a:t>
            </a:r>
            <a:r>
              <a:rPr lang="ar-IQ" sz="2800"/>
              <a:t>العدالة </a:t>
            </a:r>
            <a:r>
              <a:rPr lang="ar-IQ" sz="2800" smtClean="0"/>
              <a:t>الاجتماعية )   </a:t>
            </a:r>
            <a:r>
              <a:rPr lang="ar-IQ" sz="2800" dirty="0"/>
              <a:t>ونص في المادة 24 منه على </a:t>
            </a:r>
            <a:r>
              <a:rPr lang="ar-IQ" sz="2800"/>
              <a:t>انه </a:t>
            </a:r>
            <a:r>
              <a:rPr lang="ar-IQ" sz="2800" smtClean="0"/>
              <a:t>   ( </a:t>
            </a:r>
            <a:r>
              <a:rPr lang="ar-IQ" sz="2800" dirty="0"/>
              <a:t>تكفل الدولة حرية الانتقال للايدي العاملة </a:t>
            </a:r>
            <a:r>
              <a:rPr lang="ar-IQ" sz="2800" dirty="0" smtClean="0"/>
              <a:t>)</a:t>
            </a:r>
          </a:p>
          <a:p>
            <a:pPr algn="just" rtl="1"/>
            <a:r>
              <a:rPr lang="ar-IQ" sz="2800" dirty="0" smtClean="0"/>
              <a:t>* ان المبادىء المذكورة تعتبر قواعد موجهة للمشرع في مجال العمل والضمان الأجتماعي.</a:t>
            </a:r>
            <a:endParaRPr lang="ar-IQ" sz="2800" dirty="0"/>
          </a:p>
        </p:txBody>
      </p:sp>
    </p:spTree>
    <p:extLst>
      <p:ext uri="{BB962C8B-B14F-4D97-AF65-F5344CB8AC3E}">
        <p14:creationId xmlns:p14="http://schemas.microsoft.com/office/powerpoint/2010/main" val="229095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t>2- التشريع</a:t>
            </a:r>
            <a:endParaRPr lang="en-US" sz="3200" dirty="0"/>
          </a:p>
        </p:txBody>
      </p:sp>
      <p:sp>
        <p:nvSpPr>
          <p:cNvPr id="3" name="Rectangle 2"/>
          <p:cNvSpPr/>
          <p:nvPr/>
        </p:nvSpPr>
        <p:spPr>
          <a:xfrm>
            <a:off x="609600" y="1828800"/>
            <a:ext cx="8001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هو القواعد العامة المجردة و الملزمة تضعها السلطة التشريعية ويعتبر التشريع من أهم مصادر قانون العمل لكونه يجمع القواعد القانونية المتعلقة بالعمل وهو:</a:t>
            </a:r>
          </a:p>
          <a:p>
            <a:pPr algn="just" rtl="1"/>
            <a:r>
              <a:rPr lang="ar-IQ" sz="2800" dirty="0"/>
              <a:t>1- قانون رقم 71 لسنة 1987  النافذ المصدر التشريعي الرئيسي للعمل</a:t>
            </a:r>
          </a:p>
          <a:p>
            <a:pPr algn="just" rtl="1"/>
            <a:r>
              <a:rPr lang="ar-IQ" sz="2800" dirty="0"/>
              <a:t>2- القانون المدني رقم 40 لسنة 1951</a:t>
            </a:r>
          </a:p>
        </p:txBody>
      </p:sp>
    </p:spTree>
    <p:extLst>
      <p:ext uri="{BB962C8B-B14F-4D97-AF65-F5344CB8AC3E}">
        <p14:creationId xmlns:p14="http://schemas.microsoft.com/office/powerpoint/2010/main" val="166515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90800" y="685800"/>
            <a:ext cx="4343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t>3- الأنظمة </a:t>
            </a:r>
            <a:r>
              <a:rPr lang="ar-IQ" sz="3200" dirty="0"/>
              <a:t>والتعليمات</a:t>
            </a:r>
            <a:endParaRPr lang="en-US" sz="3200" dirty="0"/>
          </a:p>
        </p:txBody>
      </p:sp>
      <p:sp>
        <p:nvSpPr>
          <p:cNvPr id="3" name="Rectangle 2"/>
          <p:cNvSpPr/>
          <p:nvPr/>
        </p:nvSpPr>
        <p:spPr>
          <a:xfrm>
            <a:off x="381000" y="1905000"/>
            <a:ext cx="84582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لماذا </a:t>
            </a:r>
            <a:r>
              <a:rPr lang="ar-IQ" sz="2800" dirty="0" smtClean="0"/>
              <a:t>الأنظمة </a:t>
            </a:r>
            <a:r>
              <a:rPr lang="ar-IQ" sz="2800" dirty="0"/>
              <a:t>و التعليمات</a:t>
            </a:r>
          </a:p>
          <a:p>
            <a:pPr algn="just" rtl="1"/>
            <a:r>
              <a:rPr lang="ar-IQ" sz="2800" dirty="0"/>
              <a:t>1- إن المشرع يقتصر على تضمين القانون للقواعد العامة </a:t>
            </a:r>
            <a:r>
              <a:rPr lang="ar-IQ" sz="2800"/>
              <a:t>الرئيسية </a:t>
            </a:r>
            <a:r>
              <a:rPr lang="ar-IQ" sz="2800" smtClean="0"/>
              <a:t>أما </a:t>
            </a:r>
            <a:r>
              <a:rPr lang="ar-IQ" sz="2800" dirty="0"/>
              <a:t>الأمور التفصلية فيتركها للسلطة التنفيذية  لتتولى معالجتها وتوضيحها بالأنظمة والتعليمات التي تصدرها بموجب النصوص الواردة في </a:t>
            </a:r>
            <a:r>
              <a:rPr lang="ar-IQ" sz="2800" dirty="0" smtClean="0"/>
              <a:t>القانون.</a:t>
            </a:r>
          </a:p>
          <a:p>
            <a:pPr algn="just" rtl="1"/>
            <a:r>
              <a:rPr lang="ar-IQ" sz="2800" dirty="0" smtClean="0"/>
              <a:t>2- </a:t>
            </a:r>
            <a:r>
              <a:rPr lang="ar-IQ" sz="2800" dirty="0"/>
              <a:t>بعض أحكام قانون العمل عرضة للتغير </a:t>
            </a:r>
            <a:r>
              <a:rPr lang="ar-IQ" sz="2800" dirty="0" smtClean="0"/>
              <a:t>والتبديل خصوصا تلك التي تتأثر بالظروف الأقتصادية كالاحكام الخاصة بالأجور فانه من الافضل ان لا ترد هذه الأحكام في صلب القانون وانما يستحسن أن يترك تنظيمها للانظمة والتعليمات حتى يمكن تغييرها عند الحاجة.</a:t>
            </a:r>
          </a:p>
          <a:p>
            <a:pPr algn="just" rtl="1"/>
            <a:r>
              <a:rPr lang="ar-IQ" sz="2800" dirty="0" smtClean="0"/>
              <a:t> </a:t>
            </a:r>
            <a:endParaRPr lang="ar-IQ" sz="2800" dirty="0"/>
          </a:p>
        </p:txBody>
      </p:sp>
    </p:spTree>
    <p:extLst>
      <p:ext uri="{BB962C8B-B14F-4D97-AF65-F5344CB8AC3E}">
        <p14:creationId xmlns:p14="http://schemas.microsoft.com/office/powerpoint/2010/main" val="462994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0" y="381000"/>
            <a:ext cx="3200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4- القضاء</a:t>
            </a:r>
          </a:p>
        </p:txBody>
      </p:sp>
      <p:sp>
        <p:nvSpPr>
          <p:cNvPr id="3" name="Rectangle 2"/>
          <p:cNvSpPr/>
          <p:nvPr/>
        </p:nvSpPr>
        <p:spPr>
          <a:xfrm>
            <a:off x="457200" y="1524000"/>
            <a:ext cx="8382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IQ" sz="2800" dirty="0" smtClean="0"/>
          </a:p>
          <a:p>
            <a:pPr algn="just" rtl="1"/>
            <a:endParaRPr lang="ar-IQ" sz="2800" dirty="0" smtClean="0"/>
          </a:p>
          <a:p>
            <a:pPr algn="just" rtl="1"/>
            <a:r>
              <a:rPr lang="ar-IQ" sz="2800" dirty="0" smtClean="0"/>
              <a:t>في </a:t>
            </a:r>
            <a:r>
              <a:rPr lang="ar-IQ" sz="2800" dirty="0"/>
              <a:t>حالة عدم وجود النص ليطبقه القاضي عليه أن يفصل في القضية المعروضة أمامه وذلك </a:t>
            </a:r>
            <a:r>
              <a:rPr lang="ar-IQ" sz="2800" dirty="0" smtClean="0"/>
              <a:t>بإجتهاد في إطار مصادر الأخرى للقانون العمل وفي </a:t>
            </a:r>
            <a:r>
              <a:rPr lang="ar-IQ" sz="2800" dirty="0"/>
              <a:t>حالة إستقرار القضاء على هذه المباديء إعتبرت مصدراً من مصادر قانون </a:t>
            </a:r>
            <a:r>
              <a:rPr lang="ar-IQ" sz="2800" dirty="0" smtClean="0"/>
              <a:t>العمل غير المزمة </a:t>
            </a:r>
          </a:p>
          <a:p>
            <a:pPr algn="just" rtl="1"/>
            <a:endParaRPr lang="ar-IQ" sz="2800" dirty="0"/>
          </a:p>
          <a:p>
            <a:pPr algn="just" rtl="1"/>
            <a:endParaRPr lang="en-US" sz="2800" dirty="0"/>
          </a:p>
        </p:txBody>
      </p:sp>
      <p:sp>
        <p:nvSpPr>
          <p:cNvPr id="4" name="Rounded Rectangle 3"/>
          <p:cNvSpPr/>
          <p:nvPr/>
        </p:nvSpPr>
        <p:spPr>
          <a:xfrm>
            <a:off x="3124200" y="3581400"/>
            <a:ext cx="3200400" cy="838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5- الفقه</a:t>
            </a:r>
          </a:p>
        </p:txBody>
      </p:sp>
      <p:sp>
        <p:nvSpPr>
          <p:cNvPr id="5" name="Rectangle 4"/>
          <p:cNvSpPr/>
          <p:nvPr/>
        </p:nvSpPr>
        <p:spPr>
          <a:xfrm>
            <a:off x="457200" y="4648200"/>
            <a:ext cx="8382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ويقصد به إستنباط المباديء القانونية بالطرق العلمية  من قبل الفقهاء </a:t>
            </a:r>
            <a:r>
              <a:rPr lang="ar-IQ" sz="2800" dirty="0" smtClean="0"/>
              <a:t>ويعتبر </a:t>
            </a:r>
            <a:r>
              <a:rPr lang="ar-IQ" sz="2800" dirty="0"/>
              <a:t>الفقه مصدراً تفسيرياً من مصادر قانون </a:t>
            </a:r>
            <a:r>
              <a:rPr lang="ar-IQ" sz="2800" dirty="0" smtClean="0"/>
              <a:t>العمل.</a:t>
            </a:r>
            <a:endParaRPr lang="ar-IQ" sz="2800" dirty="0"/>
          </a:p>
        </p:txBody>
      </p:sp>
    </p:spTree>
    <p:extLst>
      <p:ext uri="{BB962C8B-B14F-4D97-AF65-F5344CB8AC3E}">
        <p14:creationId xmlns:p14="http://schemas.microsoft.com/office/powerpoint/2010/main" val="2027197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533400"/>
            <a:ext cx="8305800" cy="601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IQ" sz="3600" dirty="0" smtClean="0"/>
              <a:t>إذن معيار تطبيق قانون العمل هو العمل التابع والتبعية المقصودة ليست  التبعية الإقتصادية بل هي التبعية القانونية والتي تتصف بما يلي:</a:t>
            </a:r>
          </a:p>
          <a:p>
            <a:pPr algn="justLow" rtl="1"/>
            <a:r>
              <a:rPr lang="ar-IQ" sz="3600" dirty="0" smtClean="0"/>
              <a:t>1-  تأدية العمل لصاحب العمل.</a:t>
            </a:r>
          </a:p>
          <a:p>
            <a:pPr algn="justLow" rtl="1"/>
            <a:r>
              <a:rPr lang="ar-IQ" sz="3600" dirty="0" smtClean="0"/>
              <a:t>2- إئتمار العامل بأوامر صاحب العمل وخضوعه لأشرافه ورقابته.</a:t>
            </a:r>
          </a:p>
          <a:p>
            <a:pPr algn="justLow" rtl="1"/>
            <a:r>
              <a:rPr lang="ar-IQ" sz="3600" dirty="0" smtClean="0"/>
              <a:t>3- تعرضه لعقوباته إذا ما قصر في أداء عمله أو أخطأ في تنفيذ تعليمات وشروط العمل.</a:t>
            </a:r>
          </a:p>
          <a:p>
            <a:pPr algn="justLow" rtl="1"/>
            <a:r>
              <a:rPr lang="ar-IQ" sz="3600" dirty="0" smtClean="0"/>
              <a:t>4- أن يكون العمل لقاء أجر.</a:t>
            </a:r>
            <a:endParaRPr lang="ar-IQ" sz="3600" dirty="0"/>
          </a:p>
        </p:txBody>
      </p:sp>
    </p:spTree>
    <p:extLst>
      <p:ext uri="{BB962C8B-B14F-4D97-AF65-F5344CB8AC3E}">
        <p14:creationId xmlns:p14="http://schemas.microsoft.com/office/powerpoint/2010/main" val="378232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28800" y="457200"/>
            <a:ext cx="56388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6- المصادر الداخلية ذات الطابع المهني</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705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06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457200"/>
            <a:ext cx="8077200" cy="5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600" dirty="0">
                <a:solidFill>
                  <a:srgbClr val="FFFF00"/>
                </a:solidFill>
              </a:rPr>
              <a:t>أولاً: </a:t>
            </a:r>
            <a:r>
              <a:rPr lang="ar-IQ" sz="3600" dirty="0" smtClean="0">
                <a:solidFill>
                  <a:srgbClr val="FFFF00"/>
                </a:solidFill>
              </a:rPr>
              <a:t>التعليمات </a:t>
            </a:r>
            <a:endParaRPr lang="ar-IQ" sz="3600" dirty="0">
              <a:solidFill>
                <a:srgbClr val="FFFF00"/>
              </a:solidFill>
            </a:endParaRPr>
          </a:p>
          <a:p>
            <a:pPr algn="just" rtl="1"/>
            <a:r>
              <a:rPr lang="ar-IQ" sz="2800" dirty="0"/>
              <a:t>وهي </a:t>
            </a:r>
            <a:r>
              <a:rPr lang="ar-IQ" sz="2800" dirty="0" smtClean="0"/>
              <a:t>مجموعة </a:t>
            </a:r>
            <a:r>
              <a:rPr lang="ar-IQ" sz="2800" dirty="0"/>
              <a:t>القواعد التنظمية التي يضعها أصحاب العمل لغرض توضيح بعض شروط العمل أو قواعده غير المنصوص عليها في قانون العمل أو في عقد العمل كتحديد ساعة بدء العمل وإنتهائه او الجزاءات </a:t>
            </a:r>
            <a:r>
              <a:rPr lang="ar-IQ" sz="2800" dirty="0" smtClean="0"/>
              <a:t>والمكافئات.</a:t>
            </a:r>
          </a:p>
          <a:p>
            <a:pPr algn="just" rtl="1"/>
            <a:endParaRPr lang="ar-IQ" sz="2800" dirty="0" smtClean="0"/>
          </a:p>
          <a:p>
            <a:pPr algn="just" rtl="1"/>
            <a:r>
              <a:rPr lang="ar-IQ" sz="2800" dirty="0" smtClean="0">
                <a:solidFill>
                  <a:srgbClr val="FFFF00"/>
                </a:solidFill>
              </a:rPr>
              <a:t>طبيعة التعليمات (التكييف القانوني):</a:t>
            </a:r>
          </a:p>
          <a:p>
            <a:pPr algn="just" rtl="1"/>
            <a:r>
              <a:rPr lang="ar-IQ" sz="2800" dirty="0">
                <a:solidFill>
                  <a:schemeClr val="tx1"/>
                </a:solidFill>
              </a:rPr>
              <a:t>1- طبيعة عقدية </a:t>
            </a:r>
          </a:p>
          <a:p>
            <a:pPr algn="just" rtl="1"/>
            <a:r>
              <a:rPr lang="ar-IQ" sz="2800" dirty="0">
                <a:solidFill>
                  <a:schemeClr val="tx1"/>
                </a:solidFill>
              </a:rPr>
              <a:t>2- طبيعة تنظمية</a:t>
            </a:r>
          </a:p>
          <a:p>
            <a:pPr algn="just" rtl="1"/>
            <a:r>
              <a:rPr lang="ar-IQ" sz="2800" dirty="0">
                <a:solidFill>
                  <a:schemeClr val="tx1"/>
                </a:solidFill>
              </a:rPr>
              <a:t>3- طبيعة مزدوجة</a:t>
            </a:r>
          </a:p>
          <a:p>
            <a:pPr algn="just" rtl="1"/>
            <a:endParaRPr lang="ar-IQ" sz="2800" dirty="0" smtClean="0">
              <a:solidFill>
                <a:srgbClr val="FFFF00"/>
              </a:solidFill>
            </a:endParaRPr>
          </a:p>
          <a:p>
            <a:pPr algn="just" rtl="1"/>
            <a:r>
              <a:rPr lang="ar-IQ" sz="2800" dirty="0" smtClean="0"/>
              <a:t> </a:t>
            </a:r>
            <a:endParaRPr lang="ar-IQ" sz="2800" dirty="0"/>
          </a:p>
        </p:txBody>
      </p:sp>
    </p:spTree>
    <p:extLst>
      <p:ext uri="{BB962C8B-B14F-4D97-AF65-F5344CB8AC3E}">
        <p14:creationId xmlns:p14="http://schemas.microsoft.com/office/powerpoint/2010/main" val="4148544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914400"/>
            <a:ext cx="7543800" cy="472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600" dirty="0" smtClean="0">
                <a:solidFill>
                  <a:srgbClr val="FFFF00"/>
                </a:solidFill>
              </a:rPr>
              <a:t>  ثانيا : العرف</a:t>
            </a:r>
          </a:p>
          <a:p>
            <a:pPr algn="r" rtl="1"/>
            <a:r>
              <a:rPr lang="ar-IQ" sz="3600" dirty="0" smtClean="0">
                <a:solidFill>
                  <a:srgbClr val="FFFF00"/>
                </a:solidFill>
              </a:rPr>
              <a:t>  ثالثا : عقود العمل الجماعية</a:t>
            </a:r>
          </a:p>
          <a:p>
            <a:pPr algn="r" rtl="1"/>
            <a:r>
              <a:rPr lang="ar-IQ" sz="3600" dirty="0" smtClean="0">
                <a:solidFill>
                  <a:srgbClr val="FFFF00"/>
                </a:solidFill>
              </a:rPr>
              <a:t>  رابعا : القرارات النقابية </a:t>
            </a:r>
            <a:endParaRPr lang="en-US" sz="3600" dirty="0">
              <a:solidFill>
                <a:srgbClr val="FFFF00"/>
              </a:solidFill>
            </a:endParaRPr>
          </a:p>
        </p:txBody>
      </p:sp>
    </p:spTree>
    <p:extLst>
      <p:ext uri="{BB962C8B-B14F-4D97-AF65-F5344CB8AC3E}">
        <p14:creationId xmlns:p14="http://schemas.microsoft.com/office/powerpoint/2010/main" val="549342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77008275"/>
              </p:ext>
            </p:extLst>
          </p:nvPr>
        </p:nvGraphicFramePr>
        <p:xfrm>
          <a:off x="1066800" y="1600200"/>
          <a:ext cx="7086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905000" y="381000"/>
            <a:ext cx="5257800" cy="1066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dirty="0" smtClean="0"/>
              <a:t>المصادر الدولية لقانون العمل</a:t>
            </a:r>
            <a:endParaRPr lang="en-US" sz="4000" dirty="0"/>
          </a:p>
        </p:txBody>
      </p:sp>
    </p:spTree>
    <p:extLst>
      <p:ext uri="{BB962C8B-B14F-4D97-AF65-F5344CB8AC3E}">
        <p14:creationId xmlns:p14="http://schemas.microsoft.com/office/powerpoint/2010/main" val="41706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77200" cy="60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3200" dirty="0" smtClean="0">
              <a:solidFill>
                <a:srgbClr val="FFFF00"/>
              </a:solidFill>
            </a:endParaRPr>
          </a:p>
          <a:p>
            <a:pPr algn="ctr"/>
            <a:r>
              <a:rPr lang="ar-IQ" sz="3200" dirty="0" smtClean="0">
                <a:solidFill>
                  <a:srgbClr val="FFFF00"/>
                </a:solidFill>
              </a:rPr>
              <a:t>أولاً</a:t>
            </a:r>
            <a:r>
              <a:rPr lang="ar-IQ" sz="3200" dirty="0">
                <a:solidFill>
                  <a:srgbClr val="FFFF00"/>
                </a:solidFill>
              </a:rPr>
              <a:t>: </a:t>
            </a:r>
            <a:r>
              <a:rPr lang="ar-IQ" sz="3200" dirty="0" smtClean="0">
                <a:solidFill>
                  <a:srgbClr val="FFFF00"/>
                </a:solidFill>
              </a:rPr>
              <a:t>الإتفاقيات:</a:t>
            </a:r>
            <a:endParaRPr lang="ar-IQ" sz="3200" dirty="0">
              <a:solidFill>
                <a:srgbClr val="FFFF00"/>
              </a:solidFill>
            </a:endParaRPr>
          </a:p>
          <a:p>
            <a:pPr algn="just" rtl="1"/>
            <a:r>
              <a:rPr lang="ar-IQ" sz="2800" dirty="0"/>
              <a:t>وهي مشروع معاهدة دولية تصدر عن مؤتمر العمل الدولي </a:t>
            </a:r>
            <a:r>
              <a:rPr lang="ar-IQ" sz="2800" dirty="0" smtClean="0"/>
              <a:t>وتكون ملزمة </a:t>
            </a:r>
            <a:r>
              <a:rPr lang="ar-IQ" sz="2800" dirty="0"/>
              <a:t>للدولة العضو في المنظمة في حالة المصادقة </a:t>
            </a:r>
            <a:r>
              <a:rPr lang="ar-IQ" sz="2800" dirty="0" smtClean="0"/>
              <a:t>عليها. </a:t>
            </a:r>
          </a:p>
          <a:p>
            <a:pPr algn="just" rtl="1"/>
            <a:r>
              <a:rPr lang="ar-IQ" sz="2800" dirty="0" smtClean="0"/>
              <a:t>نتائج </a:t>
            </a:r>
            <a:r>
              <a:rPr lang="ar-IQ" sz="2800" dirty="0"/>
              <a:t>المؤتمر</a:t>
            </a:r>
          </a:p>
          <a:p>
            <a:pPr algn="just" rtl="1"/>
            <a:r>
              <a:rPr lang="ar-IQ" sz="2800" dirty="0"/>
              <a:t>1-على الدولة </a:t>
            </a:r>
            <a:r>
              <a:rPr lang="ar-IQ" sz="2800" dirty="0" smtClean="0"/>
              <a:t>العضو في المنظمة </a:t>
            </a:r>
            <a:r>
              <a:rPr lang="ar-IQ" sz="2800" dirty="0"/>
              <a:t>رفع بنود الإتفاقية إلى السلطة </a:t>
            </a:r>
            <a:r>
              <a:rPr lang="ar-IQ" sz="2800" dirty="0" smtClean="0"/>
              <a:t>المختصة خلال </a:t>
            </a:r>
            <a:r>
              <a:rPr lang="ar-IQ" sz="2800" dirty="0"/>
              <a:t>مدة سنة من تأريخ إنتهاء دورة المؤتمر أو 18 شهراً </a:t>
            </a:r>
            <a:r>
              <a:rPr lang="ar-IQ" sz="2800" dirty="0" smtClean="0"/>
              <a:t>في حالات </a:t>
            </a:r>
            <a:r>
              <a:rPr lang="ar-IQ" sz="2800" dirty="0"/>
              <a:t>خاصة</a:t>
            </a:r>
            <a:r>
              <a:rPr lang="ar-IQ" sz="2800" dirty="0" smtClean="0"/>
              <a:t>.</a:t>
            </a:r>
            <a:endParaRPr lang="ar-IQ" sz="2800" dirty="0"/>
          </a:p>
          <a:p>
            <a:pPr algn="just" rtl="1"/>
            <a:r>
              <a:rPr lang="ar-IQ" sz="2800" dirty="0"/>
              <a:t>2-الإتفاقية غير ملزمة إلا بعد تصديق السلطة التشريعية </a:t>
            </a:r>
            <a:r>
              <a:rPr lang="ar-IQ" sz="2800" dirty="0" smtClean="0"/>
              <a:t>عليها.</a:t>
            </a:r>
          </a:p>
          <a:p>
            <a:pPr algn="just" rtl="1"/>
            <a:r>
              <a:rPr lang="ar-IQ" sz="2800" dirty="0"/>
              <a:t>3</a:t>
            </a:r>
            <a:r>
              <a:rPr lang="ar-IQ" sz="2800" dirty="0" smtClean="0"/>
              <a:t>- نصت </a:t>
            </a:r>
            <a:r>
              <a:rPr lang="ar-IQ" sz="2800" dirty="0"/>
              <a:t>المادة 61 من الدستور العراقي الحالي على </a:t>
            </a:r>
            <a:r>
              <a:rPr lang="ar-IQ" sz="2800" dirty="0" smtClean="0"/>
              <a:t>انه </a:t>
            </a:r>
            <a:r>
              <a:rPr lang="ar-IQ" sz="2800" dirty="0"/>
              <a:t>يختص مجلس النواب بتنظيم عملية المصادقة على </a:t>
            </a:r>
            <a:r>
              <a:rPr lang="ar-IQ" sz="2800"/>
              <a:t>معاهدات </a:t>
            </a:r>
            <a:r>
              <a:rPr lang="ar-IQ" sz="2800" smtClean="0"/>
              <a:t>واتفاقيات </a:t>
            </a:r>
            <a:r>
              <a:rPr lang="ar-IQ" sz="2800" dirty="0" smtClean="0"/>
              <a:t>الدولية بقانون يسن بأغلبية </a:t>
            </a:r>
            <a:r>
              <a:rPr lang="ar-IQ" sz="2800" dirty="0"/>
              <a:t>ثلثي أعضاء مجلس النواب, كما نصت المادة 73 منه يتولى رئيس الجمهورية </a:t>
            </a:r>
            <a:r>
              <a:rPr lang="ar-IQ" sz="2800" dirty="0" smtClean="0"/>
              <a:t>صلاحية </a:t>
            </a:r>
            <a:r>
              <a:rPr lang="ar-IQ" sz="2800" dirty="0"/>
              <a:t>المصادقة على المعاهدات والإتفاقات </a:t>
            </a:r>
            <a:r>
              <a:rPr lang="ar-IQ" sz="2800" dirty="0" smtClean="0"/>
              <a:t>الدولية بعد </a:t>
            </a:r>
            <a:r>
              <a:rPr lang="ar-IQ" sz="2800" dirty="0"/>
              <a:t>موافقة </a:t>
            </a:r>
            <a:r>
              <a:rPr lang="ar-IQ" sz="2800" dirty="0" smtClean="0"/>
              <a:t>مجلس النواب </a:t>
            </a:r>
            <a:r>
              <a:rPr lang="ar-IQ" sz="2800" dirty="0"/>
              <a:t>وتعد مصادقاً عليها بعد مضي 15 يوماً من </a:t>
            </a:r>
            <a:r>
              <a:rPr lang="ar-IQ" sz="2800" dirty="0" smtClean="0"/>
              <a:t>تأريخ تسلمها.</a:t>
            </a:r>
            <a:endParaRPr lang="ar-IQ" sz="2800" dirty="0"/>
          </a:p>
          <a:p>
            <a:pPr algn="just" rtl="1"/>
            <a:endParaRPr lang="ar-IQ" sz="2800" dirty="0"/>
          </a:p>
        </p:txBody>
      </p:sp>
    </p:spTree>
    <p:extLst>
      <p:ext uri="{BB962C8B-B14F-4D97-AF65-F5344CB8AC3E}">
        <p14:creationId xmlns:p14="http://schemas.microsoft.com/office/powerpoint/2010/main" val="3185140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632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solidFill>
                  <a:srgbClr val="FFFF00"/>
                </a:solidFill>
              </a:rPr>
              <a:t>ثانياً: </a:t>
            </a:r>
            <a:r>
              <a:rPr lang="ar-IQ" sz="3200" dirty="0" smtClean="0">
                <a:solidFill>
                  <a:srgbClr val="FFFF00"/>
                </a:solidFill>
              </a:rPr>
              <a:t>التوصيات</a:t>
            </a:r>
            <a:endParaRPr lang="en-US" sz="3200" dirty="0" smtClean="0">
              <a:solidFill>
                <a:srgbClr val="FFFF00"/>
              </a:solidFill>
            </a:endParaRPr>
          </a:p>
          <a:p>
            <a:pPr algn="just" rtl="1"/>
            <a:r>
              <a:rPr lang="ar-IQ" sz="2800" dirty="0"/>
              <a:t>هي عبارة عن توجيه أو دعوة أو نصيحة توجه </a:t>
            </a:r>
            <a:r>
              <a:rPr lang="ar-IQ" sz="2800" dirty="0" smtClean="0"/>
              <a:t>إلى الدول </a:t>
            </a:r>
            <a:r>
              <a:rPr lang="ar-IQ" sz="2800" dirty="0"/>
              <a:t>الأعضاء لأقرار مبدأ معين أو ا</a:t>
            </a:r>
            <a:r>
              <a:rPr lang="ar-IQ" sz="2800" dirty="0" smtClean="0"/>
              <a:t>جراء </a:t>
            </a:r>
            <a:r>
              <a:rPr lang="ar-IQ" sz="2800" dirty="0"/>
              <a:t>تعديل </a:t>
            </a:r>
            <a:r>
              <a:rPr lang="ar-IQ" sz="2800" dirty="0" smtClean="0"/>
              <a:t>في تشريعاتها العمالية, والتوصيات تخضع لنفس أجراءات التصديق التي تخضع لها الأتفاقية.</a:t>
            </a:r>
          </a:p>
          <a:p>
            <a:pPr algn="just" rtl="1"/>
            <a:endParaRPr lang="ar-IQ" sz="2800" dirty="0" smtClean="0"/>
          </a:p>
          <a:p>
            <a:pPr algn="ctr" rtl="1"/>
            <a:r>
              <a:rPr lang="ar-IQ" sz="3200" dirty="0" smtClean="0">
                <a:solidFill>
                  <a:srgbClr val="FFFF00"/>
                </a:solidFill>
              </a:rPr>
              <a:t>ثالثاً </a:t>
            </a:r>
            <a:r>
              <a:rPr lang="ar-IQ" sz="3200" dirty="0">
                <a:solidFill>
                  <a:srgbClr val="FFFF00"/>
                </a:solidFill>
              </a:rPr>
              <a:t>: معاهدات </a:t>
            </a:r>
            <a:r>
              <a:rPr lang="ar-IQ" sz="3200" dirty="0" smtClean="0">
                <a:solidFill>
                  <a:srgbClr val="FFFF00"/>
                </a:solidFill>
              </a:rPr>
              <a:t>العمل</a:t>
            </a:r>
          </a:p>
          <a:p>
            <a:pPr algn="just" rtl="1"/>
            <a:r>
              <a:rPr lang="ar-IQ" sz="2800" dirty="0" smtClean="0">
                <a:solidFill>
                  <a:schemeClr val="tx1"/>
                </a:solidFill>
              </a:rPr>
              <a:t>1- </a:t>
            </a:r>
            <a:r>
              <a:rPr lang="ar-IQ" sz="2800" dirty="0">
                <a:solidFill>
                  <a:schemeClr val="tx1"/>
                </a:solidFill>
              </a:rPr>
              <a:t>المعاهدات المغلقة </a:t>
            </a:r>
            <a:r>
              <a:rPr lang="ar-IQ" sz="2800" dirty="0" smtClean="0">
                <a:solidFill>
                  <a:schemeClr val="tx1"/>
                </a:solidFill>
              </a:rPr>
              <a:t>: وهي التي تعقد بين دولتين وتكون </a:t>
            </a:r>
            <a:r>
              <a:rPr lang="ar-IQ" sz="2800" dirty="0">
                <a:solidFill>
                  <a:schemeClr val="tx1"/>
                </a:solidFill>
              </a:rPr>
              <a:t>ملزمة لهما, </a:t>
            </a:r>
            <a:r>
              <a:rPr lang="ar-IQ" sz="2800" dirty="0" smtClean="0">
                <a:solidFill>
                  <a:schemeClr val="tx1"/>
                </a:solidFill>
              </a:rPr>
              <a:t>وتلجأ </a:t>
            </a:r>
            <a:r>
              <a:rPr lang="ar-IQ" sz="2800" dirty="0">
                <a:solidFill>
                  <a:schemeClr val="tx1"/>
                </a:solidFill>
              </a:rPr>
              <a:t>الدول الى هذه المعاهدات </a:t>
            </a:r>
            <a:r>
              <a:rPr lang="ar-IQ" sz="2800" dirty="0" smtClean="0">
                <a:solidFill>
                  <a:schemeClr val="tx1"/>
                </a:solidFill>
              </a:rPr>
              <a:t>بغرض :</a:t>
            </a:r>
            <a:endParaRPr lang="ar-IQ" sz="2800" dirty="0">
              <a:solidFill>
                <a:schemeClr val="tx1"/>
              </a:solidFill>
            </a:endParaRPr>
          </a:p>
          <a:p>
            <a:pPr algn="just" rtl="1"/>
            <a:r>
              <a:rPr lang="ar-IQ" sz="2800" dirty="0">
                <a:solidFill>
                  <a:schemeClr val="tx1"/>
                </a:solidFill>
              </a:rPr>
              <a:t>أ‌- معالجة أوضاع العمال في رعايا الدولتين</a:t>
            </a:r>
          </a:p>
          <a:p>
            <a:pPr algn="just" rtl="1"/>
            <a:r>
              <a:rPr lang="ar-IQ" sz="2800" dirty="0">
                <a:solidFill>
                  <a:schemeClr val="tx1"/>
                </a:solidFill>
              </a:rPr>
              <a:t>ب‌- تقرير مساواة الكاملة بين العمال الوطنين والأجانب والعمال المهاجرين. </a:t>
            </a:r>
          </a:p>
          <a:p>
            <a:pPr algn="just" rtl="1"/>
            <a:r>
              <a:rPr lang="ar-IQ" sz="2800" dirty="0">
                <a:solidFill>
                  <a:schemeClr val="tx1"/>
                </a:solidFill>
              </a:rPr>
              <a:t>2- المعاهدات </a:t>
            </a:r>
            <a:r>
              <a:rPr lang="ar-IQ" sz="2800" dirty="0" smtClean="0">
                <a:solidFill>
                  <a:schemeClr val="tx1"/>
                </a:solidFill>
              </a:rPr>
              <a:t>المفتوحة : تعقد بين أكثر من دولتين ويكون المجال مفتوحا لأنضمام دول اخرى اليها دون موافقة الدول التي سبقتها في التوقيع.  </a:t>
            </a:r>
            <a:endParaRPr lang="ar-IQ" sz="2800" dirty="0">
              <a:solidFill>
                <a:schemeClr val="tx1"/>
              </a:solidFill>
            </a:endParaRPr>
          </a:p>
          <a:p>
            <a:pPr algn="just" rtl="1"/>
            <a:endParaRPr lang="en-US" sz="3200" dirty="0">
              <a:solidFill>
                <a:srgbClr val="FFFF00"/>
              </a:solidFill>
            </a:endParaRPr>
          </a:p>
        </p:txBody>
      </p:sp>
    </p:spTree>
    <p:extLst>
      <p:ext uri="{BB962C8B-B14F-4D97-AF65-F5344CB8AC3E}">
        <p14:creationId xmlns:p14="http://schemas.microsoft.com/office/powerpoint/2010/main" val="11344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620000" cy="5509200"/>
          </a:xfrm>
          <a:prstGeom prst="rect">
            <a:avLst/>
          </a:prstGeom>
          <a:noFill/>
        </p:spPr>
        <p:txBody>
          <a:bodyPr wrap="square" rtlCol="0">
            <a:spAutoFit/>
          </a:bodyPr>
          <a:lstStyle/>
          <a:p>
            <a:pPr algn="just" rtl="1"/>
            <a:r>
              <a:rPr lang="ar-IQ" sz="3200" dirty="0">
                <a:solidFill>
                  <a:srgbClr val="FFFF00"/>
                </a:solidFill>
              </a:rPr>
              <a:t>أمثلة على هذه </a:t>
            </a:r>
            <a:r>
              <a:rPr lang="ar-IQ" sz="3200" dirty="0" smtClean="0">
                <a:solidFill>
                  <a:srgbClr val="FFFF00"/>
                </a:solidFill>
              </a:rPr>
              <a:t>المعاهدات</a:t>
            </a:r>
            <a:endParaRPr lang="ar-IQ" sz="3200" dirty="0">
              <a:solidFill>
                <a:srgbClr val="FFFF00"/>
              </a:solidFill>
            </a:endParaRPr>
          </a:p>
          <a:p>
            <a:pPr algn="just" rtl="1"/>
            <a:r>
              <a:rPr lang="ar-IQ" sz="3200" dirty="0"/>
              <a:t>أولاً:- </a:t>
            </a:r>
            <a:r>
              <a:rPr lang="ar-IQ" sz="3200" dirty="0" smtClean="0"/>
              <a:t>معاهدات </a:t>
            </a:r>
            <a:r>
              <a:rPr lang="ar-IQ" sz="3200" dirty="0"/>
              <a:t>يقتصرمجال تطبيقها على موضوع محدد:</a:t>
            </a:r>
          </a:p>
          <a:p>
            <a:pPr algn="just" rtl="1"/>
            <a:r>
              <a:rPr lang="ar-IQ" sz="3200" dirty="0"/>
              <a:t>1- </a:t>
            </a:r>
            <a:r>
              <a:rPr lang="ar-IQ" sz="3200" dirty="0" smtClean="0"/>
              <a:t>معاهدة </a:t>
            </a:r>
            <a:r>
              <a:rPr lang="ar-IQ" sz="3200" dirty="0"/>
              <a:t>بين فرنسا وسويسرا عام 1933 لمساعدة </a:t>
            </a:r>
          </a:p>
          <a:p>
            <a:pPr algn="just" rtl="1"/>
            <a:r>
              <a:rPr lang="ar-IQ" sz="3200" dirty="0"/>
              <a:t>العمال في وقت </a:t>
            </a:r>
            <a:r>
              <a:rPr lang="ar-IQ" sz="3200" dirty="0" smtClean="0"/>
              <a:t>البطالة.</a:t>
            </a:r>
            <a:endParaRPr lang="ar-IQ" sz="3200" dirty="0"/>
          </a:p>
          <a:p>
            <a:pPr algn="just" rtl="1"/>
            <a:r>
              <a:rPr lang="ar-IQ" sz="3200" dirty="0"/>
              <a:t>2- </a:t>
            </a:r>
            <a:r>
              <a:rPr lang="ar-IQ" sz="3200" dirty="0" smtClean="0"/>
              <a:t>معاهدة </a:t>
            </a:r>
            <a:r>
              <a:rPr lang="ar-IQ" sz="3200" dirty="0"/>
              <a:t>بين فرنسا وإيطاليا عام 1948وكذلك بين</a:t>
            </a:r>
          </a:p>
          <a:p>
            <a:pPr algn="just" rtl="1"/>
            <a:r>
              <a:rPr lang="ar-IQ" sz="3200" dirty="0"/>
              <a:t> فرنسا وبريطانيا تتعلق كل منهما بالضمان </a:t>
            </a:r>
            <a:r>
              <a:rPr lang="ar-IQ" sz="3200" dirty="0" smtClean="0"/>
              <a:t>الإجتماعي.</a:t>
            </a:r>
          </a:p>
          <a:p>
            <a:pPr algn="just" rtl="1"/>
            <a:endParaRPr lang="ar-IQ" sz="3200" dirty="0"/>
          </a:p>
          <a:p>
            <a:pPr algn="just" rtl="1"/>
            <a:r>
              <a:rPr lang="ar-IQ" sz="3200" dirty="0"/>
              <a:t>ثانيا: </a:t>
            </a:r>
            <a:r>
              <a:rPr lang="ar-IQ" sz="3200" dirty="0" smtClean="0"/>
              <a:t>معاهدات </a:t>
            </a:r>
            <a:r>
              <a:rPr lang="ar-IQ" sz="3200" dirty="0"/>
              <a:t>تتناول مواضيع شاملة </a:t>
            </a:r>
          </a:p>
          <a:p>
            <a:pPr algn="just" rtl="1"/>
            <a:r>
              <a:rPr lang="ar-IQ" sz="3200" dirty="0"/>
              <a:t>1- </a:t>
            </a:r>
            <a:r>
              <a:rPr lang="ar-IQ" sz="3200" dirty="0" smtClean="0"/>
              <a:t>معاهدة </a:t>
            </a:r>
            <a:r>
              <a:rPr lang="ar-IQ" sz="3200" dirty="0"/>
              <a:t>بين فرنسا وإيطاليا 1904 وكذلك </a:t>
            </a:r>
            <a:r>
              <a:rPr lang="ar-IQ" sz="3200" dirty="0" smtClean="0"/>
              <a:t>المعاهدة</a:t>
            </a:r>
            <a:endParaRPr lang="ar-IQ" sz="3200" dirty="0"/>
          </a:p>
          <a:p>
            <a:pPr algn="just" rtl="1"/>
            <a:r>
              <a:rPr lang="ar-IQ" sz="3200" dirty="0"/>
              <a:t> التي بينهما عام  1919تنتاول المساواة الكاملة بين </a:t>
            </a:r>
          </a:p>
          <a:p>
            <a:pPr algn="just" rtl="1"/>
            <a:r>
              <a:rPr lang="ar-IQ" sz="3200" dirty="0"/>
              <a:t>العمال الوطنيين والمهاجرين.</a:t>
            </a:r>
          </a:p>
        </p:txBody>
      </p:sp>
    </p:spTree>
    <p:extLst>
      <p:ext uri="{BB962C8B-B14F-4D97-AF65-F5344CB8AC3E}">
        <p14:creationId xmlns:p14="http://schemas.microsoft.com/office/powerpoint/2010/main" val="3575096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228600"/>
            <a:ext cx="44958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التنظيم الدولي للعمل</a:t>
            </a:r>
            <a:endParaRPr lang="en-US" sz="3200" dirty="0"/>
          </a:p>
        </p:txBody>
      </p:sp>
      <p:sp>
        <p:nvSpPr>
          <p:cNvPr id="3" name="Rectangle 2"/>
          <p:cNvSpPr/>
          <p:nvPr/>
        </p:nvSpPr>
        <p:spPr>
          <a:xfrm>
            <a:off x="381000" y="1714488"/>
            <a:ext cx="87630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solidFill>
                  <a:srgbClr val="FFFF00"/>
                </a:solidFill>
              </a:rPr>
              <a:t>العوامل التي ساعدت على </a:t>
            </a:r>
            <a:r>
              <a:rPr lang="ar-IQ" sz="2800" dirty="0" smtClean="0">
                <a:solidFill>
                  <a:srgbClr val="FFFF00"/>
                </a:solidFill>
              </a:rPr>
              <a:t>تدويل قواعد قانون العمل</a:t>
            </a:r>
            <a:endParaRPr lang="ar-IQ" sz="2800" dirty="0">
              <a:solidFill>
                <a:srgbClr val="FFFF00"/>
              </a:solidFill>
            </a:endParaRPr>
          </a:p>
          <a:p>
            <a:pPr algn="just" rtl="1"/>
            <a:r>
              <a:rPr lang="ar-IQ" sz="2800" dirty="0"/>
              <a:t>1- وحدة </a:t>
            </a:r>
            <a:r>
              <a:rPr lang="ar-IQ" sz="2800" dirty="0" smtClean="0"/>
              <a:t>السبب, لأن الغاية من تشريع القوانين العمالية هي أنقاذ العمال من الحالة السيئة التي سببتها الثورة الصناعية وسيادة مبدأ الحرية الفردية في دول كثيرة حيث أدى ذلك الى أن يكون وضع العمال متقاربا في هذه الدول. </a:t>
            </a:r>
            <a:endParaRPr lang="ar-IQ" sz="2800" dirty="0"/>
          </a:p>
          <a:p>
            <a:pPr algn="just" rtl="1"/>
            <a:r>
              <a:rPr lang="ar-IQ" sz="2800" dirty="0"/>
              <a:t>2- فرض أعباء متساوية على جميع الدول مما يبعد </a:t>
            </a:r>
            <a:r>
              <a:rPr lang="ar-IQ" sz="2800" dirty="0" smtClean="0"/>
              <a:t>مخاطرالمنافسة </a:t>
            </a:r>
            <a:r>
              <a:rPr lang="ar-IQ" sz="2800" dirty="0"/>
              <a:t>الإقتصادية في ميدان التشريع العمالي.</a:t>
            </a:r>
          </a:p>
          <a:p>
            <a:pPr algn="just" rtl="1"/>
            <a:r>
              <a:rPr lang="ar-IQ" sz="2800" dirty="0"/>
              <a:t>3- المؤتمرات الدولية التي عقدتها </a:t>
            </a:r>
            <a:r>
              <a:rPr lang="ar-IQ" sz="2800" dirty="0" smtClean="0"/>
              <a:t>العمال حيث تبنت دراسة المشاكل العمالية ونادت بتوفير الحماية لهم على المستوى الدولي.</a:t>
            </a:r>
          </a:p>
          <a:p>
            <a:pPr algn="just" rtl="1"/>
            <a:r>
              <a:rPr lang="ar-IQ" sz="2800" dirty="0" smtClean="0"/>
              <a:t>4- إفشاء السلم عن طريق المساواة في شروط بين العمال الوطنين والأجانب.</a:t>
            </a:r>
            <a:endParaRPr lang="ar-IQ" sz="2800" dirty="0"/>
          </a:p>
        </p:txBody>
      </p:sp>
    </p:spTree>
    <p:extLst>
      <p:ext uri="{BB962C8B-B14F-4D97-AF65-F5344CB8AC3E}">
        <p14:creationId xmlns:p14="http://schemas.microsoft.com/office/powerpoint/2010/main" val="2289344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04800"/>
            <a:ext cx="5562600" cy="1066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الصعوبات في مجال التنظيم </a:t>
            </a:r>
            <a:r>
              <a:rPr lang="ar-IQ" sz="3200" dirty="0" smtClean="0"/>
              <a:t>الدولي للعمل</a:t>
            </a:r>
            <a:endParaRPr lang="en-US" sz="3200" dirty="0"/>
          </a:p>
        </p:txBody>
      </p:sp>
      <p:sp>
        <p:nvSpPr>
          <p:cNvPr id="3" name="Rounded Rectangle 2"/>
          <p:cNvSpPr/>
          <p:nvPr/>
        </p:nvSpPr>
        <p:spPr>
          <a:xfrm>
            <a:off x="762000" y="1981200"/>
            <a:ext cx="7620000" cy="426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a:t>1- إختلاف الأوضاع الإقتصادية للدول وإختلاف </a:t>
            </a:r>
            <a:r>
              <a:rPr lang="ar-IQ" sz="3200" dirty="0" smtClean="0"/>
              <a:t>الأعباء التي </a:t>
            </a:r>
            <a:r>
              <a:rPr lang="ar-IQ" sz="3200" dirty="0"/>
              <a:t>تتحملها مؤسسات الإنتاج</a:t>
            </a:r>
            <a:r>
              <a:rPr lang="ar-IQ" sz="3200" dirty="0" smtClean="0"/>
              <a:t>.</a:t>
            </a:r>
          </a:p>
          <a:p>
            <a:pPr algn="just" rtl="1"/>
            <a:endParaRPr lang="ar-IQ" sz="3200" dirty="0"/>
          </a:p>
          <a:p>
            <a:pPr algn="just" rtl="1"/>
            <a:r>
              <a:rPr lang="ar-IQ" sz="3200" dirty="0"/>
              <a:t>2- عدم وجود ضمان لتنفيذ قواعد قانون الدولي كما هي</a:t>
            </a:r>
          </a:p>
          <a:p>
            <a:pPr algn="just" rtl="1"/>
            <a:r>
              <a:rPr lang="ar-IQ" sz="3200" dirty="0"/>
              <a:t> في مجال قواعد القانون الوطني عن طريق فرض العقوبات.</a:t>
            </a:r>
          </a:p>
        </p:txBody>
      </p:sp>
    </p:spTree>
    <p:extLst>
      <p:ext uri="{BB962C8B-B14F-4D97-AF65-F5344CB8AC3E}">
        <p14:creationId xmlns:p14="http://schemas.microsoft.com/office/powerpoint/2010/main" val="1906020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76200"/>
            <a:ext cx="4267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solidFill>
                  <a:srgbClr val="FFFF00"/>
                </a:solidFill>
              </a:rPr>
              <a:t>سريان قانون العمل</a:t>
            </a:r>
            <a:r>
              <a:rPr lang="ar-IQ" sz="3200" dirty="0"/>
              <a:t/>
            </a:r>
            <a:br>
              <a:rPr lang="ar-IQ" sz="3200" dirty="0"/>
            </a:br>
            <a:r>
              <a:rPr lang="ar-IQ" sz="3200" dirty="0"/>
              <a:t> سريانه من حيث الزمان</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43000"/>
            <a:ext cx="6889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2999"/>
            <a:ext cx="688975"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105400" y="1676399"/>
            <a:ext cx="2667000" cy="114300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t>القانون القديم</a:t>
            </a:r>
          </a:p>
        </p:txBody>
      </p:sp>
      <p:sp>
        <p:nvSpPr>
          <p:cNvPr id="4" name="Rounded Rectangle 3"/>
          <p:cNvSpPr/>
          <p:nvPr/>
        </p:nvSpPr>
        <p:spPr>
          <a:xfrm>
            <a:off x="1524000" y="1676399"/>
            <a:ext cx="2667000" cy="114300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t>القانون الجديد النافذ</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825193"/>
            <a:ext cx="5429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19400"/>
            <a:ext cx="5429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67400" y="3836430"/>
            <a:ext cx="2447925" cy="119277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t>العقود التي </a:t>
            </a:r>
            <a:r>
              <a:rPr lang="ar-IQ" sz="2800" dirty="0" smtClean="0"/>
              <a:t>إبرمت وإنتهت أثارها</a:t>
            </a:r>
            <a:endParaRPr lang="ar-IQ" dirty="0"/>
          </a:p>
        </p:txBody>
      </p:sp>
      <p:sp>
        <p:nvSpPr>
          <p:cNvPr id="6" name="Rectangle 5"/>
          <p:cNvSpPr/>
          <p:nvPr/>
        </p:nvSpPr>
        <p:spPr>
          <a:xfrm>
            <a:off x="304800" y="3830637"/>
            <a:ext cx="4724400" cy="1198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t>العقود التي إبرمت في ظل القانون القديم ولكن </a:t>
            </a:r>
            <a:r>
              <a:rPr lang="ar-IQ" sz="2800" dirty="0" smtClean="0"/>
              <a:t>آثارها </a:t>
            </a:r>
            <a:r>
              <a:rPr lang="ar-IQ" sz="2800" dirty="0"/>
              <a:t>لم تنتهي</a:t>
            </a:r>
            <a:endParaRPr lang="en-US" sz="2800"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455" y="4876800"/>
            <a:ext cx="6889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90600" y="5413375"/>
            <a:ext cx="3581400" cy="14446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dirty="0"/>
              <a:t>الأثر</a:t>
            </a:r>
          </a:p>
          <a:p>
            <a:pPr algn="ctr"/>
            <a:r>
              <a:rPr lang="ar-IQ" sz="2800" dirty="0"/>
              <a:t>يكون بتأريخ القانون </a:t>
            </a:r>
            <a:r>
              <a:rPr lang="ar-IQ" sz="2800" dirty="0" smtClean="0"/>
              <a:t>الجديد</a:t>
            </a:r>
            <a:endParaRPr lang="en-US" sz="2800" dirty="0" smtClean="0"/>
          </a:p>
          <a:p>
            <a:pPr algn="ctr"/>
            <a:r>
              <a:rPr lang="ar-IQ" sz="2800" dirty="0" smtClean="0"/>
              <a:t>(الآثار المستقبلية)</a:t>
            </a:r>
            <a:endParaRPr lang="ar-IQ" sz="2800" dirty="0"/>
          </a:p>
        </p:txBody>
      </p:sp>
    </p:spTree>
    <p:extLst>
      <p:ext uri="{BB962C8B-B14F-4D97-AF65-F5344CB8AC3E}">
        <p14:creationId xmlns:p14="http://schemas.microsoft.com/office/powerpoint/2010/main" val="29899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000"/>
                                        <p:tgtEl>
                                          <p:spTgt spid="1028"/>
                                        </p:tgtEl>
                                      </p:cBhvr>
                                    </p:animEffect>
                                    <p:anim calcmode="lin" valueType="num">
                                      <p:cBhvr>
                                        <p:cTn id="43" dur="1000" fill="hold"/>
                                        <p:tgtEl>
                                          <p:spTgt spid="1028"/>
                                        </p:tgtEl>
                                        <p:attrNameLst>
                                          <p:attrName>ppt_x</p:attrName>
                                        </p:attrNameLst>
                                      </p:cBhvr>
                                      <p:tavLst>
                                        <p:tav tm="0">
                                          <p:val>
                                            <p:strVal val="#ppt_x"/>
                                          </p:val>
                                        </p:tav>
                                        <p:tav tm="100000">
                                          <p:val>
                                            <p:strVal val="#ppt_x"/>
                                          </p:val>
                                        </p:tav>
                                      </p:tavLst>
                                    </p:anim>
                                    <p:anim calcmode="lin" valueType="num">
                                      <p:cBhvr>
                                        <p:cTn id="4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9"/>
                                        </p:tgtEl>
                                        <p:attrNameLst>
                                          <p:attrName>style.visibility</p:attrName>
                                        </p:attrNameLst>
                                      </p:cBhvr>
                                      <p:to>
                                        <p:strVal val="visible"/>
                                      </p:to>
                                    </p:set>
                                    <p:animEffect transition="in" filter="fade">
                                      <p:cBhvr>
                                        <p:cTn id="56" dur="1000"/>
                                        <p:tgtEl>
                                          <p:spTgt spid="1029"/>
                                        </p:tgtEl>
                                      </p:cBhvr>
                                    </p:animEffect>
                                    <p:anim calcmode="lin" valueType="num">
                                      <p:cBhvr>
                                        <p:cTn id="57" dur="1000" fill="hold"/>
                                        <p:tgtEl>
                                          <p:spTgt spid="1029"/>
                                        </p:tgtEl>
                                        <p:attrNameLst>
                                          <p:attrName>ppt_x</p:attrName>
                                        </p:attrNameLst>
                                      </p:cBhvr>
                                      <p:tavLst>
                                        <p:tav tm="0">
                                          <p:val>
                                            <p:strVal val="#ppt_x"/>
                                          </p:val>
                                        </p:tav>
                                        <p:tav tm="100000">
                                          <p:val>
                                            <p:strVal val="#ppt_x"/>
                                          </p:val>
                                        </p:tav>
                                      </p:tavLst>
                                    </p:anim>
                                    <p:anim calcmode="lin" valueType="num">
                                      <p:cBhvr>
                                        <p:cTn id="5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30"/>
                                        </p:tgtEl>
                                        <p:attrNameLst>
                                          <p:attrName>style.visibility</p:attrName>
                                        </p:attrNameLst>
                                      </p:cBhvr>
                                      <p:to>
                                        <p:strVal val="visible"/>
                                      </p:to>
                                    </p:set>
                                    <p:animEffect transition="in" filter="fade">
                                      <p:cBhvr>
                                        <p:cTn id="70" dur="1000"/>
                                        <p:tgtEl>
                                          <p:spTgt spid="1030"/>
                                        </p:tgtEl>
                                      </p:cBhvr>
                                    </p:animEffect>
                                    <p:anim calcmode="lin" valueType="num">
                                      <p:cBhvr>
                                        <p:cTn id="71" dur="1000" fill="hold"/>
                                        <p:tgtEl>
                                          <p:spTgt spid="1030"/>
                                        </p:tgtEl>
                                        <p:attrNameLst>
                                          <p:attrName>ppt_x</p:attrName>
                                        </p:attrNameLst>
                                      </p:cBhvr>
                                      <p:tavLst>
                                        <p:tav tm="0">
                                          <p:val>
                                            <p:strVal val="#ppt_x"/>
                                          </p:val>
                                        </p:tav>
                                        <p:tav tm="100000">
                                          <p:val>
                                            <p:strVal val="#ppt_x"/>
                                          </p:val>
                                        </p:tav>
                                      </p:tavLst>
                                    </p:anim>
                                    <p:anim calcmode="lin" valueType="num">
                                      <p:cBhvr>
                                        <p:cTn id="72"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229600" cy="632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IQ" sz="3200" dirty="0" smtClean="0"/>
          </a:p>
          <a:p>
            <a:pPr algn="just" rtl="1"/>
            <a:r>
              <a:rPr lang="ar-IQ" sz="3200" dirty="0" smtClean="0">
                <a:solidFill>
                  <a:srgbClr val="FFFF00"/>
                </a:solidFill>
              </a:rPr>
              <a:t>وبناء على ما سبق:</a:t>
            </a:r>
          </a:p>
          <a:p>
            <a:pPr algn="just" rtl="1"/>
            <a:r>
              <a:rPr lang="ar-IQ" sz="3200" dirty="0" smtClean="0"/>
              <a:t>* أن قانون العمل لا يطبق على الموظف الحكومي والعلاقة الوظيفية, لأن الدولة تكون طرفا في العلاقة الوظيفية بأعتبار شخص من اشخاص القانون العام وليست من اشخاص القانون الخاص, ولأن العلاقة الوظيفية تخضع لقواعد القانون الاداري دون قانون العمل.</a:t>
            </a:r>
          </a:p>
          <a:p>
            <a:pPr marL="571500" indent="-571500" algn="just" rtl="1">
              <a:buFont typeface="Arial" charset="0"/>
              <a:buChar char="•"/>
            </a:pPr>
            <a:r>
              <a:rPr lang="ar-IQ" sz="3200" dirty="0" smtClean="0"/>
              <a:t>وكما ان الاعمال غير التابع الذي يؤديه صاحبه دون ان يخضع عند ادائه له لاشراف وتوجيه شخص آخر يخرج عن نطاق تطبيق قانون العمل وان كان مقابل اجر كالطبيب في عيادته والمحامي في مكتبه.</a:t>
            </a:r>
          </a:p>
          <a:p>
            <a:pPr marL="571500" indent="-571500" algn="just" rtl="1">
              <a:buFont typeface="Arial" charset="0"/>
              <a:buChar char="•"/>
            </a:pPr>
            <a:r>
              <a:rPr lang="ar-IQ" sz="3200" dirty="0" smtClean="0"/>
              <a:t>وكذلك ايضا يخرج عن نطاق تطبيق قانون العمل التبرعي والمجاني.</a:t>
            </a:r>
          </a:p>
          <a:p>
            <a:pPr algn="ctr" rtl="1"/>
            <a:r>
              <a:rPr lang="ar-IQ" sz="3200" dirty="0" smtClean="0"/>
              <a:t> </a:t>
            </a:r>
            <a:endParaRPr lang="ar-IQ" sz="3200" dirty="0"/>
          </a:p>
        </p:txBody>
      </p:sp>
    </p:spTree>
    <p:extLst>
      <p:ext uri="{BB962C8B-B14F-4D97-AF65-F5344CB8AC3E}">
        <p14:creationId xmlns:p14="http://schemas.microsoft.com/office/powerpoint/2010/main" val="4050082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1200" y="304800"/>
            <a:ext cx="5105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solidFill>
                  <a:srgbClr val="FFFF00"/>
                </a:solidFill>
              </a:rPr>
              <a:t>سريان قانون العمل على الأشخاص</a:t>
            </a:r>
            <a:endParaRPr lang="en-US" sz="3200" dirty="0">
              <a:solidFill>
                <a:srgbClr val="FFFF00"/>
              </a:solidFill>
            </a:endParaRPr>
          </a:p>
        </p:txBody>
      </p:sp>
      <p:sp>
        <p:nvSpPr>
          <p:cNvPr id="3" name="Rectangle 2"/>
          <p:cNvSpPr/>
          <p:nvPr/>
        </p:nvSpPr>
        <p:spPr>
          <a:xfrm>
            <a:off x="381000" y="1371600"/>
            <a:ext cx="84582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FFC000"/>
                </a:solidFill>
              </a:rPr>
              <a:t>أولاً: </a:t>
            </a:r>
            <a:r>
              <a:rPr lang="ar-IQ" sz="3200" dirty="0" smtClean="0">
                <a:solidFill>
                  <a:srgbClr val="FFC000"/>
                </a:solidFill>
              </a:rPr>
              <a:t>العامل</a:t>
            </a:r>
            <a:endParaRPr lang="ar-IQ" sz="3200" dirty="0">
              <a:solidFill>
                <a:srgbClr val="FFC000"/>
              </a:solidFill>
            </a:endParaRPr>
          </a:p>
          <a:p>
            <a:pPr algn="r" rtl="1"/>
            <a:r>
              <a:rPr lang="ar-IQ" sz="2800" dirty="0"/>
              <a:t> هو كل من يؤدي عملاً لقاء أجر ويكون تابعاً في عمله لأدارة وتوجيه صاحب العمل.</a:t>
            </a:r>
          </a:p>
          <a:p>
            <a:pPr algn="r" rtl="1"/>
            <a:r>
              <a:rPr lang="ar-IQ" sz="2800" dirty="0"/>
              <a:t>1- أداء العمل        </a:t>
            </a:r>
          </a:p>
          <a:p>
            <a:pPr algn="r" rtl="1"/>
            <a:r>
              <a:rPr lang="ar-IQ" sz="2800" dirty="0" smtClean="0"/>
              <a:t>2- </a:t>
            </a:r>
            <a:r>
              <a:rPr lang="ar-IQ" sz="2800" dirty="0"/>
              <a:t>مقابل أجر</a:t>
            </a:r>
          </a:p>
          <a:p>
            <a:pPr algn="r" rtl="1"/>
            <a:r>
              <a:rPr lang="ar-IQ" sz="2800" dirty="0"/>
              <a:t>3- تحت إشراف صاحب العمل</a:t>
            </a:r>
          </a:p>
          <a:p>
            <a:pPr algn="r" rtl="1"/>
            <a:r>
              <a:rPr lang="ar-IQ" sz="2800" dirty="0"/>
              <a:t>4- لايكون إلا شخصاً طبيعياً        </a:t>
            </a:r>
          </a:p>
          <a:p>
            <a:pPr algn="r" rtl="1"/>
            <a:r>
              <a:rPr lang="ar-IQ" sz="2800" dirty="0"/>
              <a:t>5- لايشترط أن يكون محترفاً</a:t>
            </a:r>
          </a:p>
          <a:p>
            <a:pPr algn="r" rtl="1"/>
            <a:r>
              <a:rPr lang="ar-IQ" sz="2800" dirty="0"/>
              <a:t>6  لايؤثر نوع العمل الذي </a:t>
            </a:r>
            <a:r>
              <a:rPr lang="ar-IQ" sz="2800" dirty="0" smtClean="0"/>
              <a:t>يؤديه </a:t>
            </a:r>
            <a:r>
              <a:rPr lang="ar-IQ" sz="2800" dirty="0"/>
              <a:t>بدنياً أو ذهنياً</a:t>
            </a:r>
          </a:p>
          <a:p>
            <a:pPr algn="r" rtl="1"/>
            <a:r>
              <a:rPr lang="ar-IQ" sz="2800" dirty="0"/>
              <a:t>7- لايؤثر مقدار أجر الذي </a:t>
            </a:r>
            <a:r>
              <a:rPr lang="ar-IQ" sz="2800" dirty="0" smtClean="0"/>
              <a:t>يتقاضاه.</a:t>
            </a:r>
          </a:p>
          <a:p>
            <a:pPr algn="r" rtl="1"/>
            <a:endParaRPr lang="ar-IQ" sz="2800" dirty="0"/>
          </a:p>
        </p:txBody>
      </p:sp>
    </p:spTree>
    <p:extLst>
      <p:ext uri="{BB962C8B-B14F-4D97-AF65-F5344CB8AC3E}">
        <p14:creationId xmlns:p14="http://schemas.microsoft.com/office/powerpoint/2010/main" val="858479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914400"/>
            <a:ext cx="78486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FFC000"/>
                </a:solidFill>
              </a:rPr>
              <a:t>ثانياً</a:t>
            </a:r>
            <a:r>
              <a:rPr lang="ar-IQ" sz="3200" dirty="0" smtClean="0">
                <a:solidFill>
                  <a:srgbClr val="FFC000"/>
                </a:solidFill>
              </a:rPr>
              <a:t>: صاحب العمل</a:t>
            </a:r>
          </a:p>
          <a:p>
            <a:pPr algn="ctr" rtl="1"/>
            <a:endParaRPr lang="ar-IQ" sz="3200" dirty="0">
              <a:solidFill>
                <a:srgbClr val="FFC000"/>
              </a:solidFill>
            </a:endParaRPr>
          </a:p>
          <a:p>
            <a:pPr algn="r" rtl="1"/>
            <a:r>
              <a:rPr lang="ar-IQ" sz="2800" dirty="0"/>
              <a:t>1- يجوز أن يكون شخصاً طبيعياً </a:t>
            </a:r>
            <a:r>
              <a:rPr lang="ar-IQ" sz="2800" dirty="0" smtClean="0"/>
              <a:t>أومعنوعياً.</a:t>
            </a:r>
            <a:endParaRPr lang="ar-IQ" sz="2800" dirty="0"/>
          </a:p>
          <a:p>
            <a:pPr algn="r" rtl="1"/>
            <a:r>
              <a:rPr lang="ar-IQ" sz="2800" dirty="0"/>
              <a:t>2- لايشترط أن يتخذ من العمل حرفة أو </a:t>
            </a:r>
            <a:r>
              <a:rPr lang="ar-IQ" sz="2800" dirty="0" smtClean="0"/>
              <a:t>مهنة.</a:t>
            </a:r>
            <a:endParaRPr lang="ar-IQ" sz="2800" dirty="0"/>
          </a:p>
          <a:p>
            <a:pPr algn="r" rtl="1"/>
            <a:r>
              <a:rPr lang="ar-IQ" sz="2800" dirty="0"/>
              <a:t>3-لايشترط أن يهدف إلى </a:t>
            </a:r>
            <a:r>
              <a:rPr lang="ar-IQ" sz="2800" dirty="0" smtClean="0"/>
              <a:t>تحقيق الربح في مجال نشاطه اذ يعتبر صاحب عمل كل من الجمعيات والهيئات العلمية والثقافية والدينية والسياسية والرياضية.  </a:t>
            </a:r>
            <a:endParaRPr lang="ar-IQ" sz="2800" dirty="0"/>
          </a:p>
        </p:txBody>
      </p:sp>
    </p:spTree>
    <p:extLst>
      <p:ext uri="{BB962C8B-B14F-4D97-AF65-F5344CB8AC3E}">
        <p14:creationId xmlns:p14="http://schemas.microsoft.com/office/powerpoint/2010/main" val="2682060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457200"/>
            <a:ext cx="5867400" cy="1066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تدخل الدولة في التنظيم الإجتماعي </a:t>
            </a:r>
            <a:r>
              <a:rPr lang="ar-IQ" sz="3200" dirty="0" smtClean="0"/>
              <a:t>للعمل</a:t>
            </a:r>
            <a:endParaRPr lang="en-US" sz="3200" dirty="0"/>
          </a:p>
        </p:txBody>
      </p:sp>
      <p:sp>
        <p:nvSpPr>
          <p:cNvPr id="3" name="TextBox 2"/>
          <p:cNvSpPr txBox="1"/>
          <p:nvPr/>
        </p:nvSpPr>
        <p:spPr>
          <a:xfrm>
            <a:off x="1828800" y="2133600"/>
            <a:ext cx="6400800" cy="2554545"/>
          </a:xfrm>
          <a:prstGeom prst="rect">
            <a:avLst/>
          </a:prstGeom>
          <a:noFill/>
        </p:spPr>
        <p:txBody>
          <a:bodyPr wrap="square" rtlCol="0">
            <a:spAutoFit/>
          </a:bodyPr>
          <a:lstStyle/>
          <a:p>
            <a:pPr algn="r" rtl="1"/>
            <a:r>
              <a:rPr lang="ar-IQ" sz="4000" dirty="0" smtClean="0"/>
              <a:t>أولا : التشغيل </a:t>
            </a:r>
          </a:p>
          <a:p>
            <a:pPr algn="r" rtl="1"/>
            <a:r>
              <a:rPr lang="ar-IQ" sz="4000" dirty="0" smtClean="0"/>
              <a:t>ثانيا : التدريب المهني</a:t>
            </a:r>
          </a:p>
          <a:p>
            <a:pPr algn="r" rtl="1"/>
            <a:r>
              <a:rPr lang="ar-IQ" sz="4000" dirty="0" smtClean="0"/>
              <a:t>ثالثا : تفتيش العمل</a:t>
            </a:r>
          </a:p>
          <a:p>
            <a:pPr algn="r" rtl="1"/>
            <a:r>
              <a:rPr lang="ar-IQ" sz="4000" dirty="0" smtClean="0"/>
              <a:t>رابعا : القيود الواردة على حرية العمل</a:t>
            </a:r>
            <a:endParaRPr lang="en-US" sz="4000" dirty="0"/>
          </a:p>
        </p:txBody>
      </p:sp>
    </p:spTree>
    <p:extLst>
      <p:ext uri="{BB962C8B-B14F-4D97-AF65-F5344CB8AC3E}">
        <p14:creationId xmlns:p14="http://schemas.microsoft.com/office/powerpoint/2010/main" val="4788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1371600"/>
            <a:ext cx="7696200" cy="388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400" dirty="0">
                <a:solidFill>
                  <a:srgbClr val="00B0F0"/>
                </a:solidFill>
              </a:rPr>
              <a:t>التفتيش</a:t>
            </a:r>
          </a:p>
          <a:p>
            <a:pPr algn="ctr"/>
            <a:r>
              <a:rPr lang="ar-IQ" sz="3600" dirty="0"/>
              <a:t> هيئة التفتيش:هي الجهاز الذي يتولى الإشراف على تطبيق قانون العمل ومراقبة تنفيذ أحكامه ويمثل مظهر من مظاهر تدخل الدولة في التنظيم </a:t>
            </a:r>
            <a:endParaRPr lang="ar-IQ" sz="3600" dirty="0" smtClean="0"/>
          </a:p>
          <a:p>
            <a:pPr algn="ctr" rtl="1"/>
            <a:r>
              <a:rPr lang="ar-IQ" sz="3600" dirty="0" smtClean="0"/>
              <a:t> الإجتماعي </a:t>
            </a:r>
            <a:r>
              <a:rPr lang="ar-IQ" sz="3600" dirty="0"/>
              <a:t>للعمل</a:t>
            </a:r>
          </a:p>
        </p:txBody>
      </p:sp>
    </p:spTree>
    <p:extLst>
      <p:ext uri="{BB962C8B-B14F-4D97-AF65-F5344CB8AC3E}">
        <p14:creationId xmlns:p14="http://schemas.microsoft.com/office/powerpoint/2010/main" val="3983025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600" y="914400"/>
            <a:ext cx="71628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200" dirty="0"/>
              <a:t>أن قانون العمل العراقي النافذ جاء بمبدأين جديدين بالنسبة لتفتيش العمل</a:t>
            </a:r>
          </a:p>
          <a:p>
            <a:pPr algn="r" rtl="1"/>
            <a:r>
              <a:rPr lang="ar-IQ" sz="3200" dirty="0"/>
              <a:t> </a:t>
            </a:r>
            <a:r>
              <a:rPr lang="ar-IQ" sz="3200" dirty="0">
                <a:solidFill>
                  <a:srgbClr val="FFFF00"/>
                </a:solidFill>
              </a:rPr>
              <a:t>أولاً</a:t>
            </a:r>
            <a:r>
              <a:rPr lang="ar-IQ" sz="3200" dirty="0" smtClean="0">
                <a:solidFill>
                  <a:srgbClr val="FFFF00"/>
                </a:solidFill>
              </a:rPr>
              <a:t>: </a:t>
            </a:r>
            <a:r>
              <a:rPr lang="ar-IQ" sz="3200" dirty="0" smtClean="0"/>
              <a:t>عهد </a:t>
            </a:r>
            <a:r>
              <a:rPr lang="ar-IQ" sz="3200" dirty="0"/>
              <a:t>بالتفتيش إلى لجنة ثلاثية  تتكون من:</a:t>
            </a:r>
          </a:p>
          <a:p>
            <a:pPr algn="r" rtl="1"/>
            <a:r>
              <a:rPr lang="ar-IQ" sz="3200" dirty="0"/>
              <a:t>1- مفتش من وزارة العمل رئيساً </a:t>
            </a:r>
          </a:p>
          <a:p>
            <a:pPr algn="r" rtl="1"/>
            <a:r>
              <a:rPr lang="ar-IQ" sz="3200" dirty="0"/>
              <a:t>2- ممثل عن العمال</a:t>
            </a:r>
          </a:p>
          <a:p>
            <a:pPr algn="r" rtl="1"/>
            <a:r>
              <a:rPr lang="ar-IQ" sz="3200" dirty="0"/>
              <a:t>3- ممثل عن أصحاب العمل</a:t>
            </a:r>
          </a:p>
          <a:p>
            <a:pPr algn="r" rtl="1"/>
            <a:r>
              <a:rPr lang="ar-IQ" sz="3200" dirty="0">
                <a:solidFill>
                  <a:srgbClr val="FFFF00"/>
                </a:solidFill>
              </a:rPr>
              <a:t>ثانياً: </a:t>
            </a:r>
            <a:r>
              <a:rPr lang="ar-IQ" sz="3200" dirty="0"/>
              <a:t>جعل القانون التفتيش تحت إشراف وزير العمل وتوجيهه المباشر.</a:t>
            </a:r>
          </a:p>
        </p:txBody>
      </p:sp>
    </p:spTree>
    <p:extLst>
      <p:ext uri="{BB962C8B-B14F-4D97-AF65-F5344CB8AC3E}">
        <p14:creationId xmlns:p14="http://schemas.microsoft.com/office/powerpoint/2010/main" val="2771346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228600"/>
            <a:ext cx="4267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00B0F0"/>
                </a:solidFill>
              </a:rPr>
              <a:t>مهام لجنة التفتيش</a:t>
            </a:r>
            <a:endParaRPr lang="en-US" sz="3600" dirty="0">
              <a:solidFill>
                <a:srgbClr val="00B0F0"/>
              </a:solidFill>
            </a:endParaRPr>
          </a:p>
        </p:txBody>
      </p:sp>
      <p:sp>
        <p:nvSpPr>
          <p:cNvPr id="3" name="Rectangle 2"/>
          <p:cNvSpPr/>
          <p:nvPr/>
        </p:nvSpPr>
        <p:spPr>
          <a:xfrm>
            <a:off x="304800" y="1447800"/>
            <a:ext cx="8610600" cy="518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1- مراقبة تطبيق أحكام قانون العمل وأنظمته وكذلك قانون التقاعد والضمان الإجتماعي وكل ماصدر من وزارة العمل من قرارات وتعليمات.</a:t>
            </a:r>
          </a:p>
          <a:p>
            <a:pPr algn="just" rtl="1"/>
            <a:r>
              <a:rPr lang="ar-IQ" sz="2800" dirty="0"/>
              <a:t>2- تقديم المعلومات الموضوعية والإرشادات </a:t>
            </a:r>
            <a:r>
              <a:rPr lang="ar-IQ" sz="2800" dirty="0" smtClean="0"/>
              <a:t>الفنية اللازمة الى أطراف علاقة العمل.</a:t>
            </a:r>
            <a:endParaRPr lang="ar-IQ" sz="2800" dirty="0"/>
          </a:p>
          <a:p>
            <a:pPr algn="just" rtl="1"/>
            <a:r>
              <a:rPr lang="ar-IQ" sz="2800" dirty="0"/>
              <a:t>3-  تنبيه السلطة </a:t>
            </a:r>
            <a:r>
              <a:rPr lang="ar-IQ" sz="2800" dirty="0" smtClean="0"/>
              <a:t>المختصة بالأخطاء </a:t>
            </a:r>
            <a:r>
              <a:rPr lang="ar-IQ" sz="2800" dirty="0"/>
              <a:t>والمخالفات التي وقعت وإعداد تقرير مفصل عن كل زيارة تفتيشية مع </a:t>
            </a:r>
            <a:r>
              <a:rPr lang="ar-IQ" sz="2800" dirty="0" smtClean="0"/>
              <a:t>المقترحات </a:t>
            </a:r>
            <a:r>
              <a:rPr lang="ar-IQ" sz="2800" dirty="0"/>
              <a:t>ترفع </a:t>
            </a:r>
            <a:r>
              <a:rPr lang="ar-IQ" sz="2800" dirty="0" smtClean="0"/>
              <a:t>نسخة منه إلى دائرة </a:t>
            </a:r>
            <a:r>
              <a:rPr lang="ar-IQ" sz="2800" dirty="0"/>
              <a:t>العمل والثانية إلى إتحاد نقابات العمال</a:t>
            </a:r>
            <a:r>
              <a:rPr lang="ar-IQ" sz="2800" dirty="0" smtClean="0"/>
              <a:t>. </a:t>
            </a:r>
          </a:p>
          <a:p>
            <a:pPr algn="just" rtl="1"/>
            <a:r>
              <a:rPr lang="ar-IQ" sz="2800" dirty="0" smtClean="0"/>
              <a:t>   أ- يتولى مدير عام دائرة العمل دراسة تقارير التفتيش وينظم بها تقريرا   كل ثلاثة أشهر يرفعه الى وزير العمل.</a:t>
            </a:r>
          </a:p>
          <a:p>
            <a:pPr algn="just" rtl="1"/>
            <a:r>
              <a:rPr lang="ar-IQ" sz="2800" dirty="0" smtClean="0"/>
              <a:t>  ب</a:t>
            </a:r>
            <a:r>
              <a:rPr lang="ar-IQ" sz="2800" dirty="0"/>
              <a:t>_ يتولى إتحاد العام لنقابات العمال نفس الدراسة </a:t>
            </a:r>
            <a:r>
              <a:rPr lang="ar-IQ" sz="2800" dirty="0" smtClean="0"/>
              <a:t>المذكورة.</a:t>
            </a:r>
          </a:p>
          <a:p>
            <a:pPr algn="just" rtl="1"/>
            <a:r>
              <a:rPr lang="ar-IQ" sz="2800" dirty="0" smtClean="0"/>
              <a:t>  ج-  تقوم وزارة العمل بنشر تقرير سنوي حول أعمال التفتيش.</a:t>
            </a:r>
            <a:endParaRPr lang="ar-IQ" sz="2800" dirty="0"/>
          </a:p>
        </p:txBody>
      </p:sp>
    </p:spTree>
    <p:extLst>
      <p:ext uri="{BB962C8B-B14F-4D97-AF65-F5344CB8AC3E}">
        <p14:creationId xmlns:p14="http://schemas.microsoft.com/office/powerpoint/2010/main" val="157698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133600"/>
            <a:ext cx="8077200" cy="35814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smtClean="0"/>
              <a:t>1- </a:t>
            </a:r>
            <a:r>
              <a:rPr lang="ar-IQ" sz="3200" dirty="0"/>
              <a:t>تحقيق أية فائدة مباشرة وغير مباشرة مادية أو </a:t>
            </a:r>
            <a:r>
              <a:rPr lang="ar-IQ" sz="3200" dirty="0" smtClean="0"/>
              <a:t>معنوية في المشاريع التي تحت رقابتهم.</a:t>
            </a:r>
          </a:p>
          <a:p>
            <a:pPr algn="just" rtl="1"/>
            <a:endParaRPr lang="ar-IQ" sz="3200" dirty="0"/>
          </a:p>
          <a:p>
            <a:pPr algn="just" rtl="1"/>
            <a:r>
              <a:rPr lang="ar-IQ" sz="3200" dirty="0"/>
              <a:t> 2- إفشاء الأسرار الصناعية والتجارية </a:t>
            </a:r>
            <a:r>
              <a:rPr lang="ar-IQ" sz="3200" dirty="0" smtClean="0"/>
              <a:t>والأساليب الصناعية </a:t>
            </a:r>
            <a:r>
              <a:rPr lang="ar-IQ" sz="3200" dirty="0"/>
              <a:t>التي يقفون عليها خلال قيامهم بواجباتهم.</a:t>
            </a:r>
          </a:p>
        </p:txBody>
      </p:sp>
      <p:sp>
        <p:nvSpPr>
          <p:cNvPr id="3" name="Rectangle 2"/>
          <p:cNvSpPr/>
          <p:nvPr/>
        </p:nvSpPr>
        <p:spPr>
          <a:xfrm>
            <a:off x="1905000" y="381000"/>
            <a:ext cx="533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FFFF00"/>
                </a:solidFill>
              </a:rPr>
              <a:t>ما يحظر على أعضاء لجنة التفتيش</a:t>
            </a:r>
            <a:endParaRPr lang="en-US" sz="3600" dirty="0">
              <a:solidFill>
                <a:srgbClr val="FFFF00"/>
              </a:solidFill>
            </a:endParaRPr>
          </a:p>
        </p:txBody>
      </p:sp>
    </p:spTree>
    <p:extLst>
      <p:ext uri="{BB962C8B-B14F-4D97-AF65-F5344CB8AC3E}">
        <p14:creationId xmlns:p14="http://schemas.microsoft.com/office/powerpoint/2010/main" val="29416895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228600"/>
            <a:ext cx="4191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FFFF00"/>
                </a:solidFill>
              </a:rPr>
              <a:t>صلاحيات لجان التفتيش</a:t>
            </a:r>
            <a:endParaRPr lang="en-US" sz="3600" dirty="0">
              <a:solidFill>
                <a:srgbClr val="FFFF00"/>
              </a:solidFill>
            </a:endParaRPr>
          </a:p>
        </p:txBody>
      </p:sp>
      <p:sp>
        <p:nvSpPr>
          <p:cNvPr id="3" name="Rectangle 2"/>
          <p:cNvSpPr/>
          <p:nvPr/>
        </p:nvSpPr>
        <p:spPr>
          <a:xfrm>
            <a:off x="381000" y="1371600"/>
            <a:ext cx="8534400" cy="5257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t>1-  دخول أماكن العمل بدون سابق إنذار أثناء وقت العمل.</a:t>
            </a:r>
          </a:p>
          <a:p>
            <a:pPr algn="r" rtl="1"/>
            <a:r>
              <a:rPr lang="ar-IQ" sz="2800" dirty="0"/>
              <a:t>2- الدخول خارج أوقات العمل لأي مشروع أومعمل، إذا كان هناك من الأسباب ما يدعو لتفتيشه في ذلك الوقت بموافقة مدير عام دائرة العمل.</a:t>
            </a:r>
          </a:p>
          <a:p>
            <a:pPr algn="r" rtl="1"/>
            <a:r>
              <a:rPr lang="ar-IQ" sz="2800" dirty="0"/>
              <a:t>3- تدقيق السجلات والوثائق والعقود وغيرها من المستندات والسجلات.والسجلات المعتبرة </a:t>
            </a:r>
            <a:r>
              <a:rPr lang="ar-IQ" sz="2800" dirty="0" smtClean="0"/>
              <a:t>هي</a:t>
            </a:r>
            <a:r>
              <a:rPr lang="en-US" sz="2800" dirty="0" smtClean="0"/>
              <a:t> :</a:t>
            </a:r>
            <a:r>
              <a:rPr lang="ar-IQ" sz="2800" dirty="0" smtClean="0"/>
              <a:t>أ- </a:t>
            </a:r>
            <a:r>
              <a:rPr lang="ar-IQ" sz="2800" dirty="0"/>
              <a:t>سجل أسماء العمال. ب – سجل الأجور.ج - سجل العمال الأحداث . د- سجل الإجازات. هـ:  سجل الزيارات التفتيشية</a:t>
            </a:r>
            <a:r>
              <a:rPr lang="ar-IQ" sz="2800" dirty="0" smtClean="0"/>
              <a:t>.</a:t>
            </a:r>
            <a:endParaRPr lang="en-US" sz="2800" dirty="0" smtClean="0"/>
          </a:p>
          <a:p>
            <a:pPr algn="r" rtl="1"/>
            <a:r>
              <a:rPr lang="ar-IQ" sz="2800" dirty="0"/>
              <a:t>4- التثبت من تعليق كافة البيانات والإعلانات المنصوص </a:t>
            </a:r>
            <a:r>
              <a:rPr lang="ar-IQ" sz="2800" dirty="0" smtClean="0"/>
              <a:t>على</a:t>
            </a:r>
            <a:r>
              <a:rPr lang="en-US" sz="2800" dirty="0" smtClean="0"/>
              <a:t> </a:t>
            </a:r>
            <a:r>
              <a:rPr lang="ar-IQ" sz="2800" dirty="0" smtClean="0"/>
              <a:t>وجوب تعليقها</a:t>
            </a:r>
            <a:r>
              <a:rPr lang="ar-IQ" sz="2800" dirty="0"/>
              <a:t>.</a:t>
            </a:r>
          </a:p>
          <a:p>
            <a:pPr algn="r" rtl="1"/>
            <a:r>
              <a:rPr lang="ar-IQ" sz="2800" dirty="0"/>
              <a:t>5- أخذ أو فصل العينات من المواد المستعملة أو المتداولة لغرض التحليل.</a:t>
            </a:r>
          </a:p>
          <a:p>
            <a:pPr algn="r" rtl="1"/>
            <a:endParaRPr lang="ar-IQ" sz="2800" dirty="0"/>
          </a:p>
        </p:txBody>
      </p:sp>
    </p:spTree>
    <p:extLst>
      <p:ext uri="{BB962C8B-B14F-4D97-AF65-F5344CB8AC3E}">
        <p14:creationId xmlns:p14="http://schemas.microsoft.com/office/powerpoint/2010/main" val="40309918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228600"/>
            <a:ext cx="5486400" cy="9144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solidFill>
                  <a:srgbClr val="FFFF00"/>
                </a:solidFill>
              </a:rPr>
              <a:t>إتخاذ الإجراءات من قبل لجنة التفتيش</a:t>
            </a:r>
            <a:endParaRPr lang="en-US" sz="3200" dirty="0">
              <a:solidFill>
                <a:srgbClr val="FFFF00"/>
              </a:solidFill>
            </a:endParaRPr>
          </a:p>
        </p:txBody>
      </p:sp>
      <p:sp>
        <p:nvSpPr>
          <p:cNvPr id="3" name="Rectangle 2"/>
          <p:cNvSpPr/>
          <p:nvPr/>
        </p:nvSpPr>
        <p:spPr>
          <a:xfrm>
            <a:off x="457200" y="1371600"/>
            <a:ext cx="8305800" cy="5257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200" dirty="0"/>
              <a:t>1- تسجيل المخالفات التي تقف عليها وينظم بها محضر أصولي</a:t>
            </a:r>
          </a:p>
          <a:p>
            <a:pPr algn="r" rtl="1"/>
            <a:r>
              <a:rPr lang="ar-IQ" sz="3200" dirty="0"/>
              <a:t>لها</a:t>
            </a:r>
          </a:p>
          <a:p>
            <a:pPr algn="r" rtl="1"/>
            <a:r>
              <a:rPr lang="ar-IQ" sz="3200" dirty="0"/>
              <a:t> 2-  إستناداً لتقرير التفتيش يجوز لوزير العمل والشؤون الإجتماعية أو من يخوله إحالة صاحب العمل إلى محكمة العمل المختصة.</a:t>
            </a:r>
          </a:p>
          <a:p>
            <a:pPr algn="r" rtl="1"/>
            <a:r>
              <a:rPr lang="ar-IQ" sz="3200" dirty="0"/>
              <a:t>3- يحق للجنة التفتيش في حالات خطر الشديد الذي لايحتمل إمهالاً إتخاذ الإجراءات الإحتياطية للمحافظة على صحة وسلامة العمال بما في ذلك وقف العمل كلياً أو جزئياً أو إخلاء </a:t>
            </a:r>
            <a:r>
              <a:rPr lang="ar-IQ" sz="3200" dirty="0" smtClean="0"/>
              <a:t>المحل </a:t>
            </a:r>
          </a:p>
          <a:p>
            <a:pPr algn="r" rtl="1"/>
            <a:r>
              <a:rPr lang="ar-IQ" sz="3200" dirty="0" smtClean="0"/>
              <a:t>4- تدوين المخالفات في سجل التفتيش الذي يحتفظ به صاحب العمل.</a:t>
            </a:r>
            <a:endParaRPr lang="ar-IQ" sz="3200" dirty="0"/>
          </a:p>
        </p:txBody>
      </p:sp>
    </p:spTree>
    <p:extLst>
      <p:ext uri="{BB962C8B-B14F-4D97-AF65-F5344CB8AC3E}">
        <p14:creationId xmlns:p14="http://schemas.microsoft.com/office/powerpoint/2010/main" val="1125769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7400" y="381000"/>
            <a:ext cx="4953000" cy="990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t>القيود الواردة على حرية العمل</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365748884"/>
              </p:ext>
            </p:extLst>
          </p:nvPr>
        </p:nvGraphicFramePr>
        <p:xfrm>
          <a:off x="1524000" y="1981200"/>
          <a:ext cx="6096000" cy="3992880"/>
        </p:xfrm>
        <a:graphic>
          <a:graphicData uri="http://schemas.openxmlformats.org/drawingml/2006/table">
            <a:tbl>
              <a:tblPr firstRow="1" bandRow="1">
                <a:tableStyleId>{5C22544A-7EE6-4342-B048-85BDC9FD1C3A}</a:tableStyleId>
              </a:tblPr>
              <a:tblGrid>
                <a:gridCol w="6096000"/>
              </a:tblGrid>
              <a:tr h="335279">
                <a:tc>
                  <a:txBody>
                    <a:bodyPr/>
                    <a:lstStyle/>
                    <a:p>
                      <a:pPr marL="0" algn="r" defTabSz="914400" rtl="1" eaLnBrk="1" latinLnBrk="0" hangingPunct="1"/>
                      <a:r>
                        <a:rPr lang="ar-IQ" sz="3200" kern="1200" dirty="0" smtClean="0">
                          <a:solidFill>
                            <a:schemeClr val="dk1"/>
                          </a:solidFill>
                          <a:latin typeface="Times New Roman" pitchFamily="18" charset="0"/>
                          <a:ea typeface="+mn-ea"/>
                          <a:cs typeface="Times New Roman" pitchFamily="18" charset="0"/>
                        </a:rPr>
                        <a:t>أوقات العمل والراحة</a:t>
                      </a:r>
                      <a:endParaRPr lang="en-US" sz="3200" kern="1200" dirty="0" smtClean="0">
                        <a:solidFill>
                          <a:schemeClr val="dk1"/>
                        </a:solidFill>
                        <a:latin typeface="Times New Roman" pitchFamily="18" charset="0"/>
                        <a:ea typeface="+mn-ea"/>
                        <a:cs typeface="Times New Roman" pitchFamily="18" charset="0"/>
                      </a:endParaRPr>
                    </a:p>
                    <a:p>
                      <a:endParaRPr lang="en-US" dirty="0"/>
                    </a:p>
                  </a:txBody>
                  <a:tcPr>
                    <a:solidFill>
                      <a:srgbClr val="0070C0"/>
                    </a:solidFill>
                  </a:tcPr>
                </a:tc>
              </a:tr>
              <a:tr h="568960">
                <a:tc>
                  <a:txBody>
                    <a:bodyPr/>
                    <a:lstStyle/>
                    <a:p>
                      <a:pPr algn="r" rtl="1"/>
                      <a:r>
                        <a:rPr lang="ar-IQ" sz="3200" b="1" dirty="0" smtClean="0"/>
                        <a:t>الأجازات</a:t>
                      </a:r>
                    </a:p>
                  </a:txBody>
                  <a:tcPr>
                    <a:solidFill>
                      <a:srgbClr val="92D050"/>
                    </a:solidFill>
                  </a:tcPr>
                </a:tc>
              </a:tr>
              <a:tr h="568960">
                <a:tc>
                  <a:txBody>
                    <a:bodyPr/>
                    <a:lstStyle/>
                    <a:p>
                      <a:endParaRPr lang="en-US" dirty="0" smtClean="0"/>
                    </a:p>
                    <a:p>
                      <a:pPr marL="0" algn="r" defTabSz="914400" rtl="1" eaLnBrk="1" latinLnBrk="0" hangingPunct="1"/>
                      <a:r>
                        <a:rPr lang="ar-IQ" sz="3200" b="1" kern="1200" dirty="0" smtClean="0">
                          <a:solidFill>
                            <a:schemeClr val="dk1"/>
                          </a:solidFill>
                          <a:latin typeface="Times New Roman" pitchFamily="18" charset="0"/>
                          <a:ea typeface="+mn-ea"/>
                          <a:cs typeface="Times New Roman" pitchFamily="18" charset="0"/>
                        </a:rPr>
                        <a:t>تنظيم عمل النساء والاحداث</a:t>
                      </a:r>
                      <a:endParaRPr lang="en-US" sz="3200" b="1" kern="1200" dirty="0">
                        <a:solidFill>
                          <a:schemeClr val="dk1"/>
                        </a:solidFill>
                        <a:latin typeface="Times New Roman" pitchFamily="18" charset="0"/>
                        <a:ea typeface="+mn-ea"/>
                        <a:cs typeface="Times New Roman" pitchFamily="18" charset="0"/>
                      </a:endParaRPr>
                    </a:p>
                  </a:txBody>
                  <a:tcPr>
                    <a:solidFill>
                      <a:srgbClr val="FFC000"/>
                    </a:solidFill>
                  </a:tcPr>
                </a:tc>
              </a:tr>
              <a:tr h="568960">
                <a:tc>
                  <a:txBody>
                    <a:bodyPr/>
                    <a:lstStyle/>
                    <a:p>
                      <a:endParaRPr lang="en-US" dirty="0" smtClean="0"/>
                    </a:p>
                    <a:p>
                      <a:pPr algn="r" rtl="1"/>
                      <a:r>
                        <a:rPr lang="ar-IQ" sz="3200" b="1" dirty="0" smtClean="0">
                          <a:latin typeface="Times New Roman" pitchFamily="18" charset="0"/>
                          <a:cs typeface="Times New Roman" pitchFamily="18" charset="0"/>
                        </a:rPr>
                        <a:t>تنظيم العمل في المقالع</a:t>
                      </a:r>
                      <a:endParaRPr lang="en-US" sz="3200" b="1" dirty="0">
                        <a:latin typeface="Times New Roman" pitchFamily="18" charset="0"/>
                        <a:cs typeface="Times New Roman" pitchFamily="18" charset="0"/>
                      </a:endParaRPr>
                    </a:p>
                  </a:txBody>
                  <a:tcPr>
                    <a:solidFill>
                      <a:srgbClr val="00B050"/>
                    </a:solidFill>
                  </a:tcPr>
                </a:tc>
              </a:tr>
              <a:tr h="568960">
                <a:tc>
                  <a:txBody>
                    <a:bodyPr/>
                    <a:lstStyle/>
                    <a:p>
                      <a:endParaRPr lang="en-US" dirty="0" smtClean="0"/>
                    </a:p>
                    <a:p>
                      <a:pPr algn="r" rtl="1"/>
                      <a:r>
                        <a:rPr lang="ar-IQ" sz="3200" b="1" dirty="0" smtClean="0">
                          <a:latin typeface="Times New Roman" pitchFamily="18" charset="0"/>
                          <a:cs typeface="Times New Roman" pitchFamily="18" charset="0"/>
                        </a:rPr>
                        <a:t>تشغيل الأجانب</a:t>
                      </a:r>
                      <a:endParaRPr lang="en-US" sz="3200" b="1" dirty="0">
                        <a:latin typeface="Times New Roman" pitchFamily="18" charset="0"/>
                        <a:cs typeface="Times New Roman" pitchFamily="18" charset="0"/>
                      </a:endParaRPr>
                    </a:p>
                  </a:txBody>
                  <a:tcPr>
                    <a:solidFill>
                      <a:srgbClr val="FF0000"/>
                    </a:solidFill>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685799" cy="647700"/>
          </a:xfrm>
          <a:prstGeom prst="rect">
            <a:avLst/>
          </a:prstGeom>
          <a:solidFill>
            <a:srgbClr val="00B0F0"/>
          </a:solidFill>
          <a:ln>
            <a:noFill/>
          </a:ln>
          <a:effectLst/>
        </p:spPr>
      </p:pic>
    </p:spTree>
    <p:extLst>
      <p:ext uri="{BB962C8B-B14F-4D97-AF65-F5344CB8AC3E}">
        <p14:creationId xmlns:p14="http://schemas.microsoft.com/office/powerpoint/2010/main" val="117776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4343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800" dirty="0" smtClean="0">
                <a:solidFill>
                  <a:srgbClr val="FFFF00"/>
                </a:solidFill>
              </a:rPr>
              <a:t>تسمية قانون العمل</a:t>
            </a:r>
            <a:endParaRPr lang="en-US" sz="48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34512365"/>
              </p:ext>
            </p:extLst>
          </p:nvPr>
        </p:nvGraphicFramePr>
        <p:xfrm>
          <a:off x="1524000" y="2209799"/>
          <a:ext cx="6096000" cy="3957652"/>
        </p:xfrm>
        <a:graphic>
          <a:graphicData uri="http://schemas.openxmlformats.org/drawingml/2006/table">
            <a:tbl>
              <a:tblPr firstRow="1" bandRow="1">
                <a:tableStyleId>{5C22544A-7EE6-4342-B048-85BDC9FD1C3A}</a:tableStyleId>
              </a:tblPr>
              <a:tblGrid>
                <a:gridCol w="6096000"/>
              </a:tblGrid>
              <a:tr h="685801">
                <a:tc>
                  <a:txBody>
                    <a:bodyPr/>
                    <a:lstStyle/>
                    <a:p>
                      <a:pPr algn="ctr" rtl="1"/>
                      <a:r>
                        <a:rPr lang="en-US" sz="3600" dirty="0" smtClean="0"/>
                        <a:t>1</a:t>
                      </a:r>
                      <a:r>
                        <a:rPr lang="ar-IQ" sz="3600" dirty="0" smtClean="0"/>
                        <a:t>-</a:t>
                      </a:r>
                      <a:r>
                        <a:rPr lang="ar-IQ" sz="3600" baseline="0" dirty="0" smtClean="0"/>
                        <a:t> تشريع العمل </a:t>
                      </a:r>
                      <a:endParaRPr lang="en-US" sz="3600" dirty="0" smtClean="0"/>
                    </a:p>
                    <a:p>
                      <a:pPr algn="ctr" rtl="1"/>
                      <a:r>
                        <a:rPr lang="ar-IQ" sz="3600" dirty="0" smtClean="0"/>
                        <a:t>2-التشريع الصناعي.</a:t>
                      </a:r>
                    </a:p>
                    <a:p>
                      <a:pPr algn="r" rtl="1"/>
                      <a:endParaRPr lang="en-US" dirty="0"/>
                    </a:p>
                  </a:txBody>
                  <a:tcPr>
                    <a:solidFill>
                      <a:schemeClr val="tx2">
                        <a:lumMod val="50000"/>
                      </a:schemeClr>
                    </a:solidFill>
                  </a:tcPr>
                </a:tc>
              </a:tr>
              <a:tr h="790106">
                <a:tc>
                  <a:txBody>
                    <a:bodyPr/>
                    <a:lstStyle/>
                    <a:p>
                      <a:pPr marL="0" algn="ctr" defTabSz="914400" rtl="1" eaLnBrk="1" latinLnBrk="0" hangingPunct="1"/>
                      <a:r>
                        <a:rPr lang="ar-IQ" sz="3600" b="1" kern="1200" dirty="0" smtClean="0">
                          <a:solidFill>
                            <a:schemeClr val="lt1"/>
                          </a:solidFill>
                          <a:latin typeface="+mn-lt"/>
                          <a:ea typeface="+mn-ea"/>
                          <a:cs typeface="+mn-cs"/>
                        </a:rPr>
                        <a:t>  3-قانون العمال            </a:t>
                      </a:r>
                    </a:p>
                  </a:txBody>
                  <a:tcPr>
                    <a:solidFill>
                      <a:schemeClr val="tx2">
                        <a:lumMod val="50000"/>
                      </a:schemeClr>
                    </a:solidFill>
                  </a:tcPr>
                </a:tc>
              </a:tr>
              <a:tr h="790106">
                <a:tc>
                  <a:txBody>
                    <a:bodyPr/>
                    <a:lstStyle/>
                    <a:p>
                      <a:pPr algn="ctr"/>
                      <a:r>
                        <a:rPr lang="ar-IQ" sz="3600" dirty="0" smtClean="0">
                          <a:solidFill>
                            <a:schemeClr val="tx1"/>
                          </a:solidFill>
                        </a:rPr>
                        <a:t>4- قانون الإجتماعي</a:t>
                      </a:r>
                    </a:p>
                    <a:p>
                      <a:endParaRPr lang="en-US" dirty="0"/>
                    </a:p>
                  </a:txBody>
                  <a:tcPr>
                    <a:solidFill>
                      <a:schemeClr val="tx2">
                        <a:lumMod val="50000"/>
                      </a:schemeClr>
                    </a:solidFill>
                  </a:tcPr>
                </a:tc>
              </a:tr>
              <a:tr h="790106">
                <a:tc>
                  <a:txBody>
                    <a:bodyPr/>
                    <a:lstStyle/>
                    <a:p>
                      <a:pPr algn="ctr"/>
                      <a:r>
                        <a:rPr lang="ar-IQ" sz="3600" dirty="0" smtClean="0">
                          <a:solidFill>
                            <a:schemeClr val="tx1"/>
                          </a:solidFill>
                        </a:rPr>
                        <a:t>5- قانون العمل    </a:t>
                      </a:r>
                      <a:endParaRPr lang="en-US" sz="3600" dirty="0">
                        <a:solidFill>
                          <a:schemeClr val="tx1"/>
                        </a:solidFill>
                      </a:endParaRPr>
                    </a:p>
                  </a:txBody>
                  <a:tcPr>
                    <a:solidFill>
                      <a:schemeClr val="tx2">
                        <a:lumMod val="50000"/>
                      </a:schemeClr>
                    </a:solidFill>
                  </a:tcPr>
                </a:tc>
              </a:tr>
            </a:tbl>
          </a:graphicData>
        </a:graphic>
      </p:graphicFrame>
    </p:spTree>
    <p:extLst>
      <p:ext uri="{BB962C8B-B14F-4D97-AF65-F5344CB8AC3E}">
        <p14:creationId xmlns:p14="http://schemas.microsoft.com/office/powerpoint/2010/main" val="39633151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1200" y="381000"/>
            <a:ext cx="51054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smtClean="0">
                <a:latin typeface="Times New Roman" pitchFamily="18" charset="0"/>
                <a:cs typeface="Times New Roman" pitchFamily="18" charset="0"/>
              </a:rPr>
              <a:t>أوقات العمل والراحة</a:t>
            </a:r>
            <a:endParaRPr lang="en-US" sz="3600" dirty="0">
              <a:latin typeface="Times New Roman" pitchFamily="18" charset="0"/>
              <a:cs typeface="Times New Roman" pitchFamily="18" charset="0"/>
            </a:endParaRPr>
          </a:p>
        </p:txBody>
      </p:sp>
      <p:sp>
        <p:nvSpPr>
          <p:cNvPr id="3" name="Rectangle 2"/>
          <p:cNvSpPr/>
          <p:nvPr/>
        </p:nvSpPr>
        <p:spPr>
          <a:xfrm>
            <a:off x="609600" y="1676400"/>
            <a:ext cx="7924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وقت العمل: </a:t>
            </a:r>
          </a:p>
          <a:p>
            <a:pPr algn="just" rtl="1"/>
            <a:r>
              <a:rPr lang="ar-IQ" sz="3200" dirty="0"/>
              <a:t>هو </a:t>
            </a:r>
            <a:r>
              <a:rPr lang="ar-IQ" sz="3200" dirty="0">
                <a:solidFill>
                  <a:srgbClr val="92D050"/>
                </a:solidFill>
              </a:rPr>
              <a:t>(الوقت الذي يكون فيه العامل تحت تصرف صاحب العمل الذي يستخدمه )</a:t>
            </a:r>
            <a:r>
              <a:rPr lang="ar-IQ" sz="3200" dirty="0"/>
              <a:t>. </a:t>
            </a:r>
            <a:r>
              <a:rPr lang="ar-IQ" sz="3200" dirty="0" smtClean="0"/>
              <a:t>أذن المعيار هو حضور </a:t>
            </a:r>
            <a:r>
              <a:rPr lang="ar-IQ" sz="3200" dirty="0"/>
              <a:t>العامل في مكان العمل بحكم العمل وإن لم يؤده لأي سبب لايد له </a:t>
            </a:r>
            <a:r>
              <a:rPr lang="ar-IQ" sz="3200" dirty="0" smtClean="0"/>
              <a:t>فيها, وهو بذلك يستحق الاجر لأنه يعتبر تحت سلطة واشراف صاحب العمل.</a:t>
            </a:r>
          </a:p>
          <a:p>
            <a:pPr algn="r" rtl="1"/>
            <a:endParaRPr lang="ar-IQ" sz="3200" dirty="0"/>
          </a:p>
        </p:txBody>
      </p:sp>
    </p:spTree>
    <p:extLst>
      <p:ext uri="{BB962C8B-B14F-4D97-AF65-F5344CB8AC3E}">
        <p14:creationId xmlns:p14="http://schemas.microsoft.com/office/powerpoint/2010/main" val="29862093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152400"/>
            <a:ext cx="3810000" cy="990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smtClean="0"/>
              <a:t>تقسيم أوقات </a:t>
            </a:r>
            <a:r>
              <a:rPr lang="ar-IQ" sz="3600" dirty="0"/>
              <a:t>العمل</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3479461909"/>
              </p:ext>
            </p:extLst>
          </p:nvPr>
        </p:nvGraphicFramePr>
        <p:xfrm>
          <a:off x="533400" y="1295400"/>
          <a:ext cx="8077200" cy="5257800"/>
        </p:xfrm>
        <a:graphic>
          <a:graphicData uri="http://schemas.openxmlformats.org/drawingml/2006/table">
            <a:tbl>
              <a:tblPr firstRow="1" bandRow="1">
                <a:tableStyleId>{5C22544A-7EE6-4342-B048-85BDC9FD1C3A}</a:tableStyleId>
              </a:tblPr>
              <a:tblGrid>
                <a:gridCol w="2692400"/>
                <a:gridCol w="2692400"/>
                <a:gridCol w="2692400"/>
              </a:tblGrid>
              <a:tr h="5257800">
                <a:tc>
                  <a:txBody>
                    <a:bodyPr/>
                    <a:lstStyle/>
                    <a:p>
                      <a:pPr algn="r" rtl="1"/>
                      <a:r>
                        <a:rPr lang="ar-IQ" sz="2800" dirty="0" smtClean="0">
                          <a:solidFill>
                            <a:srgbClr val="002060"/>
                          </a:solidFill>
                        </a:rPr>
                        <a:t>العمل المختلط </a:t>
                      </a:r>
                    </a:p>
                    <a:p>
                      <a:pPr algn="r" rtl="1"/>
                      <a:r>
                        <a:rPr lang="ar-IQ" sz="2800" b="0" dirty="0" smtClean="0"/>
                        <a:t>إذا جرى العمل في وقت يتصل فيه العمل النهاري بالعمل الليلي على أن لاتزيد العمل الليلي عن 3 ساعات, وان مدة العمل 7.30 ساعات</a:t>
                      </a:r>
                      <a:r>
                        <a:rPr lang="ar-IQ" sz="2800" b="0" baseline="0" dirty="0" smtClean="0"/>
                        <a:t> ونصف.</a:t>
                      </a:r>
                      <a:endParaRPr lang="ar-IQ" dirty="0" smtClean="0"/>
                    </a:p>
                  </a:txBody>
                  <a:tcPr>
                    <a:solidFill>
                      <a:srgbClr val="00B050"/>
                    </a:solidFill>
                  </a:tcPr>
                </a:tc>
                <a:tc>
                  <a:txBody>
                    <a:bodyPr/>
                    <a:lstStyle/>
                    <a:p>
                      <a:pPr algn="r" rtl="1"/>
                      <a:r>
                        <a:rPr lang="ar-IQ" sz="2800" dirty="0" smtClean="0">
                          <a:solidFill>
                            <a:srgbClr val="FFC000"/>
                          </a:solidFill>
                        </a:rPr>
                        <a:t>العمل الليلي </a:t>
                      </a:r>
                    </a:p>
                    <a:p>
                      <a:pPr algn="r" rtl="1"/>
                      <a:endParaRPr lang="ar-IQ" dirty="0" smtClean="0"/>
                    </a:p>
                    <a:p>
                      <a:pPr algn="r" rtl="1"/>
                      <a:r>
                        <a:rPr lang="ar-IQ" sz="2800" b="0" dirty="0" smtClean="0"/>
                        <a:t>يكون من الساعة 9</a:t>
                      </a:r>
                    </a:p>
                    <a:p>
                      <a:pPr algn="r" rtl="1"/>
                      <a:r>
                        <a:rPr lang="ar-IQ" sz="2800" b="0" dirty="0" smtClean="0"/>
                        <a:t>مساء إلى الساعة 6 صباحاً, وبمعدل 7 ساعات.</a:t>
                      </a:r>
                    </a:p>
                    <a:p>
                      <a:pPr algn="r" rtl="1"/>
                      <a:endParaRPr lang="en-US" dirty="0"/>
                    </a:p>
                  </a:txBody>
                  <a:tcPr>
                    <a:solidFill>
                      <a:schemeClr val="accent3">
                        <a:lumMod val="50000"/>
                      </a:schemeClr>
                    </a:solidFill>
                  </a:tcPr>
                </a:tc>
                <a:tc>
                  <a:txBody>
                    <a:bodyPr/>
                    <a:lstStyle/>
                    <a:p>
                      <a:pPr algn="ctr" rtl="1"/>
                      <a:r>
                        <a:rPr lang="ar-IQ" sz="2800" b="1" dirty="0" smtClean="0">
                          <a:solidFill>
                            <a:srgbClr val="92D050"/>
                          </a:solidFill>
                        </a:rPr>
                        <a:t>العمل النهاري</a:t>
                      </a:r>
                    </a:p>
                    <a:p>
                      <a:pPr algn="r" rtl="1"/>
                      <a:r>
                        <a:rPr lang="ar-IQ" dirty="0" smtClean="0"/>
                        <a:t> </a:t>
                      </a:r>
                    </a:p>
                    <a:p>
                      <a:pPr algn="r" rtl="1"/>
                      <a:r>
                        <a:rPr lang="ar-IQ" sz="2800" b="0" dirty="0" smtClean="0"/>
                        <a:t>يكون من الساعة 6 صباحاً إلى الساعة 9  مساء,</a:t>
                      </a:r>
                      <a:r>
                        <a:rPr lang="ar-IQ" sz="2800" b="0" baseline="0" dirty="0" smtClean="0"/>
                        <a:t> </a:t>
                      </a:r>
                      <a:r>
                        <a:rPr lang="ar-IQ" sz="2800" b="0" dirty="0" smtClean="0"/>
                        <a:t>وبمعدل 8 ساعات.</a:t>
                      </a:r>
                    </a:p>
                    <a:p>
                      <a:pPr algn="r" rtl="1"/>
                      <a:endParaRPr lang="en-US" dirty="0"/>
                    </a:p>
                  </a:txBody>
                  <a:tcPr>
                    <a:solidFill>
                      <a:srgbClr val="002060"/>
                    </a:solidFill>
                  </a:tcPr>
                </a:tc>
              </a:tr>
            </a:tbl>
          </a:graphicData>
        </a:graphic>
      </p:graphicFrame>
    </p:spTree>
    <p:extLst>
      <p:ext uri="{BB962C8B-B14F-4D97-AF65-F5344CB8AC3E}">
        <p14:creationId xmlns:p14="http://schemas.microsoft.com/office/powerpoint/2010/main" val="22739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28600"/>
            <a:ext cx="4114800" cy="99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فترات </a:t>
            </a:r>
            <a:r>
              <a:rPr lang="ar-IQ" sz="3200" dirty="0" smtClean="0"/>
              <a:t>الراحـــــــة اليومية</a:t>
            </a:r>
            <a:endParaRPr lang="en-US" sz="3200" dirty="0"/>
          </a:p>
        </p:txBody>
      </p:sp>
      <p:sp>
        <p:nvSpPr>
          <p:cNvPr id="3" name="Rectangle 2"/>
          <p:cNvSpPr/>
          <p:nvPr/>
        </p:nvSpPr>
        <p:spPr>
          <a:xfrm>
            <a:off x="304800" y="1371600"/>
            <a:ext cx="8534400" cy="5334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smtClean="0"/>
              <a:t>1- في الأعمال الإعتيادية تكون </a:t>
            </a:r>
            <a:r>
              <a:rPr lang="ar-IQ" sz="3200" dirty="0"/>
              <a:t>فترة الراحة لاتقل عن </a:t>
            </a:r>
            <a:r>
              <a:rPr lang="ar-IQ" sz="3200" dirty="0" smtClean="0"/>
              <a:t>30 </a:t>
            </a:r>
            <a:r>
              <a:rPr lang="ar-IQ" sz="3200" dirty="0"/>
              <a:t>دقيقة ولاتزيد عن ساعة واحدة على أن لاتزيد فترة عمل المتواصل عن </a:t>
            </a:r>
            <a:r>
              <a:rPr lang="ar-IQ" sz="3200" dirty="0" smtClean="0"/>
              <a:t>5 ساعات.</a:t>
            </a:r>
          </a:p>
          <a:p>
            <a:pPr algn="just" rtl="1"/>
            <a:r>
              <a:rPr lang="ar-IQ" sz="3200" dirty="0"/>
              <a:t>2- </a:t>
            </a:r>
            <a:r>
              <a:rPr lang="ar-IQ" sz="3200" dirty="0" smtClean="0"/>
              <a:t>في الأعمال </a:t>
            </a:r>
            <a:r>
              <a:rPr lang="ar-IQ" sz="3200" dirty="0"/>
              <a:t>ذات </a:t>
            </a:r>
            <a:r>
              <a:rPr lang="ar-IQ" sz="3200" dirty="0" smtClean="0"/>
              <a:t>الدوامين لايجوز </a:t>
            </a:r>
            <a:r>
              <a:rPr lang="ar-IQ" sz="3200" dirty="0"/>
              <a:t>أن تقل فترة الراحة عن ساعة واحدة ولاتزيد عن 4 </a:t>
            </a:r>
            <a:r>
              <a:rPr lang="ar-IQ" sz="3200" dirty="0" smtClean="0"/>
              <a:t>ساعات.</a:t>
            </a:r>
          </a:p>
          <a:p>
            <a:pPr algn="just" rtl="1"/>
            <a:r>
              <a:rPr lang="ar-IQ" sz="3200" dirty="0"/>
              <a:t>3- </a:t>
            </a:r>
            <a:r>
              <a:rPr lang="ar-IQ" sz="3200" dirty="0" smtClean="0"/>
              <a:t>في المشاريع </a:t>
            </a:r>
            <a:r>
              <a:rPr lang="ar-IQ" sz="3200" dirty="0"/>
              <a:t>التي لايمكن أن يتوقف فيها </a:t>
            </a:r>
            <a:r>
              <a:rPr lang="ar-IQ" sz="3200" dirty="0" smtClean="0"/>
              <a:t>العمل لأسباب فنية أو بسبب طبيعة الأنتاج يمنح </a:t>
            </a:r>
            <a:r>
              <a:rPr lang="ar-IQ" sz="3200" dirty="0"/>
              <a:t>العامل فترة راحة واحدة أو أكثر لاتقل عن 20 </a:t>
            </a:r>
            <a:r>
              <a:rPr lang="ar-IQ" sz="3200" dirty="0" smtClean="0"/>
              <a:t>دقيقة.</a:t>
            </a:r>
          </a:p>
          <a:p>
            <a:pPr algn="just" rtl="1"/>
            <a:r>
              <a:rPr lang="ar-IQ" sz="3200" dirty="0">
                <a:solidFill>
                  <a:srgbClr val="FFFF00"/>
                </a:solidFill>
              </a:rPr>
              <a:t>ملاحظة : </a:t>
            </a:r>
            <a:r>
              <a:rPr lang="ar-IQ" sz="3200" dirty="0"/>
              <a:t>لاتعتبر فترة الراحة اليومية من وقت </a:t>
            </a:r>
            <a:r>
              <a:rPr lang="ar-IQ" sz="3200" dirty="0" smtClean="0"/>
              <a:t>العمل.</a:t>
            </a:r>
            <a:endParaRPr lang="ar-IQ" sz="3200" dirty="0"/>
          </a:p>
          <a:p>
            <a:pPr algn="r" rtl="1"/>
            <a:endParaRPr lang="ar-IQ" dirty="0"/>
          </a:p>
        </p:txBody>
      </p:sp>
    </p:spTree>
    <p:extLst>
      <p:ext uri="{BB962C8B-B14F-4D97-AF65-F5344CB8AC3E}">
        <p14:creationId xmlns:p14="http://schemas.microsoft.com/office/powerpoint/2010/main" val="12899886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762000"/>
            <a:ext cx="76200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smtClean="0">
                <a:solidFill>
                  <a:srgbClr val="FFFF00"/>
                </a:solidFill>
              </a:rPr>
              <a:t>الراحة </a:t>
            </a:r>
            <a:r>
              <a:rPr lang="ar-IQ" sz="3600" dirty="0">
                <a:solidFill>
                  <a:srgbClr val="FFFF00"/>
                </a:solidFill>
              </a:rPr>
              <a:t>الأسبوعية</a:t>
            </a:r>
          </a:p>
          <a:p>
            <a:pPr algn="ctr"/>
            <a:r>
              <a:rPr lang="ar-IQ" sz="3200" dirty="0"/>
              <a:t>  </a:t>
            </a:r>
            <a:endParaRPr lang="ar-IQ" sz="3200" dirty="0" smtClean="0"/>
          </a:p>
          <a:p>
            <a:pPr algn="just" rtl="1"/>
            <a:r>
              <a:rPr lang="ar-IQ" sz="3200" dirty="0" smtClean="0"/>
              <a:t>لماذا </a:t>
            </a:r>
            <a:r>
              <a:rPr lang="ar-IQ" sz="3200" dirty="0"/>
              <a:t>الإستراحة الأسبوعية؟</a:t>
            </a:r>
          </a:p>
          <a:p>
            <a:pPr algn="just" rtl="1"/>
            <a:r>
              <a:rPr lang="ar-IQ" sz="3200" dirty="0"/>
              <a:t>يستحق العامل إستراحة إسبوعية لاتقل عن يوم واحد بأجر تام وينظم صاحب العمل مواعيدها بشكل جماعي أو بالتناوب شريطة أن تكون مواعيد ثابتة للعامل. </a:t>
            </a:r>
            <a:endParaRPr lang="ar-IQ" sz="3200" dirty="0" smtClean="0"/>
          </a:p>
          <a:p>
            <a:pPr algn="just" rtl="1"/>
            <a:endParaRPr lang="ar-IQ" sz="3200" dirty="0"/>
          </a:p>
          <a:p>
            <a:pPr algn="just" rtl="1"/>
            <a:endParaRPr lang="ar-IQ" sz="3200" dirty="0" smtClean="0"/>
          </a:p>
          <a:p>
            <a:pPr algn="just" rtl="1"/>
            <a:endParaRPr lang="ar-IQ" sz="3200" dirty="0"/>
          </a:p>
        </p:txBody>
      </p:sp>
    </p:spTree>
    <p:extLst>
      <p:ext uri="{BB962C8B-B14F-4D97-AF65-F5344CB8AC3E}">
        <p14:creationId xmlns:p14="http://schemas.microsoft.com/office/powerpoint/2010/main" val="3889033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457200"/>
            <a:ext cx="7772400" cy="579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200" dirty="0">
                <a:solidFill>
                  <a:srgbClr val="FFFF00"/>
                </a:solidFill>
              </a:rPr>
              <a:t>شروط إستحقاق أجر يوم </a:t>
            </a:r>
            <a:r>
              <a:rPr lang="ar-IQ" sz="3200" dirty="0" smtClean="0">
                <a:solidFill>
                  <a:srgbClr val="FFFF00"/>
                </a:solidFill>
              </a:rPr>
              <a:t>الإستراحة</a:t>
            </a:r>
          </a:p>
          <a:p>
            <a:pPr algn="r" rtl="1"/>
            <a:endParaRPr lang="ar-IQ" sz="3200" dirty="0">
              <a:solidFill>
                <a:srgbClr val="FFFF00"/>
              </a:solidFill>
            </a:endParaRPr>
          </a:p>
          <a:p>
            <a:pPr algn="just" rtl="1"/>
            <a:r>
              <a:rPr lang="ar-IQ" sz="2800" dirty="0"/>
              <a:t> القانون القديم يشترط لإستحقاق العامل إستراحة إسبوعية بأجر تام أنه قد إشتغل ستة أيام متوالية ونص على  مبدأ أجر النسبي عن يوم الإستراحة </a:t>
            </a:r>
            <a:r>
              <a:rPr lang="ar-IQ" sz="2800" dirty="0" smtClean="0"/>
              <a:t>الأسبوعية. </a:t>
            </a:r>
          </a:p>
          <a:p>
            <a:pPr algn="just" rtl="1"/>
            <a:r>
              <a:rPr lang="ar-IQ" sz="2800" dirty="0" smtClean="0"/>
              <a:t>                </a:t>
            </a:r>
            <a:endParaRPr lang="ar-IQ" sz="2800" dirty="0"/>
          </a:p>
          <a:p>
            <a:pPr algn="just" rtl="1"/>
            <a:r>
              <a:rPr lang="ar-IQ" sz="2800" dirty="0"/>
              <a:t>القانون النافذ فلم ينص على شروط إستحقاق أجر يوم الإستراحة كما لم ينص على مبدأ الأجر النسبي نصت المادة 60 بند أولاً من القانون النافذ على أنه( يستحق العامل راحة إسبوعية لاتقل عن يوم واحد بأجر) وكل إتفاق على تجزئة يوم الإستراحة يعتبر </a:t>
            </a:r>
            <a:r>
              <a:rPr lang="ar-IQ" sz="2800" dirty="0" smtClean="0"/>
              <a:t>باطلاً.</a:t>
            </a:r>
            <a:endParaRPr lang="en-US" sz="2800" dirty="0"/>
          </a:p>
        </p:txBody>
      </p:sp>
    </p:spTree>
    <p:extLst>
      <p:ext uri="{BB962C8B-B14F-4D97-AF65-F5344CB8AC3E}">
        <p14:creationId xmlns:p14="http://schemas.microsoft.com/office/powerpoint/2010/main" val="8211010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924800" cy="5943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FFFF00"/>
                </a:solidFill>
              </a:rPr>
              <a:t>تشغيل العامل في يوم الراحة </a:t>
            </a:r>
            <a:r>
              <a:rPr lang="ar-IQ" sz="3200" dirty="0" smtClean="0">
                <a:solidFill>
                  <a:srgbClr val="FFFF00"/>
                </a:solidFill>
              </a:rPr>
              <a:t>الأسبوعية</a:t>
            </a:r>
          </a:p>
          <a:p>
            <a:pPr algn="ctr" rtl="1"/>
            <a:endParaRPr lang="ar-IQ" sz="2800" dirty="0">
              <a:solidFill>
                <a:srgbClr val="FFFF00"/>
              </a:solidFill>
            </a:endParaRPr>
          </a:p>
          <a:p>
            <a:pPr algn="r" rtl="1"/>
            <a:r>
              <a:rPr lang="ar-IQ" sz="2800" dirty="0"/>
              <a:t>أجازت المادة 61 على أنه(يجوز لصاحب العمل أن يتفق مع العمال على تشغيلهم أيام الراحة الأسبوعية والعطل الرسمية التي تتخلل شهر العمل على أن يعوضهم عنها بما يساويها نقدا أو بأيام إجازة موحدة</a:t>
            </a:r>
            <a:r>
              <a:rPr lang="ar-IQ" sz="2800" dirty="0" smtClean="0"/>
              <a:t>).</a:t>
            </a:r>
          </a:p>
          <a:p>
            <a:pPr algn="r" rtl="1"/>
            <a:endParaRPr lang="ar-IQ" sz="2800" dirty="0"/>
          </a:p>
          <a:p>
            <a:pPr algn="r" rtl="1"/>
            <a:r>
              <a:rPr lang="ar-IQ" sz="2800" dirty="0" smtClean="0"/>
              <a:t>ولكن البند </a:t>
            </a:r>
            <a:r>
              <a:rPr lang="ar-IQ" sz="2800" dirty="0"/>
              <a:t>ثالثاً من المادة 64 منه حيث نصت على أنه( إذا إشتغل العامل في يوم راحته الإسبوعية فيجب </a:t>
            </a:r>
            <a:r>
              <a:rPr lang="ar-IQ" sz="2800" dirty="0" smtClean="0"/>
              <a:t>تعويضه بيوم </a:t>
            </a:r>
            <a:r>
              <a:rPr lang="ar-IQ" sz="2800" dirty="0"/>
              <a:t>راحة في أحد أيام </a:t>
            </a:r>
            <a:r>
              <a:rPr lang="ar-IQ" sz="2800" dirty="0" smtClean="0"/>
              <a:t>الأسبوع.)</a:t>
            </a:r>
            <a:endParaRPr lang="ar-IQ" sz="2800" dirty="0"/>
          </a:p>
        </p:txBody>
      </p:sp>
    </p:spTree>
    <p:extLst>
      <p:ext uri="{BB962C8B-B14F-4D97-AF65-F5344CB8AC3E}">
        <p14:creationId xmlns:p14="http://schemas.microsoft.com/office/powerpoint/2010/main" val="3261708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7467600" cy="5257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t>ويلاحظ أنه يمكن أزالة التعارض ورفعه والترجيح لما جاء في المادة (64) بناءً على :</a:t>
            </a:r>
          </a:p>
          <a:p>
            <a:pPr algn="r" rtl="1"/>
            <a:endParaRPr lang="ar-IQ" sz="2800" dirty="0"/>
          </a:p>
          <a:p>
            <a:pPr algn="r" rtl="1"/>
            <a:r>
              <a:rPr lang="ar-IQ" sz="2800" dirty="0"/>
              <a:t>1- قاعدة التفسير </a:t>
            </a:r>
            <a:r>
              <a:rPr lang="ar-IQ" sz="2800"/>
              <a:t>الأصلح </a:t>
            </a:r>
            <a:r>
              <a:rPr lang="ar-IQ" sz="2800" smtClean="0"/>
              <a:t>للعامل.</a:t>
            </a:r>
            <a:endParaRPr lang="ar-IQ" sz="2800" dirty="0"/>
          </a:p>
          <a:p>
            <a:pPr algn="r" rtl="1"/>
            <a:r>
              <a:rPr lang="ar-IQ" sz="2800" dirty="0"/>
              <a:t>2- الأعتبارات التي تقررت من أجلها الراحة الأسبوعية.</a:t>
            </a:r>
          </a:p>
          <a:p>
            <a:pPr algn="r" rtl="1"/>
            <a:r>
              <a:rPr lang="ar-IQ" sz="2800" dirty="0"/>
              <a:t>3- إتفاقيات العمل الدولية المصادق عليها من قبل العراق بشأن الراحة الأسبوعية وتحديد ساعات العمل, والتي نصت على وجوب التمتع بيوم راحة الأسبوع وعدم جواز التعويض النقدي. </a:t>
            </a:r>
            <a:endParaRPr lang="en-US" sz="2800" dirty="0"/>
          </a:p>
        </p:txBody>
      </p:sp>
    </p:spTree>
    <p:extLst>
      <p:ext uri="{BB962C8B-B14F-4D97-AF65-F5344CB8AC3E}">
        <p14:creationId xmlns:p14="http://schemas.microsoft.com/office/powerpoint/2010/main" val="2768133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304800"/>
            <a:ext cx="64008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t> </a:t>
            </a:r>
            <a:r>
              <a:rPr lang="ar-IQ" sz="3200" dirty="0"/>
              <a:t>الحالات التي يجوز فيها زيادة ساعات العمل</a:t>
            </a:r>
          </a:p>
        </p:txBody>
      </p:sp>
      <p:sp>
        <p:nvSpPr>
          <p:cNvPr id="3" name="TextBox 2"/>
          <p:cNvSpPr txBox="1"/>
          <p:nvPr/>
        </p:nvSpPr>
        <p:spPr>
          <a:xfrm>
            <a:off x="381000" y="1447800"/>
            <a:ext cx="8458200" cy="4524315"/>
          </a:xfrm>
          <a:prstGeom prst="rect">
            <a:avLst/>
          </a:prstGeom>
          <a:noFill/>
        </p:spPr>
        <p:txBody>
          <a:bodyPr wrap="square" rtlCol="0">
            <a:spAutoFit/>
          </a:bodyPr>
          <a:lstStyle/>
          <a:p>
            <a:pPr algn="r" rtl="1"/>
            <a:r>
              <a:rPr lang="ar-IQ" sz="3200" dirty="0" smtClean="0"/>
              <a:t>1- إذا </a:t>
            </a:r>
            <a:r>
              <a:rPr lang="ar-IQ" sz="3200" dirty="0"/>
              <a:t>كان العمل لمواجهة ضغط غير إعتيادي بسبب الأعياد أو الأعمال الموسمية أو غير ذلك</a:t>
            </a:r>
            <a:r>
              <a:rPr lang="ar-IQ" sz="3200" dirty="0" smtClean="0"/>
              <a:t>.</a:t>
            </a:r>
          </a:p>
          <a:p>
            <a:pPr algn="r" rtl="1"/>
            <a:endParaRPr lang="ar-IQ" sz="3200" dirty="0"/>
          </a:p>
          <a:p>
            <a:pPr algn="r" rtl="1"/>
            <a:r>
              <a:rPr lang="ar-IQ" sz="3200" dirty="0"/>
              <a:t> </a:t>
            </a:r>
            <a:r>
              <a:rPr lang="ar-IQ" sz="3200" dirty="0" smtClean="0"/>
              <a:t>2- إذا </a:t>
            </a:r>
            <a:r>
              <a:rPr lang="ar-IQ" sz="3200" dirty="0"/>
              <a:t>كان العمل من أجل إصلاح أو صيانة الأجهزة والأدوات والآلات التي قد يؤدي توقفها إلى تعطيل عدد كبير من العمال</a:t>
            </a:r>
            <a:r>
              <a:rPr lang="ar-IQ" sz="3200" dirty="0" smtClean="0"/>
              <a:t>.</a:t>
            </a:r>
          </a:p>
          <a:p>
            <a:pPr algn="r" rtl="1"/>
            <a:endParaRPr lang="ar-IQ" sz="3200" dirty="0"/>
          </a:p>
          <a:p>
            <a:pPr algn="r" rtl="1"/>
            <a:r>
              <a:rPr lang="ar-IQ" sz="3200" dirty="0"/>
              <a:t> </a:t>
            </a:r>
            <a:r>
              <a:rPr lang="ar-IQ" sz="3200" dirty="0" smtClean="0"/>
              <a:t>3- أذا </a:t>
            </a:r>
            <a:r>
              <a:rPr lang="ar-IQ" sz="3200" dirty="0"/>
              <a:t>كان العمل من أجل تفادي تعرض المواد أو المنتجات للتلف.</a:t>
            </a:r>
          </a:p>
          <a:p>
            <a:pPr algn="r" rtl="1"/>
            <a:r>
              <a:rPr lang="ar-IQ" sz="3200" dirty="0"/>
              <a:t> </a:t>
            </a:r>
            <a:r>
              <a:rPr lang="ar-IQ" sz="3200" dirty="0" smtClean="0"/>
              <a:t>4- إذا </a:t>
            </a:r>
            <a:r>
              <a:rPr lang="ar-IQ" sz="3200" dirty="0"/>
              <a:t>كان العمل من أجل الجرد السنوي. أوإعداد الموازنة</a:t>
            </a:r>
          </a:p>
        </p:txBody>
      </p:sp>
    </p:spTree>
    <p:extLst>
      <p:ext uri="{BB962C8B-B14F-4D97-AF65-F5344CB8AC3E}">
        <p14:creationId xmlns:p14="http://schemas.microsoft.com/office/powerpoint/2010/main" val="2865804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11624"/>
            <a:ext cx="8077200" cy="62415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rgbClr val="FFFF00"/>
                </a:solidFill>
              </a:rPr>
              <a:t>زيادة وقت العمل أثر توقف العمل في </a:t>
            </a:r>
            <a:r>
              <a:rPr lang="ar-IQ" sz="3200" dirty="0" smtClean="0">
                <a:solidFill>
                  <a:srgbClr val="FFFF00"/>
                </a:solidFill>
              </a:rPr>
              <a:t>المشروع</a:t>
            </a:r>
          </a:p>
          <a:p>
            <a:pPr algn="ctr" rtl="1"/>
            <a:endParaRPr lang="ar-IQ" sz="3200" dirty="0">
              <a:solidFill>
                <a:srgbClr val="FFFF00"/>
              </a:solidFill>
            </a:endParaRPr>
          </a:p>
          <a:p>
            <a:pPr algn="r" rtl="1"/>
            <a:r>
              <a:rPr lang="ar-IQ" sz="2800" dirty="0" smtClean="0"/>
              <a:t>1- وقف </a:t>
            </a:r>
            <a:r>
              <a:rPr lang="ar-IQ" sz="2800" dirty="0"/>
              <a:t>العمل كلياً أو جزئياً لسبب طاريء أو قوة </a:t>
            </a:r>
            <a:r>
              <a:rPr lang="ar-IQ" sz="2800" dirty="0" smtClean="0"/>
              <a:t>قاهرة : </a:t>
            </a:r>
          </a:p>
          <a:p>
            <a:pPr marL="457200" indent="-457200" algn="r" rtl="1">
              <a:buFontTx/>
              <a:buChar char="-"/>
            </a:pPr>
            <a:r>
              <a:rPr lang="ar-IQ" sz="2800" dirty="0" smtClean="0"/>
              <a:t>يجب </a:t>
            </a:r>
            <a:r>
              <a:rPr lang="ar-IQ" sz="2800" dirty="0"/>
              <a:t>على صاحب العمل دفع أجور العمال بما لايزيد </a:t>
            </a:r>
            <a:r>
              <a:rPr lang="ar-IQ" sz="2800" dirty="0" smtClean="0"/>
              <a:t>عن 60 يوماً </a:t>
            </a:r>
            <a:r>
              <a:rPr lang="ar-IQ" sz="2800" dirty="0"/>
              <a:t>( كان 30 يوما إلا أنه عدل بقانون </a:t>
            </a:r>
            <a:r>
              <a:rPr lang="ar-IQ" sz="2800" dirty="0" smtClean="0"/>
              <a:t>(</a:t>
            </a:r>
            <a:r>
              <a:rPr lang="en-US" sz="2800" dirty="0" smtClean="0"/>
              <a:t>2000/17</a:t>
            </a:r>
            <a:r>
              <a:rPr lang="ar-IQ" sz="2800" dirty="0" smtClean="0"/>
              <a:t>) </a:t>
            </a:r>
          </a:p>
          <a:p>
            <a:pPr marL="457200" indent="-457200" algn="r" rtl="1">
              <a:buFontTx/>
              <a:buChar char="-"/>
            </a:pPr>
            <a:r>
              <a:rPr lang="ar-IQ" sz="2800" dirty="0" smtClean="0"/>
              <a:t>وله </a:t>
            </a:r>
            <a:r>
              <a:rPr lang="ar-IQ" sz="2800" dirty="0"/>
              <a:t>تكليف العامل بعمل آخر مقارب لعمله</a:t>
            </a:r>
            <a:r>
              <a:rPr lang="ar-IQ" sz="2800" dirty="0" smtClean="0"/>
              <a:t>.</a:t>
            </a:r>
          </a:p>
          <a:p>
            <a:pPr marL="457200" indent="-457200" algn="r" rtl="1">
              <a:buFontTx/>
              <a:buChar char="-"/>
            </a:pPr>
            <a:r>
              <a:rPr lang="ar-IQ" sz="2800" dirty="0" smtClean="0"/>
              <a:t>أو تكليف </a:t>
            </a:r>
            <a:r>
              <a:rPr lang="ar-IQ" sz="2800" dirty="0"/>
              <a:t>العمال بتعويض الوقت الضائع بعمل أضافي بدون أجرلايزيد عن ساعتين لمدة لاتزيد عن 30 يوماً في السنة</a:t>
            </a:r>
            <a:r>
              <a:rPr lang="ar-IQ" sz="2800" dirty="0" smtClean="0"/>
              <a:t>.</a:t>
            </a:r>
          </a:p>
          <a:p>
            <a:pPr marL="457200" indent="-457200" algn="r" rtl="1">
              <a:buFontTx/>
              <a:buChar char="-"/>
            </a:pPr>
            <a:endParaRPr lang="ar-IQ" sz="2800" dirty="0"/>
          </a:p>
          <a:p>
            <a:pPr algn="r" rtl="1"/>
            <a:r>
              <a:rPr lang="ar-IQ" sz="2800" dirty="0" smtClean="0"/>
              <a:t>2- أما </a:t>
            </a:r>
            <a:r>
              <a:rPr lang="ar-IQ" sz="2800" dirty="0"/>
              <a:t>إذا كان توقف العمل بسبب صاحب العمل فعليه دفع أجور العمال طيلة وقف العمل وله تكليفهم بعمل أضافي بساعتين </a:t>
            </a:r>
            <a:r>
              <a:rPr lang="ar-IQ" sz="2800"/>
              <a:t>يومياً </a:t>
            </a:r>
            <a:r>
              <a:rPr lang="ar-IQ" sz="2800" smtClean="0"/>
              <a:t>بأجر و </a:t>
            </a:r>
            <a:r>
              <a:rPr lang="ar-IQ" sz="2800" dirty="0"/>
              <a:t>لايزيد عن 30 يوماً في السنة. </a:t>
            </a:r>
          </a:p>
        </p:txBody>
      </p:sp>
    </p:spTree>
    <p:extLst>
      <p:ext uri="{BB962C8B-B14F-4D97-AF65-F5344CB8AC3E}">
        <p14:creationId xmlns:p14="http://schemas.microsoft.com/office/powerpoint/2010/main" val="3507069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1"/>
            <a:ext cx="8153400" cy="50783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rtl="1"/>
            <a:r>
              <a:rPr lang="ar-IQ" sz="3600" dirty="0" smtClean="0">
                <a:solidFill>
                  <a:srgbClr val="FFFF00"/>
                </a:solidFill>
              </a:rPr>
              <a:t>أجر العمل الإضافي</a:t>
            </a:r>
          </a:p>
          <a:p>
            <a:pPr algn="r" rtl="1"/>
            <a:endParaRPr lang="ar-IQ" sz="3200" dirty="0"/>
          </a:p>
          <a:p>
            <a:pPr algn="just" rtl="1"/>
            <a:r>
              <a:rPr lang="ar-IQ" sz="3200" dirty="0" smtClean="0"/>
              <a:t>أن الساعات </a:t>
            </a:r>
            <a:r>
              <a:rPr lang="ar-IQ" sz="3200" dirty="0"/>
              <a:t>الزائدة عن العمل اليومي </a:t>
            </a:r>
            <a:r>
              <a:rPr lang="ar-IQ" sz="3200" dirty="0" smtClean="0"/>
              <a:t>يعتبر عملاً إضافياً, وكذلك أيضاً ساعات </a:t>
            </a:r>
            <a:r>
              <a:rPr lang="ar-IQ" sz="3200" dirty="0"/>
              <a:t>العمل في أوقات الراحة اليومية </a:t>
            </a:r>
            <a:r>
              <a:rPr lang="ar-IQ" sz="3200" dirty="0" smtClean="0"/>
              <a:t>أو الإستراحة الأسبوعية. ويشترط </a:t>
            </a:r>
            <a:r>
              <a:rPr lang="ar-IQ" sz="3200" dirty="0"/>
              <a:t>أن لاتزيد مدة </a:t>
            </a:r>
            <a:r>
              <a:rPr lang="ar-IQ" sz="3200" dirty="0" smtClean="0"/>
              <a:t>العمل الأضافي  </a:t>
            </a:r>
            <a:r>
              <a:rPr lang="ar-IQ" sz="3200" dirty="0"/>
              <a:t>عن 300 ساعة في </a:t>
            </a:r>
            <a:r>
              <a:rPr lang="ar-IQ" sz="3200" dirty="0" smtClean="0"/>
              <a:t>السنة.</a:t>
            </a:r>
            <a:endParaRPr lang="ar-IQ" sz="3200" dirty="0"/>
          </a:p>
          <a:p>
            <a:pPr algn="just" rtl="1"/>
            <a:r>
              <a:rPr lang="ar-IQ" sz="3200" dirty="0" smtClean="0"/>
              <a:t>1- يكون </a:t>
            </a:r>
            <a:r>
              <a:rPr lang="ar-IQ" sz="3200" dirty="0"/>
              <a:t>أجر العمل الإضافي </a:t>
            </a:r>
            <a:r>
              <a:rPr lang="ar-IQ" sz="3200" dirty="0" smtClean="0"/>
              <a:t>بزيادة </a:t>
            </a:r>
            <a:r>
              <a:rPr lang="en-US" sz="3200" dirty="0" smtClean="0"/>
              <a:t>%50</a:t>
            </a:r>
            <a:r>
              <a:rPr lang="ar-IQ" sz="3200" dirty="0" smtClean="0"/>
              <a:t> إذاكان </a:t>
            </a:r>
            <a:r>
              <a:rPr lang="ar-IQ" sz="3200" dirty="0"/>
              <a:t>العمل </a:t>
            </a:r>
            <a:r>
              <a:rPr lang="ar-IQ" sz="3200" dirty="0" smtClean="0"/>
              <a:t>نهارياً وبمعدل يساوي 5و1 % .</a:t>
            </a:r>
            <a:endParaRPr lang="ar-IQ" sz="3200" dirty="0"/>
          </a:p>
          <a:p>
            <a:pPr algn="just" rtl="1"/>
            <a:r>
              <a:rPr lang="ar-IQ" sz="3200" dirty="0" smtClean="0"/>
              <a:t>2- يكون </a:t>
            </a:r>
            <a:r>
              <a:rPr lang="ar-IQ" sz="3200" dirty="0"/>
              <a:t>أجر العمل الإضافي ضعف أجر العمل إذا كان العمل ليلياً أو من الأعمال الشاقة أو الضارة</a:t>
            </a:r>
            <a:r>
              <a:rPr lang="ar-IQ" sz="3200" dirty="0" smtClean="0"/>
              <a:t>.</a:t>
            </a:r>
          </a:p>
        </p:txBody>
      </p:sp>
    </p:spTree>
    <p:extLst>
      <p:ext uri="{BB962C8B-B14F-4D97-AF65-F5344CB8AC3E}">
        <p14:creationId xmlns:p14="http://schemas.microsoft.com/office/powerpoint/2010/main" val="303657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04800"/>
            <a:ext cx="4648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400" dirty="0">
                <a:solidFill>
                  <a:srgbClr val="FFFF00"/>
                </a:solidFill>
              </a:rPr>
              <a:t>أهمية قانون العمل </a:t>
            </a:r>
            <a:endParaRPr lang="en-US" sz="4400" dirty="0">
              <a:solidFill>
                <a:srgbClr val="FFFF00"/>
              </a:solidFill>
            </a:endParaRPr>
          </a:p>
        </p:txBody>
      </p:sp>
      <p:sp>
        <p:nvSpPr>
          <p:cNvPr id="4" name="Rounded Rectangle 3"/>
          <p:cNvSpPr/>
          <p:nvPr/>
        </p:nvSpPr>
        <p:spPr>
          <a:xfrm>
            <a:off x="152400" y="1295400"/>
            <a:ext cx="87630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2800" dirty="0" smtClean="0">
                <a:solidFill>
                  <a:srgbClr val="FFFF00"/>
                </a:solidFill>
              </a:rPr>
              <a:t>1</a:t>
            </a:r>
            <a:r>
              <a:rPr lang="ar-IQ" sz="2800" dirty="0" smtClean="0">
                <a:solidFill>
                  <a:srgbClr val="FFFF00"/>
                </a:solidFill>
              </a:rPr>
              <a:t>- </a:t>
            </a:r>
            <a:r>
              <a:rPr lang="ar-IQ" sz="2800" dirty="0">
                <a:solidFill>
                  <a:srgbClr val="FFFF00"/>
                </a:solidFill>
              </a:rPr>
              <a:t>أهميته بالنسبة إلى الأفراد والمجتمع </a:t>
            </a:r>
            <a:r>
              <a:rPr lang="ar-IQ" sz="2800" dirty="0" smtClean="0">
                <a:solidFill>
                  <a:srgbClr val="FFFF00"/>
                </a:solidFill>
              </a:rPr>
              <a:t>: </a:t>
            </a:r>
            <a:r>
              <a:rPr lang="ar-IQ" sz="2800" dirty="0" smtClean="0">
                <a:solidFill>
                  <a:schemeClr val="tx1"/>
                </a:solidFill>
              </a:rPr>
              <a:t>ان قانون العمل يمس المصالح الحيوية لمجموعة كبيرة من السكان هم العمال الذين يشكلون الاكثرية الساحقة من السكان من العاملين, فهذا القانون ينظم كيفية حصول هذه الطائفة الكبيرة على ما تستحقه من اجر مقابل العمل كما يحدد ساعات العمل وأوقات الراحة والاجازة, كما يحقق هذا القانون تحسينا لظروف العمل ويتضمن قواعد لحماية فئات معينة كالأحداث والنساء, أي انه يتحدد الوضع الانساني واللاأنساني لحياة العمال.</a:t>
            </a:r>
            <a:endParaRPr lang="en-US" sz="2800" dirty="0">
              <a:solidFill>
                <a:srgbClr val="FFFF00"/>
              </a:solidFill>
            </a:endParaRPr>
          </a:p>
        </p:txBody>
      </p:sp>
    </p:spTree>
    <p:extLst>
      <p:ext uri="{BB962C8B-B14F-4D97-AF65-F5344CB8AC3E}">
        <p14:creationId xmlns:p14="http://schemas.microsoft.com/office/powerpoint/2010/main" val="15493043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7391400" cy="464742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rtl="1"/>
            <a:r>
              <a:rPr lang="ar-IQ" sz="3600" dirty="0">
                <a:solidFill>
                  <a:srgbClr val="FFFF00"/>
                </a:solidFill>
              </a:rPr>
              <a:t>قيود خاصة على تشغيل العمل </a:t>
            </a:r>
            <a:r>
              <a:rPr lang="ar-IQ" sz="3600" dirty="0" smtClean="0">
                <a:solidFill>
                  <a:srgbClr val="FFFF00"/>
                </a:solidFill>
              </a:rPr>
              <a:t>الإضافي</a:t>
            </a:r>
          </a:p>
          <a:p>
            <a:pPr algn="ctr" rtl="1"/>
            <a:endParaRPr lang="ar-IQ" sz="3600" dirty="0">
              <a:solidFill>
                <a:srgbClr val="FFFF00"/>
              </a:solidFill>
            </a:endParaRPr>
          </a:p>
          <a:p>
            <a:pPr algn="r" rtl="1"/>
            <a:r>
              <a:rPr lang="ar-IQ" dirty="0"/>
              <a:t> </a:t>
            </a:r>
            <a:r>
              <a:rPr lang="ar-IQ" sz="2800" dirty="0" smtClean="0"/>
              <a:t>1- يمنع </a:t>
            </a:r>
            <a:r>
              <a:rPr lang="ar-IQ" sz="2800" dirty="0"/>
              <a:t>تشغيل النساء الحوامل شريطة أن تؤدي العمل الإضافي إلى الأضرار بصحة المرأة أو حملها</a:t>
            </a:r>
            <a:r>
              <a:rPr lang="ar-IQ" sz="2800" dirty="0" smtClean="0"/>
              <a:t>.</a:t>
            </a:r>
          </a:p>
          <a:p>
            <a:pPr algn="r" rtl="1"/>
            <a:endParaRPr lang="ar-IQ" sz="2800" dirty="0"/>
          </a:p>
          <a:p>
            <a:pPr algn="r" rtl="1"/>
            <a:r>
              <a:rPr lang="ar-IQ" sz="2800" dirty="0" smtClean="0"/>
              <a:t>2- يمنع </a:t>
            </a:r>
            <a:r>
              <a:rPr lang="ar-IQ" sz="2800" dirty="0"/>
              <a:t>العمل الإضافي في </a:t>
            </a:r>
            <a:r>
              <a:rPr lang="ar-IQ" sz="2800" dirty="0" smtClean="0"/>
              <a:t>المقالع </a:t>
            </a:r>
            <a:r>
              <a:rPr lang="ar-IQ" sz="2800" dirty="0"/>
              <a:t>إلا بصفة مؤقتة </a:t>
            </a:r>
            <a:r>
              <a:rPr lang="ar-IQ" sz="2800" dirty="0" smtClean="0"/>
              <a:t>وفي </a:t>
            </a:r>
            <a:r>
              <a:rPr lang="ar-IQ" sz="2800" dirty="0"/>
              <a:t>حالات </a:t>
            </a:r>
            <a:r>
              <a:rPr lang="ar-IQ" sz="2800" dirty="0" smtClean="0"/>
              <a:t>التالية</a:t>
            </a:r>
            <a:r>
              <a:rPr lang="ar-IQ" sz="2800" dirty="0"/>
              <a:t>:</a:t>
            </a:r>
          </a:p>
          <a:p>
            <a:pPr algn="r" rtl="1"/>
            <a:r>
              <a:rPr lang="ar-IQ" sz="2800" dirty="0"/>
              <a:t> </a:t>
            </a:r>
            <a:r>
              <a:rPr lang="ar-IQ" sz="2800" dirty="0" smtClean="0"/>
              <a:t>- وقوع حادث.</a:t>
            </a:r>
            <a:endParaRPr lang="ar-IQ" sz="2800" dirty="0"/>
          </a:p>
          <a:p>
            <a:pPr algn="r" rtl="1"/>
            <a:r>
              <a:rPr lang="ar-IQ" sz="2800" dirty="0"/>
              <a:t> </a:t>
            </a:r>
            <a:r>
              <a:rPr lang="ar-IQ" sz="2800" dirty="0" smtClean="0"/>
              <a:t>- تلافي </a:t>
            </a:r>
            <a:r>
              <a:rPr lang="ar-IQ" sz="2800" dirty="0"/>
              <a:t>خطر.</a:t>
            </a:r>
          </a:p>
          <a:p>
            <a:pPr algn="r" rtl="1"/>
            <a:r>
              <a:rPr lang="ar-IQ" sz="2800" dirty="0" smtClean="0"/>
              <a:t> - </a:t>
            </a:r>
            <a:r>
              <a:rPr lang="ar-IQ" sz="2800" dirty="0"/>
              <a:t>إصلاح ما نشأ عن وقوع حادث.</a:t>
            </a:r>
          </a:p>
        </p:txBody>
      </p:sp>
    </p:spTree>
    <p:extLst>
      <p:ext uri="{BB962C8B-B14F-4D97-AF65-F5344CB8AC3E}">
        <p14:creationId xmlns:p14="http://schemas.microsoft.com/office/powerpoint/2010/main" val="20756560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447800"/>
            <a:ext cx="7086600" cy="255454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rtl="1"/>
            <a:r>
              <a:rPr lang="ar-IQ" sz="3200" dirty="0">
                <a:solidFill>
                  <a:srgbClr val="FFFF00"/>
                </a:solidFill>
              </a:rPr>
              <a:t>الإستثناء من أحكام تنظيم أوقات العمل </a:t>
            </a:r>
            <a:r>
              <a:rPr lang="ar-IQ" sz="3200" dirty="0" smtClean="0">
                <a:solidFill>
                  <a:srgbClr val="FFFF00"/>
                </a:solidFill>
              </a:rPr>
              <a:t>والراحة</a:t>
            </a:r>
          </a:p>
          <a:p>
            <a:pPr algn="r" rtl="1"/>
            <a:endParaRPr lang="ar-IQ" sz="3200" dirty="0">
              <a:solidFill>
                <a:srgbClr val="FFFF00"/>
              </a:solidFill>
            </a:endParaRPr>
          </a:p>
          <a:p>
            <a:pPr algn="r" rtl="1"/>
            <a:r>
              <a:rPr lang="ar-IQ" sz="3200" dirty="0" smtClean="0"/>
              <a:t>لا </a:t>
            </a:r>
            <a:r>
              <a:rPr lang="ar-IQ" sz="3200" dirty="0"/>
              <a:t>تسري </a:t>
            </a:r>
            <a:r>
              <a:rPr lang="ar-IQ" sz="3200" dirty="0" smtClean="0"/>
              <a:t>الأحكام الخاصة بتنظيم </a:t>
            </a:r>
            <a:r>
              <a:rPr lang="ar-IQ" sz="3200" dirty="0"/>
              <a:t>أوقات </a:t>
            </a:r>
            <a:r>
              <a:rPr lang="ar-IQ" sz="3200" dirty="0" smtClean="0"/>
              <a:t>العمل والراحة</a:t>
            </a:r>
            <a:endParaRPr lang="ar-IQ" sz="3200" dirty="0"/>
          </a:p>
          <a:p>
            <a:pPr algn="r" rtl="1"/>
            <a:r>
              <a:rPr lang="ar-IQ" sz="3200" dirty="0"/>
              <a:t> </a:t>
            </a:r>
            <a:r>
              <a:rPr lang="ar-IQ" sz="3200" dirty="0" smtClean="0"/>
              <a:t> 1- </a:t>
            </a:r>
            <a:r>
              <a:rPr lang="ar-IQ" sz="3200" dirty="0"/>
              <a:t>على عمال الزراعة</a:t>
            </a:r>
          </a:p>
          <a:p>
            <a:pPr algn="r" rtl="1"/>
            <a:r>
              <a:rPr lang="ar-IQ" sz="3200" dirty="0"/>
              <a:t> </a:t>
            </a:r>
            <a:r>
              <a:rPr lang="ar-IQ" sz="3200" dirty="0" smtClean="0"/>
              <a:t> 2- </a:t>
            </a:r>
            <a:r>
              <a:rPr lang="ar-IQ" sz="3200" dirty="0"/>
              <a:t>على عمال الخدمة المنزلية.</a:t>
            </a:r>
          </a:p>
        </p:txBody>
      </p:sp>
    </p:spTree>
    <p:extLst>
      <p:ext uri="{BB962C8B-B14F-4D97-AF65-F5344CB8AC3E}">
        <p14:creationId xmlns:p14="http://schemas.microsoft.com/office/powerpoint/2010/main" val="316303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3284375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697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304800"/>
            <a:ext cx="41148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smtClean="0"/>
              <a:t>1- الأجازة السنوية</a:t>
            </a:r>
            <a:endParaRPr lang="en-US" sz="3200" dirty="0"/>
          </a:p>
        </p:txBody>
      </p:sp>
      <p:sp>
        <p:nvSpPr>
          <p:cNvPr id="3" name="Rectangle 2"/>
          <p:cNvSpPr/>
          <p:nvPr/>
        </p:nvSpPr>
        <p:spPr>
          <a:xfrm>
            <a:off x="533400" y="1524000"/>
            <a:ext cx="8173872" cy="4876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t>الحكمة من منح الإجازة </a:t>
            </a:r>
            <a:r>
              <a:rPr lang="ar-IQ" sz="2800" dirty="0" smtClean="0"/>
              <a:t>السنوية</a:t>
            </a:r>
            <a:r>
              <a:rPr lang="en-US" sz="2800" dirty="0" smtClean="0"/>
              <a:t>.</a:t>
            </a:r>
          </a:p>
          <a:p>
            <a:pPr algn="just" rtl="1"/>
            <a:r>
              <a:rPr lang="ar-IQ" sz="2800" dirty="0" smtClean="0"/>
              <a:t>1- مصلحة </a:t>
            </a:r>
            <a:r>
              <a:rPr lang="ar-IQ" sz="2800" dirty="0"/>
              <a:t>العامل في رعاية مصلحته الشخصية.</a:t>
            </a:r>
          </a:p>
          <a:p>
            <a:pPr algn="just" rtl="1"/>
            <a:r>
              <a:rPr lang="ar-IQ" sz="2800" dirty="0" smtClean="0"/>
              <a:t>2- مصلحة </a:t>
            </a:r>
            <a:r>
              <a:rPr lang="ar-IQ" sz="2800" dirty="0"/>
              <a:t>صاحب العمل في تجديد نشاط عماله</a:t>
            </a:r>
            <a:r>
              <a:rPr lang="ar-IQ" sz="2800" dirty="0" smtClean="0"/>
              <a:t>. </a:t>
            </a:r>
          </a:p>
          <a:p>
            <a:pPr algn="just" rtl="1"/>
            <a:r>
              <a:rPr lang="ar-IQ" sz="2800" dirty="0" smtClean="0"/>
              <a:t>3- مصلحة </a:t>
            </a:r>
            <a:r>
              <a:rPr lang="ar-IQ" sz="2800" dirty="0"/>
              <a:t>المجتمع الذي يعتبر العمال جزءً من ثروته القومية يجب صيانته</a:t>
            </a:r>
            <a:r>
              <a:rPr lang="ar-IQ" sz="2800" dirty="0" smtClean="0"/>
              <a:t>.</a:t>
            </a:r>
          </a:p>
          <a:p>
            <a:pPr algn="just" rtl="1"/>
            <a:endParaRPr lang="ar-IQ" sz="2800" dirty="0"/>
          </a:p>
          <a:p>
            <a:pPr algn="just" rtl="1"/>
            <a:r>
              <a:rPr lang="ar-IQ" sz="2800" dirty="0"/>
              <a:t> جعل المشرع أحكام الإجازة السنوية من النظام العام لرجحان المصلحة الإجتماعية  على المصلحة </a:t>
            </a:r>
            <a:r>
              <a:rPr lang="ar-IQ" sz="2800" dirty="0" smtClean="0"/>
              <a:t>الفردية, وعليه فان أي اتفاق تقل مدتها عما هو مقرر قانونا, أو يقضي بعدم استحقاق العامل اجازة سنوية يعتبر باطلا</a:t>
            </a:r>
            <a:endParaRPr lang="ar-IQ" sz="2800" dirty="0"/>
          </a:p>
          <a:p>
            <a:pPr algn="r" rtl="1"/>
            <a:endParaRPr lang="ar-IQ" sz="2800" dirty="0"/>
          </a:p>
        </p:txBody>
      </p:sp>
    </p:spTree>
    <p:extLst>
      <p:ext uri="{BB962C8B-B14F-4D97-AF65-F5344CB8AC3E}">
        <p14:creationId xmlns:p14="http://schemas.microsoft.com/office/powerpoint/2010/main" val="2753277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ar-IQ" sz="3200" b="1" dirty="0" smtClean="0">
              <a:solidFill>
                <a:srgbClr val="002060"/>
              </a:solidFill>
            </a:endParaRPr>
          </a:p>
          <a:p>
            <a:pPr algn="ctr"/>
            <a:r>
              <a:rPr lang="ar-IQ" sz="3600" b="1" dirty="0" smtClean="0">
                <a:solidFill>
                  <a:srgbClr val="002060"/>
                </a:solidFill>
              </a:rPr>
              <a:t>مدة الإجازة السنوية</a:t>
            </a:r>
            <a:endParaRPr lang="en-US" sz="2800" dirty="0" smtClean="0"/>
          </a:p>
          <a:p>
            <a:pPr algn="just" rtl="1"/>
            <a:r>
              <a:rPr lang="en-US" sz="2800" dirty="0" smtClean="0"/>
              <a:t>1</a:t>
            </a:r>
            <a:r>
              <a:rPr lang="ar-IQ" sz="3200" dirty="0" smtClean="0"/>
              <a:t>- يستحق </a:t>
            </a:r>
            <a:r>
              <a:rPr lang="ar-IQ" sz="3200" dirty="0"/>
              <a:t>العامل إجازة سنوية لمدة عشرين يوماً </a:t>
            </a:r>
            <a:r>
              <a:rPr lang="ar-IQ" sz="3200" dirty="0" smtClean="0"/>
              <a:t>بأجر عن </a:t>
            </a:r>
            <a:r>
              <a:rPr lang="ar-IQ" sz="3200" dirty="0"/>
              <a:t>كل سنة عمل </a:t>
            </a:r>
            <a:r>
              <a:rPr lang="ar-IQ" sz="3200" dirty="0" smtClean="0"/>
              <a:t>كحد أدنى </a:t>
            </a:r>
            <a:r>
              <a:rPr lang="ar-IQ" sz="3200" dirty="0"/>
              <a:t>في الأعمال الإعتيادية.</a:t>
            </a:r>
          </a:p>
          <a:p>
            <a:pPr algn="just" rtl="1"/>
            <a:r>
              <a:rPr lang="ar-IQ" sz="3200" dirty="0" smtClean="0"/>
              <a:t>2- يستحق </a:t>
            </a:r>
            <a:r>
              <a:rPr lang="ar-IQ" sz="3200" dirty="0"/>
              <a:t>العامل إجازة سنوية لمدة ثلاثون يوماً في </a:t>
            </a:r>
            <a:r>
              <a:rPr lang="ar-IQ" sz="3200" dirty="0" smtClean="0"/>
              <a:t>الأعمال الشاقة </a:t>
            </a:r>
            <a:r>
              <a:rPr lang="ar-IQ" sz="3200" dirty="0"/>
              <a:t>والضارة عن كل سنة عمل</a:t>
            </a:r>
            <a:r>
              <a:rPr lang="ar-IQ" sz="3200" dirty="0" smtClean="0"/>
              <a:t>..</a:t>
            </a:r>
          </a:p>
          <a:p>
            <a:pPr algn="just" rtl="1"/>
            <a:r>
              <a:rPr lang="ar-IQ" sz="3200" dirty="0" smtClean="0"/>
              <a:t>3- يمنح </a:t>
            </a:r>
            <a:r>
              <a:rPr lang="ar-IQ" sz="3200" dirty="0"/>
              <a:t>العامل الإجازة السنوية المستحقة دفعة </a:t>
            </a:r>
            <a:r>
              <a:rPr lang="ar-IQ" sz="3200" dirty="0" smtClean="0"/>
              <a:t>واحدة.</a:t>
            </a:r>
            <a:endParaRPr lang="ar-IQ" sz="3200" dirty="0"/>
          </a:p>
          <a:p>
            <a:pPr algn="just" rtl="1"/>
            <a:r>
              <a:rPr lang="ar-IQ" sz="3200" dirty="0" smtClean="0"/>
              <a:t>4- لايعتبر </a:t>
            </a:r>
            <a:r>
              <a:rPr lang="ar-IQ" sz="3200" dirty="0"/>
              <a:t>من الإجازة أيام العطلات الرسمية التي يتخللها</a:t>
            </a:r>
            <a:r>
              <a:rPr lang="ar-IQ" sz="3200" dirty="0" smtClean="0"/>
              <a:t>.</a:t>
            </a:r>
          </a:p>
          <a:p>
            <a:pPr algn="just" rtl="1"/>
            <a:r>
              <a:rPr lang="ar-IQ" sz="3200" dirty="0" smtClean="0"/>
              <a:t>5- </a:t>
            </a:r>
            <a:r>
              <a:rPr lang="ar-IQ" sz="3200" dirty="0"/>
              <a:t>تزيد مدة الإجازة السنوية يومان عن كل خمس سنوات عمل لدى نفس صاحب العمل</a:t>
            </a:r>
            <a:r>
              <a:rPr lang="ar-IQ" sz="3200" dirty="0" smtClean="0"/>
              <a:t>.</a:t>
            </a:r>
          </a:p>
          <a:p>
            <a:pPr algn="just" rtl="1"/>
            <a:r>
              <a:rPr lang="ar-IQ" sz="3200" dirty="0" smtClean="0"/>
              <a:t>6- </a:t>
            </a:r>
            <a:r>
              <a:rPr lang="ar-IQ" sz="3200" dirty="0"/>
              <a:t>الخدمة التي يقضيها العامل لدى صاحب عمل آخر لاتعتمد لزيادة الإجازة السنوية</a:t>
            </a:r>
            <a:r>
              <a:rPr lang="ar-IQ" sz="3200" dirty="0" smtClean="0"/>
              <a:t>.</a:t>
            </a:r>
            <a:endParaRPr lang="ar-IQ" sz="3200" dirty="0"/>
          </a:p>
          <a:p>
            <a:pPr algn="just" rtl="1"/>
            <a:endParaRPr lang="ar-IQ" sz="3200" dirty="0"/>
          </a:p>
        </p:txBody>
      </p:sp>
    </p:spTree>
    <p:extLst>
      <p:ext uri="{BB962C8B-B14F-4D97-AF65-F5344CB8AC3E}">
        <p14:creationId xmlns:p14="http://schemas.microsoft.com/office/powerpoint/2010/main" val="2121490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199"/>
            <a:ext cx="8283054"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rtl="1"/>
            <a:r>
              <a:rPr lang="ar-IQ" sz="3200" dirty="0" smtClean="0"/>
              <a:t>7- </a:t>
            </a:r>
            <a:r>
              <a:rPr lang="ar-IQ" sz="3200" dirty="0"/>
              <a:t>كل إتفاق يقضي بالتخلي عن حق العامل عن الإجازة السنوية أو التنازل عنها كلاً أو جزءً يقع </a:t>
            </a:r>
            <a:r>
              <a:rPr lang="ar-IQ" sz="3200" dirty="0" smtClean="0"/>
              <a:t>باطلاً.</a:t>
            </a:r>
            <a:endParaRPr lang="en-US" sz="3200" dirty="0" smtClean="0"/>
          </a:p>
          <a:p>
            <a:pPr algn="just" rtl="1"/>
            <a:r>
              <a:rPr lang="ar-IQ" sz="3200" dirty="0" smtClean="0"/>
              <a:t>8- لايجوز </a:t>
            </a:r>
            <a:r>
              <a:rPr lang="ar-IQ" sz="3200" dirty="0"/>
              <a:t>للعامل المجاز أن يمارس أي عمل مأجور خلال تمتعه بأيام الإجازة السنوية</a:t>
            </a:r>
            <a:r>
              <a:rPr lang="ar-IQ" sz="3200" dirty="0" smtClean="0"/>
              <a:t>.</a:t>
            </a:r>
            <a:endParaRPr lang="en-US" sz="3200" dirty="0" smtClean="0"/>
          </a:p>
          <a:p>
            <a:pPr algn="just" rtl="1"/>
            <a:r>
              <a:rPr lang="ar-IQ" sz="3200" dirty="0" smtClean="0"/>
              <a:t>9- لمتطلبات </a:t>
            </a:r>
            <a:r>
              <a:rPr lang="ar-IQ" sz="3200" dirty="0"/>
              <a:t>العمل أومصلحة العمال يجوز تجزئة الإجازة السنوية إلى فترات بحيث لاتقل إحداها عن 14 يوم عمل </a:t>
            </a:r>
            <a:r>
              <a:rPr lang="ar-IQ" sz="3200" dirty="0" smtClean="0"/>
              <a:t>متصلة</a:t>
            </a:r>
            <a:r>
              <a:rPr lang="ar-IQ" sz="3200" dirty="0"/>
              <a:t>.</a:t>
            </a:r>
          </a:p>
          <a:p>
            <a:pPr algn="just" rtl="1"/>
            <a:r>
              <a:rPr lang="ar-IQ" sz="3200" smtClean="0"/>
              <a:t>10- تدفع </a:t>
            </a:r>
            <a:r>
              <a:rPr lang="ar-IQ" sz="3200" dirty="0"/>
              <a:t>للعامل أجور إلأيام التي لم يتمتع بها من إجازته السنوية عند إنتهاء عمله لأي سبب كان على اساس الأجر الذي كان </a:t>
            </a:r>
            <a:r>
              <a:rPr lang="ar-IQ" sz="3200" dirty="0" smtClean="0"/>
              <a:t>يتقاضاه, مضافا أليه تعويض يعادل هذا الأجر.</a:t>
            </a:r>
            <a:endParaRPr lang="en-US" sz="3200" dirty="0" smtClean="0"/>
          </a:p>
        </p:txBody>
      </p:sp>
    </p:spTree>
    <p:extLst>
      <p:ext uri="{BB962C8B-B14F-4D97-AF65-F5344CB8AC3E}">
        <p14:creationId xmlns:p14="http://schemas.microsoft.com/office/powerpoint/2010/main" val="9006589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228600"/>
            <a:ext cx="4343400" cy="990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ثانياً:الإجازة المرضية</a:t>
            </a:r>
          </a:p>
        </p:txBody>
      </p:sp>
      <p:sp>
        <p:nvSpPr>
          <p:cNvPr id="3" name="Rectangle 2"/>
          <p:cNvSpPr/>
          <p:nvPr/>
        </p:nvSpPr>
        <p:spPr>
          <a:xfrm>
            <a:off x="457200" y="1295400"/>
            <a:ext cx="8305800" cy="5257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a:t>
            </a:r>
            <a:r>
              <a:rPr lang="ar-IQ" sz="2800" dirty="0" smtClean="0">
                <a:latin typeface="Times New Roman" pitchFamily="18" charset="0"/>
                <a:cs typeface="Times New Roman" pitchFamily="18" charset="0"/>
              </a:rPr>
              <a:t>يمنح </a:t>
            </a:r>
            <a:r>
              <a:rPr lang="ar-IQ" sz="2800" dirty="0">
                <a:latin typeface="Times New Roman" pitchFamily="18" charset="0"/>
                <a:cs typeface="Times New Roman" pitchFamily="18" charset="0"/>
              </a:rPr>
              <a:t>العامل إجازة </a:t>
            </a:r>
            <a:r>
              <a:rPr lang="ar-IQ" sz="2800" dirty="0" smtClean="0">
                <a:latin typeface="Times New Roman" pitchFamily="18" charset="0"/>
                <a:cs typeface="Times New Roman" pitchFamily="18" charset="0"/>
              </a:rPr>
              <a:t>مرضية </a:t>
            </a:r>
            <a:r>
              <a:rPr lang="ar-IQ" sz="2800" dirty="0">
                <a:latin typeface="Times New Roman" pitchFamily="18" charset="0"/>
                <a:cs typeface="Times New Roman" pitchFamily="18" charset="0"/>
              </a:rPr>
              <a:t>بأجر تام لمدة 30 يوماً </a:t>
            </a:r>
            <a:r>
              <a:rPr lang="ar-IQ" sz="2800" dirty="0" smtClean="0">
                <a:latin typeface="Times New Roman" pitchFamily="18" charset="0"/>
                <a:cs typeface="Times New Roman" pitchFamily="18" charset="0"/>
              </a:rPr>
              <a:t>عن سنة العمل.</a:t>
            </a:r>
            <a:endParaRPr lang="ar-IQ" sz="2800" dirty="0">
              <a:latin typeface="Times New Roman" pitchFamily="18" charset="0"/>
              <a:cs typeface="Times New Roman" pitchFamily="18" charset="0"/>
            </a:endParaRPr>
          </a:p>
          <a:p>
            <a:pPr algn="r" rtl="1"/>
            <a:r>
              <a:rPr lang="ar-IQ" sz="28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ar-IQ" sz="2800" dirty="0" smtClean="0">
                <a:latin typeface="Times New Roman" pitchFamily="18" charset="0"/>
                <a:cs typeface="Times New Roman" pitchFamily="18" charset="0"/>
              </a:rPr>
              <a:t>اذا لم يستنفذ العامل أجازته المرضية, فان هذه الاجازة غير مستنفذة تتراكم لحد (180) يوما, يمكن للعامل ان يستنفذها حين يواجه حالة مرضية تقتضي الانقطاع عن العمل فترة طويلة.</a:t>
            </a:r>
            <a:endParaRPr lang="ar-IQ" sz="2800" dirty="0">
              <a:latin typeface="Times New Roman" pitchFamily="18" charset="0"/>
              <a:cs typeface="Times New Roman" pitchFamily="18" charset="0"/>
            </a:endParaRPr>
          </a:p>
          <a:p>
            <a:pPr algn="r" rtl="1"/>
            <a:r>
              <a:rPr lang="ar-IQ" sz="28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ar-IQ" sz="2800" dirty="0" smtClean="0">
                <a:latin typeface="Times New Roman" pitchFamily="18" charset="0"/>
                <a:cs typeface="Times New Roman" pitchFamily="18" charset="0"/>
              </a:rPr>
              <a:t>في </a:t>
            </a:r>
            <a:r>
              <a:rPr lang="ar-IQ" sz="2800" dirty="0">
                <a:latin typeface="Times New Roman" pitchFamily="18" charset="0"/>
                <a:cs typeface="Times New Roman" pitchFamily="18" charset="0"/>
              </a:rPr>
              <a:t>حالة عدم وجود رصيد كاف يعتبر العامل مجازاً بدون أجر ويحصل على مزاياه من قانون الضمان الإجتماعي</a:t>
            </a:r>
            <a:r>
              <a:rPr lang="ar-IQ"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r" rtl="1"/>
            <a:r>
              <a:rPr lang="ar-IQ" sz="28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ar-IQ" sz="2800" dirty="0" smtClean="0">
                <a:latin typeface="Times New Roman" pitchFamily="18" charset="0"/>
                <a:cs typeface="Times New Roman" pitchFamily="18" charset="0"/>
              </a:rPr>
              <a:t>إن </a:t>
            </a:r>
            <a:r>
              <a:rPr lang="ar-IQ" sz="2800" dirty="0">
                <a:latin typeface="Times New Roman" pitchFamily="18" charset="0"/>
                <a:cs typeface="Times New Roman" pitchFamily="18" charset="0"/>
              </a:rPr>
              <a:t>العامل غير المشمول بالضمان يعتبر موقوفاً عن العمل لمدة ستة أشهر.</a:t>
            </a:r>
          </a:p>
          <a:p>
            <a:pPr algn="r" rtl="1"/>
            <a:r>
              <a:rPr lang="ar-IQ" sz="28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a:t>
            </a:r>
            <a:r>
              <a:rPr lang="ar-IQ" sz="2800" dirty="0" smtClean="0">
                <a:latin typeface="Times New Roman" pitchFamily="18" charset="0"/>
                <a:cs typeface="Times New Roman" pitchFamily="18" charset="0"/>
              </a:rPr>
              <a:t>تمنح </a:t>
            </a:r>
            <a:r>
              <a:rPr lang="ar-IQ" sz="2800" dirty="0">
                <a:latin typeface="Times New Roman" pitchFamily="18" charset="0"/>
                <a:cs typeface="Times New Roman" pitchFamily="18" charset="0"/>
              </a:rPr>
              <a:t>الإجازة  المرضية إستناداً </a:t>
            </a:r>
            <a:r>
              <a:rPr lang="ar-IQ" sz="2800" dirty="0" smtClean="0">
                <a:latin typeface="Times New Roman" pitchFamily="18" charset="0"/>
                <a:cs typeface="Times New Roman" pitchFamily="18" charset="0"/>
              </a:rPr>
              <a:t>لتقرير </a:t>
            </a:r>
            <a:r>
              <a:rPr lang="ar-IQ" sz="2800" dirty="0">
                <a:latin typeface="Times New Roman" pitchFamily="18" charset="0"/>
                <a:cs typeface="Times New Roman" pitchFamily="18" charset="0"/>
              </a:rPr>
              <a:t>طبي صادر عن جهة طبية رسمية أو جهة طبية معتمدة لدى صاحب العمل وهو  طبيب المشروع المتفرغ لمعالجة العمال</a:t>
            </a:r>
            <a:r>
              <a:rPr lang="ar-IQ" sz="2800" dirty="0" smtClean="0">
                <a:latin typeface="Times New Roman" pitchFamily="18" charset="0"/>
                <a:cs typeface="Times New Roman" pitchFamily="18" charset="0"/>
              </a:rPr>
              <a:t>.</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30321509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7543800" cy="378565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rtl="1"/>
            <a:r>
              <a:rPr lang="ar-IQ" sz="4000" dirty="0">
                <a:solidFill>
                  <a:srgbClr val="FF0000"/>
                </a:solidFill>
              </a:rPr>
              <a:t>ثالثاً: إجازة </a:t>
            </a:r>
            <a:r>
              <a:rPr lang="ar-IQ" sz="4000" dirty="0" smtClean="0">
                <a:solidFill>
                  <a:srgbClr val="FF0000"/>
                </a:solidFill>
              </a:rPr>
              <a:t>الأعياد</a:t>
            </a:r>
          </a:p>
          <a:p>
            <a:pPr algn="ctr" rtl="1"/>
            <a:endParaRPr lang="ar-IQ" sz="4000" dirty="0">
              <a:solidFill>
                <a:srgbClr val="FF0000"/>
              </a:solidFill>
            </a:endParaRPr>
          </a:p>
          <a:p>
            <a:pPr algn="r" rtl="1"/>
            <a:r>
              <a:rPr lang="ar-IQ" sz="3200" dirty="0" smtClean="0"/>
              <a:t>1- </a:t>
            </a:r>
            <a:r>
              <a:rPr lang="ar-IQ" sz="3200" dirty="0"/>
              <a:t>يتمتع العامل </a:t>
            </a:r>
            <a:r>
              <a:rPr lang="ar-IQ" sz="3200" dirty="0" smtClean="0"/>
              <a:t>بإستراحة </a:t>
            </a:r>
            <a:r>
              <a:rPr lang="ar-IQ" sz="3200" dirty="0"/>
              <a:t>جميع أيام الأعياد والعطلات الرسمية بأجر </a:t>
            </a:r>
            <a:r>
              <a:rPr lang="ar-IQ" sz="3200" dirty="0" smtClean="0"/>
              <a:t>تام.</a:t>
            </a:r>
          </a:p>
          <a:p>
            <a:pPr algn="r" rtl="1"/>
            <a:endParaRPr lang="ar-IQ" sz="3200" dirty="0"/>
          </a:p>
          <a:p>
            <a:pPr algn="r" rtl="1"/>
            <a:r>
              <a:rPr lang="ar-IQ" sz="3200" dirty="0"/>
              <a:t>2-لايشترط لإستحقاق الأجر الإشتغال قبل أيام العطل </a:t>
            </a:r>
            <a:r>
              <a:rPr lang="ar-IQ" sz="3200" dirty="0" smtClean="0"/>
              <a:t>والأعياد.</a:t>
            </a:r>
            <a:endParaRPr lang="ar-IQ" sz="3200" dirty="0"/>
          </a:p>
        </p:txBody>
      </p:sp>
    </p:spTree>
    <p:extLst>
      <p:ext uri="{BB962C8B-B14F-4D97-AF65-F5344CB8AC3E}">
        <p14:creationId xmlns:p14="http://schemas.microsoft.com/office/powerpoint/2010/main" val="12775966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381000"/>
            <a:ext cx="4267200" cy="838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smtClean="0"/>
              <a:t>تنظيم عمل النساء</a:t>
            </a:r>
            <a:endParaRPr lang="ar-IQ" sz="3600" dirty="0"/>
          </a:p>
        </p:txBody>
      </p:sp>
      <p:sp>
        <p:nvSpPr>
          <p:cNvPr id="3" name="Rectangle 2"/>
          <p:cNvSpPr/>
          <p:nvPr/>
        </p:nvSpPr>
        <p:spPr>
          <a:xfrm>
            <a:off x="533400" y="1371600"/>
            <a:ext cx="8153400" cy="5105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t>إن القانون النافذ أضفى على المرأة العاملة حماية متميزة وأورد </a:t>
            </a:r>
            <a:r>
              <a:rPr lang="ar-IQ" sz="2800" dirty="0" smtClean="0"/>
              <a:t>لها أحكاماً </a:t>
            </a:r>
            <a:r>
              <a:rPr lang="ar-IQ" sz="2800" dirty="0"/>
              <a:t>خاصة وكما يلي:</a:t>
            </a:r>
          </a:p>
          <a:p>
            <a:pPr algn="r" rtl="1"/>
            <a:r>
              <a:rPr lang="ar-IQ" sz="2800" dirty="0" smtClean="0">
                <a:solidFill>
                  <a:srgbClr val="002060"/>
                </a:solidFill>
              </a:rPr>
              <a:t>أولاً : العمل </a:t>
            </a:r>
            <a:r>
              <a:rPr lang="ar-IQ" sz="2800" dirty="0">
                <a:solidFill>
                  <a:srgbClr val="002060"/>
                </a:solidFill>
              </a:rPr>
              <a:t>الليلي: </a:t>
            </a:r>
            <a:r>
              <a:rPr lang="ar-IQ" sz="2800" dirty="0" smtClean="0"/>
              <a:t>حظر </a:t>
            </a:r>
            <a:r>
              <a:rPr lang="ar-IQ" sz="2800" dirty="0"/>
              <a:t>القانون عمل النساء في الأعمال الليلية إلا في الحالات التالية:</a:t>
            </a:r>
          </a:p>
          <a:p>
            <a:pPr algn="r" rtl="1"/>
            <a:r>
              <a:rPr lang="ar-IQ" sz="2800" dirty="0" smtClean="0"/>
              <a:t>1- العاملات </a:t>
            </a:r>
            <a:r>
              <a:rPr lang="ar-IQ" sz="2800" dirty="0"/>
              <a:t>في أعمال إدارية.</a:t>
            </a:r>
          </a:p>
          <a:p>
            <a:pPr algn="r" rtl="1"/>
            <a:r>
              <a:rPr lang="ar-IQ" sz="2800" smtClean="0"/>
              <a:t>2- العاملات </a:t>
            </a:r>
            <a:r>
              <a:rPr lang="ar-IQ" sz="2800" dirty="0"/>
              <a:t>في الخدمات الصحية والترفيهية</a:t>
            </a:r>
            <a:r>
              <a:rPr lang="ar-IQ" sz="2800" dirty="0" smtClean="0"/>
              <a:t>.</a:t>
            </a:r>
          </a:p>
          <a:p>
            <a:pPr algn="r" rtl="1"/>
            <a:r>
              <a:rPr lang="ar-IQ" sz="2800" dirty="0" smtClean="0"/>
              <a:t>3- </a:t>
            </a:r>
            <a:r>
              <a:rPr lang="ar-IQ" sz="2800" dirty="0"/>
              <a:t>العاملات في خدمات النقل والإتصالات.</a:t>
            </a:r>
          </a:p>
          <a:p>
            <a:pPr algn="r" rtl="1"/>
            <a:r>
              <a:rPr lang="ar-IQ" sz="2800" dirty="0" smtClean="0"/>
              <a:t>4- إذا كان </a:t>
            </a:r>
            <a:r>
              <a:rPr lang="ar-IQ" sz="2800" dirty="0"/>
              <a:t>العمل يتعلق بمواد أولية أو إنتاج يكون عرضة للتلف السريع وكان العمل في الليل ضرورياً للمحافظة </a:t>
            </a:r>
            <a:r>
              <a:rPr lang="ar-IQ" sz="2800" dirty="0" smtClean="0"/>
              <a:t>عليها.</a:t>
            </a:r>
            <a:endParaRPr lang="ar-IQ" sz="2800" dirty="0"/>
          </a:p>
          <a:p>
            <a:pPr algn="r" rtl="1"/>
            <a:endParaRPr lang="ar-IQ" sz="2800" dirty="0"/>
          </a:p>
        </p:txBody>
      </p:sp>
    </p:spTree>
    <p:extLst>
      <p:ext uri="{BB962C8B-B14F-4D97-AF65-F5344CB8AC3E}">
        <p14:creationId xmlns:p14="http://schemas.microsoft.com/office/powerpoint/2010/main" val="727644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772400" cy="4524315"/>
          </a:xfrm>
          <a:prstGeom prst="rect">
            <a:avLst/>
          </a:prstGeom>
          <a:solidFill>
            <a:srgbClr val="00B050"/>
          </a:solidFill>
        </p:spPr>
        <p:txBody>
          <a:bodyPr wrap="square" rtlCol="0">
            <a:spAutoFit/>
          </a:bodyPr>
          <a:lstStyle/>
          <a:p>
            <a:pPr algn="r" rtl="1"/>
            <a:endParaRPr lang="ar-IQ" sz="3200" dirty="0" smtClean="0">
              <a:solidFill>
                <a:srgbClr val="002060"/>
              </a:solidFill>
            </a:endParaRPr>
          </a:p>
          <a:p>
            <a:pPr algn="r" rtl="1"/>
            <a:endParaRPr lang="ar-IQ" sz="3200" dirty="0" smtClean="0">
              <a:solidFill>
                <a:srgbClr val="002060"/>
              </a:solidFill>
            </a:endParaRPr>
          </a:p>
          <a:p>
            <a:pPr algn="r" rtl="1"/>
            <a:r>
              <a:rPr lang="ar-IQ" sz="3200" dirty="0" smtClean="0">
                <a:solidFill>
                  <a:srgbClr val="002060"/>
                </a:solidFill>
              </a:rPr>
              <a:t>ثانياً</a:t>
            </a:r>
            <a:r>
              <a:rPr lang="ar-IQ" sz="3200" dirty="0">
                <a:solidFill>
                  <a:srgbClr val="002060"/>
                </a:solidFill>
              </a:rPr>
              <a:t>: </a:t>
            </a:r>
            <a:r>
              <a:rPr lang="ar-IQ" sz="3200" dirty="0"/>
              <a:t>عدم تشغيل النساء في الأعمال المرهقة و الضارة </a:t>
            </a:r>
            <a:endParaRPr lang="ar-IQ" sz="3200" dirty="0" smtClean="0"/>
          </a:p>
          <a:p>
            <a:pPr algn="r" rtl="1"/>
            <a:r>
              <a:rPr lang="ar-IQ" sz="3200" dirty="0" smtClean="0"/>
              <a:t>بالصحة. مثل</a:t>
            </a:r>
          </a:p>
          <a:p>
            <a:pPr algn="r" rtl="1"/>
            <a:r>
              <a:rPr lang="ar-IQ" sz="3200" dirty="0"/>
              <a:t> </a:t>
            </a:r>
            <a:r>
              <a:rPr lang="ar-IQ" sz="3200" dirty="0" smtClean="0"/>
              <a:t>1- أعمال </a:t>
            </a:r>
            <a:r>
              <a:rPr lang="ar-IQ" sz="3200" dirty="0"/>
              <a:t>التنقيب عن الآثار القديمة </a:t>
            </a:r>
            <a:r>
              <a:rPr lang="ar-IQ" sz="3200" dirty="0" smtClean="0"/>
              <a:t>والحفريات الأخرى.</a:t>
            </a:r>
            <a:endParaRPr lang="ar-IQ" sz="3200" dirty="0"/>
          </a:p>
          <a:p>
            <a:pPr algn="r" rtl="1"/>
            <a:r>
              <a:rPr lang="ar-IQ" sz="3200" dirty="0"/>
              <a:t> </a:t>
            </a:r>
            <a:r>
              <a:rPr lang="ar-IQ" sz="3200" dirty="0" smtClean="0"/>
              <a:t>2- أعمال اللحام بالاوكسجين، </a:t>
            </a:r>
            <a:r>
              <a:rPr lang="ar-IQ" sz="3200" dirty="0"/>
              <a:t>وطلاء المرايا بالزئبق.أو العجن في صناعة البطاريات، والعمل في المدابغ</a:t>
            </a:r>
            <a:r>
              <a:rPr lang="ar-IQ" sz="3200" dirty="0" smtClean="0"/>
              <a:t>.</a:t>
            </a:r>
          </a:p>
          <a:p>
            <a:pPr algn="r" rtl="1"/>
            <a:endParaRPr lang="ar-IQ" sz="3200" dirty="0"/>
          </a:p>
          <a:p>
            <a:pPr algn="r" rtl="1"/>
            <a:endParaRPr lang="en-US" sz="3200" dirty="0"/>
          </a:p>
        </p:txBody>
      </p:sp>
    </p:spTree>
    <p:extLst>
      <p:ext uri="{BB962C8B-B14F-4D97-AF65-F5344CB8AC3E}">
        <p14:creationId xmlns:p14="http://schemas.microsoft.com/office/powerpoint/2010/main" val="2347958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7620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FFFF00"/>
                </a:solidFill>
              </a:rPr>
              <a:t>2</a:t>
            </a:r>
            <a:r>
              <a:rPr lang="ar-IQ" sz="3600" dirty="0" smtClean="0">
                <a:solidFill>
                  <a:srgbClr val="FFFF00"/>
                </a:solidFill>
              </a:rPr>
              <a:t>-قانون </a:t>
            </a:r>
            <a:r>
              <a:rPr lang="ar-IQ" sz="3600" dirty="0">
                <a:solidFill>
                  <a:srgbClr val="FFFF00"/>
                </a:solidFill>
              </a:rPr>
              <a:t>العمل وأثره على حياة الإقتصادية</a:t>
            </a:r>
          </a:p>
        </p:txBody>
      </p:sp>
      <p:sp>
        <p:nvSpPr>
          <p:cNvPr id="4" name="Rounded Rectangle 3"/>
          <p:cNvSpPr/>
          <p:nvPr/>
        </p:nvSpPr>
        <p:spPr>
          <a:xfrm>
            <a:off x="685800" y="1981200"/>
            <a:ext cx="26670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t> يؤثر على الدخل القومي والقوة  </a:t>
            </a:r>
            <a:r>
              <a:rPr lang="ar-IQ" sz="3200" dirty="0" smtClean="0"/>
              <a:t>الشرائية, اذ ان تحسين الاجور يؤثر على الاستهلاك ويؤدي الى زيادة الانتاج. </a:t>
            </a:r>
          </a:p>
          <a:p>
            <a:pPr algn="ctr" rtl="1"/>
            <a:r>
              <a:rPr lang="ar-IQ" sz="3200" dirty="0" smtClean="0"/>
              <a:t> </a:t>
            </a:r>
            <a:endParaRPr lang="en-US" sz="3200" dirty="0"/>
          </a:p>
        </p:txBody>
      </p:sp>
      <p:sp>
        <p:nvSpPr>
          <p:cNvPr id="5" name="Rounded Rectangle 4"/>
          <p:cNvSpPr/>
          <p:nvPr/>
        </p:nvSpPr>
        <p:spPr>
          <a:xfrm>
            <a:off x="3352800" y="1981200"/>
            <a:ext cx="26670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t>يحدد </a:t>
            </a:r>
            <a:r>
              <a:rPr lang="ar-IQ" sz="3200" dirty="0"/>
              <a:t>كمية العمل العمل ويستبعد فئات </a:t>
            </a:r>
            <a:r>
              <a:rPr lang="ar-IQ" sz="3200" dirty="0" smtClean="0"/>
              <a:t>معينة </a:t>
            </a:r>
            <a:r>
              <a:rPr lang="ar-IQ" sz="3200" dirty="0"/>
              <a:t>من العمل </a:t>
            </a:r>
            <a:r>
              <a:rPr lang="ar-IQ" sz="3200" dirty="0" smtClean="0"/>
              <a:t>وذلك تنعكس ايجابا على الانتاج ويؤدي الى </a:t>
            </a:r>
            <a:r>
              <a:rPr lang="ar-IQ" sz="3200" dirty="0"/>
              <a:t>زيادة الإنتاج</a:t>
            </a:r>
          </a:p>
        </p:txBody>
      </p:sp>
      <p:sp>
        <p:nvSpPr>
          <p:cNvPr id="6" name="Rounded Rectangle 5"/>
          <p:cNvSpPr/>
          <p:nvPr/>
        </p:nvSpPr>
        <p:spPr>
          <a:xfrm>
            <a:off x="6019800" y="1988126"/>
            <a:ext cx="2895600" cy="4031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t>يحمل </a:t>
            </a:r>
            <a:r>
              <a:rPr lang="ar-IQ" sz="3200" dirty="0"/>
              <a:t>أصحاب العمل إلتزامات مالية بشرط عدم</a:t>
            </a:r>
          </a:p>
          <a:p>
            <a:pPr algn="ctr" rtl="1"/>
            <a:r>
              <a:rPr lang="ar-IQ" sz="3200" dirty="0"/>
              <a:t>المبالغة في </a:t>
            </a:r>
            <a:r>
              <a:rPr lang="ar-IQ" sz="3200" dirty="0" smtClean="0"/>
              <a:t>ذلك, وبالتالي يؤدي الى تحسين الظروف المعيشية والاقتصادية</a:t>
            </a:r>
            <a:endParaRPr lang="ar-IQ" sz="3200" dirty="0"/>
          </a:p>
        </p:txBody>
      </p:sp>
    </p:spTree>
    <p:extLst>
      <p:ext uri="{BB962C8B-B14F-4D97-AF65-F5344CB8AC3E}">
        <p14:creationId xmlns:p14="http://schemas.microsoft.com/office/powerpoint/2010/main" val="39079564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848600" cy="6001643"/>
          </a:xfrm>
          <a:prstGeom prst="rect">
            <a:avLst/>
          </a:prstGeom>
          <a:solidFill>
            <a:srgbClr val="00B050"/>
          </a:solidFill>
        </p:spPr>
        <p:txBody>
          <a:bodyPr wrap="square" rtlCol="0">
            <a:spAutoFit/>
          </a:bodyPr>
          <a:lstStyle/>
          <a:p>
            <a:pPr algn="r" rtl="1"/>
            <a:endParaRPr lang="ar-IQ" sz="3200" dirty="0" smtClean="0">
              <a:solidFill>
                <a:srgbClr val="002060"/>
              </a:solidFill>
            </a:endParaRPr>
          </a:p>
          <a:p>
            <a:pPr algn="ctr" rtl="1"/>
            <a:r>
              <a:rPr lang="ar-IQ" sz="3200" dirty="0" smtClean="0">
                <a:solidFill>
                  <a:srgbClr val="002060"/>
                </a:solidFill>
              </a:rPr>
              <a:t>ثالثاً</a:t>
            </a:r>
            <a:r>
              <a:rPr lang="ar-IQ" sz="3200" dirty="0">
                <a:solidFill>
                  <a:srgbClr val="002060"/>
                </a:solidFill>
              </a:rPr>
              <a:t>: </a:t>
            </a:r>
            <a:r>
              <a:rPr lang="ar-IQ" sz="3200" dirty="0"/>
              <a:t>رعاية </a:t>
            </a:r>
            <a:r>
              <a:rPr lang="ar-IQ" sz="3200"/>
              <a:t>المرأة </a:t>
            </a:r>
            <a:r>
              <a:rPr lang="ar-IQ" sz="3200" smtClean="0"/>
              <a:t>العاملة</a:t>
            </a:r>
            <a:endParaRPr lang="ar-IQ" sz="3200" dirty="0" smtClean="0"/>
          </a:p>
          <a:p>
            <a:pPr algn="r" rtl="1"/>
            <a:endParaRPr lang="ar-IQ" sz="3200" dirty="0"/>
          </a:p>
          <a:p>
            <a:pPr algn="r" rtl="1"/>
            <a:r>
              <a:rPr lang="ar-IQ" sz="3200" dirty="0"/>
              <a:t>أوجب قانون العمل على صاحب العمل أن يوفر.</a:t>
            </a:r>
          </a:p>
          <a:p>
            <a:pPr algn="r" rtl="1"/>
            <a:r>
              <a:rPr lang="ar-IQ" sz="3200" dirty="0" smtClean="0"/>
              <a:t>1- مقاعد </a:t>
            </a:r>
            <a:r>
              <a:rPr lang="ar-IQ" sz="3200" dirty="0"/>
              <a:t>صالحة لأستراحتهن</a:t>
            </a:r>
          </a:p>
          <a:p>
            <a:pPr algn="r" rtl="1"/>
            <a:r>
              <a:rPr lang="ar-IQ" sz="3200" dirty="0" smtClean="0"/>
              <a:t>2- غرفة </a:t>
            </a:r>
            <a:r>
              <a:rPr lang="ar-IQ" sz="3200" dirty="0"/>
              <a:t>طعام.</a:t>
            </a:r>
          </a:p>
          <a:p>
            <a:pPr algn="r" rtl="1"/>
            <a:r>
              <a:rPr lang="ar-IQ" sz="3200" dirty="0" smtClean="0"/>
              <a:t>3- المياه </a:t>
            </a:r>
            <a:r>
              <a:rPr lang="ar-IQ" sz="3200" dirty="0"/>
              <a:t>الصالحة للشرب.</a:t>
            </a:r>
          </a:p>
          <a:p>
            <a:pPr algn="r" rtl="1"/>
            <a:r>
              <a:rPr lang="ar-IQ" sz="3200" dirty="0" smtClean="0"/>
              <a:t>4- خزان </a:t>
            </a:r>
            <a:r>
              <a:rPr lang="ar-IQ" sz="3200" dirty="0"/>
              <a:t>صغير للملابس.</a:t>
            </a:r>
          </a:p>
          <a:p>
            <a:pPr algn="r" rtl="1"/>
            <a:r>
              <a:rPr lang="ar-IQ" sz="3200" dirty="0" smtClean="0"/>
              <a:t>5- </a:t>
            </a:r>
            <a:r>
              <a:rPr lang="ar-IQ" sz="3200" dirty="0"/>
              <a:t>المرافق الصحية الخاصة بالعاملات.</a:t>
            </a:r>
          </a:p>
          <a:p>
            <a:pPr algn="r" rtl="1"/>
            <a:r>
              <a:rPr lang="ar-IQ" sz="3200" dirty="0" smtClean="0"/>
              <a:t>6- على </a:t>
            </a:r>
            <a:r>
              <a:rPr lang="ar-IQ" sz="3200" dirty="0"/>
              <a:t>صاحب العمل وضع نسخة من الأحكام الخاصة بحماية المرأة العاملة في لوحة الإعلانات بمقر العمل</a:t>
            </a:r>
            <a:r>
              <a:rPr lang="ar-IQ" sz="3200" dirty="0" smtClean="0"/>
              <a:t>.</a:t>
            </a:r>
          </a:p>
          <a:p>
            <a:pPr algn="r" rtl="1"/>
            <a:endParaRPr lang="en-US" sz="3200" dirty="0"/>
          </a:p>
        </p:txBody>
      </p:sp>
    </p:spTree>
    <p:extLst>
      <p:ext uri="{BB962C8B-B14F-4D97-AF65-F5344CB8AC3E}">
        <p14:creationId xmlns:p14="http://schemas.microsoft.com/office/powerpoint/2010/main" val="21931396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6124754"/>
          </a:xfrm>
          <a:prstGeom prst="rect">
            <a:avLst/>
          </a:prstGeom>
          <a:solidFill>
            <a:srgbClr val="00B050"/>
          </a:solidFill>
        </p:spPr>
        <p:txBody>
          <a:bodyPr wrap="square" rtlCol="0">
            <a:spAutoFit/>
          </a:bodyPr>
          <a:lstStyle/>
          <a:p>
            <a:pPr algn="ctr" rtl="1"/>
            <a:r>
              <a:rPr lang="ar-IQ" sz="2800" dirty="0">
                <a:solidFill>
                  <a:srgbClr val="002060"/>
                </a:solidFill>
              </a:rPr>
              <a:t>رابعاً: </a:t>
            </a:r>
            <a:r>
              <a:rPr lang="ar-IQ" sz="2800" dirty="0"/>
              <a:t>إجازة الحمل </a:t>
            </a:r>
            <a:r>
              <a:rPr lang="ar-IQ" sz="2800" dirty="0" smtClean="0"/>
              <a:t>والوضع</a:t>
            </a:r>
            <a:endParaRPr lang="ar-IQ" sz="2800" dirty="0"/>
          </a:p>
          <a:p>
            <a:pPr algn="r" rtl="1"/>
            <a:r>
              <a:rPr lang="ar-IQ" sz="2800" dirty="0" smtClean="0"/>
              <a:t>1- تستحق </a:t>
            </a:r>
            <a:r>
              <a:rPr lang="ar-IQ" sz="2800" dirty="0"/>
              <a:t>المرأة العاملة إجازة بالحمل </a:t>
            </a:r>
            <a:r>
              <a:rPr lang="ar-IQ" sz="2800" dirty="0" smtClean="0"/>
              <a:t>والوضع بأجر تام </a:t>
            </a:r>
            <a:r>
              <a:rPr lang="ar-IQ" sz="2800" dirty="0"/>
              <a:t>لمدة 72 يوماً. يحق لها التمتع </a:t>
            </a:r>
            <a:r>
              <a:rPr lang="ar-IQ" sz="2800" dirty="0" smtClean="0"/>
              <a:t>ب 30 </a:t>
            </a:r>
            <a:r>
              <a:rPr lang="ar-IQ" sz="2800" dirty="0"/>
              <a:t>يوماً قبل الوضع والتمتع بما تبقى </a:t>
            </a:r>
            <a:r>
              <a:rPr lang="ar-IQ" sz="2800" dirty="0" smtClean="0"/>
              <a:t>منها بعد الوضع.</a:t>
            </a:r>
            <a:endParaRPr lang="ar-IQ" sz="2800" dirty="0"/>
          </a:p>
          <a:p>
            <a:pPr algn="r" rtl="1"/>
            <a:r>
              <a:rPr lang="ar-IQ" sz="2800" dirty="0" smtClean="0"/>
              <a:t>2- يجوز </a:t>
            </a:r>
            <a:r>
              <a:rPr lang="ar-IQ" sz="2800" dirty="0"/>
              <a:t>للجنة الطبية أن تمدد الإجازة لمدة 9 أشهر في حالة</a:t>
            </a:r>
          </a:p>
          <a:p>
            <a:pPr algn="r" rtl="1"/>
            <a:r>
              <a:rPr lang="ar-IQ" sz="2800" dirty="0" smtClean="0"/>
              <a:t>أ- الولادة </a:t>
            </a:r>
            <a:r>
              <a:rPr lang="ar-IQ" sz="2800" dirty="0"/>
              <a:t>الصعبة </a:t>
            </a:r>
          </a:p>
          <a:p>
            <a:pPr algn="r" rtl="1"/>
            <a:r>
              <a:rPr lang="ar-IQ" sz="2800" dirty="0" smtClean="0"/>
              <a:t>ب- أو </a:t>
            </a:r>
            <a:r>
              <a:rPr lang="ar-IQ" sz="2800" dirty="0"/>
              <a:t>الولادة أكثر من طفل واحد</a:t>
            </a:r>
          </a:p>
          <a:p>
            <a:pPr algn="r" rtl="1"/>
            <a:r>
              <a:rPr lang="ar-IQ" sz="2800" dirty="0"/>
              <a:t>ج- أو ظهور مضاعفات قبل الوضع أو بعده. </a:t>
            </a:r>
            <a:endParaRPr lang="ar-IQ" sz="2800" dirty="0" smtClean="0"/>
          </a:p>
          <a:p>
            <a:pPr algn="r" rtl="1"/>
            <a:r>
              <a:rPr lang="ar-IQ" sz="2800" dirty="0" smtClean="0"/>
              <a:t>وتكون المدة الزائدة عما ورد في الفقرة (1) المذكورة اجازة </a:t>
            </a:r>
            <a:r>
              <a:rPr lang="ar-IQ" sz="2800" dirty="0"/>
              <a:t>بدون </a:t>
            </a:r>
            <a:r>
              <a:rPr lang="ar-IQ" sz="2800" dirty="0" smtClean="0"/>
              <a:t>أجر, وإذا </a:t>
            </a:r>
            <a:r>
              <a:rPr lang="ar-IQ" sz="2800" dirty="0"/>
              <a:t>لم تشف بعد هذه الفترة تعتبر عاجزة بحكم القانون إعتباراً </a:t>
            </a:r>
            <a:r>
              <a:rPr lang="ar-IQ" sz="2800" dirty="0" smtClean="0"/>
              <a:t>من اليوم التالي لتأريخ </a:t>
            </a:r>
            <a:r>
              <a:rPr lang="ar-IQ" sz="2800" dirty="0"/>
              <a:t>إنتهاء الإجازة </a:t>
            </a:r>
            <a:r>
              <a:rPr lang="ar-IQ" sz="2800" dirty="0" smtClean="0"/>
              <a:t>الممدودة.</a:t>
            </a:r>
          </a:p>
          <a:p>
            <a:pPr algn="r" rtl="1"/>
            <a:r>
              <a:rPr lang="ar-IQ" sz="2800" dirty="0"/>
              <a:t>3- لايجوز للعاملة المتمتعة بإجازة الحمل والوضع أن تمارس عملاً مأجوراً أو أي عمل يعرض حالتها الصحية </a:t>
            </a:r>
            <a:r>
              <a:rPr lang="ar-IQ" sz="2800" dirty="0" smtClean="0"/>
              <a:t>للضرر.</a:t>
            </a:r>
          </a:p>
          <a:p>
            <a:pPr algn="r" rtl="1"/>
            <a:r>
              <a:rPr lang="ar-IQ" sz="2800" dirty="0"/>
              <a:t>4- </a:t>
            </a:r>
            <a:r>
              <a:rPr lang="ar-IQ" sz="2800" dirty="0" smtClean="0"/>
              <a:t>تمنح </a:t>
            </a:r>
            <a:r>
              <a:rPr lang="ar-IQ" sz="2800" dirty="0"/>
              <a:t>العاملة المرضعة فترة إرضاع أثناء يوم العمل لاتزيد على ساعة واحدة بأجر تام</a:t>
            </a:r>
            <a:r>
              <a:rPr lang="ar-IQ" sz="2800" dirty="0" smtClean="0"/>
              <a:t>.</a:t>
            </a:r>
            <a:endParaRPr lang="ar-IQ" sz="2800" dirty="0"/>
          </a:p>
        </p:txBody>
      </p:sp>
    </p:spTree>
    <p:extLst>
      <p:ext uri="{BB962C8B-B14F-4D97-AF65-F5344CB8AC3E}">
        <p14:creationId xmlns:p14="http://schemas.microsoft.com/office/powerpoint/2010/main" val="22776749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5693866"/>
          </a:xfrm>
          <a:prstGeom prst="rect">
            <a:avLst/>
          </a:prstGeom>
          <a:solidFill>
            <a:srgbClr val="00B050"/>
          </a:solidFill>
        </p:spPr>
        <p:txBody>
          <a:bodyPr wrap="square" rtlCol="0">
            <a:spAutoFit/>
          </a:bodyPr>
          <a:lstStyle/>
          <a:p>
            <a:pPr algn="r" rtl="1"/>
            <a:endParaRPr lang="ar-IQ" sz="2800" dirty="0" smtClean="0"/>
          </a:p>
          <a:p>
            <a:pPr algn="r" rtl="1"/>
            <a:endParaRPr lang="ar-IQ" sz="2800" dirty="0"/>
          </a:p>
          <a:p>
            <a:pPr algn="just" rtl="1"/>
            <a:r>
              <a:rPr lang="ar-IQ" sz="2800" dirty="0" smtClean="0"/>
              <a:t>5- تعفي العاملة من العمل </a:t>
            </a:r>
            <a:r>
              <a:rPr lang="ar-IQ" sz="2800" dirty="0"/>
              <a:t>التي لها طفل واحد أو أكثر في حالة مرض طفلها إذا إحتاج إلى </a:t>
            </a:r>
            <a:r>
              <a:rPr lang="ar-IQ" sz="2800" dirty="0" smtClean="0"/>
              <a:t>رعايتها, مدة </a:t>
            </a:r>
            <a:r>
              <a:rPr lang="ar-IQ" sz="2800" dirty="0"/>
              <a:t>لاتزيد عن 3 أيام بدون أجر</a:t>
            </a:r>
            <a:r>
              <a:rPr lang="ar-IQ" sz="2800" dirty="0" smtClean="0"/>
              <a:t>.</a:t>
            </a:r>
          </a:p>
          <a:p>
            <a:pPr algn="just" rtl="1"/>
            <a:r>
              <a:rPr lang="ar-IQ" sz="2800" dirty="0"/>
              <a:t>6-  للأم العاملة بموافقة صاحب العمل التمتع بإجازة الأمومة خاصة بدون أجر لاتزيد على سنة واحدة بشرط عدم إكمال طفلها سنة من العمر.</a:t>
            </a:r>
          </a:p>
          <a:p>
            <a:pPr algn="just" rtl="1"/>
            <a:r>
              <a:rPr lang="ar-IQ" sz="2800" dirty="0"/>
              <a:t>7- لايجوز للأم العاملة المتمتعة بإجازة الأمومة العمل لدى الغير وإلا </a:t>
            </a:r>
            <a:r>
              <a:rPr lang="ar-IQ" sz="2800" dirty="0" smtClean="0"/>
              <a:t>اعتبرت </a:t>
            </a:r>
            <a:r>
              <a:rPr lang="ar-IQ" sz="2800" dirty="0"/>
              <a:t>الإجازة ملغاة</a:t>
            </a:r>
            <a:r>
              <a:rPr lang="ar-IQ" sz="2800" dirty="0" smtClean="0"/>
              <a:t>.</a:t>
            </a:r>
          </a:p>
          <a:p>
            <a:pPr algn="just" rtl="1"/>
            <a:r>
              <a:rPr lang="ar-IQ" sz="2800" dirty="0"/>
              <a:t>8-  تستثنى من أحكام تنظيم عمل النساء العاملات في وسط العائلي ضمن أفراد الأسرة وتحت إشراف وإدارة الزوج او الأب أو الأم أو </a:t>
            </a:r>
            <a:r>
              <a:rPr lang="ar-IQ" sz="2800" dirty="0" smtClean="0"/>
              <a:t>الأخ.</a:t>
            </a:r>
            <a:endParaRPr lang="ar-IQ" sz="2800" dirty="0"/>
          </a:p>
          <a:p>
            <a:pPr algn="r" rtl="1"/>
            <a:endParaRPr lang="ar-IQ" sz="2800" dirty="0"/>
          </a:p>
          <a:p>
            <a:pPr algn="r" rtl="1"/>
            <a:endParaRPr lang="ar-IQ" sz="2800" dirty="0" smtClean="0"/>
          </a:p>
          <a:p>
            <a:pPr algn="r" rtl="1"/>
            <a:endParaRPr lang="ar-IQ" sz="2800" dirty="0"/>
          </a:p>
        </p:txBody>
      </p:sp>
    </p:spTree>
    <p:extLst>
      <p:ext uri="{BB962C8B-B14F-4D97-AF65-F5344CB8AC3E}">
        <p14:creationId xmlns:p14="http://schemas.microsoft.com/office/powerpoint/2010/main" val="30463079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153400" cy="5105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smtClean="0"/>
              <a:t>بموجب  </a:t>
            </a:r>
            <a:r>
              <a:rPr lang="ar-IQ" sz="2800" dirty="0"/>
              <a:t>التشريع المؤرخ 30/5/2004 من قبل الحاكم المدني الأمريكي بؤل بريمر في </a:t>
            </a:r>
            <a:r>
              <a:rPr lang="ar-IQ" sz="2800" dirty="0" smtClean="0"/>
              <a:t>العراق.</a:t>
            </a:r>
            <a:endParaRPr lang="ar-IQ" sz="2800" dirty="0"/>
          </a:p>
          <a:p>
            <a:pPr algn="r" rtl="1"/>
            <a:r>
              <a:rPr lang="ar-IQ" sz="2800" dirty="0" smtClean="0"/>
              <a:t>1- الحدث</a:t>
            </a:r>
            <a:r>
              <a:rPr lang="ar-IQ" sz="2800" dirty="0"/>
              <a:t>: هو كل من لم يبلغ سن الثامنة عشر .</a:t>
            </a:r>
          </a:p>
          <a:p>
            <a:pPr algn="r" rtl="1"/>
            <a:r>
              <a:rPr lang="ar-IQ" sz="2800" dirty="0" smtClean="0"/>
              <a:t>2- ان </a:t>
            </a:r>
            <a:r>
              <a:rPr lang="ar-IQ" sz="2800" dirty="0"/>
              <a:t>الحد الادنى للقبول في اي وظيفة او عمل في انحاء العراق وفي وسائل النقل المسجلة في انحاء العراق يكون 15 سنة .</a:t>
            </a:r>
          </a:p>
          <a:p>
            <a:pPr algn="r" rtl="1"/>
            <a:r>
              <a:rPr lang="ar-IQ" sz="2800" dirty="0" smtClean="0"/>
              <a:t>3- يجب </a:t>
            </a:r>
            <a:r>
              <a:rPr lang="ar-IQ" sz="2800" dirty="0"/>
              <a:t>حصول موافقة ولي الأمر للحدث على تشغيله</a:t>
            </a:r>
            <a:r>
              <a:rPr lang="ar-IQ" sz="2800" dirty="0" smtClean="0"/>
              <a:t>.</a:t>
            </a:r>
          </a:p>
          <a:p>
            <a:pPr algn="r" rtl="1"/>
            <a:r>
              <a:rPr lang="ar-IQ" sz="2800" dirty="0"/>
              <a:t>4- </a:t>
            </a:r>
            <a:r>
              <a:rPr lang="ar-IQ" sz="2800" dirty="0" smtClean="0"/>
              <a:t>لن </a:t>
            </a:r>
            <a:r>
              <a:rPr lang="ar-IQ" sz="2800" dirty="0"/>
              <a:t>يتم قبول الاحداث في اي عمل او تشغيلهم ما لم يتم فحصهم فحصا طبيا شاملا لتحديد مدى صلاحيتهم للعمل المطلوب من قبل طبيب مؤهل توافق عليه السلطات المختصة ويثبت اجراء الفحص بموجب شهادة طبية</a:t>
            </a:r>
            <a:endParaRPr lang="ar-IQ" sz="2800" dirty="0" smtClean="0"/>
          </a:p>
          <a:p>
            <a:pPr algn="r" rtl="1"/>
            <a:r>
              <a:rPr lang="ar-IQ" sz="2800" dirty="0" smtClean="0"/>
              <a:t>5- إن </a:t>
            </a:r>
            <a:r>
              <a:rPr lang="ar-IQ" sz="2800" dirty="0"/>
              <a:t>تحديد سن العمل للحدث من النظام العام لايجوز مخالفتها بأي شكل من الأشكال</a:t>
            </a:r>
            <a:r>
              <a:rPr lang="ar-IQ" dirty="0"/>
              <a:t>.</a:t>
            </a:r>
          </a:p>
        </p:txBody>
      </p:sp>
      <p:sp>
        <p:nvSpPr>
          <p:cNvPr id="3" name="Rounded Rectangle 2"/>
          <p:cNvSpPr/>
          <p:nvPr/>
        </p:nvSpPr>
        <p:spPr>
          <a:xfrm>
            <a:off x="2769358" y="457200"/>
            <a:ext cx="3783842" cy="838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تنظيم عمل الأحداث</a:t>
            </a:r>
          </a:p>
        </p:txBody>
      </p:sp>
    </p:spTree>
    <p:extLst>
      <p:ext uri="{BB962C8B-B14F-4D97-AF65-F5344CB8AC3E}">
        <p14:creationId xmlns:p14="http://schemas.microsoft.com/office/powerpoint/2010/main" val="3294671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7196"/>
            <a:ext cx="8001000" cy="6172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IQ" sz="2800" dirty="0" smtClean="0">
              <a:solidFill>
                <a:schemeClr val="bg1">
                  <a:lumMod val="95000"/>
                  <a:lumOff val="5000"/>
                </a:schemeClr>
              </a:solidFill>
            </a:endParaRPr>
          </a:p>
          <a:p>
            <a:pPr algn="ctr" rtl="1"/>
            <a:r>
              <a:rPr lang="ar-IQ" sz="2800" dirty="0" smtClean="0">
                <a:solidFill>
                  <a:schemeClr val="bg1">
                    <a:lumMod val="95000"/>
                    <a:lumOff val="5000"/>
                  </a:schemeClr>
                </a:solidFill>
              </a:rPr>
              <a:t>العمل </a:t>
            </a:r>
            <a:r>
              <a:rPr lang="ar-IQ" sz="2800" dirty="0">
                <a:solidFill>
                  <a:schemeClr val="bg1">
                    <a:lumMod val="95000"/>
                    <a:lumOff val="5000"/>
                  </a:schemeClr>
                </a:solidFill>
              </a:rPr>
              <a:t>الممنوع ممارسته من قبل الاحداث</a:t>
            </a:r>
          </a:p>
          <a:p>
            <a:pPr algn="r" rtl="1"/>
            <a:r>
              <a:rPr lang="ar-IQ" sz="2800" dirty="0"/>
              <a:t>يمنع الاحداث من ممارسة الاعمال التي تكون بطبيعتها او ظروف ممارستها مؤذية لصحتهم او تكون خطرا على سلامتهم او </a:t>
            </a:r>
            <a:r>
              <a:rPr lang="ar-IQ" sz="2800" dirty="0" smtClean="0"/>
              <a:t>اخلاقهم. وتشمل </a:t>
            </a:r>
            <a:r>
              <a:rPr lang="ar-IQ" sz="2800" dirty="0"/>
              <a:t>هذه الاعمال على سبيل المثال لا الحصر ما يلي: </a:t>
            </a:r>
          </a:p>
          <a:p>
            <a:pPr algn="r" rtl="1"/>
            <a:r>
              <a:rPr lang="ar-IQ" sz="2800" dirty="0" smtClean="0"/>
              <a:t>أ </a:t>
            </a:r>
            <a:r>
              <a:rPr lang="ar-IQ" sz="2800" dirty="0"/>
              <a:t>– العمل تحت الارض او تحت سطح الماء او على ارتفاعات خطيرة او في الاماكن الضيقة او </a:t>
            </a:r>
            <a:r>
              <a:rPr lang="ar-IQ" sz="2800" dirty="0" smtClean="0"/>
              <a:t>المحصورة.</a:t>
            </a:r>
            <a:endParaRPr lang="ar-IQ" sz="2800" dirty="0"/>
          </a:p>
          <a:p>
            <a:pPr algn="r" rtl="1"/>
            <a:r>
              <a:rPr lang="ar-IQ" sz="2800" dirty="0"/>
              <a:t>ب – العمل مع اليات او معدات او ادوات خطيرة و التي تتطلب نقل احمال ثقيلة </a:t>
            </a:r>
            <a:r>
              <a:rPr lang="ar-IQ" sz="2800" dirty="0" smtClean="0"/>
              <a:t>يدويا.</a:t>
            </a:r>
          </a:p>
          <a:p>
            <a:pPr algn="r" rtl="1"/>
            <a:r>
              <a:rPr lang="ar-IQ" sz="2800" dirty="0"/>
              <a:t>ج – العمل في بيئة غير صحية قد تعرض الاحداث على سبيل </a:t>
            </a:r>
            <a:r>
              <a:rPr lang="ar-IQ" sz="2800" dirty="0" smtClean="0"/>
              <a:t>المثال </a:t>
            </a:r>
            <a:r>
              <a:rPr lang="ar-IQ" sz="2800" dirty="0"/>
              <a:t>لخطورة حقيقية او عمليات خطيرة او لدرجات حرارة او مستوى ضوضاء او اهتزاز يضر بصحتهم .</a:t>
            </a:r>
          </a:p>
          <a:p>
            <a:pPr algn="r" rtl="1"/>
            <a:r>
              <a:rPr lang="ar-IQ" sz="2800" dirty="0"/>
              <a:t>د – العمل في ظروف صعبة مثل العمل لساعات طويلة او العمل في بعض ظروف العمل الليلي او العمل الذي يحتجز فيه الحدث في منشاة صاحب العمل لسبب غير معقول .</a:t>
            </a:r>
          </a:p>
          <a:p>
            <a:pPr algn="r" rtl="1"/>
            <a:endParaRPr lang="ar-IQ" sz="2800" dirty="0"/>
          </a:p>
        </p:txBody>
      </p:sp>
    </p:spTree>
    <p:extLst>
      <p:ext uri="{BB962C8B-B14F-4D97-AF65-F5344CB8AC3E}">
        <p14:creationId xmlns:p14="http://schemas.microsoft.com/office/powerpoint/2010/main" val="2552250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609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a:solidFill>
                  <a:schemeClr val="bg1"/>
                </a:solidFill>
              </a:rPr>
              <a:t>ساعات العمل والاجازة السنوية للحدث </a:t>
            </a:r>
            <a:endParaRPr lang="ar-IQ" sz="3200" dirty="0" smtClean="0">
              <a:solidFill>
                <a:schemeClr val="bg1"/>
              </a:solidFill>
            </a:endParaRPr>
          </a:p>
          <a:p>
            <a:pPr algn="ctr" rtl="1"/>
            <a:endParaRPr lang="ar-IQ" sz="2800" dirty="0">
              <a:solidFill>
                <a:schemeClr val="bg1"/>
              </a:solidFill>
            </a:endParaRPr>
          </a:p>
          <a:p>
            <a:pPr algn="r" rtl="1"/>
            <a:r>
              <a:rPr lang="ar-IQ" sz="3200" dirty="0"/>
              <a:t>1- لا يعمل الحدث الذي لم يبلغ سن الثامنة عشرة بعد اكثر </a:t>
            </a:r>
            <a:r>
              <a:rPr lang="ar-IQ" sz="3200" dirty="0" smtClean="0"/>
              <a:t>من </a:t>
            </a:r>
            <a:r>
              <a:rPr lang="ar-IQ" sz="3200" u="sng" dirty="0" smtClean="0">
                <a:solidFill>
                  <a:srgbClr val="C00000"/>
                </a:solidFill>
              </a:rPr>
              <a:t>(7) </a:t>
            </a:r>
            <a:r>
              <a:rPr lang="ar-IQ" sz="3200" u="sng" dirty="0">
                <a:solidFill>
                  <a:srgbClr val="C00000"/>
                </a:solidFill>
              </a:rPr>
              <a:t>سبع </a:t>
            </a:r>
            <a:r>
              <a:rPr lang="ar-IQ" sz="3200" dirty="0" smtClean="0"/>
              <a:t>ساعات </a:t>
            </a:r>
            <a:r>
              <a:rPr lang="ar-IQ" sz="3200" dirty="0"/>
              <a:t>يوميا .</a:t>
            </a:r>
          </a:p>
          <a:p>
            <a:pPr algn="r" rtl="1"/>
            <a:r>
              <a:rPr lang="ar-IQ" sz="3200" dirty="0" smtClean="0"/>
              <a:t>2- </a:t>
            </a:r>
            <a:r>
              <a:rPr lang="ar-IQ" sz="3200" dirty="0"/>
              <a:t>يجب ان تتخلل ساعات العمل اليومي فترة استراحة واحدة او اكثر لمدة </a:t>
            </a:r>
            <a:r>
              <a:rPr lang="ar-IQ" sz="3200" u="sng" dirty="0">
                <a:solidFill>
                  <a:srgbClr val="C00000"/>
                </a:solidFill>
              </a:rPr>
              <a:t>لا تقل عن ساعة </a:t>
            </a:r>
            <a:r>
              <a:rPr lang="ar-IQ" sz="3200" dirty="0"/>
              <a:t>بالاجمال وهذه لغرض منح الحدث فترة </a:t>
            </a:r>
            <a:r>
              <a:rPr lang="ar-IQ" sz="3200" dirty="0" smtClean="0"/>
              <a:t>راحة </a:t>
            </a:r>
            <a:r>
              <a:rPr lang="ar-IQ" sz="3200" dirty="0"/>
              <a:t>ويراعى في تحديدها ان لا يكون العمل متواصلا لمدة تزيد على </a:t>
            </a:r>
            <a:r>
              <a:rPr lang="ar-IQ" sz="3200" u="sng" dirty="0">
                <a:solidFill>
                  <a:srgbClr val="C00000"/>
                </a:solidFill>
              </a:rPr>
              <a:t>اربع ساعات </a:t>
            </a:r>
            <a:r>
              <a:rPr lang="ar-IQ" sz="3200" u="sng" dirty="0"/>
              <a:t>.</a:t>
            </a:r>
          </a:p>
          <a:p>
            <a:pPr algn="r" rtl="1"/>
            <a:r>
              <a:rPr lang="ar-IQ" sz="3200" dirty="0"/>
              <a:t>3-– للاحداث الذين يتم تشغيلهم الحق بالحصول على </a:t>
            </a:r>
            <a:r>
              <a:rPr lang="ar-IQ" sz="3200" u="sng" dirty="0">
                <a:solidFill>
                  <a:srgbClr val="C00000"/>
                </a:solidFill>
              </a:rPr>
              <a:t>30 يوم </a:t>
            </a:r>
            <a:r>
              <a:rPr lang="ar-IQ" sz="3200" dirty="0"/>
              <a:t>سنويا كاجازة مدفوعة الأجر .</a:t>
            </a:r>
          </a:p>
        </p:txBody>
      </p:sp>
    </p:spTree>
    <p:extLst>
      <p:ext uri="{BB962C8B-B14F-4D97-AF65-F5344CB8AC3E}">
        <p14:creationId xmlns:p14="http://schemas.microsoft.com/office/powerpoint/2010/main" val="7420522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655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solidFill>
                  <a:srgbClr val="002060"/>
                </a:solidFill>
              </a:rPr>
              <a:t>مخالفة الأحكام الخاصة بتشغيل الأحداث</a:t>
            </a:r>
          </a:p>
          <a:p>
            <a:pPr algn="r" rtl="1"/>
            <a:r>
              <a:rPr lang="ar-IQ" sz="2800" dirty="0">
                <a:solidFill>
                  <a:srgbClr val="002060"/>
                </a:solidFill>
              </a:rPr>
              <a:t>أولا: الجزاء الجنائي : </a:t>
            </a:r>
            <a:r>
              <a:rPr lang="ar-IQ" sz="2800" dirty="0" smtClean="0"/>
              <a:t>يتمثل بفرض عقوبة على المخالف - الحبس </a:t>
            </a:r>
            <a:r>
              <a:rPr lang="ar-IQ" sz="2800" dirty="0"/>
              <a:t>مدة لا تقل عن عشرة ايام ولا تزيد على ثلاثة اشهر او بغرامة لا تقل عن اثنا عشر مرة ضعف </a:t>
            </a:r>
            <a:r>
              <a:rPr lang="ar-IQ" sz="2800" dirty="0" smtClean="0"/>
              <a:t>الحد الادنى </a:t>
            </a:r>
            <a:r>
              <a:rPr lang="ar-IQ" sz="2800" dirty="0"/>
              <a:t>للاجر اليومي الى اثنا عشر مرة ضعف الحد الادنى للاجر </a:t>
            </a:r>
            <a:r>
              <a:rPr lang="ar-IQ" sz="2800" dirty="0" smtClean="0"/>
              <a:t>الشهري.</a:t>
            </a:r>
          </a:p>
          <a:p>
            <a:pPr algn="r" rtl="1"/>
            <a:r>
              <a:rPr lang="ar-IQ" sz="2800" dirty="0" smtClean="0">
                <a:solidFill>
                  <a:srgbClr val="92D050"/>
                </a:solidFill>
              </a:rPr>
              <a:t>ملاحظة : </a:t>
            </a:r>
            <a:r>
              <a:rPr lang="ar-IQ" sz="2800" dirty="0" smtClean="0"/>
              <a:t>ان الجزاء لا يمتد الى أشخاص اخرين غير صاحب العمل.</a:t>
            </a:r>
          </a:p>
          <a:p>
            <a:pPr algn="r" rtl="1"/>
            <a:r>
              <a:rPr lang="ar-IQ" sz="2800" dirty="0" smtClean="0">
                <a:solidFill>
                  <a:srgbClr val="002060"/>
                </a:solidFill>
              </a:rPr>
              <a:t>ثانيا: الجزاء المدني : </a:t>
            </a:r>
            <a:r>
              <a:rPr lang="ar-IQ" sz="2800" dirty="0" smtClean="0">
                <a:solidFill>
                  <a:schemeClr val="tx1"/>
                </a:solidFill>
              </a:rPr>
              <a:t>يتمثل في بطلان عقد العمل بطلانا مطلقا لمخالفته للنظام العام سواء أبرمه الحدث بنفسه او أبرمه وليه ووصيه نيابة عنه.</a:t>
            </a:r>
            <a:endParaRPr lang="en-US" sz="2800" dirty="0" smtClean="0">
              <a:solidFill>
                <a:schemeClr val="tx1"/>
              </a:solidFill>
            </a:endParaRPr>
          </a:p>
          <a:p>
            <a:pPr algn="r" rtl="1"/>
            <a:r>
              <a:rPr lang="ar-IQ" sz="2800" dirty="0" smtClean="0">
                <a:solidFill>
                  <a:schemeClr val="tx1"/>
                </a:solidFill>
              </a:rPr>
              <a:t>1- لا يمكن تطبيق مبدأ اعادة طرفي العقد الى الحالة التي كانا عليها قبل التعاقد لكون بطلان عقد العمل في هذه الحالة لانه يستحيل على صاحب العمل أن يعيد الجهد الذي قدمه العامل.</a:t>
            </a:r>
          </a:p>
          <a:p>
            <a:pPr algn="r" rtl="1"/>
            <a:r>
              <a:rPr lang="ar-IQ" sz="2800" dirty="0" smtClean="0">
                <a:solidFill>
                  <a:schemeClr val="tx1"/>
                </a:solidFill>
              </a:rPr>
              <a:t>2- اذا كان الحدث قد قبض الأجر المقرر بموجب العقد الباطل فلا يحق لصاحب العمل أن يطالب بأسترداده لأن الأسترداد يجب أن يكون متبادلا.</a:t>
            </a:r>
          </a:p>
          <a:p>
            <a:pPr algn="r" rtl="1"/>
            <a:r>
              <a:rPr lang="ar-IQ" sz="2800" dirty="0" smtClean="0">
                <a:solidFill>
                  <a:schemeClr val="tx1"/>
                </a:solidFill>
              </a:rPr>
              <a:t>3- أما في حالة عدم قبض الأجر بموجب العقد الباطل فان الحدث يستحق تعويضا مقابلا لما أداه من عمل وفقا لقاعدة الأثراء بلا سبب. </a:t>
            </a:r>
          </a:p>
        </p:txBody>
      </p:sp>
    </p:spTree>
    <p:extLst>
      <p:ext uri="{BB962C8B-B14F-4D97-AF65-F5344CB8AC3E}">
        <p14:creationId xmlns:p14="http://schemas.microsoft.com/office/powerpoint/2010/main" val="24290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09600"/>
            <a:ext cx="3581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smtClean="0"/>
              <a:t>تنظيم العمل في المقالع</a:t>
            </a:r>
            <a:endParaRPr lang="en-US" sz="3600" dirty="0"/>
          </a:p>
        </p:txBody>
      </p:sp>
      <p:sp>
        <p:nvSpPr>
          <p:cNvPr id="3" name="Rounded Rectangle 2"/>
          <p:cNvSpPr/>
          <p:nvPr/>
        </p:nvSpPr>
        <p:spPr>
          <a:xfrm>
            <a:off x="1143000" y="2057400"/>
            <a:ext cx="6858000" cy="4038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المقلع : المكمن الطبيعي المستثمر الذي يحتوي على الصخور والمواد المقلعية كالرخام والجبس والأحجار الكلسية والرملية والطين والرمل والأتربة وسواها التي تستخدم لأغراض البناء سواء كانت على سطح الأرض أو في باطنها أو في المياه الإقليمية أو تحتها .</a:t>
            </a:r>
          </a:p>
          <a:p>
            <a:pPr algn="just" rtl="1"/>
            <a:r>
              <a:rPr lang="ar-IQ" sz="2800" dirty="0" smtClean="0"/>
              <a:t>المنجم : المكمن الطبيعي المستثمر الذي يحتوي على الخامات المعدنية كالحديد والكبريت أو أية خامات معدنية تستعمل لأغراض الصناعة سواء كانت على سطح الأرض أو باطنها أو في المياه الإقليمية أو تحتها </a:t>
            </a:r>
            <a:endParaRPr lang="en-US" sz="2800" dirty="0"/>
          </a:p>
        </p:txBody>
      </p:sp>
    </p:spTree>
    <p:extLst>
      <p:ext uri="{BB962C8B-B14F-4D97-AF65-F5344CB8AC3E}">
        <p14:creationId xmlns:p14="http://schemas.microsoft.com/office/powerpoint/2010/main" val="773639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09600"/>
            <a:ext cx="3581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smtClean="0"/>
              <a:t>الجهة المشرفة على المقالع </a:t>
            </a:r>
            <a:endParaRPr lang="en-US" sz="3600" dirty="0"/>
          </a:p>
        </p:txBody>
      </p:sp>
      <p:sp>
        <p:nvSpPr>
          <p:cNvPr id="3" name="Rounded Rectangle 2"/>
          <p:cNvSpPr/>
          <p:nvPr/>
        </p:nvSpPr>
        <p:spPr>
          <a:xfrm>
            <a:off x="1143000" y="2057400"/>
            <a:ext cx="6858000" cy="4038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من الجهة التي تقوم بإشراف على تطبيق </a:t>
            </a:r>
            <a:r>
              <a:rPr lang="ar-IQ" sz="2800" smtClean="0"/>
              <a:t>هذا القانون؟                                  هي  المنشاة </a:t>
            </a:r>
            <a:r>
              <a:rPr lang="ar-IQ" sz="2800" dirty="0" smtClean="0"/>
              <a:t>.</a:t>
            </a:r>
          </a:p>
          <a:p>
            <a:pPr algn="just" rtl="1"/>
            <a:r>
              <a:rPr lang="ar-IQ" sz="2800" dirty="0" smtClean="0"/>
              <a:t>تشكل في المنشاة لجنة دائمية تتولى تحديد الأراضي التي تصلح للإستثمار كمقالع من المدير العام رئيسا وعضوية ممثلين عن الوزارات  ( الدفاع ، التخطيط ، الحكم المحلي ، الزراعة والري ، الصحة ، النفط ، الثقافة والإعلام ، الإسكان والتعمير ، الأوقاف والشؤون الدينة ، النقل والمصلات ) . </a:t>
            </a:r>
            <a:endParaRPr lang="en-US" sz="2800" dirty="0"/>
          </a:p>
        </p:txBody>
      </p:sp>
    </p:spTree>
    <p:extLst>
      <p:ext uri="{BB962C8B-B14F-4D97-AF65-F5344CB8AC3E}">
        <p14:creationId xmlns:p14="http://schemas.microsoft.com/office/powerpoint/2010/main" val="7736393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09600"/>
            <a:ext cx="3581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smtClean="0"/>
              <a:t>الالتزامات على المستثمر </a:t>
            </a:r>
            <a:endParaRPr lang="en-US" sz="3600" dirty="0"/>
          </a:p>
        </p:txBody>
      </p:sp>
      <p:sp>
        <p:nvSpPr>
          <p:cNvPr id="3" name="Rounded Rectangle 2"/>
          <p:cNvSpPr/>
          <p:nvPr/>
        </p:nvSpPr>
        <p:spPr>
          <a:xfrm>
            <a:off x="1143000" y="2057400"/>
            <a:ext cx="6858000" cy="4038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1- وضع علامات في أركان المقلع أو المنجم بعد تثبيت مساحته من قبل المساح المختص والحفاظ عليها طيلة فترة نفاذ العقد أو الاجازة .</a:t>
            </a:r>
          </a:p>
          <a:p>
            <a:pPr algn="just" rtl="1"/>
            <a:r>
              <a:rPr lang="ar-IQ" sz="2800" dirty="0" smtClean="0"/>
              <a:t>2 – اشعار المنشاة بتقرير فصلي بالكميات المستخرجة شهرياَ وتقديم المعلومات اللازمة حول تغيرات المقلع أو المنجم الجيولوجية .</a:t>
            </a:r>
          </a:p>
          <a:p>
            <a:pPr algn="just" rtl="1"/>
            <a:r>
              <a:rPr lang="ar-IQ" sz="2800" dirty="0" smtClean="0"/>
              <a:t>3 – الاصلاح التدريجي لارضية المقلع أو المنجم ، كتسوية الأرض أو إزالة المخاطر الناجمة عن الاستثمار.</a:t>
            </a:r>
          </a:p>
          <a:p>
            <a:pPr algn="just" rtl="1"/>
            <a:endParaRPr lang="en-US" sz="2800" dirty="0"/>
          </a:p>
        </p:txBody>
      </p:sp>
    </p:spTree>
    <p:extLst>
      <p:ext uri="{BB962C8B-B14F-4D97-AF65-F5344CB8AC3E}">
        <p14:creationId xmlns:p14="http://schemas.microsoft.com/office/powerpoint/2010/main" val="77363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548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solidFill>
                  <a:srgbClr val="FFFF00"/>
                </a:solidFill>
              </a:rPr>
              <a:t>أسباب ظهور قانون العمل</a:t>
            </a:r>
            <a:endParaRPr lang="en-US" sz="3600" dirty="0">
              <a:solidFill>
                <a:srgbClr val="FFFF00"/>
              </a:solidFill>
            </a:endParaRPr>
          </a:p>
        </p:txBody>
      </p:sp>
      <p:sp>
        <p:nvSpPr>
          <p:cNvPr id="3" name="Rounded Rectangle 2"/>
          <p:cNvSpPr/>
          <p:nvPr/>
        </p:nvSpPr>
        <p:spPr>
          <a:xfrm>
            <a:off x="381000" y="1233510"/>
            <a:ext cx="85344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3200" dirty="0">
                <a:solidFill>
                  <a:srgbClr val="FFFF00"/>
                </a:solidFill>
              </a:rPr>
              <a:t>1</a:t>
            </a:r>
            <a:r>
              <a:rPr lang="ar-IQ" sz="3200" dirty="0" smtClean="0">
                <a:solidFill>
                  <a:srgbClr val="FFFF00"/>
                </a:solidFill>
              </a:rPr>
              <a:t>- </a:t>
            </a:r>
            <a:r>
              <a:rPr lang="ar-IQ" sz="3200" dirty="0">
                <a:solidFill>
                  <a:srgbClr val="FFFF00"/>
                </a:solidFill>
              </a:rPr>
              <a:t>علاقة العمل في العصور القديمة:</a:t>
            </a:r>
          </a:p>
          <a:p>
            <a:pPr algn="just" rtl="1"/>
            <a:r>
              <a:rPr lang="ar-IQ" sz="3200" dirty="0"/>
              <a:t>كان النظام الإقتصادي يقوم على أساس الرق الذي يقتضي وجود علاقة تبعية دائمة بين العبد والسيد</a:t>
            </a:r>
            <a:r>
              <a:rPr lang="ar-IQ" sz="3200" dirty="0" smtClean="0"/>
              <a:t>.</a:t>
            </a:r>
            <a:r>
              <a:rPr lang="en-US" sz="3200" dirty="0" smtClean="0"/>
              <a:t>   </a:t>
            </a:r>
          </a:p>
          <a:p>
            <a:pPr algn="just" rtl="1"/>
            <a:r>
              <a:rPr lang="en-US" sz="3200" dirty="0" smtClean="0">
                <a:solidFill>
                  <a:srgbClr val="FFFF00"/>
                </a:solidFill>
              </a:rPr>
              <a:t>2</a:t>
            </a:r>
            <a:r>
              <a:rPr lang="ar-IQ" sz="3200" dirty="0" smtClean="0">
                <a:solidFill>
                  <a:srgbClr val="FFFF00"/>
                </a:solidFill>
              </a:rPr>
              <a:t>- </a:t>
            </a:r>
            <a:r>
              <a:rPr lang="ar-IQ" sz="3200" dirty="0">
                <a:solidFill>
                  <a:srgbClr val="FFFF00"/>
                </a:solidFill>
              </a:rPr>
              <a:t>علاقة العمل في العصور </a:t>
            </a:r>
            <a:r>
              <a:rPr lang="ar-IQ" sz="3200" dirty="0" smtClean="0">
                <a:solidFill>
                  <a:srgbClr val="FFFF00"/>
                </a:solidFill>
              </a:rPr>
              <a:t>الوسطى : </a:t>
            </a:r>
          </a:p>
          <a:p>
            <a:pPr algn="just" rtl="1"/>
            <a:r>
              <a:rPr lang="ar-IQ" sz="3200" dirty="0">
                <a:solidFill>
                  <a:schemeClr val="tx1"/>
                </a:solidFill>
              </a:rPr>
              <a:t>أ- ظهور نظام الإقطاعي في الزراعة وظهر نتيجة ذلك نظام </a:t>
            </a:r>
            <a:r>
              <a:rPr lang="ar-IQ" sz="3200" dirty="0" smtClean="0">
                <a:solidFill>
                  <a:schemeClr val="tx1"/>
                </a:solidFill>
              </a:rPr>
              <a:t>الاقنان.</a:t>
            </a:r>
            <a:endParaRPr lang="ar-IQ" sz="3200" dirty="0">
              <a:solidFill>
                <a:schemeClr val="tx1"/>
              </a:solidFill>
            </a:endParaRPr>
          </a:p>
          <a:p>
            <a:pPr algn="just" rtl="1"/>
            <a:r>
              <a:rPr lang="ar-IQ" sz="3200" dirty="0">
                <a:solidFill>
                  <a:schemeClr val="tx1"/>
                </a:solidFill>
              </a:rPr>
              <a:t>ب- ظهور </a:t>
            </a:r>
            <a:r>
              <a:rPr lang="ar-IQ" sz="3200" dirty="0" smtClean="0">
                <a:solidFill>
                  <a:schemeClr val="tx1"/>
                </a:solidFill>
              </a:rPr>
              <a:t>نظام الطوائف </a:t>
            </a:r>
            <a:r>
              <a:rPr lang="ar-IQ" sz="3200" dirty="0">
                <a:solidFill>
                  <a:schemeClr val="tx1"/>
                </a:solidFill>
              </a:rPr>
              <a:t>في الصناعة </a:t>
            </a:r>
            <a:r>
              <a:rPr lang="ar-IQ" sz="3200" dirty="0" smtClean="0">
                <a:solidFill>
                  <a:schemeClr val="tx1"/>
                </a:solidFill>
              </a:rPr>
              <a:t>والتجارة</a:t>
            </a:r>
            <a:r>
              <a:rPr lang="ar-IQ" sz="3200" dirty="0">
                <a:solidFill>
                  <a:schemeClr val="tx1"/>
                </a:solidFill>
              </a:rPr>
              <a:t>, كانت علاقة العمل لدى هذه الطوائف علاقة تنظمية بسلم </a:t>
            </a:r>
            <a:r>
              <a:rPr lang="ar-IQ" sz="3200" dirty="0" smtClean="0">
                <a:solidFill>
                  <a:schemeClr val="tx1"/>
                </a:solidFill>
              </a:rPr>
              <a:t>هرمي </a:t>
            </a:r>
            <a:r>
              <a:rPr lang="ar-IQ" sz="3200" dirty="0">
                <a:solidFill>
                  <a:schemeClr val="tx1"/>
                </a:solidFill>
              </a:rPr>
              <a:t>وليست عقدية حتى يتدخل المشرع في تنظيم </a:t>
            </a:r>
            <a:r>
              <a:rPr lang="ar-IQ" sz="3200" dirty="0" smtClean="0">
                <a:solidFill>
                  <a:schemeClr val="tx1"/>
                </a:solidFill>
              </a:rPr>
              <a:t>هذه العلاقة.</a:t>
            </a:r>
            <a:endParaRPr lang="ar-IQ" dirty="0" smtClean="0"/>
          </a:p>
          <a:p>
            <a:pPr algn="ctr" rtl="1"/>
            <a:endParaRPr lang="ar-IQ" dirty="0"/>
          </a:p>
        </p:txBody>
      </p:sp>
    </p:spTree>
    <p:extLst>
      <p:ext uri="{BB962C8B-B14F-4D97-AF65-F5344CB8AC3E}">
        <p14:creationId xmlns:p14="http://schemas.microsoft.com/office/powerpoint/2010/main" val="26691658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43000" y="2057400"/>
            <a:ext cx="6858000" cy="4038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4- رفع جميع الأجهزة المتمثلة بالمكائن والالات واتمام اصلاح الحفر وإزالة المخاطر خلال أربعة أشهر من تأريخ إنتهاء العقد .</a:t>
            </a:r>
          </a:p>
          <a:p>
            <a:pPr algn="just" rtl="1"/>
            <a:r>
              <a:rPr lang="ar-IQ" sz="2800" dirty="0" smtClean="0"/>
              <a:t>5 – تسليم المقلع إلى المنشاة أو من تخوله مع المواد المستخرجة إذا لم يقم المستثمر بنقلها خلال مدة شهر واحد من تأريخ إنتهاء العقد .</a:t>
            </a:r>
          </a:p>
          <a:p>
            <a:pPr algn="just" rtl="1"/>
            <a:endParaRPr lang="en-US" sz="2800" dirty="0"/>
          </a:p>
        </p:txBody>
      </p:sp>
    </p:spTree>
    <p:extLst>
      <p:ext uri="{BB962C8B-B14F-4D97-AF65-F5344CB8AC3E}">
        <p14:creationId xmlns:p14="http://schemas.microsoft.com/office/powerpoint/2010/main" val="7736393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09600"/>
            <a:ext cx="3581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smtClean="0"/>
              <a:t>المحرمات </a:t>
            </a:r>
            <a:endParaRPr lang="en-US" sz="3600" dirty="0"/>
          </a:p>
        </p:txBody>
      </p:sp>
      <p:sp>
        <p:nvSpPr>
          <p:cNvPr id="3" name="Rounded Rectangle 2"/>
          <p:cNvSpPr/>
          <p:nvPr/>
        </p:nvSpPr>
        <p:spPr>
          <a:xfrm>
            <a:off x="1143000" y="2057400"/>
            <a:ext cx="6858000" cy="4038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لا يجوز تخصيص الأراضي التالية للإستثمار المعدني :</a:t>
            </a:r>
          </a:p>
          <a:p>
            <a:pPr algn="just" rtl="1">
              <a:buFontTx/>
              <a:buChar char="-"/>
            </a:pPr>
            <a:r>
              <a:rPr lang="ar-IQ" sz="2800" dirty="0" smtClean="0"/>
              <a:t>المنطقة التي تشمل موقعا مقدسا أو مقبرة عامة .</a:t>
            </a:r>
          </a:p>
          <a:p>
            <a:pPr algn="just" rtl="1">
              <a:buFontTx/>
              <a:buChar char="-"/>
            </a:pPr>
            <a:r>
              <a:rPr lang="ar-IQ" sz="2800" dirty="0" smtClean="0"/>
              <a:t>المنطقة التي تحتوى على موقع تأريخي .</a:t>
            </a:r>
          </a:p>
          <a:p>
            <a:pPr algn="just" rtl="1">
              <a:buFontTx/>
              <a:buChar char="-"/>
            </a:pPr>
            <a:r>
              <a:rPr lang="ar-IQ" sz="2800" dirty="0" smtClean="0"/>
              <a:t>أراضي المشاريع الزراعية والغابات .</a:t>
            </a:r>
          </a:p>
          <a:p>
            <a:pPr algn="just" rtl="1">
              <a:buFontTx/>
              <a:buChar char="-"/>
            </a:pPr>
            <a:r>
              <a:rPr lang="ar-IQ" sz="2800" dirty="0" smtClean="0"/>
              <a:t> الأراضي المخصصة ( لخط حديدي ، لطريق عام ، للجسور ) .</a:t>
            </a:r>
          </a:p>
          <a:p>
            <a:pPr algn="just" rtl="1">
              <a:buFontTx/>
              <a:buChar char="-"/>
            </a:pPr>
            <a:r>
              <a:rPr lang="ar-IQ" sz="2800" dirty="0" smtClean="0"/>
              <a:t>حقول النفط والغاز .</a:t>
            </a:r>
          </a:p>
          <a:p>
            <a:pPr algn="just" rtl="1">
              <a:buFontTx/>
              <a:buChar char="-"/>
            </a:pPr>
            <a:r>
              <a:rPr lang="ar-IQ" sz="2800" smtClean="0"/>
              <a:t>مواقع المصانع ، والأراضي نقل القدرة الكهربائية . </a:t>
            </a:r>
            <a:endParaRPr lang="en-US" sz="2800" dirty="0"/>
          </a:p>
        </p:txBody>
      </p:sp>
    </p:spTree>
    <p:extLst>
      <p:ext uri="{BB962C8B-B14F-4D97-AF65-F5344CB8AC3E}">
        <p14:creationId xmlns:p14="http://schemas.microsoft.com/office/powerpoint/2010/main" val="7736393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09600"/>
            <a:ext cx="3581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600" dirty="0" smtClean="0"/>
              <a:t>أحكام العمل المقالع </a:t>
            </a:r>
            <a:endParaRPr lang="en-US" sz="3600" dirty="0"/>
          </a:p>
        </p:txBody>
      </p:sp>
      <p:sp>
        <p:nvSpPr>
          <p:cNvPr id="3" name="Rounded Rectangle 2"/>
          <p:cNvSpPr/>
          <p:nvPr/>
        </p:nvSpPr>
        <p:spPr>
          <a:xfrm>
            <a:off x="1143000" y="2057400"/>
            <a:ext cx="6858000" cy="4038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smtClean="0"/>
              <a:t>ان العمل في المقالع يعتبر من الأعمال المرهقة ولذلك فقد أورد له المشرع أحكاما خاصة, بحيث لا يجوز تشغيل العامل فيه الا بعد التأكد من لياقته الصحية, وكما أوجب على صاحب العمل التزامات خاصة حسب القانون النافذ والتعليمات الصادرة من وزير العمل والشؤون الأجتماعية بشأن توفير السلامة والتعليمات الخاصة المتعلقة بتوفير وسائل الاسعاف والأنقاذ.</a:t>
            </a:r>
            <a:endParaRPr lang="en-US" sz="2800" dirty="0"/>
          </a:p>
        </p:txBody>
      </p:sp>
    </p:spTree>
    <p:extLst>
      <p:ext uri="{BB962C8B-B14F-4D97-AF65-F5344CB8AC3E}">
        <p14:creationId xmlns:p14="http://schemas.microsoft.com/office/powerpoint/2010/main" val="7736393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228600"/>
            <a:ext cx="40386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t>تشغيل الأجانب</a:t>
            </a:r>
          </a:p>
        </p:txBody>
      </p:sp>
      <p:sp>
        <p:nvSpPr>
          <p:cNvPr id="3" name="Rectangle 2"/>
          <p:cNvSpPr/>
          <p:nvPr/>
        </p:nvSpPr>
        <p:spPr>
          <a:xfrm>
            <a:off x="304800" y="1295400"/>
            <a:ext cx="86106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t>بموجب </a:t>
            </a:r>
            <a:r>
              <a:rPr lang="ar-IQ" sz="2800" dirty="0">
                <a:solidFill>
                  <a:srgbClr val="92D050"/>
                </a:solidFill>
              </a:rPr>
              <a:t>تعليمات رقم </a:t>
            </a:r>
            <a:r>
              <a:rPr lang="en-US" sz="2800" dirty="0" smtClean="0">
                <a:solidFill>
                  <a:srgbClr val="92D050"/>
                </a:solidFill>
              </a:rPr>
              <a:t>3</a:t>
            </a:r>
            <a:r>
              <a:rPr lang="ar-IQ" sz="2800" dirty="0" smtClean="0">
                <a:solidFill>
                  <a:srgbClr val="92D050"/>
                </a:solidFill>
              </a:rPr>
              <a:t> </a:t>
            </a:r>
            <a:r>
              <a:rPr lang="ar-IQ" sz="2800" dirty="0">
                <a:solidFill>
                  <a:srgbClr val="92D050"/>
                </a:solidFill>
              </a:rPr>
              <a:t>لسنة </a:t>
            </a:r>
            <a:r>
              <a:rPr lang="en-US" sz="2800" dirty="0" smtClean="0">
                <a:solidFill>
                  <a:srgbClr val="92D050"/>
                </a:solidFill>
              </a:rPr>
              <a:t>2013</a:t>
            </a:r>
            <a:r>
              <a:rPr lang="ar-IQ" sz="2800" dirty="0" smtClean="0"/>
              <a:t> </a:t>
            </a:r>
            <a:r>
              <a:rPr lang="ar-IQ" sz="2800" dirty="0"/>
              <a:t>الصادرة من وزارة العمل والشؤون </a:t>
            </a:r>
            <a:r>
              <a:rPr lang="ar-IQ" sz="2800" dirty="0" smtClean="0"/>
              <a:t>الإجتماعية</a:t>
            </a:r>
            <a:r>
              <a:rPr lang="ar-IQ" sz="2800" dirty="0"/>
              <a:t> </a:t>
            </a:r>
            <a:r>
              <a:rPr lang="ar-IQ" sz="2800" dirty="0" smtClean="0"/>
              <a:t>في اقليم كردستان العراق.</a:t>
            </a:r>
            <a:endParaRPr lang="ar-IQ" sz="2800" dirty="0"/>
          </a:p>
          <a:p>
            <a:pPr algn="r" rtl="1"/>
            <a:r>
              <a:rPr lang="ar-IQ" sz="2800" dirty="0"/>
              <a:t>1-</a:t>
            </a:r>
            <a:r>
              <a:rPr lang="ar-IQ" sz="2800" dirty="0">
                <a:solidFill>
                  <a:srgbClr val="92D050"/>
                </a:solidFill>
              </a:rPr>
              <a:t>الاجنبي : </a:t>
            </a:r>
            <a:r>
              <a:rPr lang="ar-IQ" sz="2800" dirty="0"/>
              <a:t>كل شخص لايحمل الجنسية العراقية ويرغب العمل فى أقليم كوردستان –العراق بصفة عامل فى القطاع الخاص والمختلط والتعاونى .</a:t>
            </a:r>
          </a:p>
          <a:p>
            <a:pPr algn="r" rtl="1"/>
            <a:r>
              <a:rPr lang="ar-IQ" sz="2800" dirty="0"/>
              <a:t>2-</a:t>
            </a:r>
            <a:r>
              <a:rPr lang="ar-IQ" sz="2800" dirty="0">
                <a:solidFill>
                  <a:srgbClr val="92D050"/>
                </a:solidFill>
              </a:rPr>
              <a:t>اجازة العمل: </a:t>
            </a:r>
            <a:r>
              <a:rPr lang="ar-IQ" sz="2800" dirty="0"/>
              <a:t>وثيقة رسمية تصدر عن وزارة العمل والشؤون الاجتماعية وفق نموذج معد لهذا الغرض و تمنح العامل حق ممارسة العمل في الاقليم .</a:t>
            </a:r>
          </a:p>
          <a:p>
            <a:pPr algn="r" rtl="1"/>
            <a:r>
              <a:rPr lang="ar-IQ" sz="2800" dirty="0"/>
              <a:t>3-تمنح اجازة العمل من قبل وزير العمل والشؤون ألاجتماعية أو من يخوله بعد توفر الشروط المطلوبة.</a:t>
            </a:r>
          </a:p>
          <a:p>
            <a:pPr algn="r" rtl="1"/>
            <a:r>
              <a:rPr lang="ar-IQ" sz="2800" dirty="0"/>
              <a:t>4-لا يجوز لصاحب العمل فى القطاع الخاص والمختلط والتعاونى تشغيل أي أجنبى مالم يكن قد حصل على اجازة العمل وفقا للشروط, و الاجراءات المحددة بهذه </a:t>
            </a:r>
            <a:r>
              <a:rPr lang="ar-IQ" sz="2800" dirty="0" smtClean="0"/>
              <a:t>التعليمات.</a:t>
            </a:r>
            <a:endParaRPr lang="ar-IQ" sz="2800" dirty="0"/>
          </a:p>
        </p:txBody>
      </p:sp>
    </p:spTree>
    <p:extLst>
      <p:ext uri="{BB962C8B-B14F-4D97-AF65-F5344CB8AC3E}">
        <p14:creationId xmlns:p14="http://schemas.microsoft.com/office/powerpoint/2010/main" val="41775328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77200" cy="594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t>5- يحظر على العامل الاجنبي الالتحاق بالعمل قبل حصوله على اجازة </a:t>
            </a:r>
            <a:r>
              <a:rPr lang="ar-IQ" sz="2800" dirty="0" smtClean="0"/>
              <a:t>العمل.</a:t>
            </a:r>
          </a:p>
          <a:p>
            <a:pPr algn="r" rtl="1"/>
            <a:r>
              <a:rPr lang="ar-IQ" sz="2800" dirty="0" smtClean="0"/>
              <a:t>6- يجب </a:t>
            </a:r>
            <a:r>
              <a:rPr lang="ar-IQ" sz="2800" dirty="0"/>
              <a:t>مراعاة مايلي عند اصدار اجازة العمل :</a:t>
            </a:r>
          </a:p>
          <a:p>
            <a:pPr algn="r" rtl="1"/>
            <a:r>
              <a:rPr lang="ar-IQ" sz="2800" dirty="0"/>
              <a:t>اولا- مدى حاجة الاقليم الى الايدى العاملة الاجنبية على ضوء ما يتطلبه سوق العمل وحسب متطلبات كل محافظة بعد التثبت من ذلك من قبل مديريات التشغيل .</a:t>
            </a:r>
          </a:p>
          <a:p>
            <a:pPr algn="r" rtl="1"/>
            <a:r>
              <a:rPr lang="ar-IQ" sz="2800" dirty="0"/>
              <a:t>ثانيا - تأييد الدوائر الامنية المختصة عدم وجود مانع أمني من اشتغال الشخص الاجنبى في الاقليم .</a:t>
            </a:r>
          </a:p>
          <a:p>
            <a:pPr algn="r" rtl="1"/>
            <a:r>
              <a:rPr lang="ar-IQ" sz="2800" dirty="0"/>
              <a:t>7- مدة الاجازة سنة واحدة وتجدد وفق متطلبات الحاجة مع مراعاة ما ورد بهذه </a:t>
            </a:r>
            <a:r>
              <a:rPr lang="ar-IQ" sz="2800" dirty="0" smtClean="0"/>
              <a:t>التعليمات, وعلى </a:t>
            </a:r>
            <a:r>
              <a:rPr lang="ar-IQ" sz="2800" dirty="0"/>
              <a:t>الشخص الاجنبي </a:t>
            </a:r>
            <a:r>
              <a:rPr lang="ar-IQ" sz="2800" dirty="0" smtClean="0"/>
              <a:t>ان </a:t>
            </a:r>
            <a:r>
              <a:rPr lang="ar-IQ" sz="2800" dirty="0"/>
              <a:t>يطلب </a:t>
            </a:r>
            <a:r>
              <a:rPr lang="ar-IQ" sz="2800" dirty="0" smtClean="0"/>
              <a:t>تجديدها </a:t>
            </a:r>
            <a:r>
              <a:rPr lang="ar-IQ" sz="2800" dirty="0"/>
              <a:t>عن طريق صاحب العمل قبل شهر على الاقل من تاريخ انتهاء </a:t>
            </a:r>
            <a:r>
              <a:rPr lang="ar-IQ" sz="2800" dirty="0" smtClean="0"/>
              <a:t>نفاذها. </a:t>
            </a:r>
            <a:endParaRPr lang="ar-IQ" sz="2800" dirty="0"/>
          </a:p>
          <a:p>
            <a:pPr algn="r" rtl="1"/>
            <a:endParaRPr lang="ar-IQ" dirty="0"/>
          </a:p>
        </p:txBody>
      </p:sp>
    </p:spTree>
    <p:extLst>
      <p:ext uri="{BB962C8B-B14F-4D97-AF65-F5344CB8AC3E}">
        <p14:creationId xmlns:p14="http://schemas.microsoft.com/office/powerpoint/2010/main" val="9534291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58200" cy="601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b="1" dirty="0" smtClean="0">
                <a:solidFill>
                  <a:srgbClr val="002060"/>
                </a:solidFill>
              </a:rPr>
              <a:t>إجراءات </a:t>
            </a:r>
            <a:r>
              <a:rPr lang="ar-IQ" sz="3200" b="1" dirty="0">
                <a:solidFill>
                  <a:srgbClr val="002060"/>
                </a:solidFill>
              </a:rPr>
              <a:t>تشغيل العامل الموجود في </a:t>
            </a:r>
            <a:r>
              <a:rPr lang="ar-IQ" sz="3200" b="1" dirty="0" smtClean="0">
                <a:solidFill>
                  <a:srgbClr val="002060"/>
                </a:solidFill>
              </a:rPr>
              <a:t>الخارخ</a:t>
            </a:r>
          </a:p>
          <a:p>
            <a:pPr algn="ctr" rtl="1"/>
            <a:endParaRPr lang="ar-IQ" sz="3200" b="1" dirty="0">
              <a:solidFill>
                <a:srgbClr val="002060"/>
              </a:solidFill>
            </a:endParaRPr>
          </a:p>
          <a:p>
            <a:pPr algn="r" rtl="1"/>
            <a:r>
              <a:rPr lang="ar-IQ" sz="2400" dirty="0"/>
              <a:t>على الشخص الاجنبي الموجود خارج الاقليم والذى يريد مزاولة العمل فى الاقليم اتباع الاجراءات التالية لغرض الحصول على اجازة العمل:</a:t>
            </a:r>
          </a:p>
          <a:p>
            <a:pPr algn="r" rtl="1"/>
            <a:r>
              <a:rPr lang="ar-IQ" sz="2400" dirty="0" smtClean="0"/>
              <a:t>1- ان </a:t>
            </a:r>
            <a:r>
              <a:rPr lang="ar-IQ" sz="2400" dirty="0"/>
              <a:t>يتقدم بطلب تحريري الى وزارة العمل والشؤون الاجتماعية عن طريق الممثليات العراقية فى الخارج او وكيله الرسمي فى العراق او بواسطة صاحب العمل الذى يروم تشغيله نيابة </a:t>
            </a:r>
            <a:r>
              <a:rPr lang="ar-IQ" sz="2400" dirty="0" smtClean="0"/>
              <a:t>عنه.</a:t>
            </a:r>
          </a:p>
          <a:p>
            <a:pPr algn="r" rtl="1"/>
            <a:r>
              <a:rPr lang="ar-IQ" sz="2400" dirty="0"/>
              <a:t>2-يجب أن يتضمن الطلب جميع المعلومات التى تتعلق بمؤهلاته موثقا بالشهادات والمستندات المتوفرة لديه مع بيان اسمه وجنسيته ونوع العمل ومدته واسم صاحب العمل وعنوانه الكامل.</a:t>
            </a:r>
          </a:p>
          <a:p>
            <a:pPr algn="r" rtl="1"/>
            <a:r>
              <a:rPr lang="en-US" sz="2400" dirty="0" smtClean="0"/>
              <a:t>3</a:t>
            </a:r>
            <a:r>
              <a:rPr lang="ar-IQ" sz="2400" dirty="0" smtClean="0"/>
              <a:t>-</a:t>
            </a:r>
            <a:r>
              <a:rPr lang="en-US" sz="2400" dirty="0" smtClean="0"/>
              <a:t> </a:t>
            </a:r>
            <a:r>
              <a:rPr lang="ar-IQ" sz="2400" dirty="0" smtClean="0"/>
              <a:t>تقوم </a:t>
            </a:r>
            <a:r>
              <a:rPr lang="ar-IQ" sz="2400" dirty="0"/>
              <a:t>مديريات التشغيل في المحافظات بالتثبت من الشروط القانونية وحصول الموافقة للعمل في الاقليم ومن ثم </a:t>
            </a:r>
            <a:r>
              <a:rPr lang="ar-IQ" sz="2400" dirty="0" smtClean="0"/>
              <a:t>مفاتحة </a:t>
            </a:r>
            <a:r>
              <a:rPr lang="ar-IQ" sz="2400" dirty="0"/>
              <a:t>السلطات المختصة لمنح </a:t>
            </a:r>
            <a:r>
              <a:rPr lang="ar-IQ" sz="2400" dirty="0" smtClean="0"/>
              <a:t>سمة </a:t>
            </a:r>
            <a:r>
              <a:rPr lang="ar-IQ" sz="2400" dirty="0"/>
              <a:t>الدخول للشخص </a:t>
            </a:r>
            <a:r>
              <a:rPr lang="ar-IQ" sz="2400" dirty="0" smtClean="0"/>
              <a:t>الاجنبى.</a:t>
            </a:r>
            <a:endParaRPr lang="ar-IQ" sz="2400" dirty="0"/>
          </a:p>
          <a:p>
            <a:pPr algn="r" rtl="1"/>
            <a:r>
              <a:rPr lang="ar-IQ" sz="2400" dirty="0"/>
              <a:t>4-على العامل الأجنبي عند دخوله الاقليم مراجعة المديريات المذكورة خلال مدة سبعة ايام من تاريخ دخوله ألاقليم لغرض التأشير و استكمال أجراءات منح الاجازة.</a:t>
            </a:r>
          </a:p>
          <a:p>
            <a:pPr algn="r" rtl="1"/>
            <a:endParaRPr lang="ar-IQ" sz="2800" dirty="0"/>
          </a:p>
        </p:txBody>
      </p:sp>
    </p:spTree>
    <p:extLst>
      <p:ext uri="{BB962C8B-B14F-4D97-AF65-F5344CB8AC3E}">
        <p14:creationId xmlns:p14="http://schemas.microsoft.com/office/powerpoint/2010/main" val="3053604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579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solidFill>
                  <a:srgbClr val="002060"/>
                </a:solidFill>
              </a:rPr>
              <a:t>اجراءات تشغيل </a:t>
            </a:r>
            <a:r>
              <a:rPr lang="ar-IQ" sz="3200" dirty="0">
                <a:solidFill>
                  <a:srgbClr val="002060"/>
                </a:solidFill>
              </a:rPr>
              <a:t>العامل الأجنبي داخل </a:t>
            </a:r>
            <a:r>
              <a:rPr lang="ar-IQ" sz="3200" dirty="0" smtClean="0">
                <a:solidFill>
                  <a:srgbClr val="002060"/>
                </a:solidFill>
              </a:rPr>
              <a:t>الإقليم</a:t>
            </a:r>
          </a:p>
          <a:p>
            <a:pPr algn="ctr" rtl="1"/>
            <a:endParaRPr lang="ar-IQ" sz="3200" dirty="0">
              <a:solidFill>
                <a:srgbClr val="002060"/>
              </a:solidFill>
            </a:endParaRPr>
          </a:p>
          <a:p>
            <a:pPr algn="r" rtl="1"/>
            <a:r>
              <a:rPr lang="ar-IQ" sz="2800" dirty="0"/>
              <a:t>على الشخص الاجنبي الموجود داخل الاقليم و الذي يريد مزاولة العمل فى الاقليم ، اتباع الاجراءات التالية لغرض الحصول على أجازة العمل :-</a:t>
            </a:r>
          </a:p>
          <a:p>
            <a:pPr algn="r" rtl="1"/>
            <a:r>
              <a:rPr lang="ar-IQ" sz="2800" dirty="0"/>
              <a:t>1-تقديم المستمسكات القانونية التى تثبت كون دخوله الاقليم و اقامته فيه  </a:t>
            </a:r>
            <a:r>
              <a:rPr lang="ar-IQ" sz="2800" dirty="0" smtClean="0"/>
              <a:t> بصورة </a:t>
            </a:r>
            <a:r>
              <a:rPr lang="ar-IQ" sz="2800" dirty="0"/>
              <a:t>مشروعة .</a:t>
            </a:r>
          </a:p>
          <a:p>
            <a:pPr algn="r" rtl="1"/>
            <a:r>
              <a:rPr lang="ar-IQ" sz="2800" dirty="0"/>
              <a:t>2- أن يتقدم بطلب تحريري الى مديريات التشغيل في </a:t>
            </a:r>
            <a:r>
              <a:rPr lang="ar-IQ" sz="2800" dirty="0" smtClean="0"/>
              <a:t>المحافظات أو بواسطة </a:t>
            </a:r>
            <a:r>
              <a:rPr lang="ar-IQ" sz="2800" dirty="0"/>
              <a:t>صاحب العمل الذي يروم تشغيله.</a:t>
            </a:r>
          </a:p>
          <a:p>
            <a:pPr algn="r" rtl="1"/>
            <a:r>
              <a:rPr lang="ar-IQ" sz="2800" dirty="0"/>
              <a:t>3- يجب أن يتضمن الطلب جميع المعلومات التى تتعلق بمؤهلاته موثقا بالشهادة و المستندات المتوفرة لديه مع بيان اسمه و جنسيته ونوع العمل و مدته و اسم صاحب العمل و عنوانه الكامل.</a:t>
            </a:r>
          </a:p>
        </p:txBody>
      </p:sp>
    </p:spTree>
    <p:extLst>
      <p:ext uri="{BB962C8B-B14F-4D97-AF65-F5344CB8AC3E}">
        <p14:creationId xmlns:p14="http://schemas.microsoft.com/office/powerpoint/2010/main" val="1185822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5344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b="1" dirty="0">
                <a:solidFill>
                  <a:srgbClr val="002060"/>
                </a:solidFill>
              </a:rPr>
              <a:t>حالات إلغاء </a:t>
            </a:r>
            <a:r>
              <a:rPr lang="ar-IQ" sz="3200" b="1" dirty="0" smtClean="0">
                <a:solidFill>
                  <a:srgbClr val="002060"/>
                </a:solidFill>
              </a:rPr>
              <a:t>الإجازة</a:t>
            </a:r>
          </a:p>
          <a:p>
            <a:pPr algn="ctr" rtl="1"/>
            <a:endParaRPr lang="ar-IQ" sz="3200" b="1" dirty="0">
              <a:solidFill>
                <a:srgbClr val="002060"/>
              </a:solidFill>
            </a:endParaRPr>
          </a:p>
          <a:p>
            <a:pPr algn="r" rtl="1"/>
            <a:r>
              <a:rPr lang="ar-IQ" sz="2800" dirty="0"/>
              <a:t> تلغى اجازة العمل فى اي وقت كان فى ألاحوال الاتية :</a:t>
            </a:r>
          </a:p>
          <a:p>
            <a:pPr algn="r" rtl="1"/>
            <a:r>
              <a:rPr lang="ar-IQ" sz="2800" dirty="0"/>
              <a:t>1- أذا ثبت أن المعلومات والمستندات عن طلب الاجازة غير صحيحة .</a:t>
            </a:r>
          </a:p>
          <a:p>
            <a:pPr algn="r" rtl="1"/>
            <a:r>
              <a:rPr lang="ar-IQ" sz="2800" dirty="0"/>
              <a:t>2- أذا أصبح وجود العامل </a:t>
            </a:r>
            <a:r>
              <a:rPr lang="ar-IQ" sz="2800" dirty="0" smtClean="0"/>
              <a:t>الأجنبي </a:t>
            </a:r>
            <a:r>
              <a:rPr lang="ar-IQ" sz="2800" dirty="0"/>
              <a:t>مضرا بالمصلحة العامة.</a:t>
            </a:r>
          </a:p>
          <a:p>
            <a:pPr algn="r" rtl="1"/>
            <a:r>
              <a:rPr lang="ar-IQ" sz="2800" dirty="0"/>
              <a:t>3- أذا أنهى صاحب العمل عقد عمل عامل محلي بصورة مخالفة للقانون و شغل محله عاملاً أجنبيا و كان الاول يتمتع بنفس كفاءة و شروط العمل التى يتمتع بها الثاني </a:t>
            </a:r>
            <a:r>
              <a:rPr lang="ar-IQ" sz="2800" dirty="0" smtClean="0"/>
              <a:t>.</a:t>
            </a:r>
          </a:p>
          <a:p>
            <a:pPr algn="r" rtl="1"/>
            <a:endParaRPr lang="ar-IQ" sz="2800" dirty="0"/>
          </a:p>
          <a:p>
            <a:pPr algn="r" rtl="1"/>
            <a:r>
              <a:rPr lang="ar-IQ" sz="2800" dirty="0" smtClean="0">
                <a:solidFill>
                  <a:srgbClr val="002060"/>
                </a:solidFill>
              </a:rPr>
              <a:t>ملاحظة : </a:t>
            </a:r>
            <a:r>
              <a:rPr lang="ar-IQ" sz="2800" dirty="0" smtClean="0"/>
              <a:t>لايمنع </a:t>
            </a:r>
            <a:r>
              <a:rPr lang="ar-IQ" sz="2800" dirty="0"/>
              <a:t>الغاء الاجازة من احالة العامل ألاجنبي أو صاحب العمل الى المحاكم عند ثبوت مخالفتهما لاحدى الفقرات أعلاه ..</a:t>
            </a:r>
          </a:p>
        </p:txBody>
      </p:sp>
    </p:spTree>
    <p:extLst>
      <p:ext uri="{BB962C8B-B14F-4D97-AF65-F5344CB8AC3E}">
        <p14:creationId xmlns:p14="http://schemas.microsoft.com/office/powerpoint/2010/main" val="1998551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5800" y="762000"/>
            <a:ext cx="7848600" cy="5334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solidFill>
                  <a:srgbClr val="002060"/>
                </a:solidFill>
              </a:rPr>
              <a:t>الإستثناءات من أحكام تشغيل الأجانب</a:t>
            </a:r>
          </a:p>
          <a:p>
            <a:pPr algn="ctr" rtl="1"/>
            <a:endParaRPr lang="ar-IQ" sz="3200" dirty="0">
              <a:solidFill>
                <a:srgbClr val="002060"/>
              </a:solidFill>
            </a:endParaRPr>
          </a:p>
          <a:p>
            <a:pPr algn="just" rtl="1"/>
            <a:r>
              <a:rPr lang="ar-IQ" sz="3200" dirty="0"/>
              <a:t>أولاً: العاملون لدى الهيئات الدولية و </a:t>
            </a:r>
            <a:r>
              <a:rPr lang="ar-IQ" sz="3200" dirty="0" smtClean="0"/>
              <a:t>البعثات الدبلوماسية </a:t>
            </a:r>
            <a:r>
              <a:rPr lang="ar-IQ" sz="3200" dirty="0"/>
              <a:t>و القنصليات التجارية و الاجنبية المعتمدة في الاقليم</a:t>
            </a:r>
          </a:p>
          <a:p>
            <a:pPr algn="just" rtl="1"/>
            <a:r>
              <a:rPr lang="ar-IQ" sz="3200" dirty="0"/>
              <a:t>ثانياً : الاجانب الذين تسمح لهم القوانين و الاتفاقيات و المعاهدات الدولية التى تكون الحكومة طرفا فيها بممارسة الاعمال فى </a:t>
            </a:r>
            <a:r>
              <a:rPr lang="ar-IQ" sz="3200" dirty="0" smtClean="0"/>
              <a:t>الاقليم.</a:t>
            </a:r>
            <a:endParaRPr lang="ar-IQ" sz="3200" dirty="0"/>
          </a:p>
          <a:p>
            <a:pPr algn="just" rtl="1"/>
            <a:r>
              <a:rPr lang="ar-IQ" sz="3200" dirty="0"/>
              <a:t>ثالثاً : الاجانب المشتغلون لدى </a:t>
            </a:r>
            <a:r>
              <a:rPr lang="ar-IQ" sz="3200" dirty="0" smtClean="0"/>
              <a:t>الحكومة.</a:t>
            </a:r>
            <a:endParaRPr lang="en-US" sz="3200" dirty="0"/>
          </a:p>
        </p:txBody>
      </p:sp>
    </p:spTree>
    <p:extLst>
      <p:ext uri="{BB962C8B-B14F-4D97-AF65-F5344CB8AC3E}">
        <p14:creationId xmlns:p14="http://schemas.microsoft.com/office/powerpoint/2010/main" val="41048974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304800"/>
            <a:ext cx="4038600"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t> المشروع</a:t>
            </a:r>
          </a:p>
        </p:txBody>
      </p:sp>
      <p:sp>
        <p:nvSpPr>
          <p:cNvPr id="3" name="Rectangle 2"/>
          <p:cNvSpPr/>
          <p:nvPr/>
        </p:nvSpPr>
        <p:spPr>
          <a:xfrm>
            <a:off x="457200" y="1371600"/>
            <a:ext cx="8305800" cy="525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2800" dirty="0" smtClean="0"/>
          </a:p>
          <a:p>
            <a:pPr algn="r" rtl="1"/>
            <a:endParaRPr lang="ar-IQ" sz="2800" dirty="0"/>
          </a:p>
          <a:p>
            <a:pPr algn="r" rtl="1"/>
            <a:endParaRPr lang="ar-IQ" sz="2800" dirty="0"/>
          </a:p>
          <a:p>
            <a:pPr algn="r" rtl="1"/>
            <a:endParaRPr lang="ar-IQ" sz="2800" dirty="0" smtClean="0"/>
          </a:p>
          <a:p>
            <a:pPr algn="r" rtl="1"/>
            <a:endParaRPr lang="ar-IQ" sz="3200" dirty="0" smtClean="0"/>
          </a:p>
          <a:p>
            <a:pPr algn="r" rtl="1"/>
            <a:endParaRPr lang="ar-IQ" sz="3200" dirty="0" smtClean="0"/>
          </a:p>
          <a:p>
            <a:pPr algn="r" rtl="1"/>
            <a:endParaRPr lang="en-US" sz="3200" dirty="0"/>
          </a:p>
        </p:txBody>
      </p:sp>
      <p:sp>
        <p:nvSpPr>
          <p:cNvPr id="4" name="Rectangle 3"/>
          <p:cNvSpPr/>
          <p:nvPr/>
        </p:nvSpPr>
        <p:spPr>
          <a:xfrm>
            <a:off x="500034" y="1428736"/>
            <a:ext cx="8305800" cy="491491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2800" dirty="0" smtClean="0"/>
          </a:p>
          <a:p>
            <a:pPr algn="r" rtl="1"/>
            <a:endParaRPr lang="ar-IQ" sz="2800" dirty="0" smtClean="0"/>
          </a:p>
          <a:p>
            <a:pPr algn="r" rtl="1"/>
            <a:r>
              <a:rPr lang="ar-IQ" sz="2800" dirty="0" smtClean="0"/>
              <a:t>المشروع </a:t>
            </a:r>
            <a:r>
              <a:rPr lang="ar-IQ" sz="2800" dirty="0"/>
              <a:t>هو نشاط الذي يستخدم فيه موارد معينة وتنفق من أجله الأموال للحصول على منافع متوقعة خلال فترة زمنية </a:t>
            </a:r>
            <a:r>
              <a:rPr lang="ar-IQ" sz="2800" dirty="0" smtClean="0"/>
              <a:t>معينة</a:t>
            </a:r>
            <a:r>
              <a:rPr lang="en-US" sz="2800" dirty="0" smtClean="0"/>
              <a:t>.</a:t>
            </a:r>
            <a:endParaRPr lang="ar-IQ" sz="2800" dirty="0" smtClean="0"/>
          </a:p>
          <a:p>
            <a:pPr algn="r" rtl="1"/>
            <a:endParaRPr lang="ar-IQ" sz="2800" dirty="0" smtClean="0"/>
          </a:p>
          <a:p>
            <a:pPr algn="r" rtl="1"/>
            <a:r>
              <a:rPr lang="ar-IQ" sz="2800" dirty="0">
                <a:solidFill>
                  <a:srgbClr val="92D050"/>
                </a:solidFill>
              </a:rPr>
              <a:t>يقوم </a:t>
            </a:r>
            <a:r>
              <a:rPr lang="ar-IQ" sz="2800" dirty="0" smtClean="0">
                <a:solidFill>
                  <a:srgbClr val="92D050"/>
                </a:solidFill>
              </a:rPr>
              <a:t>المشروع  </a:t>
            </a:r>
            <a:r>
              <a:rPr lang="ar-IQ" sz="2800" dirty="0">
                <a:solidFill>
                  <a:srgbClr val="92D050"/>
                </a:solidFill>
              </a:rPr>
              <a:t>في قانون العمل على ثلاثة </a:t>
            </a:r>
            <a:r>
              <a:rPr lang="ar-IQ" sz="2800" dirty="0" smtClean="0">
                <a:solidFill>
                  <a:srgbClr val="92D050"/>
                </a:solidFill>
              </a:rPr>
              <a:t>عناصر:</a:t>
            </a:r>
          </a:p>
          <a:p>
            <a:pPr algn="r" rtl="1"/>
            <a:endParaRPr lang="ar-IQ" sz="2800" dirty="0" smtClean="0">
              <a:solidFill>
                <a:srgbClr val="92D050"/>
              </a:solidFill>
            </a:endParaRPr>
          </a:p>
          <a:p>
            <a:pPr algn="r" rtl="1"/>
            <a:r>
              <a:rPr lang="ar-IQ" sz="2800" dirty="0"/>
              <a:t>1- العمل. </a:t>
            </a:r>
          </a:p>
          <a:p>
            <a:pPr algn="r" rtl="1"/>
            <a:r>
              <a:rPr lang="ar-IQ" sz="2800" dirty="0"/>
              <a:t>2-إدارة تشرف على تنفيذه. </a:t>
            </a:r>
          </a:p>
          <a:p>
            <a:pPr algn="r" rtl="1"/>
            <a:r>
              <a:rPr lang="ar-IQ" sz="2800" dirty="0"/>
              <a:t>3- أشخاص يقومون على إنجازه.</a:t>
            </a:r>
          </a:p>
          <a:p>
            <a:pPr algn="r" rtl="1"/>
            <a:endParaRPr lang="ar-IQ" sz="2800" dirty="0"/>
          </a:p>
          <a:p>
            <a:pPr algn="r" rtl="1"/>
            <a:endParaRPr lang="ar-IQ" sz="2800" dirty="0" smtClean="0"/>
          </a:p>
          <a:p>
            <a:pPr algn="r" rtl="1"/>
            <a:endParaRPr lang="en-US" dirty="0"/>
          </a:p>
        </p:txBody>
      </p:sp>
    </p:spTree>
    <p:extLst>
      <p:ext uri="{BB962C8B-B14F-4D97-AF65-F5344CB8AC3E}">
        <p14:creationId xmlns:p14="http://schemas.microsoft.com/office/powerpoint/2010/main" val="331927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304800"/>
            <a:ext cx="86868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3200" dirty="0">
                <a:solidFill>
                  <a:srgbClr val="FFFF00"/>
                </a:solidFill>
              </a:rPr>
              <a:t>3</a:t>
            </a:r>
            <a:r>
              <a:rPr lang="ar-IQ" sz="3200" dirty="0" smtClean="0">
                <a:solidFill>
                  <a:srgbClr val="FFFF00"/>
                </a:solidFill>
              </a:rPr>
              <a:t>-علاقات </a:t>
            </a:r>
            <a:r>
              <a:rPr lang="ar-IQ" sz="3200" dirty="0">
                <a:solidFill>
                  <a:srgbClr val="FFFF00"/>
                </a:solidFill>
              </a:rPr>
              <a:t>العمل بعد الثورة الصناعية في ظل مبدأ </a:t>
            </a:r>
            <a:r>
              <a:rPr lang="ar-IQ" sz="3200" dirty="0" smtClean="0">
                <a:solidFill>
                  <a:srgbClr val="FFFF00"/>
                </a:solidFill>
              </a:rPr>
              <a:t>الحرية الفردية والإقتصادية : </a:t>
            </a:r>
          </a:p>
          <a:p>
            <a:pPr algn="r" rtl="1"/>
            <a:r>
              <a:rPr lang="ar-IQ" sz="3200" dirty="0">
                <a:solidFill>
                  <a:srgbClr val="FFFF00"/>
                </a:solidFill>
              </a:rPr>
              <a:t> </a:t>
            </a:r>
            <a:r>
              <a:rPr lang="ar-IQ" sz="3200" dirty="0" smtClean="0">
                <a:solidFill>
                  <a:srgbClr val="FFFF00"/>
                </a:solidFill>
              </a:rPr>
              <a:t>                            </a:t>
            </a:r>
            <a:r>
              <a:rPr lang="ar-IQ" sz="3200" dirty="0" smtClean="0">
                <a:solidFill>
                  <a:schemeClr val="tx1"/>
                </a:solidFill>
              </a:rPr>
              <a:t>مبدأ الحرية</a:t>
            </a:r>
            <a:endParaRPr lang="ar-IQ" sz="3200" dirty="0" smtClean="0">
              <a:solidFill>
                <a:srgbClr val="FFFF00"/>
              </a:solidFill>
            </a:endParaRPr>
          </a:p>
          <a:p>
            <a:pPr algn="r" rtl="1"/>
            <a:r>
              <a:rPr lang="ar-IQ" sz="3200" dirty="0" smtClean="0">
                <a:solidFill>
                  <a:srgbClr val="FFFF00"/>
                </a:solidFill>
              </a:rPr>
              <a:t>                           </a:t>
            </a:r>
          </a:p>
          <a:p>
            <a:pPr algn="r" rtl="1"/>
            <a:r>
              <a:rPr lang="ar-IQ" sz="3200" dirty="0" smtClean="0">
                <a:solidFill>
                  <a:srgbClr val="FFFF00"/>
                </a:solidFill>
              </a:rPr>
              <a:t>                </a:t>
            </a:r>
            <a:endParaRPr lang="ar-IQ" sz="3200" dirty="0">
              <a:solidFill>
                <a:srgbClr val="FFFF00"/>
              </a:solidFill>
            </a:endParaRPr>
          </a:p>
          <a:p>
            <a:pPr algn="r" rtl="1"/>
            <a:r>
              <a:rPr lang="ar-IQ" sz="3200" dirty="0" smtClean="0">
                <a:solidFill>
                  <a:srgbClr val="FFFF00"/>
                </a:solidFill>
              </a:rPr>
              <a:t>           </a:t>
            </a:r>
          </a:p>
          <a:p>
            <a:pPr algn="r" rtl="1"/>
            <a:r>
              <a:rPr lang="ar-IQ" sz="3200" dirty="0" smtClean="0">
                <a:solidFill>
                  <a:srgbClr val="FFFF00"/>
                </a:solidFill>
              </a:rPr>
              <a:t>              </a:t>
            </a:r>
            <a:r>
              <a:rPr lang="ar-IQ" sz="3200" dirty="0" smtClean="0">
                <a:solidFill>
                  <a:schemeClr val="tx1"/>
                </a:solidFill>
              </a:rPr>
              <a:t>المساواة                        الأخاء</a:t>
            </a:r>
          </a:p>
          <a:p>
            <a:pPr algn="r" rtl="1"/>
            <a:endParaRPr lang="ar-IQ" sz="3200" dirty="0" smtClean="0">
              <a:solidFill>
                <a:srgbClr val="FFFF00"/>
              </a:solidFill>
            </a:endParaRPr>
          </a:p>
          <a:p>
            <a:pPr algn="r" rtl="1"/>
            <a:r>
              <a:rPr lang="ar-IQ" sz="3200" dirty="0" smtClean="0">
                <a:solidFill>
                  <a:srgbClr val="FFFF00"/>
                </a:solidFill>
              </a:rPr>
              <a:t>نتائج </a:t>
            </a:r>
            <a:r>
              <a:rPr lang="ar-IQ" sz="3200" dirty="0">
                <a:solidFill>
                  <a:srgbClr val="FFFF00"/>
                </a:solidFill>
              </a:rPr>
              <a:t>تطبيق هذه </a:t>
            </a:r>
            <a:r>
              <a:rPr lang="ar-IQ" sz="3200" dirty="0" smtClean="0">
                <a:solidFill>
                  <a:srgbClr val="FFFF00"/>
                </a:solidFill>
              </a:rPr>
              <a:t>المباديء :</a:t>
            </a:r>
            <a:endParaRPr lang="ar-IQ" sz="3200" dirty="0">
              <a:solidFill>
                <a:srgbClr val="FFFF00"/>
              </a:solidFill>
            </a:endParaRPr>
          </a:p>
          <a:p>
            <a:pPr algn="r" rtl="1"/>
            <a:r>
              <a:rPr lang="ar-IQ" sz="3200" dirty="0" smtClean="0">
                <a:solidFill>
                  <a:schemeClr val="tx1"/>
                </a:solidFill>
              </a:rPr>
              <a:t>1- مبدأ </a:t>
            </a:r>
            <a:r>
              <a:rPr lang="ar-IQ" sz="3200" dirty="0">
                <a:solidFill>
                  <a:schemeClr val="tx1"/>
                </a:solidFill>
              </a:rPr>
              <a:t>سلطان الإرادة في </a:t>
            </a:r>
            <a:r>
              <a:rPr lang="ar-IQ" sz="3200" dirty="0" smtClean="0">
                <a:solidFill>
                  <a:schemeClr val="tx1"/>
                </a:solidFill>
              </a:rPr>
              <a:t>القانون العقد </a:t>
            </a:r>
            <a:r>
              <a:rPr lang="ar-IQ" sz="3200" dirty="0">
                <a:solidFill>
                  <a:schemeClr val="tx1"/>
                </a:solidFill>
              </a:rPr>
              <a:t>شريعة </a:t>
            </a:r>
            <a:r>
              <a:rPr lang="ar-IQ" sz="3200" dirty="0" smtClean="0">
                <a:solidFill>
                  <a:schemeClr val="tx1"/>
                </a:solidFill>
              </a:rPr>
              <a:t>المتعاقدين.</a:t>
            </a:r>
            <a:endParaRPr lang="ar-IQ" sz="3200" dirty="0">
              <a:solidFill>
                <a:schemeClr val="tx1"/>
              </a:solidFill>
            </a:endParaRPr>
          </a:p>
          <a:p>
            <a:pPr algn="r" rtl="1"/>
            <a:r>
              <a:rPr lang="ar-IQ" sz="3200" dirty="0" smtClean="0">
                <a:solidFill>
                  <a:schemeClr val="tx1"/>
                </a:solidFill>
              </a:rPr>
              <a:t>2- مبدأ </a:t>
            </a:r>
            <a:r>
              <a:rPr lang="ar-IQ" sz="3200" dirty="0">
                <a:solidFill>
                  <a:schemeClr val="tx1"/>
                </a:solidFill>
              </a:rPr>
              <a:t>الحرية في الإقتصاد( مبدأ دعه يعمل دعه يمر</a:t>
            </a:r>
            <a:r>
              <a:rPr lang="ar-IQ" sz="3200" dirty="0" smtClean="0">
                <a:solidFill>
                  <a:schemeClr val="tx1"/>
                </a:solidFill>
              </a:rPr>
              <a:t>).</a:t>
            </a:r>
            <a:endParaRPr lang="ar-IQ" sz="3200" dirty="0">
              <a:solidFill>
                <a:schemeClr val="tx1"/>
              </a:solidFill>
            </a:endParaRPr>
          </a:p>
          <a:p>
            <a:pPr algn="r" rtl="1"/>
            <a:endParaRPr lang="ar-IQ" sz="3200" dirty="0" smtClean="0">
              <a:solidFill>
                <a:schemeClr val="tx1"/>
              </a:solidFill>
            </a:endParaRPr>
          </a:p>
        </p:txBody>
      </p:sp>
      <p:sp>
        <p:nvSpPr>
          <p:cNvPr id="3" name="Isosceles Triangle 2"/>
          <p:cNvSpPr/>
          <p:nvPr/>
        </p:nvSpPr>
        <p:spPr>
          <a:xfrm>
            <a:off x="3810000" y="2057400"/>
            <a:ext cx="2127504" cy="1676400"/>
          </a:xfrm>
          <a:prstGeom prst="triangle">
            <a:avLst>
              <a:gd name="adj" fmla="val 4738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5184046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304800"/>
            <a:ext cx="5009728"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t> </a:t>
            </a:r>
            <a:r>
              <a:rPr lang="ar-IQ" sz="3600" dirty="0" smtClean="0"/>
              <a:t>عقد العمل في ظل المذهب الحر </a:t>
            </a:r>
            <a:endParaRPr lang="ar-IQ" sz="3600" dirty="0"/>
          </a:p>
        </p:txBody>
      </p:sp>
      <p:sp>
        <p:nvSpPr>
          <p:cNvPr id="3" name="Rectangle 2"/>
          <p:cNvSpPr/>
          <p:nvPr/>
        </p:nvSpPr>
        <p:spPr>
          <a:xfrm>
            <a:off x="457200" y="1371600"/>
            <a:ext cx="8305800" cy="525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2800" dirty="0" smtClean="0"/>
          </a:p>
          <a:p>
            <a:pPr algn="r" rtl="1"/>
            <a:endParaRPr lang="ar-IQ" sz="2800" dirty="0"/>
          </a:p>
          <a:p>
            <a:pPr algn="r" rtl="1"/>
            <a:endParaRPr lang="ar-IQ" sz="2800" dirty="0"/>
          </a:p>
          <a:p>
            <a:pPr algn="r" rtl="1"/>
            <a:endParaRPr lang="ar-IQ" sz="2800" dirty="0" smtClean="0"/>
          </a:p>
          <a:p>
            <a:pPr algn="r" rtl="1"/>
            <a:r>
              <a:rPr lang="ar-IQ" sz="3200" dirty="0" smtClean="0"/>
              <a:t>عقد العمل في ظل سيادة المذهب الحر يخضع العقد : </a:t>
            </a:r>
          </a:p>
          <a:p>
            <a:pPr algn="r" rtl="1"/>
            <a:r>
              <a:rPr lang="ar-IQ" sz="3200" dirty="0" smtClean="0"/>
              <a:t>لمبدأ سلطان الإرادة الذي كان يترك مجالا لأصحاب العمل لفرض شروطهم القاسية على العمال .</a:t>
            </a:r>
          </a:p>
          <a:p>
            <a:pPr algn="r" rtl="1"/>
            <a:r>
              <a:rPr lang="ar-IQ" sz="3200" dirty="0" smtClean="0"/>
              <a:t>ونتيجة التسليم بمدأ ان الملكية حق مطلق للمالك ، وان آثار ذلك استقلال صاحب العمل بإدارة المشروع من ناحية وإستئثاره بحصيلة أرباحه من ناحية أخرى .</a:t>
            </a:r>
          </a:p>
          <a:p>
            <a:pPr algn="r" rtl="1"/>
            <a:endParaRPr lang="ar-IQ" sz="3200" dirty="0" smtClean="0"/>
          </a:p>
          <a:p>
            <a:pPr algn="r" rtl="1"/>
            <a:endParaRPr lang="ar-IQ" sz="3200" dirty="0" smtClean="0"/>
          </a:p>
          <a:p>
            <a:pPr algn="r" rtl="1"/>
            <a:endParaRPr lang="en-US" sz="3200" dirty="0"/>
          </a:p>
        </p:txBody>
      </p:sp>
    </p:spTree>
    <p:extLst>
      <p:ext uri="{BB962C8B-B14F-4D97-AF65-F5344CB8AC3E}">
        <p14:creationId xmlns:p14="http://schemas.microsoft.com/office/powerpoint/2010/main" val="33192765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241110"/>
            <a:ext cx="8003232"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t> </a:t>
            </a:r>
            <a:r>
              <a:rPr lang="ar-IQ" sz="3600" dirty="0" smtClean="0"/>
              <a:t>ما هي العوامل التي أدت إلى ظهور المشروع </a:t>
            </a:r>
            <a:endParaRPr lang="ar-IQ" sz="3600" dirty="0"/>
          </a:p>
        </p:txBody>
      </p:sp>
      <p:sp>
        <p:nvSpPr>
          <p:cNvPr id="3" name="Rectangle 2"/>
          <p:cNvSpPr/>
          <p:nvPr/>
        </p:nvSpPr>
        <p:spPr>
          <a:xfrm>
            <a:off x="457200" y="1371600"/>
            <a:ext cx="8305800" cy="5369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IQ" sz="2800" dirty="0" smtClean="0"/>
          </a:p>
          <a:p>
            <a:pPr algn="r" rtl="1"/>
            <a:endParaRPr lang="ar-IQ" sz="2800" dirty="0"/>
          </a:p>
          <a:p>
            <a:pPr algn="r" rtl="1"/>
            <a:endParaRPr lang="ar-IQ" sz="2800" dirty="0"/>
          </a:p>
          <a:p>
            <a:pPr algn="r" rtl="1"/>
            <a:endParaRPr lang="ar-IQ" sz="2800" dirty="0" smtClean="0"/>
          </a:p>
          <a:p>
            <a:pPr algn="r" rtl="1"/>
            <a:endParaRPr lang="ar-IQ" sz="2800" dirty="0"/>
          </a:p>
          <a:p>
            <a:pPr algn="r" rtl="1"/>
            <a:r>
              <a:rPr lang="ar-IQ" sz="2800" dirty="0" smtClean="0"/>
              <a:t>إلا </a:t>
            </a:r>
            <a:r>
              <a:rPr lang="ar-IQ" sz="2800" dirty="0"/>
              <a:t>أن نظرة ( المشروع ) إلى طبيعة علاقات العمل داخل المشروع </a:t>
            </a:r>
            <a:endParaRPr lang="ar-IQ" sz="2800" dirty="0" smtClean="0"/>
          </a:p>
          <a:p>
            <a:pPr algn="r" rtl="1"/>
            <a:r>
              <a:rPr lang="ar-IQ" sz="2800" dirty="0" smtClean="0"/>
              <a:t>تأثرت المشروع بعاملين أساسيين : </a:t>
            </a:r>
          </a:p>
          <a:p>
            <a:pPr algn="r" rtl="1"/>
            <a:r>
              <a:rPr lang="ar-IQ" sz="2800" dirty="0" smtClean="0"/>
              <a:t>1- تقييد مبدأ سلطان الإرادة في إطار قانون العمل على نحو يوفر الحماية للعامل ويحد من قدرة صاحب العمل على استغلاله .</a:t>
            </a:r>
          </a:p>
          <a:p>
            <a:pPr algn="r" rtl="1"/>
            <a:r>
              <a:rPr lang="ar-IQ" sz="2800" dirty="0" smtClean="0"/>
              <a:t>2- تقيد حق الملكية على نحو يوظفه في خدمة المصلحة العليا للمجتمع .</a:t>
            </a:r>
          </a:p>
          <a:p>
            <a:pPr algn="r" rtl="1"/>
            <a:r>
              <a:rPr lang="ar-IQ" sz="2800" dirty="0" smtClean="0"/>
              <a:t>والمشروع كأنه جماعة ساعية إلى تحقيق هدف مشترك ، مما يستدعي تضامنا بين أطراف علاقة العمل كوسيلة للوصول إلى هذا الهدف .</a:t>
            </a:r>
          </a:p>
          <a:p>
            <a:pPr algn="r" rtl="1"/>
            <a:r>
              <a:rPr lang="ar-IQ" sz="2800" dirty="0" smtClean="0"/>
              <a:t> </a:t>
            </a:r>
          </a:p>
          <a:p>
            <a:pPr algn="r" rtl="1"/>
            <a:endParaRPr lang="ar-IQ" sz="2800" dirty="0" smtClean="0"/>
          </a:p>
          <a:p>
            <a:pPr algn="r" rtl="1"/>
            <a:endParaRPr lang="ar-IQ" sz="2800" dirty="0" smtClean="0"/>
          </a:p>
          <a:p>
            <a:pPr algn="r" rtl="1"/>
            <a:endParaRPr lang="ar-IQ" sz="2800" dirty="0" smtClean="0"/>
          </a:p>
          <a:p>
            <a:pPr algn="r" rtl="1"/>
            <a:endParaRPr lang="ar-IQ" sz="2800" dirty="0" smtClean="0"/>
          </a:p>
          <a:p>
            <a:pPr algn="r" rtl="1"/>
            <a:endParaRPr lang="ar-IQ" sz="2800" dirty="0" smtClean="0"/>
          </a:p>
        </p:txBody>
      </p:sp>
    </p:spTree>
    <p:extLst>
      <p:ext uri="{BB962C8B-B14F-4D97-AF65-F5344CB8AC3E}">
        <p14:creationId xmlns:p14="http://schemas.microsoft.com/office/powerpoint/2010/main" val="33192765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304800"/>
            <a:ext cx="4038600"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a:t> المشروع</a:t>
            </a:r>
          </a:p>
        </p:txBody>
      </p:sp>
      <p:sp>
        <p:nvSpPr>
          <p:cNvPr id="3" name="Rectangle 2"/>
          <p:cNvSpPr/>
          <p:nvPr/>
        </p:nvSpPr>
        <p:spPr>
          <a:xfrm>
            <a:off x="457200" y="1371600"/>
            <a:ext cx="8305800" cy="5486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800" dirty="0"/>
              <a:t>                                                    </a:t>
            </a:r>
            <a:endParaRPr lang="ar-IQ" sz="2800" dirty="0" smtClean="0"/>
          </a:p>
          <a:p>
            <a:pPr algn="r" rtl="1"/>
            <a:r>
              <a:rPr lang="ar-IQ" sz="2800" dirty="0" smtClean="0"/>
              <a:t> </a:t>
            </a:r>
          </a:p>
          <a:p>
            <a:pPr algn="r" rtl="1"/>
            <a:endParaRPr lang="ar-IQ" sz="2800" dirty="0" smtClean="0"/>
          </a:p>
          <a:p>
            <a:pPr algn="r" rtl="1"/>
            <a:endParaRPr lang="ar-IQ" sz="2800" dirty="0" smtClean="0"/>
          </a:p>
          <a:p>
            <a:pPr algn="r" rtl="1"/>
            <a:r>
              <a:rPr lang="ar-IQ" sz="2800" dirty="0" smtClean="0"/>
              <a:t>أن التغيرات </a:t>
            </a:r>
            <a:r>
              <a:rPr lang="ar-IQ" sz="2800" dirty="0"/>
              <a:t>الجذرية التي حصلت في إطار علاقات العمل </a:t>
            </a:r>
            <a:r>
              <a:rPr lang="ar-IQ" sz="2800" dirty="0" smtClean="0"/>
              <a:t>والتي تؤدي إلى ظهور المشروع في نطاق العلاقات العمل  </a:t>
            </a:r>
            <a:r>
              <a:rPr lang="ar-IQ" sz="2800" dirty="0"/>
              <a:t>يمكن إجازها بما يلي </a:t>
            </a:r>
            <a:r>
              <a:rPr lang="ar-IQ" sz="2800" dirty="0" smtClean="0"/>
              <a:t>:</a:t>
            </a:r>
          </a:p>
          <a:p>
            <a:pPr algn="r" rtl="1"/>
            <a:endParaRPr lang="ar-IQ" sz="2800" dirty="0" smtClean="0"/>
          </a:p>
          <a:p>
            <a:pPr algn="r" rtl="1"/>
            <a:r>
              <a:rPr lang="ar-IQ" sz="2800" dirty="0" smtClean="0"/>
              <a:t>1- أن علاقة العمل الفردية بدأت تفقد تدريجيا أساسها التعاقدي لتتخذ شكلا تنظيمياً .</a:t>
            </a:r>
          </a:p>
          <a:p>
            <a:pPr algn="r" rtl="1"/>
            <a:r>
              <a:rPr lang="ar-IQ" sz="2800" dirty="0" smtClean="0"/>
              <a:t>2 – الالتجاء إلى الأساليب الجماعية في تنظيم علاقات العمل أصبح طابعا مميزا لقانون العمل المعاصر .</a:t>
            </a:r>
          </a:p>
          <a:p>
            <a:pPr algn="r" rtl="1"/>
            <a:r>
              <a:rPr lang="ar-IQ" sz="2800" dirty="0" smtClean="0"/>
              <a:t>3-  أن ادارة المشروع لم تعد حقا مطلقا لمالكها إنما أقر للعامل في أن يشاركوا فيها بأنماط مختلفة .</a:t>
            </a:r>
          </a:p>
          <a:p>
            <a:pPr algn="r" rtl="1"/>
            <a:r>
              <a:rPr lang="ar-IQ" sz="2800" dirty="0" smtClean="0"/>
              <a:t>4- أن حصيلة المشروع لم تعد حقا لصاحبه وحده ، وإنما أقر الحق للعامل في الكثير من الدول لأن يساهموا في هذه الحصيلة .</a:t>
            </a:r>
          </a:p>
          <a:p>
            <a:pPr algn="r" rtl="1"/>
            <a:endParaRPr lang="ar-IQ" sz="2800" dirty="0" smtClean="0"/>
          </a:p>
          <a:p>
            <a:pPr algn="r" rtl="1"/>
            <a:endParaRPr lang="ar-IQ" sz="2800" dirty="0" smtClean="0"/>
          </a:p>
          <a:p>
            <a:pPr algn="r" rtl="1"/>
            <a:endParaRPr lang="ar-IQ" sz="2800" dirty="0" smtClean="0"/>
          </a:p>
          <a:p>
            <a:pPr algn="r" rtl="1"/>
            <a:endParaRPr lang="ar-IQ" sz="2800" dirty="0" smtClean="0"/>
          </a:p>
          <a:p>
            <a:pPr algn="r" rtl="1"/>
            <a:endParaRPr lang="en-US" sz="2800" dirty="0"/>
          </a:p>
        </p:txBody>
      </p:sp>
    </p:spTree>
    <p:extLst>
      <p:ext uri="{BB962C8B-B14F-4D97-AF65-F5344CB8AC3E}">
        <p14:creationId xmlns:p14="http://schemas.microsoft.com/office/powerpoint/2010/main" val="3319276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304800"/>
            <a:ext cx="8892480" cy="838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dirty="0" smtClean="0"/>
              <a:t>تقدير نظرية المشروع والتمييز مع المشروع الاقتصادي</a:t>
            </a:r>
            <a:endParaRPr lang="ar-IQ" sz="3600" dirty="0"/>
          </a:p>
        </p:txBody>
      </p:sp>
      <p:sp>
        <p:nvSpPr>
          <p:cNvPr id="4" name="Rectangle 3"/>
          <p:cNvSpPr/>
          <p:nvPr/>
        </p:nvSpPr>
        <p:spPr>
          <a:xfrm>
            <a:off x="179512" y="1443841"/>
            <a:ext cx="8964488" cy="4832092"/>
          </a:xfrm>
          <a:prstGeom prst="rect">
            <a:avLst/>
          </a:prstGeom>
        </p:spPr>
        <p:txBody>
          <a:bodyPr wrap="square">
            <a:spAutoFit/>
          </a:bodyPr>
          <a:lstStyle/>
          <a:p>
            <a:pPr algn="r"/>
            <a:r>
              <a:rPr lang="ar-IQ" sz="2800" dirty="0"/>
              <a:t>تقدير نظرية المشروع : </a:t>
            </a:r>
          </a:p>
          <a:p>
            <a:pPr algn="r"/>
            <a:r>
              <a:rPr lang="ar-IQ" sz="2800" dirty="0"/>
              <a:t>تعرضت النظرية المشروع إلى نقد شديد من قبل الكتاب الماركسيين في فرنسا بسبب تأكيدها على التضامن في المشروع بين العامل وأصحاب العمل بسبب وجود مصلحة مشتركة تربط الطرفين في ظل النظام الرأسمالي ، مما يتناقض مع فكرة الصراع الطبقي التي تقوم عليها النظرية الماركسية .</a:t>
            </a:r>
          </a:p>
          <a:p>
            <a:pPr algn="r"/>
            <a:r>
              <a:rPr lang="ar-IQ" sz="2800" dirty="0"/>
              <a:t>التميز بين المشروع الاقتصادي والمشروع في قانون العمل :</a:t>
            </a:r>
          </a:p>
          <a:p>
            <a:pPr algn="r"/>
            <a:r>
              <a:rPr lang="ar-IQ" sz="2800" dirty="0"/>
              <a:t>1- أن المشروع في مفهومه الاقتصادي يهدف بالضرورة إلى تحقيق الربح ، في حين أنه لا يشترط ذلك في قانون العمل فتعتبر الجمعيات الخيرية والمنظمات السياسية وما يماثلها مشروعا لأغراض قانون العمل .</a:t>
            </a:r>
          </a:p>
          <a:p>
            <a:pPr algn="r"/>
            <a:r>
              <a:rPr lang="ar-IQ" sz="2800" dirty="0"/>
              <a:t>2- مشروع الاقتصادي يحقق بشخص واحد ، ولا يتصور ذلك في إطار مشروع في قانون العمل ، يحتاج إلى طرفين </a:t>
            </a:r>
          </a:p>
        </p:txBody>
      </p:sp>
    </p:spTree>
    <p:extLst>
      <p:ext uri="{BB962C8B-B14F-4D97-AF65-F5344CB8AC3E}">
        <p14:creationId xmlns:p14="http://schemas.microsoft.com/office/powerpoint/2010/main" val="20944069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13303490"/>
              </p:ext>
            </p:extLst>
          </p:nvPr>
        </p:nvGraphicFramePr>
        <p:xfrm>
          <a:off x="1524000" y="609600"/>
          <a:ext cx="6096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4800600" y="4953000"/>
            <a:ext cx="4038600" cy="1524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dirty="0" smtClean="0"/>
              <a:t>تتمثل في توجيه نشاط العمال والأشراف عليهم</a:t>
            </a:r>
            <a:endParaRPr lang="en-US" sz="2000" dirty="0"/>
          </a:p>
        </p:txBody>
      </p:sp>
      <p:sp>
        <p:nvSpPr>
          <p:cNvPr id="4" name="Oval 3"/>
          <p:cNvSpPr/>
          <p:nvPr/>
        </p:nvSpPr>
        <p:spPr>
          <a:xfrm>
            <a:off x="228600" y="4953000"/>
            <a:ext cx="4114800" cy="1524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dirty="0" smtClean="0"/>
              <a:t>تتمثل في صلاحيات فرض العقوبات على العمال في حالة مخالفة الاوامر</a:t>
            </a:r>
            <a:endParaRPr lang="en-US" sz="2000" dirty="0"/>
          </a:p>
        </p:txBody>
      </p:sp>
    </p:spTree>
    <p:extLst>
      <p:ext uri="{BB962C8B-B14F-4D97-AF65-F5344CB8AC3E}">
        <p14:creationId xmlns:p14="http://schemas.microsoft.com/office/powerpoint/2010/main" val="22705463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248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solidFill>
                  <a:srgbClr val="00B0F0"/>
                </a:solidFill>
              </a:rPr>
              <a:t>سلطة </a:t>
            </a:r>
            <a:r>
              <a:rPr lang="ar-IQ" sz="3200" dirty="0">
                <a:solidFill>
                  <a:srgbClr val="00B0F0"/>
                </a:solidFill>
              </a:rPr>
              <a:t>صاحب العمل </a:t>
            </a:r>
            <a:r>
              <a:rPr lang="ar-IQ" sz="3200" dirty="0" smtClean="0">
                <a:solidFill>
                  <a:srgbClr val="00B0F0"/>
                </a:solidFill>
              </a:rPr>
              <a:t>الإدارية</a:t>
            </a:r>
          </a:p>
          <a:p>
            <a:pPr algn="ctr" rtl="1"/>
            <a:endParaRPr lang="ar-IQ" sz="3200" dirty="0">
              <a:solidFill>
                <a:srgbClr val="00B0F0"/>
              </a:solidFill>
            </a:endParaRPr>
          </a:p>
          <a:p>
            <a:pPr algn="r" rtl="1"/>
            <a:r>
              <a:rPr lang="ar-IQ" sz="2800" dirty="0"/>
              <a:t> يقتضي توجيه نشاط المشروع وفقاً للأهداف التي قام من أجلها أن يكون لرئيسه سلطة تمكنه من التحكم في عناصره المختلفة بما فيها القوى العاملة</a:t>
            </a:r>
            <a:r>
              <a:rPr lang="ar-IQ" sz="2800" dirty="0" smtClean="0"/>
              <a:t>.</a:t>
            </a:r>
          </a:p>
          <a:p>
            <a:pPr algn="r" rtl="1"/>
            <a:endParaRPr lang="ar-IQ" sz="2800" dirty="0"/>
          </a:p>
          <a:p>
            <a:pPr algn="r" rtl="1"/>
            <a:r>
              <a:rPr lang="ar-IQ" sz="2800" dirty="0" smtClean="0"/>
              <a:t> </a:t>
            </a:r>
            <a:r>
              <a:rPr lang="ar-IQ" sz="2800" dirty="0" smtClean="0">
                <a:solidFill>
                  <a:srgbClr val="92D050"/>
                </a:solidFill>
              </a:rPr>
              <a:t>إطار </a:t>
            </a:r>
            <a:r>
              <a:rPr lang="ar-IQ" sz="2800" dirty="0">
                <a:solidFill>
                  <a:srgbClr val="92D050"/>
                </a:solidFill>
              </a:rPr>
              <a:t>سلطة صاحب العمل في الإدارة</a:t>
            </a:r>
          </a:p>
          <a:p>
            <a:pPr algn="r" rtl="1"/>
            <a:r>
              <a:rPr lang="ar-IQ" sz="2800" dirty="0"/>
              <a:t> تتقيد سلطة صاحب العمل </a:t>
            </a:r>
            <a:r>
              <a:rPr lang="ar-IQ" sz="2800" dirty="0" smtClean="0"/>
              <a:t>لإصدار </a:t>
            </a:r>
            <a:r>
              <a:rPr lang="ar-IQ" sz="2800" dirty="0"/>
              <a:t>الأوامر إلى العمال بالقيود التالية:</a:t>
            </a:r>
          </a:p>
          <a:p>
            <a:pPr algn="r" rtl="1"/>
            <a:r>
              <a:rPr lang="ar-IQ" sz="2800" dirty="0"/>
              <a:t>1-أن تكون الأوامر متعلقة بتنفيذ </a:t>
            </a:r>
            <a:r>
              <a:rPr lang="ar-IQ" sz="2800" dirty="0" smtClean="0"/>
              <a:t>العمل, فلا يجوز لصاحب العمل ان يصدر أوامر الى العامل تعتبر تدخلا في حياته الشخصية أو في نشاطه السياسي أو النقابي أو معتقداته الدينية.</a:t>
            </a:r>
            <a:endParaRPr lang="ar-IQ" sz="2800" dirty="0"/>
          </a:p>
          <a:p>
            <a:pPr algn="r" rtl="1"/>
            <a:r>
              <a:rPr lang="ar-IQ" sz="2800" dirty="0"/>
              <a:t>2-أن تكون الأوامر غير مخالفة للعقد أو القانون أو الآداب.</a:t>
            </a:r>
          </a:p>
          <a:p>
            <a:pPr algn="r" rtl="1"/>
            <a:r>
              <a:rPr lang="ar-IQ" sz="2800" dirty="0"/>
              <a:t>3-أن لايكون في الأوامر ما يعرض العامل للخطر.</a:t>
            </a:r>
          </a:p>
        </p:txBody>
      </p:sp>
    </p:spTree>
    <p:extLst>
      <p:ext uri="{BB962C8B-B14F-4D97-AF65-F5344CB8AC3E}">
        <p14:creationId xmlns:p14="http://schemas.microsoft.com/office/powerpoint/2010/main" val="3241879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248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3200" dirty="0" smtClean="0">
                <a:solidFill>
                  <a:srgbClr val="00B0F0"/>
                </a:solidFill>
              </a:rPr>
              <a:t>سلطة </a:t>
            </a:r>
            <a:r>
              <a:rPr lang="ar-IQ" sz="3200" dirty="0">
                <a:solidFill>
                  <a:srgbClr val="00B0F0"/>
                </a:solidFill>
              </a:rPr>
              <a:t>صاحب العمل </a:t>
            </a:r>
            <a:r>
              <a:rPr lang="ar-IQ" sz="3200" dirty="0" smtClean="0">
                <a:solidFill>
                  <a:srgbClr val="00B0F0"/>
                </a:solidFill>
              </a:rPr>
              <a:t>الإدارية</a:t>
            </a:r>
          </a:p>
          <a:p>
            <a:pPr algn="ctr" rtl="1"/>
            <a:endParaRPr lang="ar-IQ" sz="3200" dirty="0">
              <a:solidFill>
                <a:srgbClr val="00B0F0"/>
              </a:solidFill>
            </a:endParaRPr>
          </a:p>
          <a:p>
            <a:pPr algn="r" rtl="1"/>
            <a:r>
              <a:rPr lang="ar-IQ" sz="2800" dirty="0"/>
              <a:t> يقتضي توجيه نشاط المشروع وفقاً للأهداف التي قام من أجلها أن يكون لرئيسه سلطة تمكنه من التحكم في عناصره المختلفة بما فيها القوى العاملة</a:t>
            </a:r>
            <a:r>
              <a:rPr lang="ar-IQ" sz="2800" dirty="0" smtClean="0"/>
              <a:t>.</a:t>
            </a:r>
          </a:p>
          <a:p>
            <a:pPr algn="r" rtl="1"/>
            <a:endParaRPr lang="ar-IQ" sz="2800" dirty="0"/>
          </a:p>
          <a:p>
            <a:pPr algn="r" rtl="1"/>
            <a:r>
              <a:rPr lang="ar-IQ" sz="2800" dirty="0" smtClean="0"/>
              <a:t> </a:t>
            </a:r>
            <a:r>
              <a:rPr lang="ar-IQ" sz="2800" dirty="0" smtClean="0">
                <a:solidFill>
                  <a:srgbClr val="92D050"/>
                </a:solidFill>
              </a:rPr>
              <a:t>إطار </a:t>
            </a:r>
            <a:r>
              <a:rPr lang="ar-IQ" sz="2800" dirty="0">
                <a:solidFill>
                  <a:srgbClr val="92D050"/>
                </a:solidFill>
              </a:rPr>
              <a:t>سلطة صاحب العمل في الإدارة</a:t>
            </a:r>
          </a:p>
          <a:p>
            <a:pPr algn="r" rtl="1"/>
            <a:r>
              <a:rPr lang="ar-IQ" sz="2800" dirty="0"/>
              <a:t> تتقيد سلطة صاحب العمل </a:t>
            </a:r>
            <a:r>
              <a:rPr lang="ar-IQ" sz="2800" dirty="0" smtClean="0"/>
              <a:t>لإصدار </a:t>
            </a:r>
            <a:r>
              <a:rPr lang="ar-IQ" sz="2800" dirty="0"/>
              <a:t>الأوامر إلى العمال بالقيود التالية:</a:t>
            </a:r>
          </a:p>
          <a:p>
            <a:pPr algn="r" rtl="1"/>
            <a:r>
              <a:rPr lang="ar-IQ" sz="2800" dirty="0"/>
              <a:t>1-أن تكون الأوامر متعلقة بتنفيذ </a:t>
            </a:r>
            <a:r>
              <a:rPr lang="ar-IQ" sz="2800" dirty="0" smtClean="0"/>
              <a:t>العمل, فلا يجوز لصاحب العمل ان يصدر أوامر الى العامل تعتبر تدخلا في حياته الشخصية أو في نشاطه السياسي أو النقابي أو معتقداته الدينية.</a:t>
            </a:r>
            <a:endParaRPr lang="ar-IQ" sz="2800" dirty="0"/>
          </a:p>
          <a:p>
            <a:pPr algn="r" rtl="1"/>
            <a:r>
              <a:rPr lang="ar-IQ" sz="2800" dirty="0"/>
              <a:t>2-أن تكون الأوامر غير مخالفة للعقد أو القانون أو الآداب.</a:t>
            </a:r>
          </a:p>
          <a:p>
            <a:pPr algn="r" rtl="1"/>
            <a:r>
              <a:rPr lang="ar-IQ" sz="2800" dirty="0"/>
              <a:t>3-أن لايكون في الأوامر ما يعرض العامل للخطر.</a:t>
            </a:r>
          </a:p>
        </p:txBody>
      </p:sp>
    </p:spTree>
    <p:extLst>
      <p:ext uri="{BB962C8B-B14F-4D97-AF65-F5344CB8AC3E}">
        <p14:creationId xmlns:p14="http://schemas.microsoft.com/office/powerpoint/2010/main" val="32418796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0" y="304800"/>
            <a:ext cx="4495800" cy="91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dirty="0"/>
              <a:t>سلطة صاحب العمل الإنضباطية</a:t>
            </a:r>
          </a:p>
        </p:txBody>
      </p:sp>
      <p:sp>
        <p:nvSpPr>
          <p:cNvPr id="3" name="Rectangle 2"/>
          <p:cNvSpPr/>
          <p:nvPr/>
        </p:nvSpPr>
        <p:spPr>
          <a:xfrm>
            <a:off x="381000" y="1447800"/>
            <a:ext cx="8458200" cy="5105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800" dirty="0" smtClean="0">
                <a:solidFill>
                  <a:schemeClr val="bg1"/>
                </a:solidFill>
              </a:rPr>
              <a:t>لماذا </a:t>
            </a:r>
            <a:r>
              <a:rPr lang="ar-IQ" sz="2800" dirty="0">
                <a:solidFill>
                  <a:schemeClr val="bg1"/>
                </a:solidFill>
              </a:rPr>
              <a:t>سلطة صاحب العمل </a:t>
            </a:r>
            <a:r>
              <a:rPr lang="ar-IQ" sz="2800" dirty="0" smtClean="0">
                <a:solidFill>
                  <a:schemeClr val="bg1"/>
                </a:solidFill>
              </a:rPr>
              <a:t>الإنضباطية</a:t>
            </a:r>
            <a:endParaRPr lang="en-US" sz="2800" dirty="0" smtClean="0">
              <a:solidFill>
                <a:schemeClr val="bg1"/>
              </a:solidFill>
            </a:endParaRPr>
          </a:p>
          <a:p>
            <a:pPr algn="ctr" rtl="1"/>
            <a:endParaRPr lang="ar-IQ" sz="2800" dirty="0">
              <a:solidFill>
                <a:schemeClr val="bg1"/>
              </a:solidFill>
            </a:endParaRPr>
          </a:p>
          <a:p>
            <a:pPr algn="just" rtl="1"/>
            <a:r>
              <a:rPr lang="ar-IQ" sz="2800" dirty="0"/>
              <a:t> الجزاء المدني بفرض التعويض على العامل قد يكون دون جدوى في أغلب الأحيان لأن:</a:t>
            </a:r>
          </a:p>
          <a:p>
            <a:pPr algn="just" rtl="1"/>
            <a:r>
              <a:rPr lang="en-US" sz="2800" dirty="0" smtClean="0"/>
              <a:t>1</a:t>
            </a:r>
            <a:r>
              <a:rPr lang="ar-IQ" sz="2800" dirty="0" smtClean="0"/>
              <a:t>- </a:t>
            </a:r>
            <a:r>
              <a:rPr lang="ar-IQ" sz="2800" dirty="0"/>
              <a:t>العامل في المعتاد يكون غير قادر على الوفاء بملغ التعويض لعدم يساره</a:t>
            </a:r>
            <a:r>
              <a:rPr lang="ar-IQ" sz="2800" dirty="0" smtClean="0"/>
              <a:t>. </a:t>
            </a:r>
            <a:r>
              <a:rPr lang="en-US" sz="2800" dirty="0" smtClean="0"/>
              <a:t>2</a:t>
            </a:r>
            <a:r>
              <a:rPr lang="ar-IQ" sz="2800" dirty="0" smtClean="0"/>
              <a:t>- إن </a:t>
            </a:r>
            <a:r>
              <a:rPr lang="ar-IQ" sz="2800" dirty="0"/>
              <a:t>المشرع يحيط أجر العامل بحماية كبيرة وخاصة تجعل </a:t>
            </a:r>
            <a:r>
              <a:rPr lang="ar-IQ" sz="2800" dirty="0" smtClean="0"/>
              <a:t>إستفاء التعويض </a:t>
            </a:r>
            <a:r>
              <a:rPr lang="ar-IQ" sz="2800" dirty="0"/>
              <a:t>من </a:t>
            </a:r>
            <a:r>
              <a:rPr lang="ar-IQ" sz="2800" dirty="0" smtClean="0"/>
              <a:t>العامل بالأقتطاع من أجره </a:t>
            </a:r>
            <a:r>
              <a:rPr lang="ar-IQ" sz="2800" dirty="0"/>
              <a:t>أمراً صعباً للغاية.</a:t>
            </a:r>
          </a:p>
          <a:p>
            <a:pPr algn="just" rtl="1"/>
            <a:r>
              <a:rPr lang="ar-IQ" sz="2800" dirty="0" smtClean="0"/>
              <a:t>3- ان بعض </a:t>
            </a:r>
            <a:r>
              <a:rPr lang="ar-IQ" sz="2800" dirty="0"/>
              <a:t>ما </a:t>
            </a:r>
            <a:r>
              <a:rPr lang="ar-IQ" sz="2800" dirty="0" smtClean="0"/>
              <a:t>يستوجب </a:t>
            </a:r>
            <a:r>
              <a:rPr lang="ar-IQ" sz="2800" dirty="0"/>
              <a:t>فرض الجزاء على </a:t>
            </a:r>
            <a:r>
              <a:rPr lang="ar-IQ" sz="2800" dirty="0" smtClean="0"/>
              <a:t>العامل, قد لا تتوافر فيه </a:t>
            </a:r>
            <a:r>
              <a:rPr lang="ar-IQ" sz="2800" dirty="0"/>
              <a:t>كل أركان المسؤولية المدنية.</a:t>
            </a:r>
            <a:endParaRPr lang="en-US" sz="2800" dirty="0"/>
          </a:p>
        </p:txBody>
      </p:sp>
    </p:spTree>
    <p:extLst>
      <p:ext uri="{BB962C8B-B14F-4D97-AF65-F5344CB8AC3E}">
        <p14:creationId xmlns:p14="http://schemas.microsoft.com/office/powerpoint/2010/main" val="218352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0212835"/>
              </p:ext>
            </p:extLst>
          </p:nvPr>
        </p:nvGraphicFramePr>
        <p:xfrm>
          <a:off x="1143000" y="838200"/>
          <a:ext cx="6934200" cy="5105400"/>
        </p:xfrm>
        <a:graphic>
          <a:graphicData uri="http://schemas.openxmlformats.org/drawingml/2006/table">
            <a:tbl>
              <a:tblPr firstRow="1" bandRow="1">
                <a:tableStyleId>{5C22544A-7EE6-4342-B048-85BDC9FD1C3A}</a:tableStyleId>
              </a:tblPr>
              <a:tblGrid>
                <a:gridCol w="3467100"/>
                <a:gridCol w="3467100"/>
              </a:tblGrid>
              <a:tr h="529218">
                <a:tc>
                  <a:txBody>
                    <a:bodyPr/>
                    <a:lstStyle/>
                    <a:p>
                      <a:pPr algn="ctr"/>
                      <a:r>
                        <a:rPr lang="ar-IQ" sz="2800" dirty="0" smtClean="0">
                          <a:solidFill>
                            <a:srgbClr val="FFC000"/>
                          </a:solidFill>
                        </a:rPr>
                        <a:t>الجزاء التأديبي</a:t>
                      </a:r>
                      <a:endParaRPr lang="en-US" sz="2800" dirty="0">
                        <a:solidFill>
                          <a:srgbClr val="FFC000"/>
                        </a:solidFill>
                      </a:endParaRPr>
                    </a:p>
                  </a:txBody>
                  <a:tcPr/>
                </a:tc>
                <a:tc>
                  <a:txBody>
                    <a:bodyPr/>
                    <a:lstStyle/>
                    <a:p>
                      <a:pPr algn="ctr"/>
                      <a:r>
                        <a:rPr lang="ar-IQ" sz="2800" dirty="0" smtClean="0">
                          <a:solidFill>
                            <a:srgbClr val="FFC000"/>
                          </a:solidFill>
                        </a:rPr>
                        <a:t>الجزاء المدني</a:t>
                      </a:r>
                      <a:endParaRPr lang="en-US" sz="2800" dirty="0">
                        <a:solidFill>
                          <a:srgbClr val="FFC000"/>
                        </a:solidFill>
                      </a:endParaRPr>
                    </a:p>
                  </a:txBody>
                  <a:tcPr/>
                </a:tc>
              </a:tr>
              <a:tr h="4576182">
                <a:tc>
                  <a:txBody>
                    <a:bodyPr/>
                    <a:lstStyle/>
                    <a:p>
                      <a:pPr algn="r" rtl="1"/>
                      <a:endParaRPr lang="ar-IQ" dirty="0" smtClean="0"/>
                    </a:p>
                    <a:p>
                      <a:pPr algn="r" rtl="1"/>
                      <a:r>
                        <a:rPr lang="en-US" sz="2800" dirty="0" smtClean="0"/>
                        <a:t>1</a:t>
                      </a:r>
                      <a:r>
                        <a:rPr lang="ar-IQ" sz="2800" dirty="0" smtClean="0"/>
                        <a:t>- لايتوقف هذا الجزاء على       تحقق  ركن الضرر </a:t>
                      </a:r>
                    </a:p>
                    <a:p>
                      <a:pPr algn="r" rtl="1"/>
                      <a:endParaRPr lang="ar-IQ" sz="2800" dirty="0" smtClean="0"/>
                    </a:p>
                    <a:p>
                      <a:pPr algn="r" rtl="1"/>
                      <a:r>
                        <a:rPr lang="ar-IQ" sz="2800" dirty="0" smtClean="0"/>
                        <a:t>2- الهدف منه زجر العامل</a:t>
                      </a:r>
                    </a:p>
                    <a:p>
                      <a:pPr algn="r" rtl="1"/>
                      <a:endParaRPr lang="ar-IQ" sz="2800" dirty="0" smtClean="0"/>
                    </a:p>
                    <a:p>
                      <a:pPr algn="r" rtl="1"/>
                      <a:r>
                        <a:rPr lang="ar-IQ" sz="2800" dirty="0" smtClean="0"/>
                        <a:t>3- يتناسب مع جسامة المخالفة.</a:t>
                      </a:r>
                    </a:p>
                    <a:p>
                      <a:pPr algn="r" rtl="1"/>
                      <a:r>
                        <a:rPr lang="ar-IQ" sz="2800" dirty="0" smtClean="0"/>
                        <a:t>4- يفرض من قبل صاحب العمل دون اللجوء الى القضاء</a:t>
                      </a:r>
                    </a:p>
                    <a:p>
                      <a:pPr algn="r" rtl="1"/>
                      <a:endParaRPr lang="en-US" dirty="0"/>
                    </a:p>
                  </a:txBody>
                  <a:tcPr>
                    <a:solidFill>
                      <a:srgbClr val="00B050"/>
                    </a:solidFill>
                  </a:tcPr>
                </a:tc>
                <a:tc>
                  <a:txBody>
                    <a:bodyPr/>
                    <a:lstStyle/>
                    <a:p>
                      <a:endParaRPr lang="ar-IQ" dirty="0" smtClean="0"/>
                    </a:p>
                    <a:p>
                      <a:pPr algn="r" rtl="1"/>
                      <a:r>
                        <a:rPr lang="ar-IQ" sz="2800" dirty="0" smtClean="0"/>
                        <a:t>1-</a:t>
                      </a:r>
                      <a:r>
                        <a:rPr lang="ar-IQ" sz="2800" baseline="0" dirty="0" smtClean="0"/>
                        <a:t> </a:t>
                      </a:r>
                      <a:r>
                        <a:rPr lang="ar-IQ" sz="2800" dirty="0" smtClean="0"/>
                        <a:t>يتوقف هذا الجزاء</a:t>
                      </a:r>
                      <a:r>
                        <a:rPr lang="en-US" sz="2800" dirty="0" smtClean="0"/>
                        <a:t> </a:t>
                      </a:r>
                      <a:r>
                        <a:rPr lang="ar-IQ" sz="2800" dirty="0" smtClean="0"/>
                        <a:t>على توافر أركان المسؤولية المدنية بما فيه الضرر.                                          </a:t>
                      </a:r>
                    </a:p>
                    <a:p>
                      <a:pPr algn="r" rtl="1"/>
                      <a:r>
                        <a:rPr lang="ar-IQ" sz="2800" dirty="0" smtClean="0"/>
                        <a:t>2- الهدف منه تعويض صاحب العمل                    </a:t>
                      </a:r>
                    </a:p>
                    <a:p>
                      <a:pPr algn="r" rtl="1"/>
                      <a:r>
                        <a:rPr lang="ar-IQ" sz="2800" dirty="0" smtClean="0"/>
                        <a:t>3- يتناسب مع جسامة النتيجة</a:t>
                      </a:r>
                      <a:r>
                        <a:rPr lang="ar-IQ" sz="2800" baseline="0" dirty="0" smtClean="0"/>
                        <a:t> </a:t>
                      </a:r>
                      <a:r>
                        <a:rPr lang="ar-IQ" sz="2800" dirty="0" smtClean="0"/>
                        <a:t>( الضرر)</a:t>
                      </a:r>
                    </a:p>
                    <a:p>
                      <a:pPr algn="r" rtl="1"/>
                      <a:r>
                        <a:rPr lang="ar-IQ" sz="2800" dirty="0" smtClean="0"/>
                        <a:t>4- لا يفرض الا بالأتفاق أو</a:t>
                      </a:r>
                      <a:r>
                        <a:rPr lang="ar-IQ" sz="2800" baseline="0" dirty="0" smtClean="0"/>
                        <a:t> من قبل القضاء.</a:t>
                      </a:r>
                      <a:endParaRPr lang="ar-IQ" dirty="0" smtClean="0"/>
                    </a:p>
                    <a:p>
                      <a:endParaRPr lang="en-US" dirty="0"/>
                    </a:p>
                  </a:txBody>
                  <a:tcPr>
                    <a:solidFill>
                      <a:srgbClr val="00B050"/>
                    </a:solidFill>
                  </a:tcPr>
                </a:tc>
              </a:tr>
            </a:tbl>
          </a:graphicData>
        </a:graphic>
      </p:graphicFrame>
    </p:spTree>
    <p:extLst>
      <p:ext uri="{BB962C8B-B14F-4D97-AF65-F5344CB8AC3E}">
        <p14:creationId xmlns:p14="http://schemas.microsoft.com/office/powerpoint/2010/main" val="8746146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457200"/>
            <a:ext cx="7848600" cy="5867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dirty="0"/>
              <a:t> </a:t>
            </a:r>
            <a:r>
              <a:rPr lang="ar-IQ" sz="3200" dirty="0">
                <a:solidFill>
                  <a:srgbClr val="92D050"/>
                </a:solidFill>
              </a:rPr>
              <a:t>أساس هذه </a:t>
            </a:r>
            <a:r>
              <a:rPr lang="ar-IQ" sz="3200" dirty="0" smtClean="0">
                <a:solidFill>
                  <a:srgbClr val="92D050"/>
                </a:solidFill>
              </a:rPr>
              <a:t>السلطة (التأديبية) </a:t>
            </a:r>
          </a:p>
          <a:p>
            <a:pPr algn="ctr" rtl="1"/>
            <a:endParaRPr lang="ar-IQ" sz="3200" dirty="0">
              <a:solidFill>
                <a:srgbClr val="92D050"/>
              </a:solidFill>
            </a:endParaRPr>
          </a:p>
          <a:p>
            <a:pPr algn="r" rtl="1"/>
            <a:r>
              <a:rPr lang="ar-IQ" sz="2800" dirty="0"/>
              <a:t>هي  الرابطة التبعية التي يخضع لها العامل التي تتولد عن عقد العمل وإلتزام العامل بإطاعة أوامر صاحب العمل مما يقتضي أن يكون لصاحب العمل أن يوقع </a:t>
            </a:r>
            <a:r>
              <a:rPr lang="ar-IQ" sz="2800" dirty="0" smtClean="0"/>
              <a:t>الجزاء على </a:t>
            </a:r>
            <a:r>
              <a:rPr lang="ar-IQ" sz="2800" dirty="0"/>
              <a:t>الخطأ التاديبي للعامل </a:t>
            </a:r>
            <a:r>
              <a:rPr lang="ar-IQ" sz="2800" dirty="0" smtClean="0"/>
              <a:t>المخالف.</a:t>
            </a:r>
          </a:p>
          <a:p>
            <a:pPr algn="r" rtl="1"/>
            <a:endParaRPr lang="ar-IQ" sz="2800" dirty="0"/>
          </a:p>
          <a:p>
            <a:pPr algn="r" rtl="1"/>
            <a:r>
              <a:rPr lang="ar-IQ" sz="2800" dirty="0"/>
              <a:t> إذن </a:t>
            </a:r>
            <a:r>
              <a:rPr lang="ar-IQ" sz="2800" dirty="0">
                <a:solidFill>
                  <a:srgbClr val="92D050"/>
                </a:solidFill>
              </a:rPr>
              <a:t>الخطأ التأديبي </a:t>
            </a:r>
            <a:r>
              <a:rPr lang="ar-IQ" sz="2800" dirty="0"/>
              <a:t>هو إخلال العامل بإلتزاماته بالقيام بالواجبات التي يقتضيها  مبدأ حسن إنتظام وإستمرار العمل في المشروع أو </a:t>
            </a:r>
            <a:r>
              <a:rPr lang="ar-IQ" sz="2800" dirty="0" smtClean="0"/>
              <a:t>المنشأة.</a:t>
            </a:r>
            <a:endParaRPr lang="ar-IQ" sz="2800" dirty="0"/>
          </a:p>
        </p:txBody>
      </p:sp>
    </p:spTree>
    <p:extLst>
      <p:ext uri="{BB962C8B-B14F-4D97-AF65-F5344CB8AC3E}">
        <p14:creationId xmlns:p14="http://schemas.microsoft.com/office/powerpoint/2010/main" val="3411401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7418</TotalTime>
  <Words>12641</Words>
  <Application>Microsoft Office PowerPoint</Application>
  <PresentationFormat>On-screen Show (4:3)</PresentationFormat>
  <Paragraphs>1026</Paragraphs>
  <Slides>160</Slides>
  <Notes>0</Notes>
  <HiddenSlides>0</HiddenSlides>
  <MMClips>0</MMClips>
  <ScaleCrop>false</ScaleCrop>
  <HeadingPairs>
    <vt:vector size="4" baseType="variant">
      <vt:variant>
        <vt:lpstr>Theme</vt:lpstr>
      </vt:variant>
      <vt:variant>
        <vt:i4>1</vt:i4>
      </vt:variant>
      <vt:variant>
        <vt:lpstr>Slide Titles</vt:lpstr>
      </vt:variant>
      <vt:variant>
        <vt:i4>160</vt:i4>
      </vt:variant>
    </vt:vector>
  </HeadingPairs>
  <TitlesOfParts>
    <vt:vector size="161" baseType="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تطور قانون العمل في العراق</vt:lpstr>
      <vt:lpstr>PowerPoint Presentation</vt:lpstr>
      <vt:lpstr>مكان قانون العمل في النظام القانوني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Omed Ismail</dc:creator>
  <cp:lastModifiedBy>wanya</cp:lastModifiedBy>
  <cp:revision>752</cp:revision>
  <dcterms:created xsi:type="dcterms:W3CDTF">2016-11-27T20:54:42Z</dcterms:created>
  <dcterms:modified xsi:type="dcterms:W3CDTF">2023-02-04T10:28:05Z</dcterms:modified>
</cp:coreProperties>
</file>