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58" r:id="rId3"/>
    <p:sldId id="259" r:id="rId4"/>
    <p:sldId id="260" r:id="rId5"/>
    <p:sldId id="264" r:id="rId6"/>
    <p:sldId id="263" r:id="rId7"/>
    <p:sldId id="262" r:id="rId8"/>
    <p:sldId id="261" r:id="rId9"/>
    <p:sldId id="265" r:id="rId10"/>
    <p:sldId id="266" r:id="rId11"/>
    <p:sldId id="275" r:id="rId12"/>
    <p:sldId id="274" r:id="rId13"/>
    <p:sldId id="273" r:id="rId14"/>
    <p:sldId id="272" r:id="rId15"/>
    <p:sldId id="271" r:id="rId16"/>
    <p:sldId id="270" r:id="rId17"/>
    <p:sldId id="269" r:id="rId18"/>
    <p:sldId id="276" r:id="rId19"/>
    <p:sldId id="277" r:id="rId20"/>
    <p:sldId id="281" r:id="rId21"/>
    <p:sldId id="280" r:id="rId22"/>
    <p:sldId id="279" r:id="rId23"/>
    <p:sldId id="278" r:id="rId24"/>
    <p:sldId id="286" r:id="rId25"/>
    <p:sldId id="287" r:id="rId26"/>
    <p:sldId id="285" r:id="rId27"/>
    <p:sldId id="284" r:id="rId28"/>
    <p:sldId id="289" r:id="rId29"/>
    <p:sldId id="288" r:id="rId30"/>
    <p:sldId id="283" r:id="rId31"/>
    <p:sldId id="282" r:id="rId32"/>
    <p:sldId id="296" r:id="rId33"/>
    <p:sldId id="314" r:id="rId34"/>
    <p:sldId id="315" r:id="rId35"/>
    <p:sldId id="313" r:id="rId36"/>
    <p:sldId id="312" r:id="rId37"/>
    <p:sldId id="311" r:id="rId38"/>
    <p:sldId id="310" r:id="rId39"/>
    <p:sldId id="309" r:id="rId40"/>
    <p:sldId id="308" r:id="rId41"/>
    <p:sldId id="306" r:id="rId42"/>
    <p:sldId id="307" r:id="rId43"/>
    <p:sldId id="304" r:id="rId44"/>
    <p:sldId id="305" r:id="rId45"/>
    <p:sldId id="302" r:id="rId46"/>
    <p:sldId id="303" r:id="rId47"/>
    <p:sldId id="301" r:id="rId48"/>
    <p:sldId id="300" r:id="rId49"/>
    <p:sldId id="299" r:id="rId50"/>
    <p:sldId id="297" r:id="rId51"/>
    <p:sldId id="328" r:id="rId52"/>
    <p:sldId id="327" r:id="rId53"/>
    <p:sldId id="326" r:id="rId54"/>
    <p:sldId id="325" r:id="rId55"/>
    <p:sldId id="324" r:id="rId56"/>
    <p:sldId id="323" r:id="rId57"/>
    <p:sldId id="322" r:id="rId58"/>
    <p:sldId id="321" r:id="rId59"/>
    <p:sldId id="320" r:id="rId60"/>
    <p:sldId id="319" r:id="rId61"/>
    <p:sldId id="318" r:id="rId62"/>
    <p:sldId id="317" r:id="rId63"/>
    <p:sldId id="316" r:id="rId64"/>
    <p:sldId id="298" r:id="rId65"/>
    <p:sldId id="295" r:id="rId66"/>
    <p:sldId id="294" r:id="rId67"/>
    <p:sldId id="293" r:id="rId68"/>
    <p:sldId id="292" r:id="rId69"/>
    <p:sldId id="291" r:id="rId70"/>
    <p:sldId id="268" r:id="rId71"/>
    <p:sldId id="329" r:id="rId72"/>
    <p:sldId id="331" r:id="rId73"/>
    <p:sldId id="330" r:id="rId74"/>
    <p:sldId id="267" r:id="rId75"/>
    <p:sldId id="336" r:id="rId76"/>
    <p:sldId id="335" r:id="rId77"/>
    <p:sldId id="334" r:id="rId78"/>
    <p:sldId id="333" r:id="rId79"/>
    <p:sldId id="332" r:id="rId80"/>
    <p:sldId id="338" r:id="rId81"/>
    <p:sldId id="340" r:id="rId82"/>
    <p:sldId id="339" r:id="rId83"/>
    <p:sldId id="337" r:id="rId84"/>
    <p:sldId id="348" r:id="rId85"/>
    <p:sldId id="347" r:id="rId86"/>
    <p:sldId id="346" r:id="rId87"/>
    <p:sldId id="345" r:id="rId88"/>
    <p:sldId id="344" r:id="rId89"/>
    <p:sldId id="343" r:id="rId90"/>
    <p:sldId id="342" r:id="rId91"/>
    <p:sldId id="341" r:id="rId92"/>
    <p:sldId id="356" r:id="rId93"/>
    <p:sldId id="355" r:id="rId94"/>
    <p:sldId id="354" r:id="rId95"/>
    <p:sldId id="350" r:id="rId96"/>
    <p:sldId id="351" r:id="rId97"/>
    <p:sldId id="349" r:id="rId98"/>
    <p:sldId id="353" r:id="rId99"/>
    <p:sldId id="352" r:id="rId10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49F238D-00E6-4EDE-A030-7820A0B884F4}" type="datetimeFigureOut">
              <a:rPr lang="ar-IQ" smtClean="0"/>
              <a:pPr/>
              <a:t>02/07/1441</a:t>
            </a:fld>
            <a:endParaRPr lang="ar-IQ"/>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C97BBAB-1993-4A71-95E8-9965373FF521}"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9F238D-00E6-4EDE-A030-7820A0B884F4}" type="datetimeFigureOut">
              <a:rPr lang="ar-IQ" smtClean="0"/>
              <a:pPr/>
              <a:t>02/07/1441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6C97BBAB-1993-4A71-95E8-9965373FF521}"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9F238D-00E6-4EDE-A030-7820A0B884F4}" type="datetimeFigureOut">
              <a:rPr lang="ar-IQ" smtClean="0"/>
              <a:pPr/>
              <a:t>02/07/1441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6C97BBAB-1993-4A71-95E8-9965373FF521}"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9F238D-00E6-4EDE-A030-7820A0B884F4}" type="datetimeFigureOut">
              <a:rPr lang="ar-IQ" smtClean="0"/>
              <a:pPr/>
              <a:t>02/07/1441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6C97BBAB-1993-4A71-95E8-9965373FF521}" type="slidenum">
              <a:rPr lang="ar-IQ" smtClean="0"/>
              <a:pPr/>
              <a:t>‹#›</a:t>
            </a:fld>
            <a:endParaRPr lang="ar-IQ"/>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49F238D-00E6-4EDE-A030-7820A0B884F4}" type="datetimeFigureOut">
              <a:rPr lang="ar-IQ" smtClean="0"/>
              <a:pPr/>
              <a:t>02/07/1441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6C97BBAB-1993-4A71-95E8-9965373FF521}" type="slidenum">
              <a:rPr lang="ar-IQ" smtClean="0"/>
              <a:pPr/>
              <a:t>‹#›</a:t>
            </a:fld>
            <a:endParaRPr lang="ar-IQ"/>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49F238D-00E6-4EDE-A030-7820A0B884F4}" type="datetimeFigureOut">
              <a:rPr lang="ar-IQ" smtClean="0"/>
              <a:pPr/>
              <a:t>02/07/1441</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6C97BBAB-1993-4A71-95E8-9965373FF521}" type="slidenum">
              <a:rPr lang="ar-IQ" smtClean="0"/>
              <a:pPr/>
              <a:t>‹#›</a:t>
            </a:fld>
            <a:endParaRPr lang="ar-IQ"/>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49F238D-00E6-4EDE-A030-7820A0B884F4}" type="datetimeFigureOut">
              <a:rPr lang="ar-IQ" smtClean="0"/>
              <a:pPr/>
              <a:t>02/07/1441</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6C97BBAB-1993-4A71-95E8-9965373FF521}" type="slidenum">
              <a:rPr lang="ar-IQ" smtClean="0"/>
              <a:pPr/>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49F238D-00E6-4EDE-A030-7820A0B884F4}" type="datetimeFigureOut">
              <a:rPr lang="ar-IQ" smtClean="0"/>
              <a:pPr/>
              <a:t>02/07/1441</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6C97BBAB-1993-4A71-95E8-9965373FF521}" type="slidenum">
              <a:rPr lang="ar-IQ" smtClean="0"/>
              <a:pPr/>
              <a:t>‹#›</a:t>
            </a:fld>
            <a:endParaRPr lang="ar-IQ"/>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49F238D-00E6-4EDE-A030-7820A0B884F4}" type="datetimeFigureOut">
              <a:rPr lang="ar-IQ" smtClean="0"/>
              <a:pPr/>
              <a:t>02/07/1441</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6C97BBAB-1993-4A71-95E8-9965373FF521}"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49F238D-00E6-4EDE-A030-7820A0B884F4}" type="datetimeFigureOut">
              <a:rPr lang="ar-IQ" smtClean="0"/>
              <a:pPr/>
              <a:t>02/07/1441</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6C97BBAB-1993-4A71-95E8-9965373FF521}" type="slidenum">
              <a:rPr lang="ar-IQ" smtClean="0"/>
              <a:pPr/>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49F238D-00E6-4EDE-A030-7820A0B884F4}" type="datetimeFigureOut">
              <a:rPr lang="ar-IQ" smtClean="0"/>
              <a:pPr/>
              <a:t>02/07/1441</a:t>
            </a:fld>
            <a:endParaRPr lang="ar-IQ"/>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C97BBAB-1993-4A71-95E8-9965373FF521}" type="slidenum">
              <a:rPr lang="ar-IQ" smtClean="0"/>
              <a:pPr/>
              <a:t>‹#›</a:t>
            </a:fld>
            <a:endParaRPr lang="ar-IQ"/>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49F238D-00E6-4EDE-A030-7820A0B884F4}" type="datetimeFigureOut">
              <a:rPr lang="ar-IQ" smtClean="0"/>
              <a:pPr/>
              <a:t>02/07/1441</a:t>
            </a:fld>
            <a:endParaRPr lang="ar-IQ"/>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C97BBAB-1993-4A71-95E8-9965373FF521}"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solidFill>
                  <a:srgbClr val="00B0F0"/>
                </a:solidFill>
              </a:rPr>
              <a:t>مصادر القانون الدولي الخاص </a:t>
            </a:r>
            <a:endParaRPr lang="ar-IQ" dirty="0">
              <a:solidFill>
                <a:srgbClr val="00B0F0"/>
              </a:solidFill>
            </a:endParaRPr>
          </a:p>
        </p:txBody>
      </p:sp>
      <p:sp>
        <p:nvSpPr>
          <p:cNvPr id="3" name="Subtitle 2"/>
          <p:cNvSpPr>
            <a:spLocks noGrp="1"/>
          </p:cNvSpPr>
          <p:nvPr>
            <p:ph type="subTitle" idx="1"/>
          </p:nvPr>
        </p:nvSpPr>
        <p:spPr>
          <a:xfrm>
            <a:off x="500034" y="1857364"/>
            <a:ext cx="8429684" cy="3286148"/>
          </a:xfrm>
        </p:spPr>
        <p:txBody>
          <a:bodyPr/>
          <a:lstStyle/>
          <a:p>
            <a:r>
              <a:rPr lang="ar-IQ" dirty="0" smtClean="0">
                <a:cs typeface="+mj-cs"/>
              </a:rPr>
              <a:t>ونعني بهذا : المصادر التي إستقى منها القانون أحكامه الوضعية ،</a:t>
            </a:r>
          </a:p>
          <a:p>
            <a:r>
              <a:rPr lang="ar-IQ" dirty="0" smtClean="0">
                <a:cs typeface="+mj-cs"/>
              </a:rPr>
              <a:t>وهي : </a:t>
            </a:r>
          </a:p>
          <a:p>
            <a:r>
              <a:rPr lang="ar-IQ" dirty="0" smtClean="0">
                <a:cs typeface="+mj-cs"/>
              </a:rPr>
              <a:t>1 – التشريع </a:t>
            </a:r>
          </a:p>
          <a:p>
            <a:r>
              <a:rPr lang="ar-IQ" dirty="0" smtClean="0">
                <a:cs typeface="+mj-cs"/>
              </a:rPr>
              <a:t>2- الأعراف  : سواءً الوطنية او الدولية </a:t>
            </a:r>
          </a:p>
          <a:p>
            <a:r>
              <a:rPr lang="ar-IQ" dirty="0" smtClean="0">
                <a:cs typeface="+mj-cs"/>
              </a:rPr>
              <a:t>3 – القضاء </a:t>
            </a:r>
          </a:p>
          <a:p>
            <a:r>
              <a:rPr lang="ar-IQ" dirty="0" smtClean="0">
                <a:cs typeface="+mj-cs"/>
              </a:rPr>
              <a:t>4 – الإتفاقيات والمعاهدات الدولية </a:t>
            </a:r>
          </a:p>
          <a:p>
            <a:r>
              <a:rPr lang="ar-IQ" dirty="0" smtClean="0">
                <a:cs typeface="+mj-cs"/>
              </a:rPr>
              <a:t>5 – الفقه ومبادئ القانون الدولي الخاص الأكثر شيوعاً </a:t>
            </a:r>
            <a:endParaRPr lang="ar-IQ" dirty="0">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lnSpcReduction="10000"/>
          </a:bodyPr>
          <a:lstStyle/>
          <a:p>
            <a:r>
              <a:rPr lang="ar-IQ" sz="3200" dirty="0" smtClean="0">
                <a:latin typeface="Times New Roman" pitchFamily="18" charset="0"/>
                <a:cs typeface="Times New Roman" pitchFamily="18" charset="0"/>
              </a:rPr>
              <a:t> هذا وتقوم كل دولة عند نشوئها وظهور السيادة الجديدة فيها بتحديد عنصر أساس للدولة ، وهو عنصر الشعب .</a:t>
            </a:r>
          </a:p>
          <a:p>
            <a:r>
              <a:rPr lang="ar-IQ" sz="3200" dirty="0" smtClean="0">
                <a:latin typeface="Times New Roman" pitchFamily="18" charset="0"/>
                <a:cs typeface="Times New Roman" pitchFamily="18" charset="0"/>
              </a:rPr>
              <a:t> ففي العراق منحت جنسية التأسيس للعراقيين للمرة الأولى بموجب قانون للجنسية العراقية رقم (42) لسنة 1924 .</a:t>
            </a:r>
          </a:p>
          <a:p>
            <a:r>
              <a:rPr lang="ar-IQ" sz="3200" dirty="0" smtClean="0">
                <a:latin typeface="Times New Roman" pitchFamily="18" charset="0"/>
                <a:cs typeface="Times New Roman" pitchFamily="18" charset="0"/>
              </a:rPr>
              <a:t> </a:t>
            </a:r>
            <a:r>
              <a:rPr lang="ar-IQ" sz="3200" dirty="0" smtClean="0">
                <a:solidFill>
                  <a:srgbClr val="C00000"/>
                </a:solidFill>
                <a:latin typeface="Times New Roman" pitchFamily="18" charset="0"/>
                <a:cs typeface="Times New Roman" pitchFamily="18" charset="0"/>
              </a:rPr>
              <a:t>ولدى الرجوع إلى أول قانون للجنسية العراقية رقم (42 لسنة 1924 نجد أن العراق في سبيل تحديد الوطنيين الأوائل أتبع أسلوبين ، أسلوب فرض الجنسية ، وأسلوب اختيار الجنسية :</a:t>
            </a:r>
          </a:p>
          <a:p>
            <a:r>
              <a:rPr lang="ar-IQ" sz="3200" dirty="0" smtClean="0">
                <a:solidFill>
                  <a:srgbClr val="C00000"/>
                </a:solidFill>
                <a:latin typeface="Times New Roman" pitchFamily="18" charset="0"/>
                <a:cs typeface="Times New Roman" pitchFamily="18" charset="0"/>
              </a:rPr>
              <a:t> </a:t>
            </a:r>
            <a:r>
              <a:rPr lang="ar-IQ" sz="3200" dirty="0" smtClean="0">
                <a:solidFill>
                  <a:schemeClr val="tx1"/>
                </a:solidFill>
                <a:latin typeface="Times New Roman" pitchFamily="18" charset="0"/>
                <a:cs typeface="Times New Roman" pitchFamily="18" charset="0"/>
              </a:rPr>
              <a:t>أولاً : حالة فرض الجنسية العراقية  : كانت المادة الثالثة من قانون الجنسية العراقية رقم (42 ) لسنة 1924 الملغي تنص على انه ( كل من كان في اليوم السادس من آب سنة 1924 من </a:t>
            </a:r>
            <a:endParaRPr lang="ar-IQ" sz="3200" dirty="0">
              <a:solidFill>
                <a:srgbClr val="C0000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من الجنسية العثمانية وساكنا عادة في العراق تزول عنه الجنسية العثمانية ويعد حائزاً على الجنسية العراقية ابتداءً من التأريخ المذكور  ) </a:t>
            </a:r>
          </a:p>
          <a:p>
            <a:r>
              <a:rPr lang="ar-IQ" sz="3200" dirty="0" smtClean="0">
                <a:latin typeface="Times New Roman" pitchFamily="18" charset="0"/>
                <a:cs typeface="Times New Roman" pitchFamily="18" charset="0"/>
              </a:rPr>
              <a:t> شرط فرض جنسية التأسيس العراقية في هذه الحالة هي : </a:t>
            </a:r>
          </a:p>
          <a:p>
            <a:r>
              <a:rPr lang="ar-IQ" sz="3200" dirty="0" smtClean="0">
                <a:latin typeface="Times New Roman" pitchFamily="18" charset="0"/>
                <a:cs typeface="Times New Roman" pitchFamily="18" charset="0"/>
              </a:rPr>
              <a:t> أ – ان يكون الشخص المتوطن في العراق عثماني الجنسية في يوم 6 آب 1924 .</a:t>
            </a:r>
          </a:p>
          <a:p>
            <a:r>
              <a:rPr lang="ar-IQ" sz="3200" dirty="0" smtClean="0">
                <a:latin typeface="Times New Roman" pitchFamily="18" charset="0"/>
                <a:cs typeface="Times New Roman" pitchFamily="18" charset="0"/>
              </a:rPr>
              <a:t> ب – أن يكون العثماني ساكنا عادة في العراق .</a:t>
            </a:r>
          </a:p>
          <a:p>
            <a:r>
              <a:rPr lang="ar-IQ" sz="3200" dirty="0" smtClean="0">
                <a:latin typeface="Times New Roman" pitchFamily="18" charset="0"/>
                <a:cs typeface="Times New Roman" pitchFamily="18" charset="0"/>
              </a:rPr>
              <a:t> </a:t>
            </a:r>
            <a:r>
              <a:rPr lang="ar-IQ" sz="3200" dirty="0" smtClean="0">
                <a:solidFill>
                  <a:srgbClr val="C00000"/>
                </a:solidFill>
                <a:latin typeface="Times New Roman" pitchFamily="18" charset="0"/>
                <a:cs typeface="Times New Roman" pitchFamily="18" charset="0"/>
              </a:rPr>
              <a:t>2 – فرض جنسية التاسيس العراقية على أساس توظف العثماني لدى الحكومة العراقية :</a:t>
            </a:r>
            <a:endParaRPr lang="ar-IQ" sz="3200" dirty="0">
              <a:solidFill>
                <a:srgbClr val="C00000"/>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قانون التعديل رقم 66 لسنة 1932 لقانون الجنسية العراقية رقم 42 لسنة 1924 فقد نص على أنه ( يعتبر عراقياً كل من كان في اليوم السادس من شهر آب سنة 1924 من الجنسية العثمانية في العراق إذا كان مستخدماً في الحكومة العراقية كموظف عراقي في ذلك التأريخ او قبله ، وإن لم يكن سكناه قد بلغت المدة الواردة في الفقرة (هـ) من المادة الثانية ) عليه شروط فرض جنسية التأسيس العراقية في هذه الحالة هي : </a:t>
            </a:r>
          </a:p>
          <a:p>
            <a:r>
              <a:rPr lang="ar-IQ" sz="3200" dirty="0" smtClean="0">
                <a:latin typeface="Times New Roman" pitchFamily="18" charset="0"/>
                <a:cs typeface="Times New Roman" pitchFamily="18" charset="0"/>
              </a:rPr>
              <a:t>أ – أن يكون الشخص عثماني الجنسية في يوم 6 / آب /1924 </a:t>
            </a:r>
          </a:p>
          <a:p>
            <a:r>
              <a:rPr lang="ar-IQ" sz="3200" dirty="0" smtClean="0">
                <a:latin typeface="Times New Roman" pitchFamily="18" charset="0"/>
                <a:cs typeface="Times New Roman" pitchFamily="18" charset="0"/>
              </a:rPr>
              <a:t> ب- ان يكون الشخص ساكنا في العراق .</a:t>
            </a:r>
            <a:endParaRPr lang="ar-IQ" sz="32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ج – أن يكون الشخص عثماني الجنسية الساكن في العراق قد توظف لدى الحكومة العراقية بأي وظيفة في او قبل 6 آب 1924.</a:t>
            </a:r>
          </a:p>
          <a:p>
            <a:endParaRPr lang="ar-IQ" sz="3200" dirty="0" smtClean="0">
              <a:latin typeface="Times New Roman" pitchFamily="18" charset="0"/>
              <a:cs typeface="Times New Roman" pitchFamily="18" charset="0"/>
            </a:endParaRPr>
          </a:p>
          <a:p>
            <a:r>
              <a:rPr lang="ar-IQ" sz="3200" dirty="0" smtClean="0">
                <a:latin typeface="Times New Roman" pitchFamily="18" charset="0"/>
                <a:cs typeface="Times New Roman" pitchFamily="18" charset="0"/>
              </a:rPr>
              <a:t>ثانياً: حالة اختيار الجنسية العراقية : </a:t>
            </a:r>
          </a:p>
          <a:p>
            <a:r>
              <a:rPr lang="ar-IQ" sz="3200" dirty="0" smtClean="0">
                <a:latin typeface="Times New Roman" pitchFamily="18" charset="0"/>
                <a:cs typeface="Times New Roman" pitchFamily="18" charset="0"/>
              </a:rPr>
              <a:t> تنص المادة ( 7) من قانون الجنسية العراقية لسنة 1924 الملغي تنص على أنه ( من بلغ سن الرشد من تبعة الدولة العثمانية ولم يكن ساكنا في العراق عادة إلا انه مولود فيه ، له ان يقدم في يوم 17 تموز 1927 أو قبله بيانا خطياً.. يختار فيه الجنسية العراقية وعند ذلك يصبح عراقياً إذا وافقت الحكومة العراقية على ذلك </a:t>
            </a:r>
            <a:endParaRPr lang="ar-IQ" sz="32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وكان بينها وبين حكومة الدولة التي يسكنها ذلك الشخص اتفاق في هذا الخصوص ، إن كان وجود اتفاق من هذا القبيل لا زماً ) </a:t>
            </a:r>
          </a:p>
          <a:p>
            <a:endParaRPr lang="ar-IQ" sz="3200" dirty="0" smtClean="0">
              <a:latin typeface="Times New Roman" pitchFamily="18" charset="0"/>
              <a:cs typeface="Times New Roman" pitchFamily="18" charset="0"/>
            </a:endParaRPr>
          </a:p>
          <a:p>
            <a:r>
              <a:rPr lang="ar-IQ" sz="3200" dirty="0" smtClean="0">
                <a:solidFill>
                  <a:srgbClr val="FF0000"/>
                </a:solidFill>
                <a:latin typeface="Times New Roman" pitchFamily="18" charset="0"/>
                <a:cs typeface="Times New Roman" pitchFamily="18" charset="0"/>
              </a:rPr>
              <a:t>واستناداً إلى هذه المادة يمكننا تحديد الشروط اللازمة لاكتساب الجنسية التأسيس العراقية بناءً على اختيار الشخص وهذه الشروط هي : -</a:t>
            </a:r>
          </a:p>
          <a:p>
            <a:r>
              <a:rPr lang="ar-IQ" sz="3200" dirty="0" smtClean="0">
                <a:solidFill>
                  <a:schemeClr val="tx1"/>
                </a:solidFill>
                <a:latin typeface="Times New Roman" pitchFamily="18" charset="0"/>
                <a:cs typeface="Times New Roman" pitchFamily="18" charset="0"/>
              </a:rPr>
              <a:t>أ – أن يكون الشخص عثماني الجنسية .</a:t>
            </a:r>
          </a:p>
          <a:p>
            <a:r>
              <a:rPr lang="ar-IQ" sz="3200" dirty="0" smtClean="0">
                <a:solidFill>
                  <a:schemeClr val="tx1"/>
                </a:solidFill>
                <a:latin typeface="Times New Roman" pitchFamily="18" charset="0"/>
                <a:cs typeface="Times New Roman" pitchFamily="18" charset="0"/>
              </a:rPr>
              <a:t>ب – ان يكون الشخص مولوداً في العراق .</a:t>
            </a:r>
          </a:p>
          <a:p>
            <a:r>
              <a:rPr lang="ar-IQ" sz="3200" dirty="0" smtClean="0">
                <a:solidFill>
                  <a:schemeClr val="tx1"/>
                </a:solidFill>
                <a:latin typeface="Times New Roman" pitchFamily="18" charset="0"/>
                <a:cs typeface="Times New Roman" pitchFamily="18" charset="0"/>
              </a:rPr>
              <a:t>ج – أن يكون الشخص بالغاً سن الرشد .</a:t>
            </a:r>
            <a:endParaRPr lang="ar-IQ" sz="3200" dirty="0">
              <a:solidFill>
                <a:schemeClr val="tx1"/>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د – أن لا يكون ساكناً في العراق عادة .</a:t>
            </a:r>
          </a:p>
          <a:p>
            <a:r>
              <a:rPr lang="ar-IQ" sz="3200" dirty="0" smtClean="0">
                <a:latin typeface="Times New Roman" pitchFamily="18" charset="0"/>
                <a:cs typeface="Times New Roman" pitchFamily="18" charset="0"/>
              </a:rPr>
              <a:t> هـ - أن يقدم الشخص طلباً خطياً باختياره للجنسية العراقية .</a:t>
            </a:r>
          </a:p>
          <a:p>
            <a:r>
              <a:rPr lang="ar-IQ" sz="3200" dirty="0" smtClean="0">
                <a:latin typeface="Times New Roman" pitchFamily="18" charset="0"/>
                <a:cs typeface="Times New Roman" pitchFamily="18" charset="0"/>
              </a:rPr>
              <a:t> و – موافقة الحكومة العراقية .</a:t>
            </a:r>
          </a:p>
          <a:p>
            <a:r>
              <a:rPr lang="ar-IQ" sz="3200" dirty="0" smtClean="0">
                <a:latin typeface="Times New Roman" pitchFamily="18" charset="0"/>
                <a:cs typeface="Times New Roman" pitchFamily="18" charset="0"/>
              </a:rPr>
              <a:t> ز – مراعاة الحكومة العراقية لأي اتفاق يوجد بينها وبين حكومة الدولة التي يسكنها العثماني ، إن كان وجود اتفاق من هذا القبيل لازماً .</a:t>
            </a:r>
            <a:endParaRPr lang="ar-IQ" sz="32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200" dirty="0" smtClean="0">
                <a:latin typeface="Times New Roman" pitchFamily="18" charset="0"/>
                <a:cs typeface="Times New Roman" pitchFamily="18" charset="0"/>
              </a:rPr>
              <a:t> </a:t>
            </a:r>
            <a:r>
              <a:rPr lang="ar-IQ" sz="3600" dirty="0" smtClean="0">
                <a:latin typeface="Times New Roman" pitchFamily="18" charset="0"/>
                <a:cs typeface="Times New Roman" pitchFamily="18" charset="0"/>
              </a:rPr>
              <a:t>الجنسية الأصلية </a:t>
            </a:r>
          </a:p>
          <a:p>
            <a:pPr algn="ctr"/>
            <a:r>
              <a:rPr lang="ar-IQ" sz="3200" dirty="0" smtClean="0">
                <a:latin typeface="Times New Roman" pitchFamily="18" charset="0"/>
                <a:cs typeface="Times New Roman" pitchFamily="18" charset="0"/>
              </a:rPr>
              <a:t>هذه الجنسية عبارة عن : الجنسية لتي تفرض على الشخص منذ الولادة على اساس الصلة العائلية أو الصلة الإقليمية .</a:t>
            </a:r>
          </a:p>
          <a:p>
            <a:pPr algn="ctr"/>
            <a:endParaRPr lang="ar-IQ" sz="3200" dirty="0" smtClean="0">
              <a:latin typeface="Times New Roman" pitchFamily="18" charset="0"/>
              <a:cs typeface="Times New Roman" pitchFamily="18" charset="0"/>
            </a:endParaRPr>
          </a:p>
          <a:p>
            <a:pPr algn="ctr"/>
            <a:r>
              <a:rPr lang="ar-IQ" sz="3200" dirty="0" smtClean="0">
                <a:latin typeface="Times New Roman" pitchFamily="18" charset="0"/>
                <a:cs typeface="Times New Roman" pitchFamily="18" charset="0"/>
              </a:rPr>
              <a:t>ولدى الرجوع إلى قانون الجنسية العراقية النافذ لسنة 2006 نجد انه نظم حالات الجنسية الأصلية أو المفروضة في المادة (3) وفيما يأتي : </a:t>
            </a:r>
          </a:p>
          <a:p>
            <a:pPr algn="ctr"/>
            <a:r>
              <a:rPr lang="ar-IQ" sz="3200" dirty="0" smtClean="0">
                <a:latin typeface="Times New Roman" pitchFamily="18" charset="0"/>
                <a:cs typeface="Times New Roman" pitchFamily="18" charset="0"/>
              </a:rPr>
              <a:t>أولاً : فرض الجنسية العراقية الأصلية بحق الدم عن طريق الأب أو الأم </a:t>
            </a:r>
          </a:p>
          <a:p>
            <a:pPr algn="ctr"/>
            <a:endParaRPr lang="ar-IQ" sz="32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نصت المادة (3) من قانون الجنسية العراقية النافذ رقم 26 لسنة 2006 على انه ” يعتبر عراقياً : </a:t>
            </a:r>
          </a:p>
          <a:p>
            <a:r>
              <a:rPr lang="ar-IQ" sz="3200" dirty="0" smtClean="0">
                <a:latin typeface="Times New Roman" pitchFamily="18" charset="0"/>
                <a:cs typeface="Times New Roman" pitchFamily="18" charset="0"/>
              </a:rPr>
              <a:t> أ – من ولد لأب عراقي او لأمٍ عراقية ” </a:t>
            </a:r>
          </a:p>
          <a:p>
            <a:r>
              <a:rPr lang="ar-IQ" sz="3200" dirty="0" smtClean="0">
                <a:latin typeface="Times New Roman" pitchFamily="18" charset="0"/>
                <a:cs typeface="Times New Roman" pitchFamily="18" charset="0"/>
              </a:rPr>
              <a:t> واضح من هذه الفقرة بأن شروط فرض الجنسية العراقية على أساس حق الدم هي : </a:t>
            </a:r>
          </a:p>
          <a:p>
            <a:r>
              <a:rPr lang="ar-IQ" sz="3200" dirty="0" smtClean="0">
                <a:latin typeface="Times New Roman" pitchFamily="18" charset="0"/>
                <a:cs typeface="Times New Roman" pitchFamily="18" charset="0"/>
              </a:rPr>
              <a:t> 1 – ان يكون الأب أو الأم عراقياً وقت ولادة المولود .</a:t>
            </a:r>
          </a:p>
          <a:p>
            <a:r>
              <a:rPr lang="ar-IQ" sz="3200" dirty="0" smtClean="0">
                <a:latin typeface="Times New Roman" pitchFamily="18" charset="0"/>
                <a:cs typeface="Times New Roman" pitchFamily="18" charset="0"/>
              </a:rPr>
              <a:t>2 – ثبوت نسب الولد من أبيه او امه قانوناً .</a:t>
            </a:r>
          </a:p>
          <a:p>
            <a:r>
              <a:rPr lang="ar-IQ" sz="3200" dirty="0" smtClean="0">
                <a:latin typeface="Times New Roman" pitchFamily="18" charset="0"/>
                <a:cs typeface="Times New Roman" pitchFamily="18" charset="0"/>
              </a:rPr>
              <a:t>ثانياً : فرض الجنسية العراقية الأصلية بسبب حق الإقليم وحده </a:t>
            </a:r>
            <a:endParaRPr lang="ar-IQ" sz="32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تنص الفقرة (2) من المادة (الثالثة ) من قانون الجنسية العراقية النافذ لسنة 2006 على انه ( يعتبر عراقياً ..... ب – من ولد في العراق من ابوين مجهولين ، ويعتبر اللقيط الذي يعثر عليه في العراق مولوداً فيه ، ما لم يقم الدليل على خلاف ذلك ) : </a:t>
            </a:r>
          </a:p>
          <a:p>
            <a:r>
              <a:rPr lang="ar-IQ" sz="3200" dirty="0" smtClean="0">
                <a:latin typeface="Times New Roman" pitchFamily="18" charset="0"/>
                <a:cs typeface="Times New Roman" pitchFamily="18" charset="0"/>
              </a:rPr>
              <a:t> وشروط منح هذه الجسية هي : </a:t>
            </a:r>
          </a:p>
          <a:p>
            <a:r>
              <a:rPr lang="ar-IQ" sz="3200" dirty="0" smtClean="0">
                <a:latin typeface="Times New Roman" pitchFamily="18" charset="0"/>
                <a:cs typeface="Times New Roman" pitchFamily="18" charset="0"/>
              </a:rPr>
              <a:t> 1 – ان يكون المولود مجهول الوالدين .</a:t>
            </a:r>
          </a:p>
          <a:p>
            <a:r>
              <a:rPr lang="ar-IQ" sz="3200" dirty="0" smtClean="0">
                <a:latin typeface="Times New Roman" pitchFamily="18" charset="0"/>
                <a:cs typeface="Times New Roman" pitchFamily="18" charset="0"/>
              </a:rPr>
              <a:t>2 – أن تكون الولادة في العراق حقيقة او حكماً </a:t>
            </a:r>
            <a:endParaRPr lang="ar-IQ" sz="32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4857784"/>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200" dirty="0" smtClean="0"/>
              <a:t> </a:t>
            </a:r>
            <a:r>
              <a:rPr lang="ar-IQ" sz="3200" dirty="0" smtClean="0">
                <a:solidFill>
                  <a:srgbClr val="FF0000"/>
                </a:solidFill>
                <a:latin typeface="Times New Roman" pitchFamily="18" charset="0"/>
                <a:cs typeface="Times New Roman" pitchFamily="18" charset="0"/>
              </a:rPr>
              <a:t>الجنسية المكتسبة </a:t>
            </a:r>
          </a:p>
          <a:p>
            <a:pPr algn="ctr"/>
            <a:r>
              <a:rPr lang="ar-IQ" sz="3200" dirty="0" smtClean="0">
                <a:latin typeface="Times New Roman" pitchFamily="18" charset="0"/>
                <a:cs typeface="Times New Roman" pitchFamily="18" charset="0"/>
              </a:rPr>
              <a:t>هي الجنسية التي تكتسب بعد الميلاد لأن الشخص يكتسبها أثناء حياته بعد ولادته ، ولا تكتمل عناصر اكتسابها بحكم القانون بمجرد الميلاد وإنما تكتمل فيما بعد ، وتسمى ايضاً الجنسية اللاحقة او الجنسية الطارئة أو الجنسية الممنوحة .</a:t>
            </a:r>
          </a:p>
          <a:p>
            <a:pPr algn="ctr"/>
            <a:r>
              <a:rPr lang="ar-IQ" sz="3200" dirty="0" smtClean="0">
                <a:latin typeface="Times New Roman" pitchFamily="18" charset="0"/>
                <a:cs typeface="Times New Roman" pitchFamily="18" charset="0"/>
              </a:rPr>
              <a:t> </a:t>
            </a:r>
            <a:r>
              <a:rPr lang="ar-IQ" sz="3200" dirty="0" smtClean="0">
                <a:solidFill>
                  <a:srgbClr val="C00000"/>
                </a:solidFill>
                <a:latin typeface="Times New Roman" pitchFamily="18" charset="0"/>
                <a:cs typeface="Times New Roman" pitchFamily="18" charset="0"/>
              </a:rPr>
              <a:t>خصائص الجنسية المكتسبة </a:t>
            </a:r>
          </a:p>
          <a:p>
            <a:pPr algn="ctr"/>
            <a:r>
              <a:rPr lang="ar-IQ" sz="3200" dirty="0" smtClean="0">
                <a:solidFill>
                  <a:schemeClr val="tx1"/>
                </a:solidFill>
                <a:latin typeface="Times New Roman" pitchFamily="18" charset="0"/>
                <a:cs typeface="Times New Roman" pitchFamily="18" charset="0"/>
              </a:rPr>
              <a:t>1 – ليست الجنسية الأولى التي يحصل عليها الشخص .</a:t>
            </a:r>
          </a:p>
          <a:p>
            <a:pPr algn="ctr"/>
            <a:r>
              <a:rPr lang="ar-IQ" sz="3200" dirty="0" smtClean="0">
                <a:solidFill>
                  <a:schemeClr val="tx1"/>
                </a:solidFill>
                <a:latin typeface="Times New Roman" pitchFamily="18" charset="0"/>
                <a:cs typeface="Times New Roman" pitchFamily="18" charset="0"/>
              </a:rPr>
              <a:t>2 – تكتسب بعد الولادة ، بعد فترة من الزمن سواءً طويلة أو قصيرة </a:t>
            </a:r>
            <a:endParaRPr lang="ar-IQ" sz="32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solidFill>
                  <a:srgbClr val="00B0F0"/>
                </a:solidFill>
              </a:rPr>
              <a:t>ماهية الجنسية </a:t>
            </a:r>
            <a:endParaRPr lang="ar-IQ" dirty="0">
              <a:solidFill>
                <a:srgbClr val="00B0F0"/>
              </a:solidFill>
            </a:endParaRPr>
          </a:p>
        </p:txBody>
      </p:sp>
      <p:sp>
        <p:nvSpPr>
          <p:cNvPr id="3" name="Subtitle 2"/>
          <p:cNvSpPr>
            <a:spLocks noGrp="1"/>
          </p:cNvSpPr>
          <p:nvPr>
            <p:ph type="subTitle" idx="1"/>
          </p:nvPr>
        </p:nvSpPr>
        <p:spPr>
          <a:xfrm>
            <a:off x="500034" y="2143116"/>
            <a:ext cx="8429684" cy="4214842"/>
          </a:xfrm>
        </p:spPr>
        <p:txBody>
          <a:bodyPr/>
          <a:lstStyle/>
          <a:p>
            <a:endParaRPr lang="ar-IQ" dirty="0"/>
          </a:p>
          <a:p>
            <a:r>
              <a:rPr lang="ar-IQ" dirty="0" smtClean="0"/>
              <a:t>الجنسية : رابطة قانونية وسياسية وروحية بين فرد ودولة ينتج عنها حقوق والتزامات متبادلة .</a:t>
            </a:r>
          </a:p>
          <a:p>
            <a:r>
              <a:rPr lang="ar-IQ" dirty="0" smtClean="0"/>
              <a:t>أ – رابطة قانونية : لأنها ترتب حقوق والتزامات متبادلة بين فرد ودولة .</a:t>
            </a:r>
          </a:p>
          <a:p>
            <a:r>
              <a:rPr lang="ar-IQ" dirty="0" smtClean="0"/>
              <a:t>ب – رابطة سياسية : لأنها أداة لتوزيع الأفراد جغرافياً بين الدول وتجعل الشخص أحد أعضاء شعب الذي هو ركن فيها </a:t>
            </a:r>
            <a:endParaRPr lang="ar-IQ"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3 – الجنسية المكتسبة ليست مفروضة وإنما هي مستجدة وطارئة  4 – الجنسية المكتسبة هي جنسية ممنوحة من قبل الدولة .</a:t>
            </a:r>
          </a:p>
          <a:p>
            <a:r>
              <a:rPr lang="ar-IQ" sz="3200" dirty="0" smtClean="0">
                <a:latin typeface="Times New Roman" pitchFamily="18" charset="0"/>
                <a:cs typeface="Times New Roman" pitchFamily="18" charset="0"/>
              </a:rPr>
              <a:t>5 – هذه الجنسية إرادية ، أرادة مكن جانب الشخص وإرادة من جانب الدولة .</a:t>
            </a:r>
          </a:p>
          <a:p>
            <a:r>
              <a:rPr lang="ar-IQ" sz="3200" dirty="0" smtClean="0">
                <a:latin typeface="Times New Roman" pitchFamily="18" charset="0"/>
                <a:cs typeface="Times New Roman" pitchFamily="18" charset="0"/>
              </a:rPr>
              <a:t> 6 – لايعد شخص حاصلاً على هذه الجنسية إلا بعد استكمال الاجراءات القانونية .</a:t>
            </a:r>
          </a:p>
          <a:p>
            <a:r>
              <a:rPr lang="ar-IQ" sz="3200" dirty="0" smtClean="0">
                <a:latin typeface="Times New Roman" pitchFamily="18" charset="0"/>
                <a:cs typeface="Times New Roman" pitchFamily="18" charset="0"/>
              </a:rPr>
              <a:t> 7 – تأخذ الدولة بنظر الاعتبار مدى اندماج الشخص بعادات والتقاليد السائدة فيه لذلك يفرض إقامة الشخص .</a:t>
            </a:r>
            <a:endParaRPr lang="ar-IQ" sz="32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200" dirty="0" smtClean="0">
                <a:latin typeface="Times New Roman" pitchFamily="18" charset="0"/>
                <a:cs typeface="Times New Roman" pitchFamily="18" charset="0"/>
              </a:rPr>
              <a:t>  اسس منح الجنسية المكتسبة </a:t>
            </a:r>
          </a:p>
          <a:p>
            <a:pPr algn="ctr"/>
            <a:r>
              <a:rPr lang="ar-IQ" sz="3200" dirty="0" smtClean="0">
                <a:latin typeface="Times New Roman" pitchFamily="18" charset="0"/>
                <a:cs typeface="Times New Roman" pitchFamily="18" charset="0"/>
              </a:rPr>
              <a:t>هناك ثلاثة اسس وهي ( التجنس ، الزواج المختلط ، والتبعية ) </a:t>
            </a:r>
          </a:p>
          <a:p>
            <a:pPr algn="ctr"/>
            <a:endParaRPr lang="ar-IQ" sz="3200" dirty="0" smtClean="0">
              <a:latin typeface="Times New Roman" pitchFamily="18" charset="0"/>
              <a:cs typeface="Times New Roman" pitchFamily="18" charset="0"/>
            </a:endParaRPr>
          </a:p>
          <a:p>
            <a:pPr algn="ctr"/>
            <a:r>
              <a:rPr lang="ar-IQ" sz="3200" dirty="0" smtClean="0">
                <a:latin typeface="Times New Roman" pitchFamily="18" charset="0"/>
                <a:cs typeface="Times New Roman" pitchFamily="18" charset="0"/>
              </a:rPr>
              <a:t>أولاً : التجنس : هو طريق لكسب الجنسية بمنحها من الدولة حسب تقديرها المطلق ، للأجنبي الذي يطلبها ، بعد استيفاء الشروط التي يتطلبها القانون .</a:t>
            </a:r>
          </a:p>
          <a:p>
            <a:pPr algn="ctr"/>
            <a:r>
              <a:rPr lang="ar-IQ" sz="3200" dirty="0" smtClean="0">
                <a:latin typeface="Times New Roman" pitchFamily="18" charset="0"/>
                <a:cs typeface="Times New Roman" pitchFamily="18" charset="0"/>
              </a:rPr>
              <a:t>الصورة الأولى : التجنس القائم على فكرة الإقامة في العراق </a:t>
            </a:r>
          </a:p>
          <a:p>
            <a:pPr algn="ctr"/>
            <a:r>
              <a:rPr lang="ar-IQ" sz="3200" dirty="0" smtClean="0">
                <a:latin typeface="Times New Roman" pitchFamily="18" charset="0"/>
                <a:cs typeface="Times New Roman" pitchFamily="18" charset="0"/>
              </a:rPr>
              <a:t>بمقتضى المادة السادسة من قانون الجنسية النافذ شروط هذه الحالة هي :</a:t>
            </a:r>
            <a:endParaRPr lang="ar-IQ" sz="32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0100" y="285728"/>
            <a:ext cx="7772400" cy="4857784"/>
          </a:xfrm>
        </p:spPr>
        <p:txBody>
          <a:bodyPr>
            <a:normAutofit/>
          </a:bodyPr>
          <a:lstStyle/>
          <a:p>
            <a:r>
              <a:rPr lang="ar-IQ" sz="3200" dirty="0" smtClean="0">
                <a:latin typeface="Times New Roman" pitchFamily="18" charset="0"/>
                <a:cs typeface="Times New Roman" pitchFamily="18" charset="0"/>
              </a:rPr>
              <a:t> </a:t>
            </a:r>
            <a:endParaRPr lang="ar-IQ" sz="3200" dirty="0">
              <a:latin typeface="Times New Roman" pitchFamily="18" charset="0"/>
              <a:cs typeface="Times New Roman" pitchFamily="18" charset="0"/>
            </a:endParaRPr>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1 – أن يكون الشخص بالغاً سن الرشد .</a:t>
            </a:r>
          </a:p>
          <a:p>
            <a:r>
              <a:rPr lang="ar-IQ" sz="3200" dirty="0" smtClean="0">
                <a:latin typeface="Times New Roman" pitchFamily="18" charset="0"/>
                <a:cs typeface="Times New Roman" pitchFamily="18" charset="0"/>
              </a:rPr>
              <a:t> 2 – أن يكون قد دخل العراق بصورة مشروعة ومقيماً فيه عند تقديم الطلب .</a:t>
            </a:r>
          </a:p>
          <a:p>
            <a:r>
              <a:rPr lang="ar-IQ" sz="3200" dirty="0" smtClean="0">
                <a:latin typeface="Times New Roman" pitchFamily="18" charset="0"/>
                <a:cs typeface="Times New Roman" pitchFamily="18" charset="0"/>
              </a:rPr>
              <a:t> 3 – أن يكون الأجنبي قد أقامك في العراق بصورة مشروعة مدة لا تقل عن عشر سنوات متتالية سابقة على تقديم الطلب .</a:t>
            </a:r>
          </a:p>
          <a:p>
            <a:r>
              <a:rPr lang="ar-IQ" sz="3200" dirty="0" smtClean="0">
                <a:latin typeface="Times New Roman" pitchFamily="18" charset="0"/>
                <a:cs typeface="Times New Roman" pitchFamily="18" charset="0"/>
              </a:rPr>
              <a:t> 4 – أن الأجنبي حسن السلوك والسمعة ولم يحكم عليه بجناية أو جنحة مخلة بالشرف .</a:t>
            </a:r>
          </a:p>
          <a:p>
            <a:r>
              <a:rPr lang="ar-IQ" sz="3200" dirty="0" smtClean="0">
                <a:latin typeface="Times New Roman" pitchFamily="18" charset="0"/>
                <a:cs typeface="Times New Roman" pitchFamily="18" charset="0"/>
              </a:rPr>
              <a:t> 5 – أن تكون للأجنبي وسيلة جلية للتعيش .</a:t>
            </a:r>
          </a:p>
          <a:p>
            <a:r>
              <a:rPr lang="ar-IQ" sz="3200" smtClean="0">
                <a:latin typeface="Times New Roman" pitchFamily="18" charset="0"/>
                <a:cs typeface="Times New Roman" pitchFamily="18" charset="0"/>
              </a:rPr>
              <a:t> 6 – أن الأجنبي سالماً من الأمراض الانتقالية .7 – موافقة وزير </a:t>
            </a:r>
            <a:endParaRPr lang="ar-IQ" sz="32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الصورة الثانية : التجنس عن طريق الولادة من أم عراقية خارج العراق من أب مجهول أو لا جنسية له : </a:t>
            </a:r>
          </a:p>
          <a:p>
            <a:r>
              <a:rPr lang="ar-IQ" sz="3200" dirty="0" smtClean="0">
                <a:latin typeface="Times New Roman" pitchFamily="18" charset="0"/>
                <a:cs typeface="Times New Roman" pitchFamily="18" charset="0"/>
              </a:rPr>
              <a:t> تنص المادة (4) من قانون الجنسية النافذ لسنة 2006 على أنه ( للوزير أن يعتبر من ولد خارج العراق من ام عراقية وأب مجهول أو لا جنسية له عراقي الجنسية إذا اختارها خلال سنة من تأريخ بلوغه سن الرشد إلا إذا حالت الظروف الصعبة دون ذلك بشرط أن يكون مقيما في العراق وقت تقديمه طلب الحصول على الجنسية العراقية ) </a:t>
            </a:r>
          </a:p>
          <a:p>
            <a:r>
              <a:rPr lang="ar-IQ" sz="3200" dirty="0" smtClean="0">
                <a:latin typeface="Times New Roman" pitchFamily="18" charset="0"/>
                <a:cs typeface="Times New Roman" pitchFamily="18" charset="0"/>
              </a:rPr>
              <a:t> إذن الشروط الواجب توافرها لتحقق هذه الحالة هي :</a:t>
            </a:r>
            <a:endParaRPr lang="ar-IQ" sz="32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1 – أن تكون الأم عراقية وقت ولادة الولد .</a:t>
            </a:r>
          </a:p>
          <a:p>
            <a:r>
              <a:rPr lang="ar-IQ" sz="3200" dirty="0" smtClean="0">
                <a:latin typeface="Times New Roman" pitchFamily="18" charset="0"/>
                <a:cs typeface="Times New Roman" pitchFamily="18" charset="0"/>
              </a:rPr>
              <a:t> 2- أن يكون الأب مجهولاً او لا جنسية له .</a:t>
            </a:r>
          </a:p>
          <a:p>
            <a:r>
              <a:rPr lang="ar-IQ" sz="3200" dirty="0" smtClean="0">
                <a:latin typeface="Times New Roman" pitchFamily="18" charset="0"/>
                <a:cs typeface="Times New Roman" pitchFamily="18" charset="0"/>
              </a:rPr>
              <a:t> 3 – أن تلد الأم مولودها خارج العراق .</a:t>
            </a:r>
          </a:p>
          <a:p>
            <a:r>
              <a:rPr lang="ar-IQ" sz="3200" dirty="0" smtClean="0">
                <a:latin typeface="Times New Roman" pitchFamily="18" charset="0"/>
                <a:cs typeface="Times New Roman" pitchFamily="18" charset="0"/>
              </a:rPr>
              <a:t> 4 – أن يكون المولود مقيماً في العراق وقت تقديم الطلب .</a:t>
            </a:r>
          </a:p>
          <a:p>
            <a:r>
              <a:rPr lang="ar-IQ" sz="3200" dirty="0" smtClean="0">
                <a:latin typeface="Times New Roman" pitchFamily="18" charset="0"/>
                <a:cs typeface="Times New Roman" pitchFamily="18" charset="0"/>
              </a:rPr>
              <a:t> 5 – بلوغ سن الرشد في العراق .</a:t>
            </a:r>
          </a:p>
          <a:p>
            <a:r>
              <a:rPr lang="ar-IQ" sz="3200" dirty="0" smtClean="0">
                <a:latin typeface="Times New Roman" pitchFamily="18" charset="0"/>
                <a:cs typeface="Times New Roman" pitchFamily="18" charset="0"/>
              </a:rPr>
              <a:t> 6 – أن يطلب جنسية أمه العراقية خلال سنة واحدة من تأريخ بلوغه سن الرشد .</a:t>
            </a:r>
          </a:p>
          <a:p>
            <a:r>
              <a:rPr lang="ar-IQ" sz="3200" dirty="0" smtClean="0">
                <a:latin typeface="Times New Roman" pitchFamily="18" charset="0"/>
                <a:cs typeface="Times New Roman" pitchFamily="18" charset="0"/>
              </a:rPr>
              <a:t> 7- موافقة وزير الداخلية على منحه الجنسية العراقية .</a:t>
            </a:r>
            <a:endParaRPr lang="ar-IQ" sz="32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الصورة الثالثة : التجنس عن طريق الولادة المضاعفة              ( المتكررة) : </a:t>
            </a:r>
          </a:p>
          <a:p>
            <a:r>
              <a:rPr lang="ar-IQ" sz="3200" dirty="0" smtClean="0">
                <a:latin typeface="Times New Roman" pitchFamily="18" charset="0"/>
                <a:cs typeface="Times New Roman" pitchFamily="18" charset="0"/>
              </a:rPr>
              <a:t> الولادة المضاعفة : تعني ولادة الشخص وأبيه في إقليم الدولة التي يراد اكتساب جنسيتها . فميلاد جيلين متعاقبين في إقليم دولة معينة يدعم قرينة الاندماج في الجماعة الوطنية .</a:t>
            </a:r>
          </a:p>
          <a:p>
            <a:r>
              <a:rPr lang="ar-IQ" sz="3200" dirty="0" smtClean="0">
                <a:latin typeface="Times New Roman" pitchFamily="18" charset="0"/>
                <a:cs typeface="Times New Roman" pitchFamily="18" charset="0"/>
              </a:rPr>
              <a:t> تنص المادة (5) من قانون الجنسية النافذ لسنة 2006 على أنه ( للوزير أن يعتبر عراقياً من ولد في العراق وبلغ سن الرشد فيه من أب غير عراقي مولود فيه أيضاً وكان مقيماً فيه بصورة معتادة عند ولادة ولده بشرط أن يقدم الولد طلباً بمنحه الجنسية العراقية ).</a:t>
            </a:r>
            <a:endParaRPr lang="ar-IQ" sz="32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فشروط الحصول على الجنسية العراقية على وفق المادة المذكورة هي : </a:t>
            </a:r>
          </a:p>
          <a:p>
            <a:r>
              <a:rPr lang="ar-IQ" sz="3200" dirty="0" smtClean="0">
                <a:latin typeface="Times New Roman" pitchFamily="18" charset="0"/>
                <a:cs typeface="Times New Roman" pitchFamily="18" charset="0"/>
              </a:rPr>
              <a:t> 1 – ولادة الولد وأبيه في العراق .</a:t>
            </a:r>
          </a:p>
          <a:p>
            <a:r>
              <a:rPr lang="ar-IQ" sz="3200" dirty="0" smtClean="0">
                <a:latin typeface="Times New Roman" pitchFamily="18" charset="0"/>
                <a:cs typeface="Times New Roman" pitchFamily="18" charset="0"/>
              </a:rPr>
              <a:t> 2 – أن يبلغ الولد سن الرشد في العراق .</a:t>
            </a:r>
          </a:p>
          <a:p>
            <a:r>
              <a:rPr lang="ar-IQ" sz="3200" dirty="0" smtClean="0">
                <a:latin typeface="Times New Roman" pitchFamily="18" charset="0"/>
                <a:cs typeface="Times New Roman" pitchFamily="18" charset="0"/>
              </a:rPr>
              <a:t> 3 – إقامة الأب بصورة معتادة في العراق عند ولادة ولده .</a:t>
            </a:r>
          </a:p>
          <a:p>
            <a:r>
              <a:rPr lang="ar-IQ" sz="3200" dirty="0" smtClean="0">
                <a:latin typeface="Times New Roman" pitchFamily="18" charset="0"/>
                <a:cs typeface="Times New Roman" pitchFamily="18" charset="0"/>
              </a:rPr>
              <a:t>4 – تقديم طلب من قبل الولد بهدف منحه الجنسية العراقية .</a:t>
            </a:r>
          </a:p>
          <a:p>
            <a:r>
              <a:rPr lang="ar-IQ" sz="3200" dirty="0" smtClean="0">
                <a:latin typeface="Times New Roman" pitchFamily="18" charset="0"/>
                <a:cs typeface="Times New Roman" pitchFamily="18" charset="0"/>
              </a:rPr>
              <a:t> الصورة الرابعة : التجنس عن طريق زواج غير العراقي من امرأة عراقية .</a:t>
            </a:r>
            <a:endParaRPr lang="ar-IQ" sz="32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نصت المادة (7) من قانون الجنسية العراقية النافذ لسنة 2006 على أنه ( للوزير أن يقبل تجنس غير العراقي المتزوج من امرأة عراقية الجنسية ، اذا توافرت فيه الشروط الواردة في المادة 6 من هذا القانون ، على ان لا تقل مدة الاقامة المنصوص عليها في الفقرة ج من البند أولاً من المادة 6 عن خمس سنوات مع بقاء الرابطة الزوجية ) .</a:t>
            </a:r>
          </a:p>
          <a:p>
            <a:r>
              <a:rPr lang="ar-IQ" sz="3200" dirty="0" smtClean="0">
                <a:latin typeface="Times New Roman" pitchFamily="18" charset="0"/>
                <a:cs typeface="Times New Roman" pitchFamily="18" charset="0"/>
              </a:rPr>
              <a:t> فشروط تطبيق هذه الحالة هي كالآتي : </a:t>
            </a:r>
          </a:p>
          <a:p>
            <a:r>
              <a:rPr lang="ar-IQ" sz="3200" dirty="0" smtClean="0">
                <a:latin typeface="Times New Roman" pitchFamily="18" charset="0"/>
                <a:cs typeface="Times New Roman" pitchFamily="18" charset="0"/>
              </a:rPr>
              <a:t> 1 – كون الرجل غير عراقي والمرأة عراقية الجنسية أثناء إبرام عقد الزواج .</a:t>
            </a:r>
            <a:endParaRPr lang="ar-IQ" sz="32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2 – توافر شروط التجنس الواردة في المادة (6) في الشخص غير العراقي المتزوج من امرأة عراقية الجنسية .</a:t>
            </a:r>
          </a:p>
          <a:p>
            <a:r>
              <a:rPr lang="ar-IQ" sz="3200" dirty="0" smtClean="0">
                <a:latin typeface="Times New Roman" pitchFamily="18" charset="0"/>
                <a:cs typeface="Times New Roman" pitchFamily="18" charset="0"/>
              </a:rPr>
              <a:t> 3 – أن يكون الزواج المبرم بينهما صحيحاً بمقتضى القوانين العراقية ذات العلاقة .</a:t>
            </a:r>
          </a:p>
          <a:p>
            <a:r>
              <a:rPr lang="ar-IQ" sz="3200" dirty="0" smtClean="0">
                <a:latin typeface="Times New Roman" pitchFamily="18" charset="0"/>
                <a:cs typeface="Times New Roman" pitchFamily="18" charset="0"/>
              </a:rPr>
              <a:t> 4 – بقاء رابطة الزوجية بينهما لحين تقديم طلب التجنس من قبل الزوج .</a:t>
            </a:r>
          </a:p>
          <a:p>
            <a:r>
              <a:rPr lang="ar-IQ" sz="3200" dirty="0" smtClean="0">
                <a:latin typeface="Times New Roman" pitchFamily="18" charset="0"/>
                <a:cs typeface="Times New Roman" pitchFamily="18" charset="0"/>
              </a:rPr>
              <a:t> 5 – تقديم طلب التجنس بالجنسية العراقية .</a:t>
            </a:r>
          </a:p>
          <a:p>
            <a:r>
              <a:rPr lang="ar-IQ" sz="3200" dirty="0" smtClean="0">
                <a:latin typeface="Times New Roman" pitchFamily="18" charset="0"/>
                <a:cs typeface="Times New Roman" pitchFamily="18" charset="0"/>
              </a:rPr>
              <a:t> 6 – موافقة وزير الداخلية .</a:t>
            </a:r>
          </a:p>
          <a:p>
            <a:r>
              <a:rPr lang="ar-IQ" sz="3200" dirty="0" smtClean="0">
                <a:latin typeface="Times New Roman" pitchFamily="18" charset="0"/>
                <a:cs typeface="Times New Roman" pitchFamily="18" charset="0"/>
              </a:rPr>
              <a:t> </a:t>
            </a:r>
            <a:r>
              <a:rPr lang="ar-IQ" sz="3200" dirty="0" smtClean="0">
                <a:solidFill>
                  <a:srgbClr val="FF0000"/>
                </a:solidFill>
                <a:latin typeface="Times New Roman" pitchFamily="18" charset="0"/>
                <a:cs typeface="Times New Roman" pitchFamily="18" charset="0"/>
              </a:rPr>
              <a:t>اجراءات التجنس </a:t>
            </a:r>
            <a:endParaRPr lang="ar-IQ" sz="3200" dirty="0">
              <a:solidFill>
                <a:srgbClr val="FF0000"/>
              </a:solidFill>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fontScale="92500"/>
          </a:bodyPr>
          <a:lstStyle/>
          <a:p>
            <a:r>
              <a:rPr lang="ar-IQ" sz="3200" dirty="0" smtClean="0">
                <a:latin typeface="Times New Roman" pitchFamily="18" charset="0"/>
                <a:cs typeface="Times New Roman" pitchFamily="18" charset="0"/>
              </a:rPr>
              <a:t>  يطلب في كل حالات التجنس التي بينا شروطها ان يؤدي الشخص يمين الإخلاص للعراق المنصوص عليها في المادة (8) من قانون الجنسية العراقية النافذ فيعتبر الشخص عراقياً من تأريخ أداء اليمين امام مدير الجنسية المختص ، وفي هذا الخصوص ، فقد نصت المادة الثامنة من القانون المذكور على ما يأتي ( على كل شخص غير عراقي يمنح الجنسية العراقية ان يؤدي يمين الإخلاص للعراق أمام مدير الجنسية المختص خلال تسعين يوماً من تاريخ تبليغه ويعتبر الشخص عراقي الجنسية من تأريخ أدائه اليمين الآتية ( أقسم بالله العظيم أن أصون العراق وسيادته ، وان التزم بشروط المواطنة الصالحة وان ألتزم بأحكام الدستور والقوانين النافذة والله على ما أقول شهيد )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500034" y="1142984"/>
            <a:ext cx="8429684" cy="5214974"/>
          </a:xfrm>
        </p:spPr>
        <p:txBody>
          <a:bodyPr/>
          <a:lstStyle/>
          <a:p>
            <a:endParaRPr lang="ar-IQ" dirty="0" smtClean="0"/>
          </a:p>
          <a:p>
            <a:r>
              <a:rPr lang="ar-IQ" dirty="0" smtClean="0"/>
              <a:t>ج – رابطة روحية : أي غير مادية فهي لا تستلزم وجود شخص دائماً في الوطن ، بل أن هذه الصفة باقية سواءً أكان الفرد داخل الدولة أو خارجها </a:t>
            </a:r>
            <a:endParaRPr lang="ar-IQ"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و إذا تأخر إصدار شهادة الجنسية للمتجنس بعض الوقت بعد أداء اليمين ، فلا أهمية لذلك ، لأن وثيقة الشهادة كاشفة للجنسية وليست منشئة لها ، فالجنسية تستقر للشخص منذ تأريخ أدائه اليمين القانونية .</a:t>
            </a:r>
          </a:p>
          <a:p>
            <a:r>
              <a:rPr lang="ar-IQ" sz="3200" dirty="0" smtClean="0">
                <a:latin typeface="Times New Roman" pitchFamily="18" charset="0"/>
                <a:cs typeface="Times New Roman" pitchFamily="18" charset="0"/>
              </a:rPr>
              <a:t> اما إذا لم يحضر طالب التجنس خلال المدة المذكورة أعلاه فتعرض القضية على الوزير ليقرر إما إبطال شهادة التجنس أو الموافقة على تسليم الشهادة حسب ظروف القضية .</a:t>
            </a:r>
            <a:endParaRPr lang="ar-IQ" sz="32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a:t>
            </a:r>
            <a:r>
              <a:rPr lang="ar-IQ" sz="3200" dirty="0" smtClean="0">
                <a:solidFill>
                  <a:srgbClr val="FF0000"/>
                </a:solidFill>
                <a:latin typeface="Times New Roman" pitchFamily="18" charset="0"/>
                <a:cs typeface="Times New Roman" pitchFamily="18" charset="0"/>
              </a:rPr>
              <a:t>ثانياً : اكتساب الجنسية العراقية عن طريق الزواج المختلط </a:t>
            </a:r>
          </a:p>
          <a:p>
            <a:r>
              <a:rPr lang="ar-IQ" sz="3200" dirty="0" smtClean="0">
                <a:solidFill>
                  <a:schemeClr val="tx1"/>
                </a:solidFill>
                <a:latin typeface="Times New Roman" pitchFamily="18" charset="0"/>
                <a:cs typeface="Times New Roman" pitchFamily="18" charset="0"/>
              </a:rPr>
              <a:t>المادة (11) من قانون الجنسية النافذ تنص على أنه ( للمرأة غير العراقية المتزوجة من عراقي ان تكتسب الجنسية العراقية بالشروط الآتية : أ – تقديم طلب إلى وزير ب – مضي مدة خمس سنوات على زواجها وإقامتها في العراق ج – استمرار قيام الرابطة الزوجية حتى تأريخ تقديم الطلب . ويستثنى من ذلك من كانت مطلقة أو توفي عنها زوجها وكان لها من مطلقها او زوجها المتوفى ولد )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4857784"/>
          </a:xfrm>
        </p:spPr>
        <p:txBody>
          <a:bodyPr>
            <a:normAutofit/>
          </a:bodyPr>
          <a:lstStyle/>
          <a:p>
            <a:r>
              <a:rPr lang="ar-IQ" sz="3200" dirty="0" smtClean="0">
                <a:latin typeface="Times New Roman" pitchFamily="18" charset="0"/>
                <a:cs typeface="Times New Roman" pitchFamily="18" charset="0"/>
              </a:rPr>
              <a:t> </a:t>
            </a:r>
            <a:endParaRPr lang="ar-IQ" sz="3200" dirty="0">
              <a:latin typeface="Times New Roman" pitchFamily="18" charset="0"/>
              <a:cs typeface="Times New Roman" pitchFamily="18" charset="0"/>
            </a:endParaRPr>
          </a:p>
        </p:txBody>
      </p:sp>
      <p:sp>
        <p:nvSpPr>
          <p:cNvPr id="3" name="Subtitle 2"/>
          <p:cNvSpPr>
            <a:spLocks noGrp="1"/>
          </p:cNvSpPr>
          <p:nvPr>
            <p:ph type="subTitle" idx="1"/>
          </p:nvPr>
        </p:nvSpPr>
        <p:spPr>
          <a:xfrm>
            <a:off x="357158" y="285728"/>
            <a:ext cx="8429684" cy="4857784"/>
          </a:xfrm>
        </p:spPr>
        <p:txBody>
          <a:bodyPr/>
          <a:lstStyle/>
          <a:p>
            <a:r>
              <a:rPr lang="ar-IQ" dirty="0" smtClean="0"/>
              <a:t> </a:t>
            </a:r>
            <a:r>
              <a:rPr lang="ar-IQ" sz="3200" dirty="0" smtClean="0">
                <a:latin typeface="Times New Roman" pitchFamily="18" charset="0"/>
                <a:cs typeface="Times New Roman" pitchFamily="18" charset="0"/>
              </a:rPr>
              <a:t> ويمكن إجمال هذه الشروط في النقاط الآتية : - </a:t>
            </a:r>
          </a:p>
          <a:p>
            <a:r>
              <a:rPr lang="ar-IQ" sz="3200" dirty="0" smtClean="0">
                <a:latin typeface="Times New Roman" pitchFamily="18" charset="0"/>
                <a:cs typeface="Times New Roman" pitchFamily="18" charset="0"/>
              </a:rPr>
              <a:t> 1 – تقديم طلب إلى وزير الداخلية .</a:t>
            </a:r>
          </a:p>
          <a:p>
            <a:r>
              <a:rPr lang="ar-IQ" sz="3200" dirty="0" smtClean="0">
                <a:latin typeface="Times New Roman" pitchFamily="18" charset="0"/>
                <a:cs typeface="Times New Roman" pitchFamily="18" charset="0"/>
              </a:rPr>
              <a:t> 2 – ان يكون الزوج عراقياً  . </a:t>
            </a:r>
          </a:p>
          <a:p>
            <a:r>
              <a:rPr lang="ar-IQ" sz="3200" dirty="0" smtClean="0">
                <a:latin typeface="Times New Roman" pitchFamily="18" charset="0"/>
                <a:cs typeface="Times New Roman" pitchFamily="18" charset="0"/>
              </a:rPr>
              <a:t> 3 – أن تكون المرأة غير عراقية . </a:t>
            </a:r>
          </a:p>
          <a:p>
            <a:r>
              <a:rPr lang="ar-IQ" sz="3200" dirty="0" smtClean="0">
                <a:latin typeface="Times New Roman" pitchFamily="18" charset="0"/>
                <a:cs typeface="Times New Roman" pitchFamily="18" charset="0"/>
              </a:rPr>
              <a:t> 4 – أن يكون عقد الزواج بين الزوج العراقي والزوجة غير العراقية ثابتاً .</a:t>
            </a:r>
          </a:p>
          <a:p>
            <a:r>
              <a:rPr lang="ar-IQ" sz="3200" dirty="0" smtClean="0">
                <a:latin typeface="Times New Roman" pitchFamily="18" charset="0"/>
                <a:cs typeface="Times New Roman" pitchFamily="18" charset="0"/>
              </a:rPr>
              <a:t> 5 – مضي (5) خمس سنين على الزواج و الإقامة في العراق قبل تقديم الطلب .</a:t>
            </a:r>
          </a:p>
          <a:p>
            <a:r>
              <a:rPr lang="ar-IQ" sz="3200" dirty="0" smtClean="0">
                <a:latin typeface="Times New Roman" pitchFamily="18" charset="0"/>
                <a:cs typeface="Times New Roman" pitchFamily="18" charset="0"/>
              </a:rPr>
              <a:t> 6 – استمرار بقاء الرابطة الزوجية حين تقديم الطلب .</a:t>
            </a:r>
            <a:endParaRPr lang="ar-IQ"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7 – موافقة وزير الداخلية على الطلب . </a:t>
            </a:r>
          </a:p>
          <a:p>
            <a:r>
              <a:rPr lang="ar-IQ" sz="3200" dirty="0" smtClean="0">
                <a:latin typeface="Times New Roman" pitchFamily="18" charset="0"/>
                <a:cs typeface="Times New Roman" pitchFamily="18" charset="0"/>
              </a:rPr>
              <a:t> </a:t>
            </a:r>
          </a:p>
          <a:p>
            <a:r>
              <a:rPr lang="ar-IQ" sz="3200" dirty="0" smtClean="0">
                <a:solidFill>
                  <a:srgbClr val="FF0000"/>
                </a:solidFill>
                <a:latin typeface="Times New Roman" pitchFamily="18" charset="0"/>
                <a:cs typeface="Times New Roman" pitchFamily="18" charset="0"/>
              </a:rPr>
              <a:t> ثالثاً : اكتساب الجنسية العراقية عن طريق التبعية  </a:t>
            </a:r>
          </a:p>
          <a:p>
            <a:endParaRPr lang="ar-IQ" sz="3200" dirty="0" smtClean="0">
              <a:solidFill>
                <a:srgbClr val="FF0000"/>
              </a:solidFill>
              <a:latin typeface="Times New Roman" pitchFamily="18" charset="0"/>
              <a:cs typeface="Times New Roman" pitchFamily="18" charset="0"/>
            </a:endParaRPr>
          </a:p>
          <a:p>
            <a:r>
              <a:rPr lang="ar-IQ" sz="3200" dirty="0" smtClean="0">
                <a:solidFill>
                  <a:srgbClr val="FF0000"/>
                </a:solidFill>
                <a:latin typeface="Times New Roman" pitchFamily="18" charset="0"/>
                <a:cs typeface="Times New Roman" pitchFamily="18" charset="0"/>
              </a:rPr>
              <a:t> </a:t>
            </a:r>
            <a:r>
              <a:rPr lang="ar-IQ" sz="3200" dirty="0" smtClean="0">
                <a:solidFill>
                  <a:schemeClr val="tx1"/>
                </a:solidFill>
                <a:latin typeface="Times New Roman" pitchFamily="18" charset="0"/>
                <a:cs typeface="Times New Roman" pitchFamily="18" charset="0"/>
              </a:rPr>
              <a:t>نصت الفقرة اولاً من المادة (14) على أنه ( اذا اكتسب غير العراقي الجنسية العراقية يصبح أولاده غير البالغين سن الرشد عراقيين بشرط أن يكونوا مقيمين معه في العراق ) </a:t>
            </a:r>
          </a:p>
          <a:p>
            <a:r>
              <a:rPr lang="ar-IQ" sz="3200" dirty="0" smtClean="0">
                <a:solidFill>
                  <a:schemeClr val="tx1"/>
                </a:solidFill>
                <a:latin typeface="Times New Roman" pitchFamily="18" charset="0"/>
                <a:cs typeface="Times New Roman" pitchFamily="18" charset="0"/>
              </a:rPr>
              <a:t> يفهم من هذا النص أن المشرع العراقي قد استند إلى مبدأ وحدة العائلة وعدم تفككها .</a:t>
            </a:r>
            <a:endParaRPr lang="ar-IQ" sz="3200" dirty="0" smtClean="0">
              <a:solidFill>
                <a:srgbClr val="FF0000"/>
              </a:solidFill>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والشروط الواجب توافرها لتحقق هذه الحالة هي : </a:t>
            </a:r>
          </a:p>
          <a:p>
            <a:r>
              <a:rPr lang="ar-IQ" sz="3200" dirty="0" smtClean="0">
                <a:latin typeface="Times New Roman" pitchFamily="18" charset="0"/>
                <a:cs typeface="Times New Roman" pitchFamily="18" charset="0"/>
              </a:rPr>
              <a:t> 1 – كون الوالد مكتسباً للجنسة العراقية .</a:t>
            </a:r>
          </a:p>
          <a:p>
            <a:r>
              <a:rPr lang="ar-IQ" sz="3200" dirty="0" smtClean="0">
                <a:latin typeface="Times New Roman" pitchFamily="18" charset="0"/>
                <a:cs typeface="Times New Roman" pitchFamily="18" charset="0"/>
              </a:rPr>
              <a:t> 2 – كون الولد غير بالغ سن الرشد .</a:t>
            </a:r>
          </a:p>
          <a:p>
            <a:r>
              <a:rPr lang="ar-IQ" sz="3200" dirty="0" smtClean="0">
                <a:latin typeface="Times New Roman" pitchFamily="18" charset="0"/>
                <a:cs typeface="Times New Roman" pitchFamily="18" charset="0"/>
              </a:rPr>
              <a:t> 3 – ثبوت نسب الولد من والده .</a:t>
            </a:r>
          </a:p>
          <a:p>
            <a:r>
              <a:rPr lang="ar-IQ" sz="3200" dirty="0" smtClean="0">
                <a:latin typeface="Times New Roman" pitchFamily="18" charset="0"/>
                <a:cs typeface="Times New Roman" pitchFamily="18" charset="0"/>
              </a:rPr>
              <a:t> 4 – إقامة الولد مع الوالد في العراق .</a:t>
            </a:r>
            <a:endParaRPr lang="ar-IQ" sz="32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a:t>
            </a:r>
          </a:p>
          <a:p>
            <a:r>
              <a:rPr lang="ar-IQ" sz="3200" dirty="0" smtClean="0">
                <a:latin typeface="Times New Roman" pitchFamily="18" charset="0"/>
                <a:cs typeface="Times New Roman" pitchFamily="18" charset="0"/>
              </a:rPr>
              <a:t> </a:t>
            </a:r>
            <a:r>
              <a:rPr lang="ar-IQ" sz="4000" dirty="0" smtClean="0">
                <a:solidFill>
                  <a:srgbClr val="FF0000"/>
                </a:solidFill>
                <a:latin typeface="Times New Roman" pitchFamily="18" charset="0"/>
                <a:cs typeface="Times New Roman" pitchFamily="18" charset="0"/>
              </a:rPr>
              <a:t>الآثار المترتبة على اكتساب الجنسية العراقية </a:t>
            </a:r>
          </a:p>
          <a:p>
            <a:endParaRPr lang="ar-IQ" sz="3200" dirty="0" smtClean="0">
              <a:solidFill>
                <a:schemeClr val="tx1"/>
              </a:solidFill>
              <a:latin typeface="Times New Roman" pitchFamily="18" charset="0"/>
              <a:cs typeface="Times New Roman" pitchFamily="18" charset="0"/>
            </a:endParaRPr>
          </a:p>
          <a:p>
            <a:r>
              <a:rPr lang="ar-IQ" sz="3200" dirty="0" smtClean="0">
                <a:solidFill>
                  <a:schemeClr val="tx1"/>
                </a:solidFill>
                <a:latin typeface="Times New Roman" pitchFamily="18" charset="0"/>
                <a:cs typeface="Times New Roman" pitchFamily="18" charset="0"/>
              </a:rPr>
              <a:t> 1 – يعد الشخص الذي يكتسب الجنسية العراقية عراقياً .</a:t>
            </a:r>
          </a:p>
          <a:p>
            <a:r>
              <a:rPr lang="ar-IQ" sz="3200" dirty="0" smtClean="0">
                <a:solidFill>
                  <a:schemeClr val="tx1"/>
                </a:solidFill>
                <a:latin typeface="Times New Roman" pitchFamily="18" charset="0"/>
                <a:cs typeface="Times New Roman" pitchFamily="18" charset="0"/>
              </a:rPr>
              <a:t> 2 – يتمتع بالحقوق التي يتمتع بها العراقي .</a:t>
            </a:r>
          </a:p>
          <a:p>
            <a:r>
              <a:rPr lang="ar-IQ" sz="3200" dirty="0" smtClean="0">
                <a:solidFill>
                  <a:schemeClr val="tx1"/>
                </a:solidFill>
                <a:latin typeface="Times New Roman" pitchFamily="18" charset="0"/>
                <a:cs typeface="Times New Roman" pitchFamily="18" charset="0"/>
              </a:rPr>
              <a:t> 3 – لا يحق للشخص الذي يكتسب الجنسية العراقية ، ان يكون وزيراً في الحكومة العراقية او عضواً في هيأة برلمانية قبل مضي عشر سنين من تأريخ اكتسابه الجنسية العراقية ، وذلك بموجب الفقرة ثانياً من المادة (9) من قانون النافذ .</a:t>
            </a:r>
            <a:endParaRPr lang="ar-IQ" sz="3200" dirty="0">
              <a:solidFill>
                <a:schemeClr val="tx1"/>
              </a:solidFill>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4 – لا يجوز أن يصبح رئيساً لجمهورية العراق أو نائبه .</a:t>
            </a:r>
          </a:p>
          <a:p>
            <a:r>
              <a:rPr lang="ar-IQ" sz="3200" dirty="0" smtClean="0">
                <a:latin typeface="Times New Roman" pitchFamily="18" charset="0"/>
                <a:cs typeface="Times New Roman" pitchFamily="18" charset="0"/>
              </a:rPr>
              <a:t> 5 – لا يجوز للعراقي الذي يحمل جنسية أخرى مكتسبة أن يتولى منصباً سيادياً أو أمنياً رفيعاً إلا إذا تخلى عن تلك الجنسية .</a:t>
            </a:r>
            <a:endParaRPr lang="ar-IQ" sz="3200"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lnSpcReduction="10000"/>
          </a:bodyPr>
          <a:lstStyle/>
          <a:p>
            <a:pPr algn="ctr"/>
            <a:r>
              <a:rPr lang="ar-IQ" sz="3200" dirty="0" smtClean="0">
                <a:latin typeface="Times New Roman" pitchFamily="18" charset="0"/>
                <a:cs typeface="Times New Roman" pitchFamily="18" charset="0"/>
              </a:rPr>
              <a:t> </a:t>
            </a:r>
            <a:r>
              <a:rPr lang="ar-IQ" sz="4400" dirty="0" smtClean="0">
                <a:solidFill>
                  <a:srgbClr val="C00000"/>
                </a:solidFill>
                <a:latin typeface="Times New Roman" pitchFamily="18" charset="0"/>
                <a:cs typeface="Times New Roman" pitchFamily="18" charset="0"/>
              </a:rPr>
              <a:t>فقد الجنسية </a:t>
            </a:r>
          </a:p>
          <a:p>
            <a:pPr algn="ctr"/>
            <a:r>
              <a:rPr lang="ar-IQ" sz="3200" dirty="0" smtClean="0">
                <a:solidFill>
                  <a:schemeClr val="tx1"/>
                </a:solidFill>
                <a:latin typeface="Times New Roman" pitchFamily="18" charset="0"/>
                <a:cs typeface="Times New Roman" pitchFamily="18" charset="0"/>
              </a:rPr>
              <a:t>بينا فيما سبق أن الجنسية ليست رابطة دائمة بين الفرد والدولة ، بل من الممكن إنهاء هذه الرابطة بناءً على إرادة أي من طرفيه . وإنهاء رابطة الجنسية يعني زوالها عن الفرد .</a:t>
            </a:r>
          </a:p>
          <a:p>
            <a:pPr algn="ctr"/>
            <a:r>
              <a:rPr lang="ar-IQ" sz="3200" dirty="0" smtClean="0">
                <a:solidFill>
                  <a:schemeClr val="tx1"/>
                </a:solidFill>
                <a:latin typeface="Times New Roman" pitchFamily="18" charset="0"/>
                <a:cs typeface="Times New Roman" pitchFamily="18" charset="0"/>
              </a:rPr>
              <a:t>فقد نصت الفقرة الفرعية (أ) من الفقرة (ثالثاً ) من هذه المادة على أنه ( يحظر إسقاط الجنسية العراقية عن العراقي بالولادة لأي سبب من السباب ....) مما يعني أن هذا الدستور لا يجيز بشكل قطعي ، للجهات المختصة القيام بإسقاط الجنسية العراقية عن الشخص الذي يحمل الجنسية العراقية الأصلية ، أياً كانت الحجة التي تستند إليها الجهة المعنية .</a:t>
            </a:r>
            <a:endParaRPr lang="ar-IQ" sz="3200" dirty="0">
              <a:solidFill>
                <a:schemeClr val="tx1"/>
              </a:solidFill>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في حين تنص الفقرة الفرعية (ب) من الفقرة والمادة المذكورتين أعلاه على انه ( تسحب الجنسية العراقية من المتجنس بها في الحالات التي ينص عليها القانون ) </a:t>
            </a:r>
          </a:p>
          <a:p>
            <a:r>
              <a:rPr lang="ar-IQ" sz="3200" dirty="0" smtClean="0">
                <a:latin typeface="Times New Roman" pitchFamily="18" charset="0"/>
                <a:cs typeface="Times New Roman" pitchFamily="18" charset="0"/>
              </a:rPr>
              <a:t> مما يعني ان هذا النص يجيز للجهات المختصة القيام بسحب الجنسية العراقية من الشخص الذي اكتسب الجنسية العراقية بإحدى الطرق الواردة في القانون ، وذلك في بعض الحالات التي يحددها قانون الجنسية ، وعند تحقق الشروط المذكورة في القانون ذاته بهذا الشأن .</a:t>
            </a:r>
            <a:endParaRPr lang="ar-IQ" sz="3200"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lnSpcReduction="10000"/>
          </a:bodyPr>
          <a:lstStyle/>
          <a:p>
            <a:pPr algn="ctr"/>
            <a:r>
              <a:rPr lang="ar-IQ" sz="3200" dirty="0" smtClean="0">
                <a:latin typeface="Times New Roman" pitchFamily="18" charset="0"/>
                <a:cs typeface="Times New Roman" pitchFamily="18" charset="0"/>
              </a:rPr>
              <a:t> </a:t>
            </a:r>
            <a:r>
              <a:rPr lang="ar-IQ" sz="4400" dirty="0" smtClean="0">
                <a:solidFill>
                  <a:srgbClr val="FF0000"/>
                </a:solidFill>
                <a:latin typeface="Times New Roman" pitchFamily="18" charset="0"/>
                <a:cs typeface="Times New Roman" pitchFamily="18" charset="0"/>
              </a:rPr>
              <a:t>حالات فقد الجنسية في القانون العراقي </a:t>
            </a:r>
          </a:p>
          <a:p>
            <a:pPr algn="ctr"/>
            <a:r>
              <a:rPr lang="ar-IQ" sz="3200" dirty="0" smtClean="0">
                <a:solidFill>
                  <a:schemeClr val="tx1"/>
                </a:solidFill>
                <a:latin typeface="Times New Roman" pitchFamily="18" charset="0"/>
                <a:cs typeface="Times New Roman" pitchFamily="18" charset="0"/>
              </a:rPr>
              <a:t>أولاً : فقد الجنسية العراقية بتخلي الشخص عنها ( الفقد الإرادي ) </a:t>
            </a:r>
          </a:p>
          <a:p>
            <a:pPr algn="ctr"/>
            <a:r>
              <a:rPr lang="ar-IQ" sz="3200" dirty="0" smtClean="0">
                <a:solidFill>
                  <a:schemeClr val="tx1"/>
                </a:solidFill>
                <a:latin typeface="Times New Roman" pitchFamily="18" charset="0"/>
                <a:cs typeface="Times New Roman" pitchFamily="18" charset="0"/>
              </a:rPr>
              <a:t>الحالة الأولى : تخلي الشخص عن جنسيته العراقية بعد اكتساب جنسية أجنبية </a:t>
            </a:r>
          </a:p>
          <a:p>
            <a:pPr algn="ctr"/>
            <a:r>
              <a:rPr lang="ar-IQ" sz="3200" dirty="0" smtClean="0">
                <a:solidFill>
                  <a:schemeClr val="tx1"/>
                </a:solidFill>
                <a:latin typeface="Times New Roman" pitchFamily="18" charset="0"/>
                <a:cs typeface="Times New Roman" pitchFamily="18" charset="0"/>
              </a:rPr>
              <a:t>لتحقق هذه الحالة لا بد من توافر الشروط الآتية :</a:t>
            </a:r>
          </a:p>
          <a:p>
            <a:pPr algn="ctr"/>
            <a:r>
              <a:rPr lang="ar-IQ" sz="3200" dirty="0" smtClean="0">
                <a:solidFill>
                  <a:schemeClr val="tx1"/>
                </a:solidFill>
                <a:latin typeface="Times New Roman" pitchFamily="18" charset="0"/>
                <a:cs typeface="Times New Roman" pitchFamily="18" charset="0"/>
              </a:rPr>
              <a:t> 1 – كون الشخص متمتعاً بالجنسية العراقية </a:t>
            </a:r>
          </a:p>
          <a:p>
            <a:pPr algn="ctr"/>
            <a:r>
              <a:rPr lang="ar-IQ" sz="3200" dirty="0" smtClean="0">
                <a:solidFill>
                  <a:schemeClr val="tx1"/>
                </a:solidFill>
                <a:latin typeface="Times New Roman" pitchFamily="18" charset="0"/>
                <a:cs typeface="Times New Roman" pitchFamily="18" charset="0"/>
              </a:rPr>
              <a:t>2 – اكتساب العراقي جنسية دولة أجنبية فعلاً </a:t>
            </a:r>
          </a:p>
          <a:p>
            <a:pPr algn="ctr"/>
            <a:r>
              <a:rPr lang="ar-IQ" sz="3200" dirty="0" smtClean="0">
                <a:solidFill>
                  <a:schemeClr val="tx1"/>
                </a:solidFill>
                <a:latin typeface="Times New Roman" pitchFamily="18" charset="0"/>
                <a:cs typeface="Times New Roman" pitchFamily="18" charset="0"/>
              </a:rPr>
              <a:t>3 – كون الحصول على الجنسية الأجنبية قد تم بإختيار الشخص وإرادته </a:t>
            </a:r>
            <a:endParaRPr lang="ar-IQ" sz="3200" dirty="0">
              <a:solidFill>
                <a:schemeClr val="tx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500034" y="357166"/>
            <a:ext cx="8429684" cy="4572032"/>
          </a:xfrm>
        </p:spPr>
        <p:txBody>
          <a:bodyPr/>
          <a:lstStyle/>
          <a:p>
            <a:pPr algn="ctr"/>
            <a:endParaRPr lang="ar-IQ" dirty="0" smtClean="0"/>
          </a:p>
          <a:p>
            <a:pPr algn="ctr"/>
            <a:r>
              <a:rPr lang="ar-IQ" dirty="0" smtClean="0">
                <a:solidFill>
                  <a:srgbClr val="0070C0"/>
                </a:solidFill>
              </a:rPr>
              <a:t>يتضح لنا من التعريف ان للجنسية أركان متمثلة بـ </a:t>
            </a:r>
          </a:p>
          <a:p>
            <a:pPr algn="ctr"/>
            <a:endParaRPr lang="ar-IQ" dirty="0" smtClean="0"/>
          </a:p>
          <a:p>
            <a:pPr algn="ctr"/>
            <a:r>
              <a:rPr lang="ar-IQ" dirty="0" smtClean="0"/>
              <a:t>الركن الأول : الفرد </a:t>
            </a:r>
          </a:p>
          <a:p>
            <a:pPr algn="ctr"/>
            <a:endParaRPr lang="ar-IQ" dirty="0" smtClean="0"/>
          </a:p>
          <a:p>
            <a:pPr algn="ctr"/>
            <a:r>
              <a:rPr lang="ar-IQ" dirty="0" smtClean="0"/>
              <a:t>الركن الثاني : الدولة : </a:t>
            </a:r>
          </a:p>
          <a:p>
            <a:pPr algn="ctr"/>
            <a:endParaRPr lang="ar-IQ" dirty="0" smtClean="0"/>
          </a:p>
          <a:p>
            <a:pPr algn="ctr"/>
            <a:r>
              <a:rPr lang="ar-IQ" dirty="0" smtClean="0"/>
              <a:t>الركن الثالث : رابطة قانونية سياسية بين الفرد والدولة </a:t>
            </a:r>
            <a:endParaRPr lang="ar-IQ"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4 – إعلان الشخص عن رغبته في التخلي عن جنسيته العراقية </a:t>
            </a:r>
          </a:p>
          <a:p>
            <a:r>
              <a:rPr lang="ar-IQ" sz="3200" dirty="0" smtClean="0">
                <a:latin typeface="Times New Roman" pitchFamily="18" charset="0"/>
                <a:cs typeface="Times New Roman" pitchFamily="18" charset="0"/>
              </a:rPr>
              <a:t> </a:t>
            </a:r>
          </a:p>
          <a:p>
            <a:r>
              <a:rPr lang="ar-IQ" sz="3200" dirty="0" smtClean="0">
                <a:latin typeface="Times New Roman" pitchFamily="18" charset="0"/>
                <a:cs typeface="Times New Roman" pitchFamily="18" charset="0"/>
              </a:rPr>
              <a:t> الحالة الثانية : تخلي المرأة العراقية عن جنسيتها بعد زواجها من شخص غير عراقي واكتسابها جنسية زوجها .</a:t>
            </a:r>
          </a:p>
          <a:p>
            <a:r>
              <a:rPr lang="ar-IQ" sz="3200" dirty="0" smtClean="0">
                <a:latin typeface="Times New Roman" pitchFamily="18" charset="0"/>
                <a:cs typeface="Times New Roman" pitchFamily="18" charset="0"/>
              </a:rPr>
              <a:t> وقد تكفلت المادة (12) من قانون الجنسية النافذ بقولها ( إذا تزوجت المرأة العراقية من غير العراقي واكتسبت جنسية زوجها ، فغنها لا تفقد جنسيتها العراقية ما لم تعلن تحريرياً تخليها عن الجنسية العراقية ) </a:t>
            </a:r>
          </a:p>
          <a:p>
            <a:r>
              <a:rPr lang="ar-IQ" sz="3200" dirty="0" smtClean="0">
                <a:latin typeface="Times New Roman" pitchFamily="18" charset="0"/>
                <a:cs typeface="Times New Roman" pitchFamily="18" charset="0"/>
              </a:rPr>
              <a:t> شروط الواجب توافرها لتحقق هذه الحالة هي : </a:t>
            </a:r>
            <a:endParaRPr lang="ar-IQ" sz="3200"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1 – كون المرأة متمتعة بالجنسية العراقية أثناء إبرام عقد الزواج ، و لايهم كون هذه الجنسية أصلية أو مكتسبة .</a:t>
            </a:r>
          </a:p>
          <a:p>
            <a:r>
              <a:rPr lang="ar-IQ" sz="3200" dirty="0" smtClean="0">
                <a:latin typeface="Times New Roman" pitchFamily="18" charset="0"/>
                <a:cs typeface="Times New Roman" pitchFamily="18" charset="0"/>
              </a:rPr>
              <a:t> 2 – كون الزوج غير عراقي أثناء ابرام عقد الزواج .</a:t>
            </a:r>
          </a:p>
          <a:p>
            <a:r>
              <a:rPr lang="ar-IQ" sz="3200" dirty="0" smtClean="0">
                <a:latin typeface="Times New Roman" pitchFamily="18" charset="0"/>
                <a:cs typeface="Times New Roman" pitchFamily="18" charset="0"/>
              </a:rPr>
              <a:t> 3 – كون عقد الزواج المبرم بينهما صحيحاً بموجب القانون العراقي </a:t>
            </a:r>
          </a:p>
          <a:p>
            <a:r>
              <a:rPr lang="ar-IQ" sz="3200" dirty="0" smtClean="0">
                <a:latin typeface="Times New Roman" pitchFamily="18" charset="0"/>
                <a:cs typeface="Times New Roman" pitchFamily="18" charset="0"/>
              </a:rPr>
              <a:t> 4 – قيام المرأة العراقية باكتساب جنسية زوجها غير العراقي بإرادتها الحرة وان تحصل عليها بشكل فعلي بعد إبرام عقد الزواج  </a:t>
            </a:r>
          </a:p>
          <a:p>
            <a:r>
              <a:rPr lang="ar-IQ" sz="3200" dirty="0" smtClean="0">
                <a:latin typeface="Times New Roman" pitchFamily="18" charset="0"/>
                <a:cs typeface="Times New Roman" pitchFamily="18" charset="0"/>
              </a:rPr>
              <a:t> 5 – إعلان المراة العراقية عن رغبتها في التخلي عن الجنسية العراقية ، وذلك بشكل تحريري .</a:t>
            </a:r>
            <a:endParaRPr lang="ar-IQ" sz="3200"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lnSpcReduction="10000"/>
          </a:bodyPr>
          <a:lstStyle/>
          <a:p>
            <a:r>
              <a:rPr lang="ar-IQ" sz="3200" dirty="0" smtClean="0">
                <a:latin typeface="Times New Roman" pitchFamily="18" charset="0"/>
                <a:cs typeface="Times New Roman" pitchFamily="18" charset="0"/>
              </a:rPr>
              <a:t> ثانياً : فقد الجنسية العراقية بسحبها من المتجنس بها ( الفقد غير الإرادي ) </a:t>
            </a:r>
          </a:p>
          <a:p>
            <a:r>
              <a:rPr lang="ar-IQ" sz="3200" dirty="0" smtClean="0">
                <a:latin typeface="Times New Roman" pitchFamily="18" charset="0"/>
                <a:cs typeface="Times New Roman" pitchFamily="18" charset="0"/>
              </a:rPr>
              <a:t> يفترض في الشخص الذي يكتسب جنسية دولة اجنبية أن يكون اكتسابه هذا مقروناً بشروط الأمانة والصدق و سلامة الخلق واحترام الأنظمة والقوانين السائدة في الدولة وعدم اخلاله بأمن الدولة والمجتمع الداخلي والخارجي .</a:t>
            </a:r>
          </a:p>
          <a:p>
            <a:r>
              <a:rPr lang="ar-IQ" sz="3200" dirty="0" smtClean="0">
                <a:latin typeface="Times New Roman" pitchFamily="18" charset="0"/>
                <a:cs typeface="Times New Roman" pitchFamily="18" charset="0"/>
              </a:rPr>
              <a:t> وهذا النوع من الفقد يتم بشكل إجباري ورغماً عن إرادة الشخص .هذا وقد تم تخصيص المادة (15) من قانون الجنسية العراقية النافذ لبيان حكم هذه الحالة إذ انها تنص على انه ( للوزير سحب الجنسية العراقية من غير العراقي التي اكتسبها ، إذا ثبت قيامه </a:t>
            </a:r>
            <a:endParaRPr lang="ar-IQ" sz="32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أو حاول القيام بعمل يعد خطراً على أمن الدولة وسلامتها . او قدم معلومات خاطئة عنه او عن عائلته عند تقديم الطلب إثر صدور حكم قضائي بحقه مكتسب درجة البتات ) </a:t>
            </a:r>
          </a:p>
          <a:p>
            <a:r>
              <a:rPr lang="ar-IQ" sz="3200" dirty="0" smtClean="0">
                <a:latin typeface="Times New Roman" pitchFamily="18" charset="0"/>
                <a:cs typeface="Times New Roman" pitchFamily="18" charset="0"/>
              </a:rPr>
              <a:t> </a:t>
            </a:r>
            <a:r>
              <a:rPr lang="ar-IQ" sz="3200" dirty="0" smtClean="0">
                <a:solidFill>
                  <a:srgbClr val="FF0000"/>
                </a:solidFill>
                <a:latin typeface="Times New Roman" pitchFamily="18" charset="0"/>
                <a:cs typeface="Times New Roman" pitchFamily="18" charset="0"/>
              </a:rPr>
              <a:t>الحالة الأولى : سحب الجنسية العراقية بسبب قيام الشخص او محاولته القيام بعمل يعد خطراً على امن الدولة وسلامتها </a:t>
            </a:r>
          </a:p>
          <a:p>
            <a:r>
              <a:rPr lang="ar-IQ" sz="3200" dirty="0" smtClean="0">
                <a:latin typeface="Times New Roman" pitchFamily="18" charset="0"/>
                <a:cs typeface="Times New Roman" pitchFamily="18" charset="0"/>
              </a:rPr>
              <a:t> </a:t>
            </a:r>
            <a:r>
              <a:rPr lang="ar-IQ" sz="3200" dirty="0" smtClean="0">
                <a:solidFill>
                  <a:schemeClr val="tx1"/>
                </a:solidFill>
                <a:latin typeface="Times New Roman" pitchFamily="18" charset="0"/>
                <a:cs typeface="Times New Roman" pitchFamily="18" charset="0"/>
              </a:rPr>
              <a:t>شروط تحقق هذه الحالة هي : </a:t>
            </a:r>
          </a:p>
          <a:p>
            <a:r>
              <a:rPr lang="ar-IQ" sz="3200" dirty="0" smtClean="0">
                <a:solidFill>
                  <a:schemeClr val="tx1"/>
                </a:solidFill>
                <a:latin typeface="Times New Roman" pitchFamily="18" charset="0"/>
                <a:cs typeface="Times New Roman" pitchFamily="18" charset="0"/>
              </a:rPr>
              <a:t> 1 – أن تكون جنسية الشخص التي يراد سحبها منه جنسية مكتسبة وليس جنسية أصلية .</a:t>
            </a:r>
          </a:p>
          <a:p>
            <a:r>
              <a:rPr lang="ar-IQ" sz="3200" dirty="0" smtClean="0">
                <a:solidFill>
                  <a:schemeClr val="tx1"/>
                </a:solidFill>
                <a:latin typeface="Times New Roman" pitchFamily="18" charset="0"/>
                <a:cs typeface="Times New Roman" pitchFamily="18" charset="0"/>
              </a:rPr>
              <a:t> 2 – ثبوت قيام هذا الشخص أو محاولة قيامه بعمل يعد خطراً </a:t>
            </a:r>
            <a:endParaRPr lang="ar-IQ" sz="3200"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على امن الدولة وسلامتها .</a:t>
            </a:r>
          </a:p>
          <a:p>
            <a:r>
              <a:rPr lang="ar-IQ" sz="3200" dirty="0" smtClean="0">
                <a:latin typeface="Times New Roman" pitchFamily="18" charset="0"/>
                <a:cs typeface="Times New Roman" pitchFamily="18" charset="0"/>
              </a:rPr>
              <a:t> 3 – صدور حكم قضائي بات في المحكمة المختصة .</a:t>
            </a:r>
          </a:p>
          <a:p>
            <a:r>
              <a:rPr lang="ar-IQ" sz="3200" dirty="0" smtClean="0">
                <a:latin typeface="Times New Roman" pitchFamily="18" charset="0"/>
                <a:cs typeface="Times New Roman" pitchFamily="18" charset="0"/>
              </a:rPr>
              <a:t> 4 – صدور قرار من الوزير يتضمن سحب الجنسية العراقية من هذا الشخص بناءً على الحكم القضائي البات .</a:t>
            </a:r>
          </a:p>
          <a:p>
            <a:endParaRPr lang="ar-IQ" sz="3200" dirty="0" smtClean="0">
              <a:latin typeface="Times New Roman" pitchFamily="18" charset="0"/>
              <a:cs typeface="Times New Roman" pitchFamily="18" charset="0"/>
            </a:endParaRPr>
          </a:p>
          <a:p>
            <a:r>
              <a:rPr lang="ar-IQ" sz="3200" dirty="0" smtClean="0">
                <a:latin typeface="Times New Roman" pitchFamily="18" charset="0"/>
                <a:cs typeface="Times New Roman" pitchFamily="18" charset="0"/>
              </a:rPr>
              <a:t> </a:t>
            </a:r>
            <a:r>
              <a:rPr lang="ar-IQ" sz="3600" dirty="0" smtClean="0">
                <a:solidFill>
                  <a:srgbClr val="FF0000"/>
                </a:solidFill>
                <a:latin typeface="Times New Roman" pitchFamily="18" charset="0"/>
                <a:cs typeface="Times New Roman" pitchFamily="18" charset="0"/>
              </a:rPr>
              <a:t>الحالة الثانية : سحب الجنسية العراقية إذا ثبت أن الشخص كان قد اكتسبها بناءً على تقديم معلومات خاطئة عنه أو عن عائلته .</a:t>
            </a:r>
            <a:endParaRPr lang="ar-IQ" sz="3600" dirty="0">
              <a:solidFill>
                <a:srgbClr val="FF0000"/>
              </a:solidFill>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solidFill>
                  <a:schemeClr val="tx1"/>
                </a:solidFill>
                <a:latin typeface="Times New Roman" pitchFamily="18" charset="0"/>
                <a:cs typeface="Times New Roman" pitchFamily="18" charset="0"/>
              </a:rPr>
              <a:t> إذن فإن شروط الواجب توافرها لتحقق هذه الحالة هي : </a:t>
            </a:r>
          </a:p>
          <a:p>
            <a:r>
              <a:rPr lang="ar-IQ" sz="3200" dirty="0" smtClean="0">
                <a:solidFill>
                  <a:schemeClr val="tx1"/>
                </a:solidFill>
                <a:latin typeface="Times New Roman" pitchFamily="18" charset="0"/>
                <a:cs typeface="Times New Roman" pitchFamily="18" charset="0"/>
              </a:rPr>
              <a:t> </a:t>
            </a:r>
          </a:p>
          <a:p>
            <a:r>
              <a:rPr lang="ar-IQ" sz="3200" dirty="0" smtClean="0">
                <a:solidFill>
                  <a:schemeClr val="tx1"/>
                </a:solidFill>
                <a:latin typeface="Times New Roman" pitchFamily="18" charset="0"/>
                <a:cs typeface="Times New Roman" pitchFamily="18" charset="0"/>
              </a:rPr>
              <a:t> 1 – كون الشخص مكتسباً للجنسية العراقية . </a:t>
            </a:r>
          </a:p>
          <a:p>
            <a:r>
              <a:rPr lang="ar-IQ" sz="3200" dirty="0" smtClean="0">
                <a:solidFill>
                  <a:schemeClr val="tx1"/>
                </a:solidFill>
                <a:latin typeface="Times New Roman" pitchFamily="18" charset="0"/>
                <a:cs typeface="Times New Roman" pitchFamily="18" charset="0"/>
              </a:rPr>
              <a:t> 2 – كون الشخص قدم معلومات خاطئة عن نفسه أو عن عائلته لدى تقديمه طلب اكتساب الجنسية العراقية .</a:t>
            </a:r>
          </a:p>
          <a:p>
            <a:r>
              <a:rPr lang="ar-IQ" sz="3200" dirty="0" smtClean="0">
                <a:solidFill>
                  <a:schemeClr val="tx1"/>
                </a:solidFill>
                <a:latin typeface="Times New Roman" pitchFamily="18" charset="0"/>
                <a:cs typeface="Times New Roman" pitchFamily="18" charset="0"/>
              </a:rPr>
              <a:t> 3 – كون المعلومات الخاطئة هي المعول عليها كأساس لمنح الجنسية العراقية للشخص .</a:t>
            </a:r>
          </a:p>
          <a:p>
            <a:r>
              <a:rPr lang="ar-IQ" sz="3200" dirty="0" smtClean="0">
                <a:solidFill>
                  <a:schemeClr val="tx1"/>
                </a:solidFill>
                <a:latin typeface="Times New Roman" pitchFamily="18" charset="0"/>
                <a:cs typeface="Times New Roman" pitchFamily="18" charset="0"/>
              </a:rPr>
              <a:t> 4 – صدور حكم قضائي بات ونهائي في المحكمة المختصة .</a:t>
            </a:r>
            <a:endParaRPr lang="ar-IQ" sz="3200" dirty="0">
              <a:solidFill>
                <a:schemeClr val="tx1"/>
              </a:solidFill>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a:t>
            </a:r>
            <a:r>
              <a:rPr lang="ar-IQ" sz="3600" dirty="0" smtClean="0">
                <a:solidFill>
                  <a:srgbClr val="FF0000"/>
                </a:solidFill>
                <a:latin typeface="Times New Roman" pitchFamily="18" charset="0"/>
                <a:cs typeface="Times New Roman" pitchFamily="18" charset="0"/>
              </a:rPr>
              <a:t>ثالثاً : فقد الجنسية العراقية عن طريق التبعية </a:t>
            </a:r>
          </a:p>
          <a:p>
            <a:r>
              <a:rPr lang="ar-IQ" sz="3600" dirty="0" smtClean="0">
                <a:solidFill>
                  <a:srgbClr val="FF0000"/>
                </a:solidFill>
                <a:latin typeface="Times New Roman" pitchFamily="18" charset="0"/>
                <a:cs typeface="Times New Roman" pitchFamily="18" charset="0"/>
              </a:rPr>
              <a:t> </a:t>
            </a:r>
            <a:endParaRPr lang="ar-IQ" sz="3600" dirty="0" smtClean="0">
              <a:solidFill>
                <a:schemeClr val="tx1"/>
              </a:solidFill>
              <a:latin typeface="Times New Roman" pitchFamily="18" charset="0"/>
              <a:cs typeface="Times New Roman" pitchFamily="18" charset="0"/>
            </a:endParaRPr>
          </a:p>
          <a:p>
            <a:r>
              <a:rPr lang="ar-IQ" sz="3600" dirty="0" smtClean="0">
                <a:solidFill>
                  <a:schemeClr val="tx1"/>
                </a:solidFill>
                <a:latin typeface="Times New Roman" pitchFamily="18" charset="0"/>
                <a:cs typeface="Times New Roman" pitchFamily="18" charset="0"/>
              </a:rPr>
              <a:t> </a:t>
            </a:r>
            <a:r>
              <a:rPr lang="ar-IQ" sz="3200" dirty="0" smtClean="0">
                <a:solidFill>
                  <a:schemeClr val="tx1"/>
                </a:solidFill>
                <a:latin typeface="Times New Roman" pitchFamily="18" charset="0"/>
                <a:cs typeface="Times New Roman" pitchFamily="18" charset="0"/>
              </a:rPr>
              <a:t>تنص الفقرة الثانية من المادة (14) من قانون الجنسية النافذ على انه ( إذا فقد عراقي الجنسية العراقية ، يفقدها تبعاً لذلك أولاده غير البالغين سن الرشد .......) </a:t>
            </a:r>
          </a:p>
          <a:p>
            <a:r>
              <a:rPr lang="ar-IQ" sz="3200" dirty="0" smtClean="0">
                <a:solidFill>
                  <a:schemeClr val="tx1"/>
                </a:solidFill>
                <a:latin typeface="Times New Roman" pitchFamily="18" charset="0"/>
                <a:cs typeface="Times New Roman" pitchFamily="18" charset="0"/>
              </a:rPr>
              <a:t> يتبين من خلال هذا النص أن شروط هذه الحالة هي : </a:t>
            </a:r>
          </a:p>
          <a:p>
            <a:r>
              <a:rPr lang="ar-IQ" sz="3200" dirty="0" smtClean="0">
                <a:solidFill>
                  <a:schemeClr val="tx1"/>
                </a:solidFill>
                <a:latin typeface="Times New Roman" pitchFamily="18" charset="0"/>
                <a:cs typeface="Times New Roman" pitchFamily="18" charset="0"/>
              </a:rPr>
              <a:t> 1 – فقد الوالد جنسيته .</a:t>
            </a:r>
          </a:p>
          <a:p>
            <a:r>
              <a:rPr lang="ar-IQ" sz="3200" dirty="0" smtClean="0">
                <a:solidFill>
                  <a:schemeClr val="tx1"/>
                </a:solidFill>
                <a:latin typeface="Times New Roman" pitchFamily="18" charset="0"/>
                <a:cs typeface="Times New Roman" pitchFamily="18" charset="0"/>
              </a:rPr>
              <a:t> 2 – كون الولد غير بالغ سن الرشد وفقاً للقانون العراقي .</a:t>
            </a:r>
            <a:endParaRPr lang="ar-IQ" sz="3600" dirty="0">
              <a:solidFill>
                <a:srgbClr val="FF0000"/>
              </a:solidFill>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smtClean="0">
                <a:latin typeface="Times New Roman" pitchFamily="18" charset="0"/>
                <a:cs typeface="Times New Roman" pitchFamily="18" charset="0"/>
              </a:rPr>
              <a:t> 3 – كون الولد ثابت النسب من والده .</a:t>
            </a:r>
            <a:endParaRPr lang="ar-IQ" sz="3200"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200" dirty="0" smtClean="0"/>
              <a:t> </a:t>
            </a:r>
            <a:r>
              <a:rPr lang="ar-IQ" sz="3600" dirty="0" smtClean="0"/>
              <a:t>آثار القانونية لفقد الجنسية العراقية </a:t>
            </a:r>
          </a:p>
          <a:p>
            <a:pPr algn="ctr"/>
            <a:endParaRPr lang="ar-IQ" sz="3600" dirty="0" smtClean="0"/>
          </a:p>
          <a:p>
            <a:pPr algn="ctr"/>
            <a:r>
              <a:rPr lang="ar-IQ" sz="3200" dirty="0" smtClean="0">
                <a:latin typeface="Times New Roman" pitchFamily="18" charset="0"/>
                <a:cs typeface="Times New Roman" pitchFamily="18" charset="0"/>
              </a:rPr>
              <a:t>أولاً : الآثار الفردية المترتبة على فقد الجنسية العراقية </a:t>
            </a:r>
          </a:p>
          <a:p>
            <a:pPr algn="ctr"/>
            <a:r>
              <a:rPr lang="ar-IQ" sz="3200" dirty="0" smtClean="0">
                <a:latin typeface="Times New Roman" pitchFamily="18" charset="0"/>
                <a:cs typeface="Times New Roman" pitchFamily="18" charset="0"/>
              </a:rPr>
              <a:t>1 – يصبح الشخص من الأجانب .</a:t>
            </a:r>
          </a:p>
          <a:p>
            <a:pPr algn="ctr"/>
            <a:r>
              <a:rPr lang="ar-IQ" sz="3200" dirty="0" smtClean="0">
                <a:latin typeface="Times New Roman" pitchFamily="18" charset="0"/>
                <a:cs typeface="Times New Roman" pitchFamily="18" charset="0"/>
              </a:rPr>
              <a:t>2 – يحرم من الحقوق المتولدة من اكتساب الجنسية </a:t>
            </a:r>
          </a:p>
          <a:p>
            <a:pPr algn="ctr"/>
            <a:r>
              <a:rPr lang="ar-IQ" sz="3200" dirty="0" smtClean="0">
                <a:latin typeface="Times New Roman" pitchFamily="18" charset="0"/>
                <a:cs typeface="Times New Roman" pitchFamily="18" charset="0"/>
              </a:rPr>
              <a:t>3 – يجوز لوزير الداخلية إصدار قرار بإبعاده من الدولة .</a:t>
            </a:r>
          </a:p>
          <a:p>
            <a:pPr algn="ctr"/>
            <a:r>
              <a:rPr lang="ar-IQ" sz="3200" dirty="0" smtClean="0">
                <a:latin typeface="Times New Roman" pitchFamily="18" charset="0"/>
                <a:cs typeface="Times New Roman" pitchFamily="18" charset="0"/>
              </a:rPr>
              <a:t>4 – عدم براءة ذمته من الالتزامات المالية المترتبة عليه قبل زوال الجنسية .</a:t>
            </a:r>
            <a:endParaRPr lang="ar-IQ" sz="3200"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ثانياً : الآثار الجماعية المترتبة على فقد الجنسية العراقية</a:t>
            </a:r>
          </a:p>
          <a:p>
            <a:endParaRPr lang="ar-IQ" sz="3600" dirty="0" smtClean="0">
              <a:latin typeface="Times New Roman" pitchFamily="18" charset="0"/>
              <a:cs typeface="Times New Roman" pitchFamily="18" charset="0"/>
            </a:endParaRPr>
          </a:p>
          <a:p>
            <a:r>
              <a:rPr lang="ar-IQ" sz="3600" dirty="0" smtClean="0">
                <a:latin typeface="Times New Roman" pitchFamily="18" charset="0"/>
                <a:cs typeface="Times New Roman" pitchFamily="18" charset="0"/>
              </a:rPr>
              <a:t> 1- بخصوص جنسية الزوجة أو الزوج .</a:t>
            </a:r>
          </a:p>
          <a:p>
            <a:r>
              <a:rPr lang="ar-IQ" sz="3600" dirty="0" smtClean="0">
                <a:latin typeface="Times New Roman" pitchFamily="18" charset="0"/>
                <a:cs typeface="Times New Roman" pitchFamily="18" charset="0"/>
              </a:rPr>
              <a:t> 2 – بخصوص جنسية الأولاد </a:t>
            </a:r>
          </a:p>
          <a:p>
            <a:r>
              <a:rPr lang="ar-IQ" sz="3600" dirty="0" smtClean="0">
                <a:latin typeface="Times New Roman" pitchFamily="18" charset="0"/>
                <a:cs typeface="Times New Roman" pitchFamily="18" charset="0"/>
              </a:rPr>
              <a:t> أ – الاولاد غير البالغين سن الرشد :</a:t>
            </a:r>
          </a:p>
          <a:p>
            <a:r>
              <a:rPr lang="ar-IQ" sz="3600" dirty="0" smtClean="0">
                <a:latin typeface="Times New Roman" pitchFamily="18" charset="0"/>
                <a:cs typeface="Times New Roman" pitchFamily="18" charset="0"/>
              </a:rPr>
              <a:t> ب- الاولاد البالغون سن الرشد .</a:t>
            </a:r>
          </a:p>
          <a:p>
            <a:r>
              <a:rPr lang="ar-IQ" sz="3600" smtClean="0">
                <a:latin typeface="Times New Roman" pitchFamily="18" charset="0"/>
                <a:cs typeface="Times New Roman" pitchFamily="18" charset="0"/>
              </a:rPr>
              <a:t> </a:t>
            </a:r>
            <a:endParaRPr lang="ar-IQ" sz="3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500034" y="214290"/>
            <a:ext cx="8429684" cy="5000660"/>
          </a:xfrm>
        </p:spPr>
        <p:txBody>
          <a:bodyPr>
            <a:normAutofit/>
          </a:bodyPr>
          <a:lstStyle/>
          <a:p>
            <a:pPr algn="ctr"/>
            <a:endParaRPr lang="ar-IQ" dirty="0" smtClean="0"/>
          </a:p>
          <a:p>
            <a:pPr algn="ctr"/>
            <a:r>
              <a:rPr lang="ar-IQ" sz="3600" dirty="0" smtClean="0">
                <a:latin typeface="Times New Roman" pitchFamily="18" charset="0"/>
                <a:cs typeface="Times New Roman" pitchFamily="18" charset="0"/>
              </a:rPr>
              <a:t>آثار الجنسية </a:t>
            </a:r>
          </a:p>
          <a:p>
            <a:pPr algn="ctr"/>
            <a:r>
              <a:rPr lang="ar-IQ" sz="3600" dirty="0" smtClean="0">
                <a:latin typeface="Times New Roman" pitchFamily="18" charset="0"/>
                <a:cs typeface="Times New Roman" pitchFamily="18" charset="0"/>
              </a:rPr>
              <a:t>هناك الكثير من الحقوق والالتزامات التي تنجم نتيجة لحصول شخص ما على جنسية دولة معينة ، بغض النظر عن نوع الجنسية من حيث كونها جنسية أصلية أو مكتسبة </a:t>
            </a:r>
          </a:p>
          <a:p>
            <a:pPr algn="ctr"/>
            <a:endParaRPr lang="ar-IQ" sz="3600" dirty="0" smtClean="0">
              <a:latin typeface="Times New Roman" pitchFamily="18" charset="0"/>
              <a:cs typeface="Times New Roman" pitchFamily="18" charset="0"/>
            </a:endParaRPr>
          </a:p>
          <a:p>
            <a:pPr algn="ctr"/>
            <a:r>
              <a:rPr lang="ar-IQ" sz="3600" dirty="0" smtClean="0">
                <a:solidFill>
                  <a:srgbClr val="C00000"/>
                </a:solidFill>
                <a:latin typeface="Times New Roman" pitchFamily="18" charset="0"/>
                <a:cs typeface="Times New Roman" pitchFamily="18" charset="0"/>
              </a:rPr>
              <a:t>ففيما يتعلق بالدولة فإنها عندما تمنح الجنسية لشخص ما فإن أهم الالتزامات التي على مؤسسات الدولة المختلفةهي: </a:t>
            </a:r>
            <a:endParaRPr lang="ar-IQ" sz="3600" dirty="0">
              <a:solidFill>
                <a:srgbClr val="C00000"/>
              </a:solidFill>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استرداد الجنسية </a:t>
            </a:r>
          </a:p>
          <a:p>
            <a:pPr algn="ctr"/>
            <a:r>
              <a:rPr lang="ar-IQ" sz="3200" dirty="0" smtClean="0">
                <a:latin typeface="Times New Roman" pitchFamily="18" charset="0"/>
                <a:cs typeface="Times New Roman" pitchFamily="18" charset="0"/>
              </a:rPr>
              <a:t>عندما يفقد شخص معين جنسيته العرقية ، فإن ذلك لا يعني انتهاء علاقة هذا الشخص بالدولة التي كان يحمل جنسيتها بشكل نهائي ، بل أن هناك طريقة قانونية لرجوع مثل هذا الشخص إلى دولته ، وهذه الطريقة تسمى استرداد الجنسية .</a:t>
            </a:r>
          </a:p>
          <a:p>
            <a:pPr algn="ctr"/>
            <a:r>
              <a:rPr lang="ar-IQ" sz="3600" dirty="0" smtClean="0">
                <a:solidFill>
                  <a:srgbClr val="FF0000"/>
                </a:solidFill>
                <a:latin typeface="Times New Roman" pitchFamily="18" charset="0"/>
                <a:cs typeface="Times New Roman" pitchFamily="18" charset="0"/>
              </a:rPr>
              <a:t>حالات استرداد الجنسية العراقية  </a:t>
            </a:r>
          </a:p>
          <a:p>
            <a:pPr algn="ctr"/>
            <a:r>
              <a:rPr lang="ar-IQ" sz="3200" dirty="0" smtClean="0">
                <a:solidFill>
                  <a:srgbClr val="FF0000"/>
                </a:solidFill>
                <a:latin typeface="Times New Roman" pitchFamily="18" charset="0"/>
                <a:cs typeface="Times New Roman" pitchFamily="18" charset="0"/>
              </a:rPr>
              <a:t>أولاً : استرداد الجنسية من قبل من تخلى عنها واكتسب بإرادته جنسية أجنبية .</a:t>
            </a:r>
          </a:p>
          <a:p>
            <a:pPr algn="ctr"/>
            <a:r>
              <a:rPr lang="ar-IQ" sz="3200" dirty="0" smtClean="0">
                <a:solidFill>
                  <a:schemeClr val="tx1"/>
                </a:solidFill>
                <a:latin typeface="Times New Roman" pitchFamily="18" charset="0"/>
                <a:cs typeface="Times New Roman" pitchFamily="18" charset="0"/>
              </a:rPr>
              <a:t> فقد نصت الفقرة الثالثة من المادة (10) على أنه ( للعراقي الذي </a:t>
            </a:r>
            <a:endParaRPr lang="ar-IQ" sz="3200" dirty="0">
              <a:solidFill>
                <a:schemeClr val="tx1"/>
              </a:solidFill>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تخلى عن جنسيته العراقية أن يستردها إذا عاد إلى العراق بطريقة مشروعة وأقام فيه ما لا يقل عن سنة واحدة  . وللوزير بعد انقضائها مكتسباً للجنسية العراقية من تأريخ عودته . وإذا قدم طلباً لاسترداد الجنسية العراقية قبل انتهاء المدة المذكورة . ولا يستفيد من هذا الحق إلا مرة واحدة ) </a:t>
            </a:r>
          </a:p>
          <a:p>
            <a:r>
              <a:rPr lang="ar-IQ" sz="3200" dirty="0" smtClean="0">
                <a:latin typeface="Times New Roman" pitchFamily="18" charset="0"/>
                <a:cs typeface="Times New Roman" pitchFamily="18" charset="0"/>
              </a:rPr>
              <a:t> الشروط المطلوبة لتحقق هذه الحالة هي : </a:t>
            </a:r>
          </a:p>
          <a:p>
            <a:r>
              <a:rPr lang="ar-IQ" sz="3200" dirty="0" smtClean="0">
                <a:latin typeface="Times New Roman" pitchFamily="18" charset="0"/>
                <a:cs typeface="Times New Roman" pitchFamily="18" charset="0"/>
              </a:rPr>
              <a:t> 1 – كون تخليه عن جنسيته العراقية باختياره بعد اكتساب جنسية أخرى .</a:t>
            </a:r>
          </a:p>
          <a:p>
            <a:r>
              <a:rPr lang="ar-IQ" sz="3200" dirty="0" smtClean="0">
                <a:latin typeface="Times New Roman" pitchFamily="18" charset="0"/>
                <a:cs typeface="Times New Roman" pitchFamily="18" charset="0"/>
              </a:rPr>
              <a:t> 2 – العودةالى العراق بصورة مشروعة .</a:t>
            </a:r>
            <a:endParaRPr lang="ar-IQ" sz="3200" dirty="0">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3- الاقامة في العراق مدة لا تقل عن سنة واحدة بعد عودته .</a:t>
            </a:r>
          </a:p>
          <a:p>
            <a:r>
              <a:rPr lang="ar-IQ" sz="3200" dirty="0" smtClean="0">
                <a:latin typeface="Times New Roman" pitchFamily="18" charset="0"/>
                <a:cs typeface="Times New Roman" pitchFamily="18" charset="0"/>
              </a:rPr>
              <a:t> 4 – موافقة وزير الداخلية على الطلب .</a:t>
            </a:r>
          </a:p>
          <a:p>
            <a:endParaRPr lang="ar-IQ" sz="3200" dirty="0" smtClean="0">
              <a:latin typeface="Times New Roman" pitchFamily="18" charset="0"/>
              <a:cs typeface="Times New Roman" pitchFamily="18" charset="0"/>
            </a:endParaRPr>
          </a:p>
          <a:p>
            <a:r>
              <a:rPr lang="ar-IQ" sz="3200" dirty="0" smtClean="0">
                <a:latin typeface="Times New Roman" pitchFamily="18" charset="0"/>
                <a:cs typeface="Times New Roman" pitchFamily="18" charset="0"/>
              </a:rPr>
              <a:t> </a:t>
            </a:r>
            <a:r>
              <a:rPr lang="ar-IQ" sz="3600" dirty="0" smtClean="0">
                <a:solidFill>
                  <a:srgbClr val="FF0000"/>
                </a:solidFill>
                <a:latin typeface="Times New Roman" pitchFamily="18" charset="0"/>
                <a:cs typeface="Times New Roman" pitchFamily="18" charset="0"/>
              </a:rPr>
              <a:t>ثانياً : رد جنسية للمرأة العراقية التي تخلت عنها واكتسبت جنسية زوجها .</a:t>
            </a:r>
          </a:p>
          <a:p>
            <a:r>
              <a:rPr lang="ar-IQ" sz="3600" dirty="0" smtClean="0">
                <a:solidFill>
                  <a:srgbClr val="FF0000"/>
                </a:solidFill>
                <a:latin typeface="Times New Roman" pitchFamily="18" charset="0"/>
                <a:cs typeface="Times New Roman" pitchFamily="18" charset="0"/>
              </a:rPr>
              <a:t> </a:t>
            </a:r>
            <a:r>
              <a:rPr lang="ar-IQ" sz="3600" dirty="0" smtClean="0">
                <a:solidFill>
                  <a:schemeClr val="tx1"/>
                </a:solidFill>
                <a:latin typeface="Times New Roman" pitchFamily="18" charset="0"/>
                <a:cs typeface="Times New Roman" pitchFamily="18" charset="0"/>
              </a:rPr>
              <a:t>لكي يتحقق هذه الحالة لا بد من توافر شروط الآتية : </a:t>
            </a:r>
          </a:p>
          <a:p>
            <a:r>
              <a:rPr lang="ar-IQ" sz="3600" dirty="0" smtClean="0">
                <a:solidFill>
                  <a:schemeClr val="tx1"/>
                </a:solidFill>
                <a:latin typeface="Times New Roman" pitchFamily="18" charset="0"/>
                <a:cs typeface="Times New Roman" pitchFamily="18" charset="0"/>
              </a:rPr>
              <a:t> 1 – إذا اكتسبت زوجها الجنسية العراقية أو تزوجت هي من رجل عراقي .</a:t>
            </a:r>
            <a:endParaRPr lang="ar-IQ" sz="3600" dirty="0">
              <a:solidFill>
                <a:srgbClr val="FF0000"/>
              </a:solidFill>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lnSpcReduction="10000"/>
          </a:bodyPr>
          <a:lstStyle/>
          <a:p>
            <a:r>
              <a:rPr lang="ar-IQ" sz="3200" dirty="0" smtClean="0">
                <a:latin typeface="Times New Roman" pitchFamily="18" charset="0"/>
                <a:cs typeface="Times New Roman" pitchFamily="18" charset="0"/>
              </a:rPr>
              <a:t> 2 – إذا تزوجت إمرأة عراقية من رجل غير العراقي وتخلت عن جنسيتها العراقية ثم توفى عنها زوجها او طلقها أو فسخ عقد الزواج بينهما لأي سبب كان .</a:t>
            </a:r>
          </a:p>
          <a:p>
            <a:r>
              <a:rPr lang="ar-IQ" sz="3200" dirty="0" smtClean="0">
                <a:latin typeface="Times New Roman" pitchFamily="18" charset="0"/>
                <a:cs typeface="Times New Roman" pitchFamily="18" charset="0"/>
              </a:rPr>
              <a:t> </a:t>
            </a:r>
          </a:p>
          <a:p>
            <a:r>
              <a:rPr lang="ar-IQ" sz="3200" dirty="0" smtClean="0">
                <a:latin typeface="Times New Roman" pitchFamily="18" charset="0"/>
                <a:cs typeface="Times New Roman" pitchFamily="18" charset="0"/>
              </a:rPr>
              <a:t> </a:t>
            </a:r>
            <a:r>
              <a:rPr lang="ar-IQ" sz="3200" dirty="0" smtClean="0">
                <a:solidFill>
                  <a:srgbClr val="FF0000"/>
                </a:solidFill>
                <a:latin typeface="Times New Roman" pitchFamily="18" charset="0"/>
                <a:cs typeface="Times New Roman" pitchFamily="18" charset="0"/>
              </a:rPr>
              <a:t>ثالثاً : رد الجنسية العراقية للصغار الذين فقدوها بالتبعية</a:t>
            </a:r>
            <a:r>
              <a:rPr lang="ar-IQ" sz="3200" dirty="0" smtClean="0">
                <a:latin typeface="Times New Roman" pitchFamily="18" charset="0"/>
                <a:cs typeface="Times New Roman" pitchFamily="18" charset="0"/>
              </a:rPr>
              <a:t> </a:t>
            </a:r>
          </a:p>
          <a:p>
            <a:r>
              <a:rPr lang="ar-IQ" sz="3200" dirty="0" smtClean="0">
                <a:latin typeface="Times New Roman" pitchFamily="18" charset="0"/>
                <a:cs typeface="Times New Roman" pitchFamily="18" charset="0"/>
              </a:rPr>
              <a:t> </a:t>
            </a:r>
            <a:r>
              <a:rPr lang="ar-IQ" sz="3200" dirty="0" smtClean="0">
                <a:solidFill>
                  <a:schemeClr val="tx1"/>
                </a:solidFill>
                <a:latin typeface="Times New Roman" pitchFamily="18" charset="0"/>
                <a:cs typeface="Times New Roman" pitchFamily="18" charset="0"/>
              </a:rPr>
              <a:t>نصت على هذه الحالة الفقرة ( ثانياً ) من المادة (14) من قانون الجنسية العراقية النافذ وبموجب هذه الفقرة لكي يستطيع الشخص غير البالغ سن الرشد استرداد الجنسية يجب تحقق الشروط الآتية :</a:t>
            </a:r>
          </a:p>
          <a:p>
            <a:r>
              <a:rPr lang="ar-IQ" sz="3200" dirty="0" smtClean="0">
                <a:solidFill>
                  <a:schemeClr val="tx1"/>
                </a:solidFill>
                <a:latin typeface="Times New Roman" pitchFamily="18" charset="0"/>
                <a:cs typeface="Times New Roman" pitchFamily="18" charset="0"/>
              </a:rPr>
              <a:t>1- أن يكون الشخص قد فقد الجنسية العراقية بالتبعية .</a:t>
            </a:r>
            <a:endParaRPr lang="ar-IQ" sz="3200" dirty="0" smtClean="0">
              <a:latin typeface="Times New Roman" pitchFamily="18" charset="0"/>
              <a:cs typeface="Times New Roman" pitchFamily="18" charset="0"/>
            </a:endParaRPr>
          </a:p>
          <a:p>
            <a:r>
              <a:rPr lang="ar-IQ" sz="3200" dirty="0" smtClean="0">
                <a:latin typeface="Times New Roman" pitchFamily="18" charset="0"/>
                <a:cs typeface="Times New Roman" pitchFamily="18" charset="0"/>
              </a:rPr>
              <a:t> </a:t>
            </a:r>
            <a:endParaRPr lang="ar-IQ" sz="3200" dirty="0">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lnSpcReduction="10000"/>
          </a:bodyPr>
          <a:lstStyle/>
          <a:p>
            <a:r>
              <a:rPr lang="ar-IQ" sz="3200" dirty="0" smtClean="0">
                <a:latin typeface="Times New Roman" pitchFamily="18" charset="0"/>
                <a:cs typeface="Times New Roman" pitchFamily="18" charset="0"/>
              </a:rPr>
              <a:t> </a:t>
            </a:r>
          </a:p>
          <a:p>
            <a:r>
              <a:rPr lang="ar-IQ" sz="3200" dirty="0" smtClean="0">
                <a:latin typeface="Times New Roman" pitchFamily="18" charset="0"/>
                <a:cs typeface="Times New Roman" pitchFamily="18" charset="0"/>
              </a:rPr>
              <a:t> 2 – يجب ان يعود إلى العراق بطريقة مشروعة .</a:t>
            </a:r>
          </a:p>
          <a:p>
            <a:r>
              <a:rPr lang="ar-IQ" sz="3200" dirty="0" smtClean="0">
                <a:latin typeface="Times New Roman" pitchFamily="18" charset="0"/>
                <a:cs typeface="Times New Roman" pitchFamily="18" charset="0"/>
              </a:rPr>
              <a:t> 3 – أن يقيم في العراق لمدة سنة واحدة .</a:t>
            </a:r>
          </a:p>
          <a:p>
            <a:r>
              <a:rPr lang="ar-IQ" sz="3200" dirty="0" smtClean="0">
                <a:latin typeface="Times New Roman" pitchFamily="18" charset="0"/>
                <a:cs typeface="Times New Roman" pitchFamily="18" charset="0"/>
              </a:rPr>
              <a:t> 4 – يجب أن يقدم الشخص في العراق طلباً لاسترداد الجنسية العراقية .</a:t>
            </a:r>
          </a:p>
          <a:p>
            <a:r>
              <a:rPr lang="ar-IQ" sz="3200" dirty="0" smtClean="0">
                <a:latin typeface="Times New Roman" pitchFamily="18" charset="0"/>
                <a:cs typeface="Times New Roman" pitchFamily="18" charset="0"/>
              </a:rPr>
              <a:t> </a:t>
            </a:r>
            <a:r>
              <a:rPr lang="ar-IQ" sz="3200" dirty="0" smtClean="0">
                <a:solidFill>
                  <a:srgbClr val="FF0000"/>
                </a:solidFill>
                <a:latin typeface="Times New Roman" pitchFamily="18" charset="0"/>
                <a:cs typeface="Times New Roman" pitchFamily="18" charset="0"/>
              </a:rPr>
              <a:t>رابعاً : رد الجنسية العراقية لمن اسقطت عنه بموجب قرار مجلس قيادة الثورة المنحل رقم (666) لسنة 1980 .</a:t>
            </a:r>
          </a:p>
          <a:p>
            <a:r>
              <a:rPr lang="ar-IQ" sz="3200" dirty="0" smtClean="0">
                <a:solidFill>
                  <a:srgbClr val="FF0000"/>
                </a:solidFill>
                <a:latin typeface="Times New Roman" pitchFamily="18" charset="0"/>
                <a:cs typeface="Times New Roman" pitchFamily="18" charset="0"/>
              </a:rPr>
              <a:t> </a:t>
            </a:r>
            <a:r>
              <a:rPr lang="ar-IQ" sz="3200" dirty="0" smtClean="0">
                <a:solidFill>
                  <a:schemeClr val="tx1"/>
                </a:solidFill>
                <a:latin typeface="Times New Roman" pitchFamily="18" charset="0"/>
                <a:cs typeface="Times New Roman" pitchFamily="18" charset="0"/>
              </a:rPr>
              <a:t>خصصت المادة (17) من قانون الجنسية العراقية النافذ لهذه الحالة ، والتي بموجبها لا تفترض سوى وجود شخص عراقي ، </a:t>
            </a:r>
            <a:endParaRPr lang="ar-IQ" sz="3200" dirty="0" smtClean="0">
              <a:solidFill>
                <a:srgbClr val="FF0000"/>
              </a:solidFill>
              <a:latin typeface="Times New Roman" pitchFamily="18" charset="0"/>
              <a:cs typeface="Times New Roman" pitchFamily="18" charset="0"/>
            </a:endParaRPr>
          </a:p>
          <a:p>
            <a:r>
              <a:rPr lang="ar-IQ" sz="3200" dirty="0" smtClean="0">
                <a:latin typeface="Times New Roman" pitchFamily="18" charset="0"/>
                <a:cs typeface="Times New Roman" pitchFamily="18" charset="0"/>
              </a:rPr>
              <a:t> </a:t>
            </a:r>
            <a:endParaRPr lang="ar-IQ" sz="3200" dirty="0">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lnSpcReduction="10000"/>
          </a:bodyPr>
          <a:lstStyle/>
          <a:p>
            <a:r>
              <a:rPr lang="ar-IQ" sz="3200" dirty="0" smtClean="0">
                <a:latin typeface="Times New Roman" pitchFamily="18" charset="0"/>
                <a:cs typeface="Times New Roman" pitchFamily="18" charset="0"/>
              </a:rPr>
              <a:t> </a:t>
            </a:r>
          </a:p>
          <a:p>
            <a:r>
              <a:rPr lang="ar-IQ" sz="3200" dirty="0" smtClean="0">
                <a:latin typeface="Times New Roman" pitchFamily="18" charset="0"/>
                <a:cs typeface="Times New Roman" pitchFamily="18" charset="0"/>
              </a:rPr>
              <a:t> أصلية كانت جنسيته أم مكتسبة ، تم اسقاط الجنسية العراقية عنه بموجب هذا القرار أو غيره </a:t>
            </a:r>
          </a:p>
          <a:p>
            <a:r>
              <a:rPr lang="ar-IQ" sz="3200" dirty="0" smtClean="0">
                <a:latin typeface="Times New Roman" pitchFamily="18" charset="0"/>
                <a:cs typeface="Times New Roman" pitchFamily="18" charset="0"/>
              </a:rPr>
              <a:t> </a:t>
            </a:r>
          </a:p>
          <a:p>
            <a:r>
              <a:rPr lang="ar-IQ" sz="3200" dirty="0" smtClean="0">
                <a:latin typeface="Times New Roman" pitchFamily="18" charset="0"/>
                <a:cs typeface="Times New Roman" pitchFamily="18" charset="0"/>
              </a:rPr>
              <a:t> </a:t>
            </a:r>
            <a:r>
              <a:rPr lang="ar-IQ" sz="3200" dirty="0" smtClean="0">
                <a:solidFill>
                  <a:srgbClr val="FF0000"/>
                </a:solidFill>
                <a:latin typeface="Times New Roman" pitchFamily="18" charset="0"/>
                <a:cs typeface="Times New Roman" pitchFamily="18" charset="0"/>
              </a:rPr>
              <a:t>خامساً : استرداد الجنسية العراقية لمن اسقطت عنه لأسباب سياسية أو عنصرية أو طائفية .</a:t>
            </a:r>
          </a:p>
          <a:p>
            <a:r>
              <a:rPr lang="ar-IQ" sz="3200" dirty="0" smtClean="0">
                <a:solidFill>
                  <a:srgbClr val="FF0000"/>
                </a:solidFill>
                <a:latin typeface="Times New Roman" pitchFamily="18" charset="0"/>
                <a:cs typeface="Times New Roman" pitchFamily="18" charset="0"/>
              </a:rPr>
              <a:t> </a:t>
            </a:r>
            <a:r>
              <a:rPr lang="ar-IQ" sz="3200" dirty="0" smtClean="0">
                <a:solidFill>
                  <a:schemeClr val="tx1"/>
                </a:solidFill>
                <a:latin typeface="Times New Roman" pitchFamily="18" charset="0"/>
                <a:cs typeface="Times New Roman" pitchFamily="18" charset="0"/>
              </a:rPr>
              <a:t> نصت الفقرة الأولى من المادة (18) من قانون الجنسية العراقية على هذه الحالة وبموجب هذه الفقرة يجب تحقق الشروط الآتية لآستردار الجنسية العراقية .</a:t>
            </a:r>
            <a:endParaRPr lang="ar-IQ" sz="3200" dirty="0" smtClean="0">
              <a:solidFill>
                <a:srgbClr val="FF0000"/>
              </a:solidFill>
              <a:latin typeface="Times New Roman" pitchFamily="18" charset="0"/>
              <a:cs typeface="Times New Roman" pitchFamily="18" charset="0"/>
            </a:endParaRPr>
          </a:p>
          <a:p>
            <a:r>
              <a:rPr lang="ar-IQ" sz="3200" dirty="0" smtClean="0">
                <a:solidFill>
                  <a:srgbClr val="FF0000"/>
                </a:solidFill>
                <a:latin typeface="Times New Roman" pitchFamily="18" charset="0"/>
                <a:cs typeface="Times New Roman" pitchFamily="18" charset="0"/>
              </a:rPr>
              <a:t> </a:t>
            </a:r>
            <a:endParaRPr lang="ar-IQ" sz="3200" dirty="0">
              <a:solidFill>
                <a:srgbClr val="FF0000"/>
              </a:solidFill>
              <a:latin typeface="Times New Roman" pitchFamily="18" charset="0"/>
              <a:cs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a:t>
            </a:r>
          </a:p>
          <a:p>
            <a:r>
              <a:rPr lang="ar-IQ" sz="3200" dirty="0" smtClean="0">
                <a:latin typeface="Times New Roman" pitchFamily="18" charset="0"/>
                <a:cs typeface="Times New Roman" pitchFamily="18" charset="0"/>
              </a:rPr>
              <a:t> 1 – أن يكون الشخص عراقي الجنسية .</a:t>
            </a:r>
          </a:p>
          <a:p>
            <a:r>
              <a:rPr lang="ar-IQ" sz="3200" dirty="0" smtClean="0">
                <a:latin typeface="Times New Roman" pitchFamily="18" charset="0"/>
                <a:cs typeface="Times New Roman" pitchFamily="18" charset="0"/>
              </a:rPr>
              <a:t> 2- يجب عليه تقديم طلب يعلن فيه عن رغبته في استرداد الجنسية العراقية .</a:t>
            </a:r>
          </a:p>
          <a:p>
            <a:pPr algn="ctr"/>
            <a:r>
              <a:rPr lang="ar-IQ" sz="3200" dirty="0" smtClean="0">
                <a:latin typeface="Times New Roman" pitchFamily="18" charset="0"/>
                <a:cs typeface="Times New Roman" pitchFamily="18" charset="0"/>
              </a:rPr>
              <a:t> </a:t>
            </a:r>
            <a:r>
              <a:rPr lang="ar-IQ" sz="3600" dirty="0" smtClean="0">
                <a:solidFill>
                  <a:srgbClr val="FF0000"/>
                </a:solidFill>
                <a:latin typeface="Times New Roman" pitchFamily="18" charset="0"/>
                <a:cs typeface="Times New Roman" pitchFamily="18" charset="0"/>
              </a:rPr>
              <a:t>الآثار القانونية لاسترداد الجنسية </a:t>
            </a:r>
          </a:p>
          <a:p>
            <a:pPr algn="ctr"/>
            <a:r>
              <a:rPr lang="ar-IQ" sz="3600" dirty="0" smtClean="0">
                <a:solidFill>
                  <a:srgbClr val="FF0000"/>
                </a:solidFill>
                <a:latin typeface="Times New Roman" pitchFamily="18" charset="0"/>
                <a:cs typeface="Times New Roman" pitchFamily="18" charset="0"/>
              </a:rPr>
              <a:t>أولاً : الآثار الفردية .</a:t>
            </a:r>
          </a:p>
          <a:p>
            <a:pPr algn="ctr"/>
            <a:r>
              <a:rPr lang="ar-IQ" sz="3600" dirty="0" smtClean="0">
                <a:solidFill>
                  <a:srgbClr val="FF0000"/>
                </a:solidFill>
                <a:latin typeface="Times New Roman" pitchFamily="18" charset="0"/>
                <a:cs typeface="Times New Roman" pitchFamily="18" charset="0"/>
              </a:rPr>
              <a:t> ثانياً : الآثار الجماعية .</a:t>
            </a:r>
            <a:endParaRPr lang="ar-IQ" sz="3200" dirty="0">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a:t>
            </a:r>
            <a:r>
              <a:rPr lang="ar-IQ" sz="3600" dirty="0" smtClean="0">
                <a:solidFill>
                  <a:srgbClr val="FF0000"/>
                </a:solidFill>
                <a:latin typeface="Times New Roman" pitchFamily="18" charset="0"/>
                <a:cs typeface="Times New Roman" pitchFamily="18" charset="0"/>
              </a:rPr>
              <a:t>جنسية الشخص المعنوي </a:t>
            </a:r>
          </a:p>
          <a:p>
            <a:pPr algn="ctr"/>
            <a:r>
              <a:rPr lang="ar-IQ" sz="3600" dirty="0" smtClean="0">
                <a:solidFill>
                  <a:schemeClr val="tx1"/>
                </a:solidFill>
                <a:latin typeface="Times New Roman" pitchFamily="18" charset="0"/>
                <a:cs typeface="Times New Roman" pitchFamily="18" charset="0"/>
              </a:rPr>
              <a:t>الشخص المعنوي : عبارة عن مجموعة من الأشخاص او الأموال يهدف إلى تحقيق غرض معين ، ويمنح الشخصية القانونية بالقدر اللازم لتحقيق هذا الغرض  .</a:t>
            </a:r>
          </a:p>
          <a:p>
            <a:pPr algn="ctr"/>
            <a:r>
              <a:rPr lang="ar-IQ" sz="3600" dirty="0" smtClean="0">
                <a:solidFill>
                  <a:schemeClr val="tx1"/>
                </a:solidFill>
                <a:latin typeface="Times New Roman" pitchFamily="18" charset="0"/>
                <a:cs typeface="Times New Roman" pitchFamily="18" charset="0"/>
              </a:rPr>
              <a:t> </a:t>
            </a:r>
          </a:p>
          <a:p>
            <a:pPr algn="ctr"/>
            <a:r>
              <a:rPr lang="ar-IQ" sz="3600" dirty="0" smtClean="0">
                <a:solidFill>
                  <a:srgbClr val="FF0000"/>
                </a:solidFill>
                <a:latin typeface="Times New Roman" pitchFamily="18" charset="0"/>
                <a:cs typeface="Times New Roman" pitchFamily="18" charset="0"/>
              </a:rPr>
              <a:t>معايير تحديد جنسية الشخص المعنوي</a:t>
            </a:r>
          </a:p>
          <a:p>
            <a:pPr algn="ctr"/>
            <a:r>
              <a:rPr lang="ar-IQ" sz="3600" dirty="0" smtClean="0">
                <a:solidFill>
                  <a:schemeClr val="tx1"/>
                </a:solidFill>
                <a:latin typeface="Times New Roman" pitchFamily="18" charset="0"/>
                <a:cs typeface="Times New Roman" pitchFamily="18" charset="0"/>
              </a:rPr>
              <a:t>1 – معيار محل مزاولة النشاط </a:t>
            </a:r>
          </a:p>
          <a:p>
            <a:pPr algn="ctr"/>
            <a:r>
              <a:rPr lang="ar-IQ" sz="3600" dirty="0" smtClean="0">
                <a:solidFill>
                  <a:schemeClr val="tx1"/>
                </a:solidFill>
                <a:latin typeface="Times New Roman" pitchFamily="18" charset="0"/>
                <a:cs typeface="Times New Roman" pitchFamily="18" charset="0"/>
              </a:rPr>
              <a:t>2 – معيار محل الأموال والممتلكات والرأسمال </a:t>
            </a:r>
            <a:r>
              <a:rPr lang="ar-IQ" sz="3600" dirty="0" smtClean="0">
                <a:solidFill>
                  <a:srgbClr val="FF0000"/>
                </a:solidFill>
                <a:latin typeface="Times New Roman" pitchFamily="18" charset="0"/>
                <a:cs typeface="Times New Roman" pitchFamily="18" charset="0"/>
              </a:rPr>
              <a:t> </a:t>
            </a:r>
            <a:endParaRPr lang="ar-IQ" sz="3600" dirty="0">
              <a:solidFill>
                <a:srgbClr val="FF0000"/>
              </a:solidFill>
              <a:latin typeface="Times New Roman" pitchFamily="18" charset="0"/>
              <a:cs typeface="Times New Roman"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endParaRPr lang="ar-IQ" sz="3200" dirty="0" smtClean="0">
              <a:latin typeface="Times New Roman" pitchFamily="18" charset="0"/>
              <a:cs typeface="Times New Roman" pitchFamily="18" charset="0"/>
            </a:endParaRPr>
          </a:p>
          <a:p>
            <a:r>
              <a:rPr lang="ar-IQ" sz="3200" dirty="0" smtClean="0">
                <a:latin typeface="Times New Roman" pitchFamily="18" charset="0"/>
                <a:cs typeface="Times New Roman" pitchFamily="18" charset="0"/>
              </a:rPr>
              <a:t>3 – معيار الاشراف والرقابة .</a:t>
            </a:r>
          </a:p>
          <a:p>
            <a:r>
              <a:rPr lang="ar-IQ" sz="3200" dirty="0" smtClean="0">
                <a:latin typeface="Times New Roman" pitchFamily="18" charset="0"/>
                <a:cs typeface="Times New Roman" pitchFamily="18" charset="0"/>
              </a:rPr>
              <a:t> 4 – معيار محل التأسيس : </a:t>
            </a:r>
          </a:p>
          <a:p>
            <a:r>
              <a:rPr lang="ar-IQ" sz="3200" dirty="0" smtClean="0">
                <a:latin typeface="Times New Roman" pitchFamily="18" charset="0"/>
                <a:cs typeface="Times New Roman" pitchFamily="18" charset="0"/>
              </a:rPr>
              <a:t> 5 – معيار مركز الإدارة الرئيس </a:t>
            </a:r>
          </a:p>
          <a:p>
            <a:endParaRPr lang="ar-IQ" sz="3200" dirty="0" smtClean="0">
              <a:latin typeface="Times New Roman" pitchFamily="18" charset="0"/>
              <a:cs typeface="Times New Roman" pitchFamily="18" charset="0"/>
            </a:endParaRPr>
          </a:p>
          <a:p>
            <a:pPr algn="ctr"/>
            <a:r>
              <a:rPr lang="ar-IQ" sz="3200" dirty="0" smtClean="0">
                <a:latin typeface="Times New Roman" pitchFamily="18" charset="0"/>
                <a:cs typeface="Times New Roman" pitchFamily="18" charset="0"/>
              </a:rPr>
              <a:t> </a:t>
            </a:r>
            <a:r>
              <a:rPr lang="ar-IQ" sz="3600" dirty="0" smtClean="0">
                <a:solidFill>
                  <a:srgbClr val="FF0000"/>
                </a:solidFill>
                <a:latin typeface="Times New Roman" pitchFamily="18" charset="0"/>
                <a:cs typeface="Times New Roman" pitchFamily="18" charset="0"/>
              </a:rPr>
              <a:t>جنسية المنقولات الخاصة </a:t>
            </a:r>
          </a:p>
          <a:p>
            <a:pPr algn="ctr"/>
            <a:r>
              <a:rPr lang="ar-IQ" sz="3600" dirty="0" smtClean="0">
                <a:solidFill>
                  <a:srgbClr val="FF0000"/>
                </a:solidFill>
                <a:latin typeface="Times New Roman" pitchFamily="18" charset="0"/>
                <a:cs typeface="Times New Roman" pitchFamily="18" charset="0"/>
              </a:rPr>
              <a:t>أولاً : جنسية الطائرة </a:t>
            </a:r>
          </a:p>
          <a:p>
            <a:pPr algn="ctr"/>
            <a:r>
              <a:rPr lang="ar-IQ" sz="3600" smtClean="0">
                <a:solidFill>
                  <a:srgbClr val="FF0000"/>
                </a:solidFill>
                <a:latin typeface="Times New Roman" pitchFamily="18" charset="0"/>
                <a:cs typeface="Times New Roman" pitchFamily="18" charset="0"/>
              </a:rPr>
              <a:t> جنسية : السفينة .</a:t>
            </a:r>
            <a:endParaRPr lang="ar-IQ" sz="3200"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مشكلات الجنسية وكيفية حلها </a:t>
            </a:r>
          </a:p>
          <a:p>
            <a:pPr algn="ctr"/>
            <a:endParaRPr lang="ar-IQ" sz="3600" dirty="0" smtClean="0">
              <a:latin typeface="Times New Roman" pitchFamily="18" charset="0"/>
              <a:cs typeface="Times New Roman" pitchFamily="18" charset="0"/>
            </a:endParaRPr>
          </a:p>
          <a:p>
            <a:pPr algn="ctr"/>
            <a:r>
              <a:rPr lang="ar-IQ" sz="3600" dirty="0" smtClean="0">
                <a:latin typeface="Times New Roman" pitchFamily="18" charset="0"/>
                <a:cs typeface="Times New Roman" pitchFamily="18" charset="0"/>
              </a:rPr>
              <a:t> أولاً : تعدد الجنسية </a:t>
            </a:r>
          </a:p>
          <a:p>
            <a:pPr algn="ctr"/>
            <a:r>
              <a:rPr lang="ar-IQ" sz="3600" dirty="0" smtClean="0">
                <a:latin typeface="Times New Roman" pitchFamily="18" charset="0"/>
                <a:cs typeface="Times New Roman" pitchFamily="18" charset="0"/>
              </a:rPr>
              <a:t>أ – صعوبة القيام بأداء التكاليف الوطنية :</a:t>
            </a:r>
          </a:p>
          <a:p>
            <a:pPr algn="ctr"/>
            <a:r>
              <a:rPr lang="ar-IQ" sz="3600" dirty="0" smtClean="0">
                <a:latin typeface="Times New Roman" pitchFamily="18" charset="0"/>
                <a:cs typeface="Times New Roman" pitchFamily="18" charset="0"/>
              </a:rPr>
              <a:t>ب</a:t>
            </a:r>
            <a:r>
              <a:rPr lang="ar-IQ" sz="3600" dirty="0">
                <a:latin typeface="Times New Roman" pitchFamily="18" charset="0"/>
                <a:cs typeface="Times New Roman" pitchFamily="18" charset="0"/>
              </a:rPr>
              <a:t> </a:t>
            </a:r>
            <a:r>
              <a:rPr lang="ar-IQ" sz="3600" dirty="0" smtClean="0">
                <a:latin typeface="Times New Roman" pitchFamily="18" charset="0"/>
                <a:cs typeface="Times New Roman" pitchFamily="18" charset="0"/>
              </a:rPr>
              <a:t>– صعوبة ممارسة الحماية الدبلوماسية :</a:t>
            </a:r>
          </a:p>
          <a:p>
            <a:pPr algn="ctr"/>
            <a:r>
              <a:rPr lang="ar-IQ" sz="3600" dirty="0" smtClean="0">
                <a:latin typeface="Times New Roman" pitchFamily="18" charset="0"/>
                <a:cs typeface="Times New Roman" pitchFamily="18" charset="0"/>
              </a:rPr>
              <a:t>ج – كما تترتب على تعدد الجنسية مشكلة تحديد القانون الواجب التطبيق على الشخص متعدد الجنسية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500034" y="214290"/>
            <a:ext cx="8429684" cy="4857784"/>
          </a:xfrm>
        </p:spPr>
        <p:txBody>
          <a:bodyPr>
            <a:normAutofit/>
          </a:bodyPr>
          <a:lstStyle/>
          <a:p>
            <a:r>
              <a:rPr lang="ar-IQ" sz="3600" dirty="0" smtClean="0">
                <a:latin typeface="Times New Roman" pitchFamily="18" charset="0"/>
                <a:cs typeface="Times New Roman" pitchFamily="18" charset="0"/>
              </a:rPr>
              <a:t> 1 – قبل كل شئ يترتب على منح الجنسية لشخص معين أن تعترف الدولة المانحة للجنسية بمواطنة هذا الشخص ، وعده واحداً من افراد شعبها في جميع  المجالات المختلفة .</a:t>
            </a:r>
          </a:p>
          <a:p>
            <a:r>
              <a:rPr lang="ar-IQ" sz="3600" dirty="0" smtClean="0">
                <a:latin typeface="Times New Roman" pitchFamily="18" charset="0"/>
                <a:cs typeface="Times New Roman" pitchFamily="18" charset="0"/>
              </a:rPr>
              <a:t> 2 – تلتزم الدولة بحماية الشخص الذي يحمل جنسيتها والدفاع عنه من جميع الاعتدادات الداخلية والخارجية .</a:t>
            </a:r>
          </a:p>
          <a:p>
            <a:r>
              <a:rPr lang="ar-IQ" sz="3600" dirty="0" smtClean="0">
                <a:latin typeface="Times New Roman" pitchFamily="18" charset="0"/>
                <a:cs typeface="Times New Roman" pitchFamily="18" charset="0"/>
              </a:rPr>
              <a:t>3 – تلتزم الدولة بتمكين الفرد الحامل لجنسيتها من ممارسة الحقوق السياسية وتامين حقه في الملكية والتعليم والتأمين الاجتماعي والصحي </a:t>
            </a:r>
            <a:endParaRPr lang="ar-IQ" sz="3600" dirty="0">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a:t>
            </a:r>
          </a:p>
          <a:p>
            <a:r>
              <a:rPr lang="ar-IQ" sz="3600" dirty="0" smtClean="0">
                <a:latin typeface="Times New Roman" pitchFamily="18" charset="0"/>
                <a:cs typeface="Times New Roman" pitchFamily="18" charset="0"/>
              </a:rPr>
              <a:t>  ثانياً : انعدام الجنسية .</a:t>
            </a:r>
          </a:p>
          <a:p>
            <a:r>
              <a:rPr lang="ar-IQ" sz="3600" dirty="0" smtClean="0">
                <a:latin typeface="Times New Roman" pitchFamily="18" charset="0"/>
                <a:cs typeface="Times New Roman" pitchFamily="18" charset="0"/>
              </a:rPr>
              <a:t> </a:t>
            </a:r>
          </a:p>
          <a:p>
            <a:r>
              <a:rPr lang="ar-IQ" sz="3600" dirty="0" smtClean="0">
                <a:latin typeface="Times New Roman" pitchFamily="18" charset="0"/>
                <a:cs typeface="Times New Roman" pitchFamily="18" charset="0"/>
              </a:rPr>
              <a:t> ثالثاً : إثبات الجنسية .</a:t>
            </a:r>
          </a:p>
          <a:p>
            <a:r>
              <a:rPr lang="ar-IQ" sz="3600" dirty="0" smtClean="0">
                <a:latin typeface="Times New Roman" pitchFamily="18" charset="0"/>
                <a:cs typeface="Times New Roman" pitchFamily="18" charset="0"/>
              </a:rPr>
              <a:t> 1-  طرق إثبات الجنسية </a:t>
            </a:r>
            <a:r>
              <a:rPr lang="ar-IQ" sz="3600" smtClean="0">
                <a:latin typeface="Times New Roman" pitchFamily="18" charset="0"/>
                <a:cs typeface="Times New Roman" pitchFamily="18" charset="0"/>
              </a:rPr>
              <a:t>الأصلية .</a:t>
            </a:r>
            <a:endParaRPr lang="ar-IQ" sz="3600" dirty="0" smtClean="0">
              <a:latin typeface="Times New Roman" pitchFamily="18" charset="0"/>
              <a:cs typeface="Times New Roman" pitchFamily="18" charset="0"/>
            </a:endParaRPr>
          </a:p>
          <a:p>
            <a:r>
              <a:rPr lang="ar-IQ" sz="3600" dirty="0" smtClean="0">
                <a:latin typeface="Times New Roman" pitchFamily="18" charset="0"/>
                <a:cs typeface="Times New Roman" pitchFamily="18" charset="0"/>
              </a:rPr>
              <a:t> 2 – طرق إثبات الجنسية المكتسبة .</a:t>
            </a:r>
            <a:endParaRPr lang="ar-IQ" sz="3600" dirty="0">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endParaRPr lang="ar-IQ" sz="3600" dirty="0" smtClean="0">
              <a:latin typeface="Times New Roman" pitchFamily="18" charset="0"/>
              <a:cs typeface="Times New Roman" pitchFamily="18" charset="0"/>
            </a:endParaRPr>
          </a:p>
          <a:p>
            <a:r>
              <a:rPr lang="ar-IQ" sz="3600" dirty="0" smtClean="0">
                <a:latin typeface="Times New Roman" pitchFamily="18" charset="0"/>
                <a:cs typeface="Times New Roman" pitchFamily="18" charset="0"/>
              </a:rPr>
              <a:t>رابعاً : تحديد الاختصاص القضائي في منازعات الجنسية </a:t>
            </a:r>
          </a:p>
          <a:p>
            <a:r>
              <a:rPr lang="ar-IQ" sz="3600" dirty="0" smtClean="0">
                <a:latin typeface="Times New Roman" pitchFamily="18" charset="0"/>
                <a:cs typeface="Times New Roman" pitchFamily="18" charset="0"/>
              </a:rPr>
              <a:t> </a:t>
            </a:r>
          </a:p>
          <a:p>
            <a:r>
              <a:rPr lang="ar-IQ" sz="3600" dirty="0" smtClean="0">
                <a:latin typeface="Times New Roman" pitchFamily="18" charset="0"/>
                <a:cs typeface="Times New Roman" pitchFamily="18" charset="0"/>
              </a:rPr>
              <a:t> 1 -مرحلة ما قبل صدور قانون الجنسية العراقية النافذ رقم 26 لسنة 2006 .</a:t>
            </a:r>
          </a:p>
          <a:p>
            <a:r>
              <a:rPr lang="ar-IQ" sz="3600" dirty="0" smtClean="0">
                <a:latin typeface="Times New Roman" pitchFamily="18" charset="0"/>
                <a:cs typeface="Times New Roman" pitchFamily="18" charset="0"/>
              </a:rPr>
              <a:t> 2 - مرحلة ما بعد صدور قانون الجنسية النافذ .</a:t>
            </a:r>
            <a:endParaRPr lang="ar-IQ" sz="3600" dirty="0">
              <a:latin typeface="Times New Roman" pitchFamily="18" charset="0"/>
              <a:cs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a:t>
            </a:r>
          </a:p>
          <a:p>
            <a:r>
              <a:rPr lang="ar-IQ" sz="3600" dirty="0" smtClean="0">
                <a:latin typeface="Times New Roman" pitchFamily="18" charset="0"/>
                <a:cs typeface="Times New Roman" pitchFamily="18" charset="0"/>
              </a:rPr>
              <a:t> خامساً : حجية أحكام المحاكم في الجنسية </a:t>
            </a:r>
          </a:p>
          <a:p>
            <a:r>
              <a:rPr lang="ar-IQ" sz="3600" dirty="0" smtClean="0">
                <a:latin typeface="Times New Roman" pitchFamily="18" charset="0"/>
                <a:cs typeface="Times New Roman" pitchFamily="18" charset="0"/>
              </a:rPr>
              <a:t>  </a:t>
            </a:r>
          </a:p>
          <a:p>
            <a:pPr algn="ctr"/>
            <a:r>
              <a:rPr lang="ar-IQ" sz="3600" dirty="0" smtClean="0">
                <a:latin typeface="Times New Roman" pitchFamily="18" charset="0"/>
                <a:cs typeface="Times New Roman" pitchFamily="18" charset="0"/>
              </a:rPr>
              <a:t>الموطن </a:t>
            </a:r>
          </a:p>
          <a:p>
            <a:pPr algn="ctr"/>
            <a:r>
              <a:rPr lang="ar-IQ" sz="3600" dirty="0" smtClean="0">
                <a:latin typeface="Times New Roman" pitchFamily="18" charset="0"/>
                <a:cs typeface="Times New Roman" pitchFamily="18" charset="0"/>
              </a:rPr>
              <a:t>مفهوم الموطن </a:t>
            </a:r>
          </a:p>
          <a:p>
            <a:pPr algn="ctr"/>
            <a:r>
              <a:rPr lang="ar-IQ" sz="3600" smtClean="0">
                <a:latin typeface="Times New Roman" pitchFamily="18" charset="0"/>
                <a:cs typeface="Times New Roman" pitchFamily="18" charset="0"/>
              </a:rPr>
              <a:t>موقف المشرع العراقي بشأن الموطن </a:t>
            </a:r>
            <a:endParaRPr lang="ar-IQ" sz="3600" dirty="0">
              <a:latin typeface="Times New Roman" pitchFamily="18" charset="0"/>
              <a:cs typeface="Times New Roman"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endParaRPr lang="ar-IQ" sz="3600" dirty="0" smtClean="0">
              <a:latin typeface="Times New Roman" pitchFamily="18" charset="0"/>
              <a:cs typeface="Times New Roman" pitchFamily="18" charset="0"/>
            </a:endParaRPr>
          </a:p>
          <a:p>
            <a:pPr algn="ctr"/>
            <a:r>
              <a:rPr lang="ar-IQ" sz="3600" dirty="0" smtClean="0">
                <a:latin typeface="Times New Roman" pitchFamily="18" charset="0"/>
                <a:cs typeface="Times New Roman" pitchFamily="18" charset="0"/>
              </a:rPr>
              <a:t> انواع الموطن </a:t>
            </a:r>
          </a:p>
          <a:p>
            <a:pPr algn="ctr"/>
            <a:r>
              <a:rPr lang="ar-IQ" sz="3600" dirty="0" smtClean="0">
                <a:latin typeface="Times New Roman" pitchFamily="18" charset="0"/>
                <a:cs typeface="Times New Roman" pitchFamily="18" charset="0"/>
              </a:rPr>
              <a:t>1 – الموطن العام </a:t>
            </a:r>
          </a:p>
          <a:p>
            <a:pPr algn="ctr"/>
            <a:r>
              <a:rPr lang="ar-IQ" sz="3600" dirty="0" smtClean="0">
                <a:latin typeface="Times New Roman" pitchFamily="18" charset="0"/>
                <a:cs typeface="Times New Roman" pitchFamily="18" charset="0"/>
              </a:rPr>
              <a:t>2 – موطن المفقود والقاصر والمحجوز </a:t>
            </a:r>
          </a:p>
          <a:p>
            <a:pPr algn="ctr"/>
            <a:r>
              <a:rPr lang="ar-IQ" sz="3600" dirty="0" smtClean="0">
                <a:latin typeface="Times New Roman" pitchFamily="18" charset="0"/>
                <a:cs typeface="Times New Roman" pitchFamily="18" charset="0"/>
              </a:rPr>
              <a:t>3 – موطن القاصر المأذون بالتجارة </a:t>
            </a:r>
          </a:p>
          <a:p>
            <a:pPr algn="ctr"/>
            <a:r>
              <a:rPr lang="ar-IQ" sz="3600" dirty="0" smtClean="0">
                <a:latin typeface="Times New Roman" pitchFamily="18" charset="0"/>
                <a:cs typeface="Times New Roman" pitchFamily="18" charset="0"/>
              </a:rPr>
              <a:t>4 – موطن إدارة الأعمال </a:t>
            </a:r>
          </a:p>
          <a:p>
            <a:pPr algn="ctr"/>
            <a:r>
              <a:rPr lang="ar-IQ" sz="3600" dirty="0" smtClean="0">
                <a:latin typeface="Times New Roman" pitchFamily="18" charset="0"/>
                <a:cs typeface="Times New Roman" pitchFamily="18" charset="0"/>
              </a:rPr>
              <a:t>5- الموطن المختار </a:t>
            </a:r>
          </a:p>
          <a:p>
            <a:pPr algn="ctr"/>
            <a:r>
              <a:rPr lang="ar-IQ" sz="3600" dirty="0" smtClean="0">
                <a:latin typeface="Times New Roman" pitchFamily="18" charset="0"/>
                <a:cs typeface="Times New Roman" pitchFamily="18" charset="0"/>
              </a:rPr>
              <a:t>6 – موطن الشخص المعنوي </a:t>
            </a:r>
            <a:endParaRPr lang="ar-IQ" sz="3600" dirty="0">
              <a:latin typeface="Times New Roman" pitchFamily="18" charset="0"/>
              <a:cs typeface="Times New Roman"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endParaRPr lang="ar-IQ" sz="3600" dirty="0" smtClean="0">
              <a:latin typeface="Times New Roman" pitchFamily="18" charset="0"/>
              <a:cs typeface="Times New Roman" pitchFamily="18" charset="0"/>
            </a:endParaRPr>
          </a:p>
          <a:p>
            <a:pPr algn="ctr"/>
            <a:r>
              <a:rPr lang="ar-IQ" sz="3600" dirty="0" smtClean="0">
                <a:latin typeface="Times New Roman" pitchFamily="18" charset="0"/>
                <a:cs typeface="Times New Roman" pitchFamily="18" charset="0"/>
              </a:rPr>
              <a:t> </a:t>
            </a:r>
            <a:r>
              <a:rPr lang="ar-IQ" sz="3600" dirty="0" smtClean="0">
                <a:solidFill>
                  <a:srgbClr val="FF0000"/>
                </a:solidFill>
                <a:latin typeface="Times New Roman" pitchFamily="18" charset="0"/>
                <a:cs typeface="Times New Roman" pitchFamily="18" charset="0"/>
              </a:rPr>
              <a:t>دور الموطن في القانون الدولي الخاص</a:t>
            </a:r>
            <a:r>
              <a:rPr lang="ar-IQ" sz="3600" dirty="0" smtClean="0">
                <a:latin typeface="Times New Roman" pitchFamily="18" charset="0"/>
                <a:cs typeface="Times New Roman" pitchFamily="18" charset="0"/>
              </a:rPr>
              <a:t> </a:t>
            </a:r>
          </a:p>
          <a:p>
            <a:pPr algn="ctr"/>
            <a:endParaRPr lang="ar-IQ" sz="3600" dirty="0" smtClean="0">
              <a:latin typeface="Times New Roman" pitchFamily="18" charset="0"/>
              <a:cs typeface="Times New Roman" pitchFamily="18" charset="0"/>
            </a:endParaRPr>
          </a:p>
          <a:p>
            <a:pPr algn="ctr"/>
            <a:r>
              <a:rPr lang="ar-IQ" sz="3600" dirty="0" smtClean="0">
                <a:latin typeface="Times New Roman" pitchFamily="18" charset="0"/>
                <a:cs typeface="Times New Roman" pitchFamily="18" charset="0"/>
              </a:rPr>
              <a:t>أولاً : دور الموطن في الجنسية </a:t>
            </a:r>
          </a:p>
          <a:p>
            <a:pPr algn="ctr"/>
            <a:r>
              <a:rPr lang="ar-IQ" sz="3600" dirty="0" smtClean="0">
                <a:latin typeface="Times New Roman" pitchFamily="18" charset="0"/>
                <a:cs typeface="Times New Roman" pitchFamily="18" charset="0"/>
              </a:rPr>
              <a:t>ثانياً : دور الموطن في المركز الأجنبي </a:t>
            </a:r>
          </a:p>
          <a:p>
            <a:pPr algn="ctr"/>
            <a:r>
              <a:rPr lang="ar-IQ" sz="3600" dirty="0" smtClean="0">
                <a:latin typeface="Times New Roman" pitchFamily="18" charset="0"/>
                <a:cs typeface="Times New Roman" pitchFamily="18" charset="0"/>
              </a:rPr>
              <a:t>ثالثاً : دور الموطن في تنازع القوانين </a:t>
            </a:r>
          </a:p>
          <a:p>
            <a:pPr algn="ctr"/>
            <a:r>
              <a:rPr lang="ar-IQ" sz="3600" dirty="0" smtClean="0">
                <a:latin typeface="Times New Roman" pitchFamily="18" charset="0"/>
                <a:cs typeface="Times New Roman" pitchFamily="18" charset="0"/>
              </a:rPr>
              <a:t>رابعاً : دور الموطن في تنازع الاختصاص القضائي </a:t>
            </a:r>
            <a:endParaRPr lang="ar-IQ" sz="3600" dirty="0">
              <a:latin typeface="Times New Roman" pitchFamily="18" charset="0"/>
              <a:cs typeface="Times New Roman"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a:t>
            </a:r>
            <a:r>
              <a:rPr lang="ar-SY" sz="3600" dirty="0" smtClean="0">
                <a:latin typeface="Times New Roman" pitchFamily="18" charset="0"/>
                <a:cs typeface="Times New Roman" pitchFamily="18" charset="0"/>
              </a:rPr>
              <a:t>مركز ا</a:t>
            </a:r>
            <a:r>
              <a:rPr lang="ar-IQ" sz="3600" dirty="0" smtClean="0">
                <a:latin typeface="Times New Roman" pitchFamily="18" charset="0"/>
                <a:cs typeface="Times New Roman" pitchFamily="18" charset="0"/>
              </a:rPr>
              <a:t>لأجنبي </a:t>
            </a:r>
          </a:p>
          <a:p>
            <a:pPr algn="ctr"/>
            <a:endParaRPr lang="ar-IQ" sz="3600" dirty="0" smtClean="0">
              <a:latin typeface="Times New Roman" pitchFamily="18" charset="0"/>
              <a:cs typeface="Times New Roman" pitchFamily="18" charset="0"/>
            </a:endParaRPr>
          </a:p>
          <a:p>
            <a:pPr algn="ctr"/>
            <a:endParaRPr lang="ar-IQ" sz="3600" dirty="0" smtClean="0">
              <a:latin typeface="Times New Roman" pitchFamily="18" charset="0"/>
              <a:cs typeface="Times New Roman" pitchFamily="18" charset="0"/>
            </a:endParaRPr>
          </a:p>
          <a:p>
            <a:pPr algn="ctr"/>
            <a:r>
              <a:rPr lang="ar-IQ" sz="3600" dirty="0" smtClean="0">
                <a:latin typeface="Times New Roman" pitchFamily="18" charset="0"/>
                <a:cs typeface="Times New Roman" pitchFamily="18" charset="0"/>
              </a:rPr>
              <a:t>- الاعتبارات التي تراعيها الدولة عند تنظيم موضوع مركز الأجنبي </a:t>
            </a:r>
          </a:p>
          <a:p>
            <a:pPr algn="ctr">
              <a:buFontTx/>
              <a:buChar char="-"/>
            </a:pPr>
            <a:r>
              <a:rPr lang="ar-IQ" sz="3600" dirty="0" smtClean="0">
                <a:latin typeface="Times New Roman" pitchFamily="18" charset="0"/>
                <a:cs typeface="Times New Roman" pitchFamily="18" charset="0"/>
              </a:rPr>
              <a:t>القيود الواردة على سلطة الدولة في تنظيم مركز الأجنبي </a:t>
            </a:r>
          </a:p>
          <a:p>
            <a:pPr algn="ctr">
              <a:buFontTx/>
              <a:buChar char="-"/>
            </a:pPr>
            <a:r>
              <a:rPr lang="ar-IQ" sz="3600" dirty="0" smtClean="0">
                <a:latin typeface="Times New Roman" pitchFamily="18" charset="0"/>
                <a:cs typeface="Times New Roman" pitchFamily="18" charset="0"/>
              </a:rPr>
              <a:t>- موقف القانون العراقي من تنظيم مركز الأجنبي </a:t>
            </a:r>
          </a:p>
          <a:p>
            <a:pPr algn="ctr"/>
            <a:r>
              <a:rPr lang="ar-IQ" sz="3600" dirty="0" smtClean="0">
                <a:latin typeface="Times New Roman" pitchFamily="18" charset="0"/>
                <a:cs typeface="Times New Roman" pitchFamily="18" charset="0"/>
              </a:rPr>
              <a:t> </a:t>
            </a:r>
            <a:endParaRPr lang="ar-IQ" sz="3600" dirty="0">
              <a:latin typeface="Times New Roman" pitchFamily="18" charset="0"/>
              <a:cs typeface="Times New Roman" pitchFamily="18"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الاعتبارات التي تراعيها الدولة عند تنظيم موضوع مركز الأجنبي : -</a:t>
            </a:r>
          </a:p>
          <a:p>
            <a:r>
              <a:rPr lang="ar-IQ" sz="3600" dirty="0" smtClean="0">
                <a:latin typeface="Times New Roman" pitchFamily="18" charset="0"/>
                <a:cs typeface="Times New Roman" pitchFamily="18" charset="0"/>
              </a:rPr>
              <a:t> أولاً : الاعتبارات السياسية </a:t>
            </a:r>
          </a:p>
          <a:p>
            <a:r>
              <a:rPr lang="ar-IQ" sz="3600" dirty="0" smtClean="0">
                <a:latin typeface="Times New Roman" pitchFamily="18" charset="0"/>
                <a:cs typeface="Times New Roman" pitchFamily="18" charset="0"/>
              </a:rPr>
              <a:t> ثانياً : الاعتبارات الاقتصادية </a:t>
            </a:r>
          </a:p>
          <a:p>
            <a:r>
              <a:rPr lang="ar-IQ" sz="3600" dirty="0" smtClean="0">
                <a:latin typeface="Times New Roman" pitchFamily="18" charset="0"/>
                <a:cs typeface="Times New Roman" pitchFamily="18" charset="0"/>
              </a:rPr>
              <a:t> ثالثاً : الاعتبارات الامنية .</a:t>
            </a:r>
          </a:p>
          <a:p>
            <a:r>
              <a:rPr lang="ar-IQ" sz="3600" dirty="0" smtClean="0">
                <a:latin typeface="Times New Roman" pitchFamily="18" charset="0"/>
                <a:cs typeface="Times New Roman" pitchFamily="18" charset="0"/>
              </a:rPr>
              <a:t> رابعاً : الاعتبارات المتعلقة بعدد السكان </a:t>
            </a:r>
          </a:p>
          <a:p>
            <a:r>
              <a:rPr lang="ar-IQ" sz="3600" dirty="0" smtClean="0">
                <a:latin typeface="Times New Roman" pitchFamily="18" charset="0"/>
                <a:cs typeface="Times New Roman" pitchFamily="18" charset="0"/>
              </a:rPr>
              <a:t> الخامساً :الاعتبارات السياحية .</a:t>
            </a:r>
            <a:endParaRPr lang="ar-IQ" sz="3600" dirty="0">
              <a:latin typeface="Times New Roman" pitchFamily="18" charset="0"/>
              <a:cs typeface="Times New Roman" pitchFamily="18"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القيود الواردة على سلطة الدولة في تنظيم مركز الأجنبي </a:t>
            </a:r>
          </a:p>
          <a:p>
            <a:r>
              <a:rPr lang="ar-IQ" sz="3600" dirty="0" smtClean="0">
                <a:latin typeface="Times New Roman" pitchFamily="18" charset="0"/>
                <a:cs typeface="Times New Roman" pitchFamily="18" charset="0"/>
              </a:rPr>
              <a:t> </a:t>
            </a:r>
          </a:p>
          <a:p>
            <a:r>
              <a:rPr lang="ar-IQ" sz="3600" dirty="0" smtClean="0">
                <a:latin typeface="Times New Roman" pitchFamily="18" charset="0"/>
                <a:cs typeface="Times New Roman" pitchFamily="18" charset="0"/>
              </a:rPr>
              <a:t>         - القيود الاتفاقية </a:t>
            </a:r>
          </a:p>
          <a:p>
            <a:r>
              <a:rPr lang="ar-IQ" sz="3600" dirty="0" smtClean="0">
                <a:latin typeface="Times New Roman" pitchFamily="18" charset="0"/>
                <a:cs typeface="Times New Roman" pitchFamily="18" charset="0"/>
              </a:rPr>
              <a:t>         - القيود العرفية .</a:t>
            </a:r>
          </a:p>
          <a:p>
            <a:r>
              <a:rPr lang="ar-IQ" sz="3600" dirty="0" smtClean="0">
                <a:latin typeface="Times New Roman" pitchFamily="18" charset="0"/>
                <a:cs typeface="Times New Roman" pitchFamily="18" charset="0"/>
              </a:rPr>
              <a:t> - موقف القانون العراقي من تنظيم مركز الأجنبي </a:t>
            </a:r>
          </a:p>
          <a:p>
            <a:r>
              <a:rPr lang="ar-IQ" sz="3600" dirty="0" smtClean="0">
                <a:latin typeface="Times New Roman" pitchFamily="18" charset="0"/>
                <a:cs typeface="Times New Roman" pitchFamily="18" charset="0"/>
              </a:rPr>
              <a:t> - دخول الشخص الأجنبي إلى العراق وخروجه منه </a:t>
            </a:r>
          </a:p>
          <a:p>
            <a:r>
              <a:rPr lang="ar-IQ" sz="3600" dirty="0" smtClean="0">
                <a:latin typeface="Times New Roman" pitchFamily="18" charset="0"/>
                <a:cs typeface="Times New Roman" pitchFamily="18" charset="0"/>
              </a:rPr>
              <a:t>1 – وجود جواز السفر أو وثيقة السفر </a:t>
            </a:r>
          </a:p>
          <a:p>
            <a:r>
              <a:rPr lang="ar-IQ" sz="3600" dirty="0" smtClean="0">
                <a:latin typeface="Times New Roman" pitchFamily="18" charset="0"/>
                <a:cs typeface="Times New Roman" pitchFamily="18" charset="0"/>
              </a:rPr>
              <a:t> 2 – الحصول على سمة الدخول العراقية </a:t>
            </a:r>
            <a:endParaRPr lang="ar-IQ" sz="3600" dirty="0">
              <a:latin typeface="Times New Roman" pitchFamily="18" charset="0"/>
              <a:cs typeface="Times New Roman" pitchFamily="18"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a:t>
            </a:r>
            <a:r>
              <a:rPr lang="ar-SY" sz="3600" dirty="0" smtClean="0">
                <a:latin typeface="Times New Roman" pitchFamily="18" charset="0"/>
                <a:cs typeface="Times New Roman" pitchFamily="18" charset="0"/>
              </a:rPr>
              <a:t>3 – السلام</a:t>
            </a:r>
            <a:r>
              <a:rPr lang="ar-IQ" sz="3600" dirty="0" smtClean="0">
                <a:latin typeface="Times New Roman" pitchFamily="18" charset="0"/>
                <a:cs typeface="Times New Roman" pitchFamily="18" charset="0"/>
              </a:rPr>
              <a:t>ة من الأمراض .</a:t>
            </a:r>
          </a:p>
          <a:p>
            <a:r>
              <a:rPr lang="ar-IQ" sz="3600" dirty="0" smtClean="0">
                <a:latin typeface="Times New Roman" pitchFamily="18" charset="0"/>
                <a:cs typeface="Times New Roman" pitchFamily="18" charset="0"/>
              </a:rPr>
              <a:t> 4 – سلوك طريق رسمي عند دخوله الى العراق او خروجه منه </a:t>
            </a:r>
          </a:p>
          <a:p>
            <a:r>
              <a:rPr lang="ar-IQ" sz="3600" dirty="0" smtClean="0">
                <a:latin typeface="Times New Roman" pitchFamily="18" charset="0"/>
                <a:cs typeface="Times New Roman" pitchFamily="18" charset="0"/>
              </a:rPr>
              <a:t>   </a:t>
            </a:r>
            <a:r>
              <a:rPr lang="ar-IQ" sz="4000" dirty="0" smtClean="0">
                <a:solidFill>
                  <a:srgbClr val="FF0000"/>
                </a:solidFill>
                <a:latin typeface="Times New Roman" pitchFamily="18" charset="0"/>
                <a:cs typeface="Times New Roman" pitchFamily="18" charset="0"/>
              </a:rPr>
              <a:t>سمة الدخول إلى العراق وأنواعها </a:t>
            </a:r>
          </a:p>
          <a:p>
            <a:r>
              <a:rPr lang="ar-IQ" sz="3600" dirty="0" smtClean="0">
                <a:solidFill>
                  <a:schemeClr val="tx1"/>
                </a:solidFill>
                <a:latin typeface="Times New Roman" pitchFamily="18" charset="0"/>
                <a:cs typeface="Times New Roman" pitchFamily="18" charset="0"/>
              </a:rPr>
              <a:t>1 – السمة الاعتيادية </a:t>
            </a:r>
          </a:p>
          <a:p>
            <a:r>
              <a:rPr lang="ar-IQ" sz="3600" dirty="0" smtClean="0">
                <a:solidFill>
                  <a:schemeClr val="tx1"/>
                </a:solidFill>
                <a:latin typeface="Times New Roman" pitchFamily="18" charset="0"/>
                <a:cs typeface="Times New Roman" pitchFamily="18" charset="0"/>
              </a:rPr>
              <a:t> 2 – سمة المرور </a:t>
            </a:r>
          </a:p>
          <a:p>
            <a:r>
              <a:rPr lang="ar-IQ" sz="3600" dirty="0" smtClean="0">
                <a:solidFill>
                  <a:schemeClr val="tx1"/>
                </a:solidFill>
                <a:latin typeface="Times New Roman" pitchFamily="18" charset="0"/>
                <a:cs typeface="Times New Roman" pitchFamily="18" charset="0"/>
              </a:rPr>
              <a:t> 3 – سمة المرور بدون توقف </a:t>
            </a:r>
            <a:endParaRPr lang="ar-IQ" sz="3600" dirty="0">
              <a:solidFill>
                <a:schemeClr val="tx1"/>
              </a:solidFill>
              <a:latin typeface="Times New Roman" pitchFamily="18" charset="0"/>
              <a:cs typeface="Times New Roman" pitchFamily="18"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a:t>
            </a:r>
          </a:p>
          <a:p>
            <a:r>
              <a:rPr lang="ar-IQ" sz="3600" dirty="0" smtClean="0">
                <a:latin typeface="Times New Roman" pitchFamily="18" charset="0"/>
                <a:cs typeface="Times New Roman" pitchFamily="18" charset="0"/>
              </a:rPr>
              <a:t> 4 – سمة الزيارة </a:t>
            </a:r>
          </a:p>
          <a:p>
            <a:r>
              <a:rPr lang="ar-IQ" sz="3600" dirty="0" smtClean="0">
                <a:latin typeface="Times New Roman" pitchFamily="18" charset="0"/>
                <a:cs typeface="Times New Roman" pitchFamily="18" charset="0"/>
              </a:rPr>
              <a:t> 5- السمة السياحية .</a:t>
            </a:r>
          </a:p>
          <a:p>
            <a:r>
              <a:rPr lang="ar-IQ" sz="3600" dirty="0" smtClean="0">
                <a:latin typeface="Times New Roman" pitchFamily="18" charset="0"/>
                <a:cs typeface="Times New Roman" pitchFamily="18" charset="0"/>
              </a:rPr>
              <a:t> 6 – السمة الخاصة .</a:t>
            </a:r>
          </a:p>
          <a:p>
            <a:r>
              <a:rPr lang="ar-IQ" sz="3600" dirty="0" smtClean="0">
                <a:latin typeface="Times New Roman" pitchFamily="18" charset="0"/>
                <a:cs typeface="Times New Roman" pitchFamily="18" charset="0"/>
              </a:rPr>
              <a:t> 7 – السمة الاضطراية .</a:t>
            </a:r>
          </a:p>
          <a:p>
            <a:r>
              <a:rPr lang="ar-IQ" sz="3600" dirty="0" smtClean="0">
                <a:latin typeface="Times New Roman" pitchFamily="18" charset="0"/>
                <a:cs typeface="Times New Roman" pitchFamily="18" charset="0"/>
              </a:rPr>
              <a:t> 8 – سمة دخول سريعة .</a:t>
            </a:r>
          </a:p>
          <a:p>
            <a:r>
              <a:rPr lang="ar-IQ" sz="3600" dirty="0" smtClean="0">
                <a:latin typeface="Times New Roman" pitchFamily="18" charset="0"/>
                <a:cs typeface="Times New Roman" pitchFamily="18" charset="0"/>
              </a:rPr>
              <a:t> 9 – السمة السياسية .</a:t>
            </a:r>
          </a:p>
          <a:p>
            <a:r>
              <a:rPr lang="ar-IQ" sz="3600" dirty="0" smtClean="0">
                <a:latin typeface="Times New Roman" pitchFamily="18" charset="0"/>
                <a:cs typeface="Times New Roman" pitchFamily="18" charset="0"/>
              </a:rPr>
              <a:t> 10 – السمة الدبلوماسية .</a:t>
            </a:r>
            <a:endParaRPr lang="ar-IQ" sz="36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428596" y="214290"/>
            <a:ext cx="8429684" cy="4929222"/>
          </a:xfrm>
        </p:spPr>
        <p:txBody>
          <a:bodyPr>
            <a:normAutofit/>
          </a:bodyPr>
          <a:lstStyle/>
          <a:p>
            <a:r>
              <a:rPr lang="ar-IQ" sz="3600" dirty="0" smtClean="0">
                <a:latin typeface="Times New Roman" pitchFamily="18" charset="0"/>
                <a:cs typeface="Times New Roman" pitchFamily="18" charset="0"/>
              </a:rPr>
              <a:t>4 – فضلاً عما ذكر ، فإن الشخص الذي يحصل على جنسية دولة معينة فإنه لا يجوز نفيه أو إبعاده إلى خارج البلد وذلك استناداً إلى الدستور العراقي النافذ لسنة 2005 في ( م / 44/ ثانياً ) التي بموجبها لا يجوز نفي العراقي أو إبعاده أو حرمانه من العودة إلى الوطن .</a:t>
            </a:r>
          </a:p>
          <a:p>
            <a:r>
              <a:rPr lang="ar-IQ" sz="3600" dirty="0" smtClean="0">
                <a:solidFill>
                  <a:srgbClr val="C00000"/>
                </a:solidFill>
                <a:latin typeface="Times New Roman" pitchFamily="18" charset="0"/>
                <a:cs typeface="Times New Roman" pitchFamily="18" charset="0"/>
              </a:rPr>
              <a:t>ولكن في مقابل التزامات الدولة تلك ، فإن مجموعة من الحقوق تعود للدولة على الشخص الذي يحصل على جنسيتها ومن اهمها ما ياتي :</a:t>
            </a:r>
            <a:endParaRPr lang="ar-IQ" sz="3600" dirty="0">
              <a:solidFill>
                <a:srgbClr val="C00000"/>
              </a:solidFill>
              <a:latin typeface="Times New Roman" pitchFamily="18" charset="0"/>
              <a:cs typeface="Times New Roman" pitchFamily="18"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11 – سمة الخدمة .</a:t>
            </a:r>
          </a:p>
          <a:p>
            <a:endParaRPr lang="ar-IQ" sz="3600" dirty="0" smtClean="0">
              <a:latin typeface="Times New Roman" pitchFamily="18" charset="0"/>
              <a:cs typeface="Times New Roman" pitchFamily="18" charset="0"/>
            </a:endParaRPr>
          </a:p>
          <a:p>
            <a:r>
              <a:rPr lang="ar-IQ" sz="3600" dirty="0" smtClean="0">
                <a:latin typeface="Times New Roman" pitchFamily="18" charset="0"/>
                <a:cs typeface="Times New Roman" pitchFamily="18" charset="0"/>
              </a:rPr>
              <a:t> * شروط منح سمة الدخول العراقية .</a:t>
            </a:r>
          </a:p>
          <a:p>
            <a:r>
              <a:rPr lang="ar-IQ" sz="3600" dirty="0" smtClean="0">
                <a:latin typeface="Times New Roman" pitchFamily="18" charset="0"/>
                <a:cs typeface="Times New Roman" pitchFamily="18" charset="0"/>
              </a:rPr>
              <a:t>  * حالات السمة المشروطة .</a:t>
            </a:r>
          </a:p>
          <a:p>
            <a:r>
              <a:rPr lang="ar-IQ" sz="3600" dirty="0" smtClean="0">
                <a:latin typeface="Times New Roman" pitchFamily="18" charset="0"/>
                <a:cs typeface="Times New Roman" pitchFamily="18" charset="0"/>
              </a:rPr>
              <a:t> * إقامة الشخص الأجنبي في العراق </a:t>
            </a:r>
          </a:p>
          <a:p>
            <a:r>
              <a:rPr lang="ar-IQ" sz="3600" dirty="0" smtClean="0">
                <a:latin typeface="Times New Roman" pitchFamily="18" charset="0"/>
                <a:cs typeface="Times New Roman" pitchFamily="18" charset="0"/>
              </a:rPr>
              <a:t> أولاً : مفهوم الإقامة وشروطها .</a:t>
            </a:r>
          </a:p>
          <a:p>
            <a:r>
              <a:rPr lang="ar-IQ" sz="3600" smtClean="0">
                <a:latin typeface="Times New Roman" pitchFamily="18" charset="0"/>
                <a:cs typeface="Times New Roman" pitchFamily="18" charset="0"/>
              </a:rPr>
              <a:t> ثانياً : حالات منح الاقامة لمدة (3) ثلاث سنوات .</a:t>
            </a:r>
            <a:endParaRPr lang="ar-IQ" sz="3600" dirty="0">
              <a:latin typeface="Times New Roman" pitchFamily="18" charset="0"/>
              <a:cs typeface="Times New Roman" pitchFamily="18"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endParaRPr lang="ar-IQ" sz="3600" dirty="0" smtClean="0">
              <a:latin typeface="Times New Roman" pitchFamily="18" charset="0"/>
              <a:cs typeface="Times New Roman" pitchFamily="18" charset="0"/>
            </a:endParaRPr>
          </a:p>
          <a:p>
            <a:pPr algn="ctr">
              <a:buFont typeface="Arial" pitchFamily="34" charset="0"/>
              <a:buChar char="•"/>
            </a:pPr>
            <a:r>
              <a:rPr lang="ar-IQ" sz="3600" dirty="0" smtClean="0">
                <a:latin typeface="Times New Roman" pitchFamily="18" charset="0"/>
                <a:cs typeface="Times New Roman" pitchFamily="18" charset="0"/>
              </a:rPr>
              <a:t>نطاق سريان أحكام قانون الإقامة العراقي النافذ .</a:t>
            </a:r>
          </a:p>
          <a:p>
            <a:pPr algn="ctr">
              <a:buFont typeface="Arial" pitchFamily="34" charset="0"/>
              <a:buChar char="•"/>
            </a:pPr>
            <a:r>
              <a:rPr lang="ar-IQ" sz="3600" dirty="0" smtClean="0">
                <a:latin typeface="Times New Roman" pitchFamily="18" charset="0"/>
                <a:cs typeface="Times New Roman" pitchFamily="18" charset="0"/>
              </a:rPr>
              <a:t>تمتع الأجنبي بالحقوق في العراق </a:t>
            </a:r>
          </a:p>
          <a:p>
            <a:pPr algn="ctr">
              <a:buFont typeface="Arial" pitchFamily="34" charset="0"/>
              <a:buChar char="•"/>
            </a:pPr>
            <a:r>
              <a:rPr lang="ar-IQ" sz="3600" dirty="0" smtClean="0">
                <a:latin typeface="Times New Roman" pitchFamily="18" charset="0"/>
                <a:cs typeface="Times New Roman" pitchFamily="18" charset="0"/>
              </a:rPr>
              <a:t>أولاً : الحقوق التي لا يتمتع بها الأجنبي .</a:t>
            </a:r>
          </a:p>
          <a:p>
            <a:pPr algn="ctr">
              <a:buFont typeface="Arial" pitchFamily="34" charset="0"/>
              <a:buChar char="•"/>
            </a:pPr>
            <a:r>
              <a:rPr lang="ar-IQ" sz="3600" dirty="0" smtClean="0">
                <a:latin typeface="Times New Roman" pitchFamily="18" charset="0"/>
                <a:cs typeface="Times New Roman" pitchFamily="18" charset="0"/>
              </a:rPr>
              <a:t>ثانياً : الحقوق التي لا يتمتع بها الأجنبي إلا على سبيل الاستثناء .</a:t>
            </a:r>
          </a:p>
          <a:p>
            <a:pPr algn="ctr">
              <a:buFont typeface="Arial" pitchFamily="34" charset="0"/>
              <a:buChar char="•"/>
            </a:pPr>
            <a:r>
              <a:rPr lang="ar-IQ" sz="3600" dirty="0" smtClean="0">
                <a:latin typeface="Times New Roman" pitchFamily="18" charset="0"/>
                <a:cs typeface="Times New Roman" pitchFamily="18" charset="0"/>
              </a:rPr>
              <a:t>ثالثاً : الحقوق التي يتساوى الأجنبي مع العراقي في التمتع بها. </a:t>
            </a:r>
            <a:endParaRPr lang="ar-IQ" sz="3600" dirty="0">
              <a:latin typeface="Times New Roman" pitchFamily="18" charset="0"/>
              <a:cs typeface="Times New Roman" pitchFamily="18"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a:t>
            </a:r>
          </a:p>
          <a:p>
            <a:r>
              <a:rPr lang="ar-IQ" sz="3600" smtClean="0">
                <a:latin typeface="Times New Roman" pitchFamily="18" charset="0"/>
                <a:cs typeface="Times New Roman" pitchFamily="18" charset="0"/>
              </a:rPr>
              <a:t> خامساً : الحقوق التي تقدم تسهيلات أكثر للأجنبي للتمتع بها من الشخص العراقي .</a:t>
            </a:r>
            <a:endParaRPr lang="ar-IQ" sz="3600" dirty="0">
              <a:latin typeface="Times New Roman" pitchFamily="18" charset="0"/>
              <a:cs typeface="Times New Roman" pitchFamily="18"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a:t>
            </a:r>
            <a:r>
              <a:rPr lang="ar-SY" sz="3600" dirty="0" smtClean="0">
                <a:latin typeface="Times New Roman" pitchFamily="18" charset="0"/>
                <a:cs typeface="Times New Roman" pitchFamily="18" charset="0"/>
              </a:rPr>
              <a:t>القانون الدولي الخاص </a:t>
            </a:r>
          </a:p>
          <a:p>
            <a:pPr algn="ctr"/>
            <a:r>
              <a:rPr lang="ar-SY" sz="3600" dirty="0" smtClean="0">
                <a:latin typeface="Times New Roman" pitchFamily="18" charset="0"/>
                <a:cs typeface="Times New Roman" pitchFamily="18" charset="0"/>
              </a:rPr>
              <a:t>الجزء ا</a:t>
            </a:r>
            <a:r>
              <a:rPr lang="ar-IQ" sz="3600" dirty="0" smtClean="0">
                <a:latin typeface="Times New Roman" pitchFamily="18" charset="0"/>
                <a:cs typeface="Times New Roman" pitchFamily="18" charset="0"/>
              </a:rPr>
              <a:t>لثاني </a:t>
            </a:r>
          </a:p>
          <a:p>
            <a:pPr algn="ctr"/>
            <a:endParaRPr lang="ar-IQ" sz="3600" dirty="0" smtClean="0">
              <a:latin typeface="Times New Roman" pitchFamily="18" charset="0"/>
              <a:cs typeface="Times New Roman" pitchFamily="18" charset="0"/>
            </a:endParaRPr>
          </a:p>
          <a:p>
            <a:pPr algn="ctr"/>
            <a:r>
              <a:rPr lang="ar-IQ" sz="3600" dirty="0" smtClean="0">
                <a:latin typeface="Times New Roman" pitchFamily="18" charset="0"/>
                <a:cs typeface="Times New Roman" pitchFamily="18" charset="0"/>
              </a:rPr>
              <a:t>تنازع القوانين وتنازع الاختصاص القضائي وتنفيذ الأحكام الأجنبية </a:t>
            </a:r>
          </a:p>
          <a:p>
            <a:pPr algn="ctr"/>
            <a:r>
              <a:rPr lang="ar-IQ" sz="3600" dirty="0" smtClean="0">
                <a:latin typeface="Times New Roman" pitchFamily="18" charset="0"/>
                <a:cs typeface="Times New Roman" pitchFamily="18" charset="0"/>
              </a:rPr>
              <a:t>مقدمة </a:t>
            </a:r>
          </a:p>
          <a:p>
            <a:pPr algn="ctr"/>
            <a:r>
              <a:rPr lang="ar-IQ" sz="3600" dirty="0" smtClean="0">
                <a:latin typeface="Times New Roman" pitchFamily="18" charset="0"/>
                <a:cs typeface="Times New Roman" pitchFamily="18" charset="0"/>
              </a:rPr>
              <a:t>من أدق فروع القانون </a:t>
            </a:r>
          </a:p>
          <a:p>
            <a:pPr algn="ctr"/>
            <a:endParaRPr lang="ar-IQ" sz="3600" dirty="0">
              <a:latin typeface="Times New Roman" pitchFamily="18" charset="0"/>
              <a:cs typeface="Times New Roman" pitchFamily="18"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توطئة </a:t>
            </a:r>
          </a:p>
          <a:p>
            <a:pPr algn="ctr"/>
            <a:r>
              <a:rPr lang="ar-IQ" sz="3600" dirty="0" smtClean="0">
                <a:latin typeface="Times New Roman" pitchFamily="18" charset="0"/>
                <a:cs typeface="Times New Roman" pitchFamily="18" charset="0"/>
              </a:rPr>
              <a:t>اختصرت المسافات </a:t>
            </a:r>
          </a:p>
          <a:p>
            <a:pPr algn="ctr"/>
            <a:r>
              <a:rPr lang="ar-IQ" sz="3600" dirty="0" smtClean="0">
                <a:latin typeface="Times New Roman" pitchFamily="18" charset="0"/>
                <a:cs typeface="Times New Roman" pitchFamily="18" charset="0"/>
              </a:rPr>
              <a:t>الخلاف بين القوانين سيثير النزاع </a:t>
            </a:r>
          </a:p>
          <a:p>
            <a:pPr algn="ctr"/>
            <a:r>
              <a:rPr lang="ar-IQ" sz="3600" dirty="0" smtClean="0">
                <a:latin typeface="Times New Roman" pitchFamily="18" charset="0"/>
                <a:cs typeface="Times New Roman" pitchFamily="18" charset="0"/>
              </a:rPr>
              <a:t>علاقة وطنية بحتة </a:t>
            </a:r>
          </a:p>
          <a:p>
            <a:pPr algn="ctr"/>
            <a:r>
              <a:rPr lang="ar-IQ" sz="3600" dirty="0" smtClean="0">
                <a:latin typeface="Times New Roman" pitchFamily="18" charset="0"/>
                <a:cs typeface="Times New Roman" pitchFamily="18" charset="0"/>
              </a:rPr>
              <a:t> علاقة مشوبة بعنصر أجنبي </a:t>
            </a:r>
          </a:p>
          <a:p>
            <a:pPr algn="ctr"/>
            <a:r>
              <a:rPr lang="ar-IQ" sz="3600" dirty="0" smtClean="0">
                <a:latin typeface="Times New Roman" pitchFamily="18" charset="0"/>
                <a:cs typeface="Times New Roman" pitchFamily="18" charset="0"/>
              </a:rPr>
              <a:t>تنازع القوانين </a:t>
            </a:r>
          </a:p>
          <a:p>
            <a:pPr algn="ctr"/>
            <a:r>
              <a:rPr lang="ar-IQ" sz="3600" dirty="0" smtClean="0">
                <a:latin typeface="Times New Roman" pitchFamily="18" charset="0"/>
                <a:cs typeface="Times New Roman" pitchFamily="18" charset="0"/>
              </a:rPr>
              <a:t>تنازع السلطات </a:t>
            </a:r>
          </a:p>
          <a:p>
            <a:pPr algn="ctr"/>
            <a:r>
              <a:rPr lang="ar-IQ" sz="3600" dirty="0" smtClean="0">
                <a:latin typeface="Times New Roman" pitchFamily="18" charset="0"/>
                <a:cs typeface="Times New Roman" pitchFamily="18" charset="0"/>
              </a:rPr>
              <a:t>تنازع الاختصاص القضائي </a:t>
            </a:r>
            <a:endParaRPr lang="ar-IQ" sz="3600" dirty="0">
              <a:latin typeface="Times New Roman" pitchFamily="18" charset="0"/>
              <a:cs typeface="Times New Roman" pitchFamily="18"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تنازع القولنين بمعناه الواسع </a:t>
            </a:r>
          </a:p>
          <a:p>
            <a:pPr algn="ctr"/>
            <a:r>
              <a:rPr lang="ar-IQ" sz="3600" dirty="0" smtClean="0">
                <a:latin typeface="Times New Roman" pitchFamily="18" charset="0"/>
                <a:cs typeface="Times New Roman" pitchFamily="18" charset="0"/>
              </a:rPr>
              <a:t>تنازع القوانين بمعناه الضيق </a:t>
            </a:r>
          </a:p>
          <a:p>
            <a:pPr algn="ctr"/>
            <a:r>
              <a:rPr lang="ar-IQ" sz="3600" dirty="0" smtClean="0">
                <a:latin typeface="Times New Roman" pitchFamily="18" charset="0"/>
                <a:cs typeface="Times New Roman" pitchFamily="18" charset="0"/>
              </a:rPr>
              <a:t>تعريف تنازع القوانين </a:t>
            </a:r>
          </a:p>
          <a:p>
            <a:pPr algn="ctr"/>
            <a:r>
              <a:rPr lang="ar-IQ" sz="3600" dirty="0" smtClean="0">
                <a:latin typeface="Times New Roman" pitchFamily="18" charset="0"/>
                <a:cs typeface="Times New Roman" pitchFamily="18" charset="0"/>
              </a:rPr>
              <a:t>في الواقع ليس هناك تنازع بالمعنى الحقيقي </a:t>
            </a:r>
          </a:p>
          <a:p>
            <a:pPr algn="ctr"/>
            <a:r>
              <a:rPr lang="ar-IQ" sz="3600" dirty="0" smtClean="0">
                <a:latin typeface="Times New Roman" pitchFamily="18" charset="0"/>
                <a:cs typeface="Times New Roman" pitchFamily="18" charset="0"/>
              </a:rPr>
              <a:t>فقهاء الهولنديون ( تسابق القوانين ) </a:t>
            </a:r>
          </a:p>
          <a:p>
            <a:pPr algn="ctr"/>
            <a:r>
              <a:rPr lang="ar-IQ" sz="3600" dirty="0" smtClean="0">
                <a:latin typeface="Times New Roman" pitchFamily="18" charset="0"/>
                <a:cs typeface="Times New Roman" pitchFamily="18" charset="0"/>
              </a:rPr>
              <a:t>الانكليز ( اختيار القوانين ) </a:t>
            </a:r>
          </a:p>
          <a:p>
            <a:pPr algn="ctr"/>
            <a:r>
              <a:rPr lang="ar-IQ" sz="3600" dirty="0" smtClean="0">
                <a:latin typeface="Times New Roman" pitchFamily="18" charset="0"/>
                <a:cs typeface="Times New Roman" pitchFamily="18" charset="0"/>
              </a:rPr>
              <a:t>تنازع القوانين من حيث الزمان </a:t>
            </a:r>
          </a:p>
          <a:p>
            <a:pPr algn="ctr"/>
            <a:r>
              <a:rPr lang="ar-IQ" sz="3600" dirty="0" smtClean="0">
                <a:latin typeface="Times New Roman" pitchFamily="18" charset="0"/>
                <a:cs typeface="Times New Roman" pitchFamily="18" charset="0"/>
              </a:rPr>
              <a:t>تنازع القوانين من حيث المكان </a:t>
            </a:r>
            <a:endParaRPr lang="ar-IQ" sz="3600" dirty="0">
              <a:latin typeface="Times New Roman" pitchFamily="18" charset="0"/>
              <a:cs typeface="Times New Roman" pitchFamily="18"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ابراز تنازع القوانين </a:t>
            </a:r>
          </a:p>
          <a:p>
            <a:pPr algn="ctr"/>
            <a:r>
              <a:rPr lang="ar-IQ" sz="3600" dirty="0" smtClean="0">
                <a:latin typeface="Times New Roman" pitchFamily="18" charset="0"/>
                <a:cs typeface="Times New Roman" pitchFamily="18" charset="0"/>
              </a:rPr>
              <a:t>الحل بترجيح أحد القوانين </a:t>
            </a:r>
          </a:p>
          <a:p>
            <a:pPr algn="ctr"/>
            <a:r>
              <a:rPr lang="ar-IQ" sz="3600" dirty="0" smtClean="0">
                <a:latin typeface="Times New Roman" pitchFamily="18" charset="0"/>
                <a:cs typeface="Times New Roman" pitchFamily="18" charset="0"/>
              </a:rPr>
              <a:t>قواعد الاسناد </a:t>
            </a:r>
          </a:p>
          <a:p>
            <a:pPr algn="ctr"/>
            <a:r>
              <a:rPr lang="ar-IQ" sz="3600" dirty="0" smtClean="0">
                <a:latin typeface="Times New Roman" pitchFamily="18" charset="0"/>
                <a:cs typeface="Times New Roman" pitchFamily="18" charset="0"/>
              </a:rPr>
              <a:t>تقدم قواعد موضوعية حلولاً مباشرة للعلاقات </a:t>
            </a:r>
          </a:p>
          <a:p>
            <a:pPr algn="ctr"/>
            <a:r>
              <a:rPr lang="ar-IQ" sz="3600" dirty="0" smtClean="0">
                <a:latin typeface="Times New Roman" pitchFamily="18" charset="0"/>
                <a:cs typeface="Times New Roman" pitchFamily="18" charset="0"/>
              </a:rPr>
              <a:t>عن طريق اتفاقيات أو قضاء </a:t>
            </a:r>
          </a:p>
          <a:p>
            <a:pPr algn="ctr"/>
            <a:r>
              <a:rPr lang="ar-IQ" sz="3600" dirty="0" smtClean="0">
                <a:latin typeface="Times New Roman" pitchFamily="18" charset="0"/>
                <a:cs typeface="Times New Roman" pitchFamily="18" charset="0"/>
              </a:rPr>
              <a:t>شروط التنازع القوانين </a:t>
            </a:r>
          </a:p>
          <a:p>
            <a:pPr algn="ctr"/>
            <a:r>
              <a:rPr lang="ar-IQ" sz="3600" dirty="0" smtClean="0">
                <a:latin typeface="Times New Roman" pitchFamily="18" charset="0"/>
                <a:cs typeface="Times New Roman" pitchFamily="18" charset="0"/>
              </a:rPr>
              <a:t>1 – أن يكون هناك امتداد في العلاقات والتبادل الدوليين </a:t>
            </a:r>
          </a:p>
          <a:p>
            <a:pPr algn="ctr"/>
            <a:r>
              <a:rPr lang="ar-IQ" sz="3600" dirty="0" smtClean="0">
                <a:latin typeface="Times New Roman" pitchFamily="18" charset="0"/>
                <a:cs typeface="Times New Roman" pitchFamily="18" charset="0"/>
              </a:rPr>
              <a:t>2 – أن يتسامح المشرع المحلي ويقبل تطبيق القانون </a:t>
            </a:r>
            <a:endParaRPr lang="ar-IQ" sz="3600" dirty="0">
              <a:latin typeface="Times New Roman" pitchFamily="18" charset="0"/>
              <a:cs typeface="Times New Roman" pitchFamily="18"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200" dirty="0" smtClean="0">
                <a:latin typeface="Times New Roman" pitchFamily="18" charset="0"/>
                <a:cs typeface="Times New Roman" pitchFamily="18" charset="0"/>
              </a:rPr>
              <a:t> تطبيق القانون الأجنبي في حالات المعينة </a:t>
            </a:r>
          </a:p>
          <a:p>
            <a:r>
              <a:rPr lang="ar-IQ" sz="3200" dirty="0" smtClean="0">
                <a:latin typeface="Times New Roman" pitchFamily="18" charset="0"/>
                <a:cs typeface="Times New Roman" pitchFamily="18" charset="0"/>
              </a:rPr>
              <a:t> </a:t>
            </a:r>
            <a:r>
              <a:rPr lang="ar-IQ" sz="3600" dirty="0" smtClean="0">
                <a:latin typeface="Times New Roman" pitchFamily="18" charset="0"/>
                <a:cs typeface="Times New Roman" pitchFamily="18" charset="0"/>
              </a:rPr>
              <a:t>3 – أن يكون هناك اختلاف في التشريع بين الدول </a:t>
            </a:r>
          </a:p>
          <a:p>
            <a:pPr algn="ctr"/>
            <a:r>
              <a:rPr lang="ar-IQ" sz="3600" dirty="0" smtClean="0">
                <a:latin typeface="Times New Roman" pitchFamily="18" charset="0"/>
                <a:cs typeface="Times New Roman" pitchFamily="18" charset="0"/>
              </a:rPr>
              <a:t> </a:t>
            </a:r>
          </a:p>
          <a:p>
            <a:pPr algn="ctr"/>
            <a:r>
              <a:rPr lang="ar-IQ" sz="3600" dirty="0" smtClean="0">
                <a:latin typeface="Times New Roman" pitchFamily="18" charset="0"/>
                <a:cs typeface="Times New Roman" pitchFamily="18" charset="0"/>
              </a:rPr>
              <a:t>نطاق التنازع القوانين </a:t>
            </a:r>
          </a:p>
          <a:p>
            <a:pPr algn="ctr"/>
            <a:r>
              <a:rPr lang="ar-IQ" sz="3600" dirty="0" smtClean="0">
                <a:latin typeface="Times New Roman" pitchFamily="18" charset="0"/>
                <a:cs typeface="Times New Roman" pitchFamily="18" charset="0"/>
              </a:rPr>
              <a:t>الصفة الدولية للتنازع القوانين </a:t>
            </a:r>
          </a:p>
          <a:p>
            <a:pPr algn="ctr"/>
            <a:r>
              <a:rPr lang="ar-IQ" sz="3600" dirty="0" smtClean="0">
                <a:latin typeface="Times New Roman" pitchFamily="18" charset="0"/>
                <a:cs typeface="Times New Roman" pitchFamily="18" charset="0"/>
              </a:rPr>
              <a:t>التنازع الدولي </a:t>
            </a:r>
          </a:p>
          <a:p>
            <a:pPr algn="ctr"/>
            <a:r>
              <a:rPr lang="ar-IQ" sz="3600" dirty="0" smtClean="0">
                <a:latin typeface="Times New Roman" pitchFamily="18" charset="0"/>
                <a:cs typeface="Times New Roman" pitchFamily="18" charset="0"/>
              </a:rPr>
              <a:t>التنازع الداخلي </a:t>
            </a:r>
          </a:p>
          <a:p>
            <a:pPr algn="ctr"/>
            <a:r>
              <a:rPr lang="ar-IQ" sz="3600" dirty="0" smtClean="0">
                <a:latin typeface="Times New Roman" pitchFamily="18" charset="0"/>
                <a:cs typeface="Times New Roman" pitchFamily="18" charset="0"/>
              </a:rPr>
              <a:t>التنازع المشترك </a:t>
            </a:r>
            <a:endParaRPr lang="ar-IQ" sz="3200" dirty="0">
              <a:latin typeface="Times New Roman" pitchFamily="18" charset="0"/>
              <a:cs typeface="Times New Roman" pitchFamily="18"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a:t>
            </a:r>
          </a:p>
          <a:p>
            <a:pPr algn="ctr"/>
            <a:r>
              <a:rPr lang="ar-IQ" sz="3600" dirty="0" smtClean="0">
                <a:latin typeface="Times New Roman" pitchFamily="18" charset="0"/>
                <a:cs typeface="Times New Roman" pitchFamily="18" charset="0"/>
              </a:rPr>
              <a:t>نوعية القوانين </a:t>
            </a:r>
          </a:p>
          <a:p>
            <a:pPr algn="ctr"/>
            <a:r>
              <a:rPr lang="ar-IQ" sz="3600" dirty="0" smtClean="0">
                <a:latin typeface="Times New Roman" pitchFamily="18" charset="0"/>
                <a:cs typeface="Times New Roman" pitchFamily="18" charset="0"/>
              </a:rPr>
              <a:t>القانون العام </a:t>
            </a:r>
          </a:p>
          <a:p>
            <a:pPr algn="ctr"/>
            <a:r>
              <a:rPr lang="ar-IQ" sz="3600" dirty="0" smtClean="0">
                <a:latin typeface="Times New Roman" pitchFamily="18" charset="0"/>
                <a:cs typeface="Times New Roman" pitchFamily="18" charset="0"/>
              </a:rPr>
              <a:t>والقانون الخاص </a:t>
            </a:r>
          </a:p>
          <a:p>
            <a:pPr algn="ctr"/>
            <a:r>
              <a:rPr lang="ar-IQ" sz="3600" dirty="0" smtClean="0">
                <a:latin typeface="Times New Roman" pitchFamily="18" charset="0"/>
                <a:cs typeface="Times New Roman" pitchFamily="18" charset="0"/>
              </a:rPr>
              <a:t>الأخذ بالقوانين العامة الأجنبية بصفة تبعية</a:t>
            </a:r>
          </a:p>
          <a:p>
            <a:pPr algn="ctr"/>
            <a:r>
              <a:rPr lang="ar-IQ" sz="3600" dirty="0" smtClean="0">
                <a:latin typeface="Times New Roman" pitchFamily="18" charset="0"/>
                <a:cs typeface="Times New Roman" pitchFamily="18" charset="0"/>
              </a:rPr>
              <a:t>التطور التأريخي لقواعد التنازع </a:t>
            </a:r>
          </a:p>
          <a:p>
            <a:pPr algn="ctr"/>
            <a:r>
              <a:rPr lang="ar-IQ" sz="3600" dirty="0" smtClean="0">
                <a:latin typeface="Times New Roman" pitchFamily="18" charset="0"/>
                <a:cs typeface="Times New Roman" pitchFamily="18" charset="0"/>
              </a:rPr>
              <a:t>النظريات القديمة </a:t>
            </a:r>
          </a:p>
          <a:p>
            <a:pPr algn="ctr"/>
            <a:r>
              <a:rPr lang="ar-IQ" sz="3600" dirty="0" smtClean="0">
                <a:latin typeface="Times New Roman" pitchFamily="18" charset="0"/>
                <a:cs typeface="Times New Roman" pitchFamily="18" charset="0"/>
              </a:rPr>
              <a:t>أولاً : نظرية الأحوال الايطالية (مدرسة الحواشي ) </a:t>
            </a:r>
            <a:endParaRPr lang="ar-IQ" sz="3600" dirty="0">
              <a:latin typeface="Times New Roman" pitchFamily="18" charset="0"/>
              <a:cs typeface="Times New Roman" pitchFamily="18"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ثانياً : نظرية الأحوال الفرنسية </a:t>
            </a:r>
          </a:p>
          <a:p>
            <a:endParaRPr lang="ar-IQ" sz="3600" dirty="0" smtClean="0">
              <a:latin typeface="Times New Roman" pitchFamily="18" charset="0"/>
              <a:cs typeface="Times New Roman" pitchFamily="18" charset="0"/>
            </a:endParaRPr>
          </a:p>
          <a:p>
            <a:r>
              <a:rPr lang="ar-IQ" sz="3600" dirty="0" smtClean="0">
                <a:latin typeface="Times New Roman" pitchFamily="18" charset="0"/>
                <a:cs typeface="Times New Roman" pitchFamily="18" charset="0"/>
              </a:rPr>
              <a:t> ثالثا : النظرية الهولندية ( فكرة المجاملة الدولية )</a:t>
            </a:r>
          </a:p>
          <a:p>
            <a:pPr algn="ctr"/>
            <a:r>
              <a:rPr lang="ar-IQ" sz="3600" dirty="0" smtClean="0">
                <a:latin typeface="Times New Roman" pitchFamily="18" charset="0"/>
                <a:cs typeface="Times New Roman" pitchFamily="18" charset="0"/>
              </a:rPr>
              <a:t> النظريات الحديثة </a:t>
            </a:r>
          </a:p>
          <a:p>
            <a:pPr algn="ctr"/>
            <a:r>
              <a:rPr lang="ar-IQ" sz="3600" dirty="0" smtClean="0">
                <a:latin typeface="Times New Roman" pitchFamily="18" charset="0"/>
                <a:cs typeface="Times New Roman" pitchFamily="18" charset="0"/>
              </a:rPr>
              <a:t>أولاً : النظرية الايطالية الحديثة – نظرية شخصية القوانين النسبية – </a:t>
            </a:r>
          </a:p>
          <a:p>
            <a:pPr algn="ctr"/>
            <a:r>
              <a:rPr lang="ar-IQ" sz="3600" dirty="0" smtClean="0">
                <a:latin typeface="Times New Roman" pitchFamily="18" charset="0"/>
                <a:cs typeface="Times New Roman" pitchFamily="18" charset="0"/>
              </a:rPr>
              <a:t>ثانياً : النظرية الالمانية </a:t>
            </a:r>
          </a:p>
          <a:p>
            <a:r>
              <a:rPr lang="ar-IQ" sz="3600" dirty="0" smtClean="0">
                <a:latin typeface="Times New Roman" pitchFamily="18" charset="0"/>
                <a:cs typeface="Times New Roman" pitchFamily="18" charset="0"/>
              </a:rPr>
              <a:t>  </a:t>
            </a:r>
            <a:endParaRPr lang="ar-IQ" sz="36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lstStyle/>
          <a:p>
            <a:r>
              <a:rPr lang="ar-IQ" dirty="0" smtClean="0"/>
              <a:t> 1 – </a:t>
            </a:r>
            <a:r>
              <a:rPr lang="ar-IQ" sz="3600" dirty="0" smtClean="0">
                <a:latin typeface="Times New Roman" pitchFamily="18" charset="0"/>
                <a:cs typeface="Times New Roman" pitchFamily="18" charset="0"/>
              </a:rPr>
              <a:t>يخضع الشخص الذي يكتسب جنسية دولة معينة للالتزامات والتكاليف التي تفرضها الجهات الحكومية في تلك الدولة بموجب الدستور والقوانين .</a:t>
            </a:r>
          </a:p>
          <a:p>
            <a:r>
              <a:rPr lang="ar-IQ" sz="3600" dirty="0" smtClean="0">
                <a:latin typeface="Times New Roman" pitchFamily="18" charset="0"/>
                <a:cs typeface="Times New Roman" pitchFamily="18" charset="0"/>
              </a:rPr>
              <a:t> 2 – تستطيع الدولة فرض الأعباء المالية كالضريبة على الشخص الذي يحصل على جنسيتها .</a:t>
            </a:r>
          </a:p>
          <a:p>
            <a:r>
              <a:rPr lang="ar-IQ" sz="3600" dirty="0" smtClean="0">
                <a:latin typeface="Times New Roman" pitchFamily="18" charset="0"/>
                <a:cs typeface="Times New Roman" pitchFamily="18" charset="0"/>
              </a:rPr>
              <a:t> كما يتمتع بالحقوق المقررة له في القوانين ، عليه تحمل الالتزامات في مقابل ذلك </a:t>
            </a:r>
            <a:endParaRPr lang="ar-IQ"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a:t>
            </a:r>
          </a:p>
          <a:p>
            <a:r>
              <a:rPr lang="ar-IQ" sz="3600" dirty="0" smtClean="0">
                <a:latin typeface="Times New Roman" pitchFamily="18" charset="0"/>
                <a:cs typeface="Times New Roman" pitchFamily="18" charset="0"/>
              </a:rPr>
              <a:t>ثالثاً : النظرية الفرنسية الحديثة </a:t>
            </a:r>
          </a:p>
          <a:p>
            <a:r>
              <a:rPr lang="ar-IQ" sz="3600" dirty="0" smtClean="0">
                <a:latin typeface="Times New Roman" pitchFamily="18" charset="0"/>
                <a:cs typeface="Times New Roman" pitchFamily="18" charset="0"/>
              </a:rPr>
              <a:t> طبيعة القوانين الاجتماعية والهدف منها </a:t>
            </a:r>
          </a:p>
          <a:p>
            <a:r>
              <a:rPr lang="ar-IQ" sz="3600" dirty="0" smtClean="0">
                <a:latin typeface="Times New Roman" pitchFamily="18" charset="0"/>
                <a:cs typeface="Times New Roman" pitchFamily="18" charset="0"/>
              </a:rPr>
              <a:t> الحقوق المكتسبة </a:t>
            </a:r>
          </a:p>
          <a:p>
            <a:r>
              <a:rPr lang="ar-IQ" sz="3600" dirty="0" smtClean="0">
                <a:latin typeface="Times New Roman" pitchFamily="18" charset="0"/>
                <a:cs typeface="Times New Roman" pitchFamily="18" charset="0"/>
              </a:rPr>
              <a:t> ويقيد بيليه الاحتجاج بالحق المكتسب بقيدين </a:t>
            </a:r>
          </a:p>
          <a:p>
            <a:r>
              <a:rPr lang="ar-IQ" sz="3600" dirty="0" smtClean="0">
                <a:latin typeface="Times New Roman" pitchFamily="18" charset="0"/>
                <a:cs typeface="Times New Roman" pitchFamily="18" charset="0"/>
              </a:rPr>
              <a:t> نقد النظرية </a:t>
            </a:r>
          </a:p>
          <a:p>
            <a:pPr algn="ctr"/>
            <a:r>
              <a:rPr lang="ar-IQ" sz="3600" dirty="0" smtClean="0">
                <a:latin typeface="Times New Roman" pitchFamily="18" charset="0"/>
                <a:cs typeface="Times New Roman" pitchFamily="18" charset="0"/>
              </a:rPr>
              <a:t> الاسلوب المعتمد لحل تنازع القوانين </a:t>
            </a:r>
          </a:p>
          <a:p>
            <a:pPr algn="ctr"/>
            <a:r>
              <a:rPr lang="ar-IQ" sz="3600" smtClean="0">
                <a:latin typeface="Times New Roman" pitchFamily="18" charset="0"/>
                <a:cs typeface="Times New Roman" pitchFamily="18" charset="0"/>
              </a:rPr>
              <a:t>الاسناد </a:t>
            </a:r>
            <a:endParaRPr lang="ar-IQ" sz="3600" dirty="0">
              <a:latin typeface="Times New Roman" pitchFamily="18" charset="0"/>
              <a:cs typeface="Times New Roman" pitchFamily="18"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 </a:t>
            </a:r>
            <a:endParaRPr lang="ar-SY" sz="3600" dirty="0" smtClean="0">
              <a:latin typeface="Times New Roman" pitchFamily="18" charset="0"/>
              <a:cs typeface="Times New Roman" pitchFamily="18" charset="0"/>
            </a:endParaRPr>
          </a:p>
          <a:p>
            <a:pPr algn="ctr"/>
            <a:r>
              <a:rPr lang="ar-SY" sz="3600" dirty="0" smtClean="0">
                <a:latin typeface="Times New Roman" pitchFamily="18" charset="0"/>
                <a:cs typeface="Times New Roman" pitchFamily="18" charset="0"/>
              </a:rPr>
              <a:t> التكييف </a:t>
            </a:r>
          </a:p>
          <a:p>
            <a:pPr algn="ctr"/>
            <a:r>
              <a:rPr lang="ar-SY" sz="3600" dirty="0" smtClean="0">
                <a:latin typeface="Times New Roman" pitchFamily="18" charset="0"/>
                <a:cs typeface="Times New Roman" pitchFamily="18" charset="0"/>
              </a:rPr>
              <a:t>ن</a:t>
            </a:r>
            <a:r>
              <a:rPr lang="ar-IQ" sz="3600" dirty="0" smtClean="0">
                <a:latin typeface="Times New Roman" pitchFamily="18" charset="0"/>
                <a:cs typeface="Times New Roman" pitchFamily="18" charset="0"/>
              </a:rPr>
              <a:t>ظام القانون المقارن </a:t>
            </a:r>
          </a:p>
          <a:p>
            <a:pPr algn="ctr"/>
            <a:r>
              <a:rPr lang="ar-IQ" sz="3600" dirty="0" smtClean="0">
                <a:latin typeface="Times New Roman" pitchFamily="18" charset="0"/>
                <a:cs typeface="Times New Roman" pitchFamily="18" charset="0"/>
              </a:rPr>
              <a:t>نظام القانون الذي سيحكم العلاقة </a:t>
            </a:r>
          </a:p>
          <a:p>
            <a:pPr algn="ctr"/>
            <a:r>
              <a:rPr lang="ar-IQ" sz="3600" dirty="0" smtClean="0">
                <a:latin typeface="Times New Roman" pitchFamily="18" charset="0"/>
                <a:cs typeface="Times New Roman" pitchFamily="18" charset="0"/>
              </a:rPr>
              <a:t>لقانون القاضي المرفوع أمامه النزاع </a:t>
            </a:r>
          </a:p>
          <a:p>
            <a:pPr algn="ctr"/>
            <a:r>
              <a:rPr lang="ar-IQ" sz="3600" dirty="0" smtClean="0">
                <a:latin typeface="Times New Roman" pitchFamily="18" charset="0"/>
                <a:cs typeface="Times New Roman" pitchFamily="18" charset="0"/>
              </a:rPr>
              <a:t>الانتقادات </a:t>
            </a:r>
          </a:p>
          <a:p>
            <a:pPr algn="ctr"/>
            <a:r>
              <a:rPr lang="ar-IQ" sz="3600" dirty="0" smtClean="0">
                <a:latin typeface="Times New Roman" pitchFamily="18" charset="0"/>
                <a:cs typeface="Times New Roman" pitchFamily="18" charset="0"/>
              </a:rPr>
              <a:t>المقصود بقانون القاضي </a:t>
            </a:r>
          </a:p>
          <a:p>
            <a:pPr algn="ctr"/>
            <a:r>
              <a:rPr lang="ar-IQ" sz="3600" dirty="0" smtClean="0">
                <a:latin typeface="Times New Roman" pitchFamily="18" charset="0"/>
                <a:cs typeface="Times New Roman" pitchFamily="18" charset="0"/>
              </a:rPr>
              <a:t>نطاق الاخذ بقانون القاضي </a:t>
            </a:r>
            <a:endParaRPr lang="ar-SY" sz="3600" dirty="0" smtClean="0">
              <a:latin typeface="Times New Roman" pitchFamily="18" charset="0"/>
              <a:cs typeface="Times New Roman" pitchFamily="18" charset="0"/>
            </a:endParaRPr>
          </a:p>
          <a:p>
            <a:pPr algn="ctr"/>
            <a:endParaRPr lang="ar-IQ" sz="3600" dirty="0">
              <a:latin typeface="Times New Roman" pitchFamily="18" charset="0"/>
              <a:cs typeface="Times New Roman" pitchFamily="18"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7158" y="285728"/>
            <a:ext cx="8429684" cy="4857784"/>
          </a:xfrm>
        </p:spPr>
        <p:txBody>
          <a:bodyPr/>
          <a:lstStyle/>
          <a:p>
            <a:pPr algn="ctr"/>
            <a:r>
              <a:rPr lang="ar-IQ" dirty="0" smtClean="0">
                <a:latin typeface="Times New Roman" pitchFamily="18" charset="0"/>
                <a:cs typeface="Times New Roman" pitchFamily="18" charset="0"/>
              </a:rPr>
              <a:t> </a:t>
            </a:r>
          </a:p>
          <a:p>
            <a:pPr algn="ctr"/>
            <a:r>
              <a:rPr lang="ar-IQ" sz="3600" dirty="0" smtClean="0">
                <a:latin typeface="Times New Roman" pitchFamily="18" charset="0"/>
                <a:cs typeface="Times New Roman" pitchFamily="18" charset="0"/>
              </a:rPr>
              <a:t>الاستثناء الواردة </a:t>
            </a:r>
          </a:p>
          <a:p>
            <a:pPr algn="ctr"/>
            <a:r>
              <a:rPr lang="ar-IQ" sz="3600" dirty="0" smtClean="0">
                <a:latin typeface="Times New Roman" pitchFamily="18" charset="0"/>
                <a:cs typeface="Times New Roman" pitchFamily="18" charset="0"/>
              </a:rPr>
              <a:t>1 – اذا اقتضى الامر تحديد كون الشيء موضوع النزاع منقولا أو غير منقول </a:t>
            </a:r>
          </a:p>
          <a:p>
            <a:pPr algn="ctr"/>
            <a:r>
              <a:rPr lang="ar-IQ" sz="3600" dirty="0" smtClean="0">
                <a:latin typeface="Times New Roman" pitchFamily="18" charset="0"/>
                <a:cs typeface="Times New Roman" pitchFamily="18" charset="0"/>
              </a:rPr>
              <a:t>2 – حالة الاستحالة المادية </a:t>
            </a:r>
          </a:p>
          <a:p>
            <a:pPr algn="ctr"/>
            <a:r>
              <a:rPr lang="ar-IQ" sz="3600" dirty="0" smtClean="0">
                <a:latin typeface="Times New Roman" pitchFamily="18" charset="0"/>
                <a:cs typeface="Times New Roman" pitchFamily="18" charset="0"/>
              </a:rPr>
              <a:t>3 – وجود نص في المعاهدة أو نص في قانون </a:t>
            </a:r>
            <a:endParaRPr lang="ar-IQ" sz="3600" dirty="0">
              <a:latin typeface="Times New Roman" pitchFamily="18" charset="0"/>
              <a:cs typeface="Times New Roman" pitchFamily="18"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a:t>
            </a:r>
            <a:r>
              <a:rPr lang="ar-SY" sz="3600" dirty="0" smtClean="0">
                <a:latin typeface="Times New Roman" pitchFamily="18" charset="0"/>
                <a:cs typeface="Times New Roman" pitchFamily="18" charset="0"/>
              </a:rPr>
              <a:t>التكييف والقانون العراقي </a:t>
            </a:r>
          </a:p>
          <a:p>
            <a:pPr algn="ctr"/>
            <a:r>
              <a:rPr lang="ar-SY" sz="3600" dirty="0" smtClean="0">
                <a:latin typeface="Times New Roman" pitchFamily="18" charset="0"/>
                <a:cs typeface="Times New Roman" pitchFamily="18" charset="0"/>
              </a:rPr>
              <a:t>ف 1 من الماده‌ (17) </a:t>
            </a:r>
          </a:p>
          <a:p>
            <a:pPr algn="ctr"/>
            <a:r>
              <a:rPr lang="ar-SY" sz="3600" dirty="0" smtClean="0">
                <a:latin typeface="Times New Roman" pitchFamily="18" charset="0"/>
                <a:cs typeface="Times New Roman" pitchFamily="18" charset="0"/>
              </a:rPr>
              <a:t>ف 1 ( م 19 ) </a:t>
            </a:r>
          </a:p>
          <a:p>
            <a:pPr algn="ctr"/>
            <a:r>
              <a:rPr lang="ar-SY" sz="3600" dirty="0" smtClean="0">
                <a:latin typeface="Times New Roman" pitchFamily="18" charset="0"/>
                <a:cs typeface="Times New Roman" pitchFamily="18" charset="0"/>
              </a:rPr>
              <a:t>است</a:t>
            </a:r>
            <a:r>
              <a:rPr lang="ar-IQ" sz="3600" dirty="0" smtClean="0">
                <a:latin typeface="Times New Roman" pitchFamily="18" charset="0"/>
                <a:cs typeface="Times New Roman" pitchFamily="18" charset="0"/>
              </a:rPr>
              <a:t>ثناء </a:t>
            </a:r>
          </a:p>
          <a:p>
            <a:pPr algn="ctr"/>
            <a:r>
              <a:rPr lang="ar-IQ" sz="3600" dirty="0" smtClean="0">
                <a:latin typeface="Times New Roman" pitchFamily="18" charset="0"/>
                <a:cs typeface="Times New Roman" pitchFamily="18" charset="0"/>
              </a:rPr>
              <a:t>( نظام الأموال ، حالة وجودج نص خاص أو معاهدة ) </a:t>
            </a:r>
          </a:p>
          <a:p>
            <a:pPr algn="ctr"/>
            <a:r>
              <a:rPr lang="ar-IQ" sz="3600" dirty="0" smtClean="0">
                <a:latin typeface="Times New Roman" pitchFamily="18" charset="0"/>
                <a:cs typeface="Times New Roman" pitchFamily="18" charset="0"/>
              </a:rPr>
              <a:t>الاحالة </a:t>
            </a:r>
          </a:p>
          <a:p>
            <a:pPr algn="ctr"/>
            <a:r>
              <a:rPr lang="ar-IQ" sz="3600" dirty="0" smtClean="0">
                <a:latin typeface="Times New Roman" pitchFamily="18" charset="0"/>
                <a:cs typeface="Times New Roman" pitchFamily="18" charset="0"/>
              </a:rPr>
              <a:t>وهي من قبيل التنازع بين قواعد الاسناد </a:t>
            </a:r>
          </a:p>
          <a:p>
            <a:pPr algn="ctr"/>
            <a:r>
              <a:rPr lang="ar-IQ" sz="3600" dirty="0" smtClean="0">
                <a:latin typeface="Times New Roman" pitchFamily="18" charset="0"/>
                <a:cs typeface="Times New Roman" pitchFamily="18" charset="0"/>
              </a:rPr>
              <a:t>ظهور الاحالة </a:t>
            </a:r>
            <a:endParaRPr lang="ar-IQ" sz="3600" dirty="0">
              <a:latin typeface="Times New Roman" pitchFamily="18" charset="0"/>
              <a:cs typeface="Times New Roman" pitchFamily="18"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نظرية الاحالة بين مؤيدها ومعرضيها </a:t>
            </a:r>
          </a:p>
          <a:p>
            <a:pPr algn="ctr"/>
            <a:r>
              <a:rPr lang="ar-IQ" sz="3600" dirty="0" smtClean="0">
                <a:latin typeface="Times New Roman" pitchFamily="18" charset="0"/>
                <a:cs typeface="Times New Roman" pitchFamily="18" charset="0"/>
              </a:rPr>
              <a:t>حجج أنصار نظرية الاحالة </a:t>
            </a:r>
          </a:p>
          <a:p>
            <a:pPr algn="ctr"/>
            <a:r>
              <a:rPr lang="ar-IQ" sz="3600" dirty="0" smtClean="0">
                <a:latin typeface="Times New Roman" pitchFamily="18" charset="0"/>
                <a:cs typeface="Times New Roman" pitchFamily="18" charset="0"/>
              </a:rPr>
              <a:t>1 – ضرورات عملية </a:t>
            </a:r>
          </a:p>
          <a:p>
            <a:pPr algn="ctr"/>
            <a:r>
              <a:rPr lang="ar-IQ" sz="3600" dirty="0" smtClean="0">
                <a:latin typeface="Times New Roman" pitchFamily="18" charset="0"/>
                <a:cs typeface="Times New Roman" pitchFamily="18" charset="0"/>
              </a:rPr>
              <a:t>2 – ضرورات قانونية </a:t>
            </a:r>
          </a:p>
          <a:p>
            <a:pPr algn="ctr"/>
            <a:r>
              <a:rPr lang="ar-IQ" sz="3600" dirty="0" smtClean="0">
                <a:latin typeface="Times New Roman" pitchFamily="18" charset="0"/>
                <a:cs typeface="Times New Roman" pitchFamily="18" charset="0"/>
              </a:rPr>
              <a:t>3 –ضرورات تسهيل التنفيذ </a:t>
            </a:r>
          </a:p>
          <a:p>
            <a:pPr algn="ctr"/>
            <a:r>
              <a:rPr lang="ar-IQ" sz="3600" dirty="0" smtClean="0">
                <a:latin typeface="Times New Roman" pitchFamily="18" charset="0"/>
                <a:cs typeface="Times New Roman" pitchFamily="18" charset="0"/>
              </a:rPr>
              <a:t>حجج معارضي نظرية الاحالة </a:t>
            </a:r>
          </a:p>
          <a:p>
            <a:pPr algn="ctr"/>
            <a:r>
              <a:rPr lang="ar-IQ" sz="3600" dirty="0" smtClean="0">
                <a:latin typeface="Times New Roman" pitchFamily="18" charset="0"/>
                <a:cs typeface="Times New Roman" pitchFamily="18" charset="0"/>
              </a:rPr>
              <a:t>1 – توحيد الحلول </a:t>
            </a:r>
          </a:p>
          <a:p>
            <a:pPr algn="ctr"/>
            <a:r>
              <a:rPr lang="ar-IQ" sz="3600" dirty="0" smtClean="0">
                <a:latin typeface="Times New Roman" pitchFamily="18" charset="0"/>
                <a:cs typeface="Times New Roman" pitchFamily="18" charset="0"/>
              </a:rPr>
              <a:t>2 – الحجج القانونية </a:t>
            </a:r>
            <a:endParaRPr lang="ar-IQ" sz="3600" dirty="0">
              <a:latin typeface="Times New Roman" pitchFamily="18" charset="0"/>
              <a:cs typeface="Times New Roman" pitchFamily="18"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3 – سلطة القاضي </a:t>
            </a:r>
          </a:p>
          <a:p>
            <a:endParaRPr lang="ar-IQ" sz="3600" dirty="0" smtClean="0">
              <a:latin typeface="Times New Roman" pitchFamily="18" charset="0"/>
              <a:cs typeface="Times New Roman" pitchFamily="18" charset="0"/>
            </a:endParaRPr>
          </a:p>
          <a:p>
            <a:pPr algn="ctr"/>
            <a:r>
              <a:rPr lang="ar-IQ" sz="3600" dirty="0" smtClean="0">
                <a:latin typeface="Times New Roman" pitchFamily="18" charset="0"/>
                <a:cs typeface="Times New Roman" pitchFamily="18" charset="0"/>
              </a:rPr>
              <a:t>الاحالة والقانون العراقي </a:t>
            </a:r>
          </a:p>
          <a:p>
            <a:pPr algn="ctr"/>
            <a:r>
              <a:rPr lang="ar-IQ" sz="3600" dirty="0" smtClean="0">
                <a:latin typeface="Times New Roman" pitchFamily="18" charset="0"/>
                <a:cs typeface="Times New Roman" pitchFamily="18" charset="0"/>
              </a:rPr>
              <a:t>قبل صدور قانون القانون المدني 1951 </a:t>
            </a:r>
          </a:p>
          <a:p>
            <a:pPr algn="ctr"/>
            <a:r>
              <a:rPr lang="ar-IQ" sz="3600" dirty="0" smtClean="0">
                <a:latin typeface="Times New Roman" pitchFamily="18" charset="0"/>
                <a:cs typeface="Times New Roman" pitchFamily="18" charset="0"/>
              </a:rPr>
              <a:t>قانون احوال شخصي أجانب 87 لسنة 1931 </a:t>
            </a:r>
          </a:p>
          <a:p>
            <a:pPr algn="ctr"/>
            <a:r>
              <a:rPr lang="ar-IQ" sz="3600" dirty="0" smtClean="0">
                <a:latin typeface="Times New Roman" pitchFamily="18" charset="0"/>
                <a:cs typeface="Times New Roman" pitchFamily="18" charset="0"/>
              </a:rPr>
              <a:t>قانون التجارة البرية رقم 60 لسنة 1943 </a:t>
            </a:r>
          </a:p>
          <a:p>
            <a:pPr algn="ctr"/>
            <a:r>
              <a:rPr lang="ar-IQ" sz="3600" dirty="0" smtClean="0">
                <a:latin typeface="Times New Roman" pitchFamily="18" charset="0"/>
                <a:cs typeface="Times New Roman" pitchFamily="18" charset="0"/>
              </a:rPr>
              <a:t> </a:t>
            </a:r>
            <a:endParaRPr lang="ar-IQ" sz="3600" dirty="0">
              <a:latin typeface="Times New Roman" pitchFamily="18" charset="0"/>
              <a:cs typeface="Times New Roman" pitchFamily="18"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lnSpcReduction="10000"/>
          </a:bodyPr>
          <a:lstStyle/>
          <a:p>
            <a:r>
              <a:rPr lang="ar-IQ" sz="3600" dirty="0" smtClean="0">
                <a:latin typeface="Times New Roman" pitchFamily="18" charset="0"/>
                <a:cs typeface="Times New Roman" pitchFamily="18" charset="0"/>
              </a:rPr>
              <a:t> قانون احوال الشخصي الأجانب رقم 87 لسنة 1931  نصت المادة الأولى من قانون أحوال الشخصية للأجانب على انه ( ........... القانون الشخصي هو قانون الدولة التي يكون من رعاياها أو قانون دولة أخرى عندما ينص القانون المذكور على تطبيقه ) </a:t>
            </a:r>
          </a:p>
          <a:p>
            <a:r>
              <a:rPr lang="ar-IQ" sz="3600" dirty="0" smtClean="0">
                <a:latin typeface="Times New Roman" pitchFamily="18" charset="0"/>
                <a:cs typeface="Times New Roman" pitchFamily="18" charset="0"/>
              </a:rPr>
              <a:t> ثم جاء القانون المدني الفقرة الأولى من المادة 31 تنص على أنه ( إذا تقرر أن قانوناً أجنبياً هو الواجب التطبيق فإنما تطبق منه أحكامه الموضوعية دون التي تتعلق بالقانون الدولي الخاص ) </a:t>
            </a:r>
            <a:endParaRPr lang="ar-IQ" sz="3600" dirty="0">
              <a:latin typeface="Times New Roman" pitchFamily="18" charset="0"/>
              <a:cs typeface="Times New Roman" pitchFamily="18"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وقد يتصور البعض أن ما جاء في نص الفقرة الثانية من المادة 31 مقرر لمبدأ الاحالة حيث يقول أنه ( إذا كان القانون الأجنبي هو قانون دولة تتعدد فيها الشرائع فإن قانون هذه الدولة هو الذي يقرر أية شريعة من هذه يجب تطبيقها )</a:t>
            </a:r>
            <a:endParaRPr lang="ar-IQ" sz="3600" dirty="0">
              <a:latin typeface="Times New Roman" pitchFamily="18" charset="0"/>
              <a:cs typeface="Times New Roman" pitchFamily="18" charset="0"/>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قواعد الاسناد في القانون العراقي </a:t>
            </a:r>
          </a:p>
          <a:p>
            <a:pPr algn="ctr"/>
            <a:r>
              <a:rPr lang="ar-IQ" sz="3600" dirty="0" smtClean="0">
                <a:latin typeface="Times New Roman" pitchFamily="18" charset="0"/>
                <a:cs typeface="Times New Roman" pitchFamily="18" charset="0"/>
              </a:rPr>
              <a:t>وحالات تطبيق القانون الأجنبي </a:t>
            </a:r>
          </a:p>
          <a:p>
            <a:pPr algn="ctr"/>
            <a:r>
              <a:rPr lang="ar-IQ" sz="3600" dirty="0" smtClean="0">
                <a:latin typeface="Times New Roman" pitchFamily="18" charset="0"/>
                <a:cs typeface="Times New Roman" pitchFamily="18" charset="0"/>
              </a:rPr>
              <a:t>الأحوال الشخصية </a:t>
            </a:r>
          </a:p>
          <a:p>
            <a:pPr algn="ctr"/>
            <a:r>
              <a:rPr lang="ar-IQ" sz="3600" dirty="0" smtClean="0">
                <a:latin typeface="Times New Roman" pitchFamily="18" charset="0"/>
                <a:cs typeface="Times New Roman" pitchFamily="18" charset="0"/>
              </a:rPr>
              <a:t>تعدد الجنسيات </a:t>
            </a:r>
          </a:p>
          <a:p>
            <a:pPr algn="ctr"/>
            <a:r>
              <a:rPr lang="ar-IQ" sz="3600" dirty="0" smtClean="0">
                <a:latin typeface="Times New Roman" pitchFamily="18" charset="0"/>
                <a:cs typeface="Times New Roman" pitchFamily="18" charset="0"/>
              </a:rPr>
              <a:t>تغير الجنسية </a:t>
            </a:r>
          </a:p>
          <a:p>
            <a:pPr algn="ctr"/>
            <a:r>
              <a:rPr lang="ar-IQ" sz="3600" dirty="0" smtClean="0">
                <a:latin typeface="Times New Roman" pitchFamily="18" charset="0"/>
                <a:cs typeface="Times New Roman" pitchFamily="18" charset="0"/>
              </a:rPr>
              <a:t>موقف المشرع العراقي في الأحوال الشخصية</a:t>
            </a:r>
          </a:p>
          <a:p>
            <a:pPr algn="ctr"/>
            <a:r>
              <a:rPr lang="ar-IQ" sz="3600" dirty="0" smtClean="0">
                <a:latin typeface="Times New Roman" pitchFamily="18" charset="0"/>
                <a:cs typeface="Times New Roman" pitchFamily="18" charset="0"/>
              </a:rPr>
              <a:t>الحالة والأهلية </a:t>
            </a:r>
          </a:p>
          <a:p>
            <a:pPr algn="ctr"/>
            <a:r>
              <a:rPr lang="ar-IQ" sz="3600" dirty="0" smtClean="0">
                <a:latin typeface="Times New Roman" pitchFamily="18" charset="0"/>
                <a:cs typeface="Times New Roman" pitchFamily="18" charset="0"/>
              </a:rPr>
              <a:t>1 – الشخص المعنوي  </a:t>
            </a:r>
            <a:endParaRPr lang="ar-IQ" sz="3600" dirty="0">
              <a:latin typeface="Times New Roman" pitchFamily="18" charset="0"/>
              <a:cs typeface="Times New Roman" pitchFamily="18" charset="0"/>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r>
              <a:rPr lang="ar-IQ" sz="3600" dirty="0" smtClean="0">
                <a:latin typeface="Times New Roman" pitchFamily="18" charset="0"/>
                <a:cs typeface="Times New Roman" pitchFamily="18" charset="0"/>
              </a:rPr>
              <a:t> 2 – الشخص الطبيعي </a:t>
            </a:r>
          </a:p>
          <a:p>
            <a:pPr algn="ctr"/>
            <a:r>
              <a:rPr lang="ar-IQ" sz="3600" dirty="0" smtClean="0">
                <a:latin typeface="Times New Roman" pitchFamily="18" charset="0"/>
                <a:cs typeface="Times New Roman" pitchFamily="18" charset="0"/>
              </a:rPr>
              <a:t>الأهلية </a:t>
            </a:r>
          </a:p>
          <a:p>
            <a:pPr algn="ctr"/>
            <a:r>
              <a:rPr lang="ar-IQ" sz="3600" dirty="0" smtClean="0">
                <a:latin typeface="Times New Roman" pitchFamily="18" charset="0"/>
                <a:cs typeface="Times New Roman" pitchFamily="18" charset="0"/>
              </a:rPr>
              <a:t>الاستثناءات لقاعدة خضوع الأهلية لقانون الجنسية </a:t>
            </a:r>
          </a:p>
          <a:p>
            <a:pPr algn="ctr"/>
            <a:r>
              <a:rPr lang="ar-IQ" sz="3600" dirty="0" smtClean="0">
                <a:latin typeface="Times New Roman" pitchFamily="18" charset="0"/>
                <a:cs typeface="Times New Roman" pitchFamily="18" charset="0"/>
              </a:rPr>
              <a:t>المصلحة الوطنية </a:t>
            </a:r>
          </a:p>
          <a:p>
            <a:pPr algn="ctr"/>
            <a:r>
              <a:rPr lang="ar-IQ" sz="3600" dirty="0" smtClean="0">
                <a:latin typeface="Times New Roman" pitchFamily="18" charset="0"/>
                <a:cs typeface="Times New Roman" pitchFamily="18" charset="0"/>
              </a:rPr>
              <a:t>شروط التمسك بالمصلحة الوطنية </a:t>
            </a:r>
          </a:p>
          <a:p>
            <a:pPr algn="ctr"/>
            <a:r>
              <a:rPr lang="ar-IQ" sz="3600" dirty="0" smtClean="0">
                <a:latin typeface="Times New Roman" pitchFamily="18" charset="0"/>
                <a:cs typeface="Times New Roman" pitchFamily="18" charset="0"/>
              </a:rPr>
              <a:t>اثار التمسك بالمصلحة الوطنية </a:t>
            </a:r>
          </a:p>
          <a:p>
            <a:pPr algn="ctr"/>
            <a:r>
              <a:rPr lang="ar-IQ" sz="3600" dirty="0" smtClean="0">
                <a:latin typeface="Times New Roman" pitchFamily="18" charset="0"/>
                <a:cs typeface="Times New Roman" pitchFamily="18" charset="0"/>
              </a:rPr>
              <a:t>الزواج </a:t>
            </a:r>
          </a:p>
          <a:p>
            <a:pPr algn="ctr"/>
            <a:r>
              <a:rPr lang="ar-IQ" sz="3600" dirty="0" smtClean="0">
                <a:latin typeface="Times New Roman" pitchFamily="18" charset="0"/>
                <a:cs typeface="Times New Roman" pitchFamily="18" charset="0"/>
              </a:rPr>
              <a:t>الخطبة </a:t>
            </a:r>
            <a:endParaRPr lang="ar-IQ" sz="36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4857784"/>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lstStyle/>
          <a:p>
            <a:pPr algn="ctr"/>
            <a:r>
              <a:rPr lang="ar-IQ" dirty="0" smtClean="0"/>
              <a:t> </a:t>
            </a:r>
            <a:endParaRPr lang="ar-IQ" sz="3600" dirty="0" smtClean="0">
              <a:latin typeface="Times New Roman" pitchFamily="18" charset="0"/>
              <a:cs typeface="Times New Roman" pitchFamily="18" charset="0"/>
            </a:endParaRPr>
          </a:p>
          <a:p>
            <a:pPr algn="ctr"/>
            <a:r>
              <a:rPr lang="ar-IQ" sz="3600" dirty="0" smtClean="0">
                <a:solidFill>
                  <a:srgbClr val="0070C0"/>
                </a:solidFill>
                <a:latin typeface="Times New Roman" pitchFamily="18" charset="0"/>
                <a:cs typeface="Times New Roman" pitchFamily="18" charset="0"/>
              </a:rPr>
              <a:t>أنواع الجنسية واحكامها </a:t>
            </a:r>
          </a:p>
          <a:p>
            <a:pPr algn="ctr"/>
            <a:r>
              <a:rPr lang="ar-IQ" sz="3600" dirty="0" smtClean="0">
                <a:latin typeface="Times New Roman" pitchFamily="18" charset="0"/>
                <a:cs typeface="Times New Roman" pitchFamily="18" charset="0"/>
              </a:rPr>
              <a:t>تنقسم الجنسية إلى ثلاثة أنواع والتي هي ( جنسية التأسيس ، الجنسية الأصلية ، الجنسية المكتسبة ) </a:t>
            </a:r>
          </a:p>
          <a:p>
            <a:pPr algn="ctr"/>
            <a:r>
              <a:rPr lang="ar-IQ" sz="3600" dirty="0" smtClean="0">
                <a:solidFill>
                  <a:srgbClr val="FF0000"/>
                </a:solidFill>
                <a:latin typeface="Times New Roman" pitchFamily="18" charset="0"/>
                <a:cs typeface="Times New Roman" pitchFamily="18" charset="0"/>
              </a:rPr>
              <a:t>جنسية التأسيس </a:t>
            </a:r>
          </a:p>
          <a:p>
            <a:pPr algn="ctr"/>
            <a:r>
              <a:rPr lang="ar-IQ" sz="3200" dirty="0" smtClean="0">
                <a:solidFill>
                  <a:schemeClr val="tx1"/>
                </a:solidFill>
                <a:latin typeface="Times New Roman" pitchFamily="18" charset="0"/>
                <a:cs typeface="Times New Roman" pitchFamily="18" charset="0"/>
              </a:rPr>
              <a:t>يراد بجنسية التأسيس : الجنسية التي يتم بمقتضاها حصر السكان أو الوطنيين عند تأسيس الدولة والتي تنتقل منهم إلى أولادهم جيلاً بعد جيل </a:t>
            </a:r>
          </a:p>
          <a:p>
            <a:pPr algn="ctr"/>
            <a:endParaRPr lang="ar-IQ"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انعقاد الزواج </a:t>
            </a:r>
          </a:p>
          <a:p>
            <a:pPr algn="ctr"/>
            <a:r>
              <a:rPr lang="ar-IQ" sz="3600" dirty="0" smtClean="0">
                <a:latin typeface="Times New Roman" pitchFamily="18" charset="0"/>
                <a:cs typeface="Times New Roman" pitchFamily="18" charset="0"/>
              </a:rPr>
              <a:t>الشروط الموضوعية </a:t>
            </a:r>
          </a:p>
          <a:p>
            <a:pPr algn="ctr"/>
            <a:r>
              <a:rPr lang="ar-IQ" sz="3600" dirty="0" smtClean="0">
                <a:latin typeface="Times New Roman" pitchFamily="18" charset="0"/>
                <a:cs typeface="Times New Roman" pitchFamily="18" charset="0"/>
              </a:rPr>
              <a:t>الشروط الشكلية </a:t>
            </a:r>
          </a:p>
          <a:p>
            <a:pPr algn="ctr"/>
            <a:r>
              <a:rPr lang="ar-IQ" sz="3600" dirty="0" smtClean="0">
                <a:latin typeface="Times New Roman" pitchFamily="18" charset="0"/>
                <a:cs typeface="Times New Roman" pitchFamily="18" charset="0"/>
              </a:rPr>
              <a:t>اثبات الزواج </a:t>
            </a:r>
          </a:p>
          <a:p>
            <a:pPr algn="ctr"/>
            <a:r>
              <a:rPr lang="ar-IQ" sz="3600" dirty="0" smtClean="0">
                <a:latin typeface="Times New Roman" pitchFamily="18" charset="0"/>
                <a:cs typeface="Times New Roman" pitchFamily="18" charset="0"/>
              </a:rPr>
              <a:t>آثار الزواج </a:t>
            </a:r>
          </a:p>
          <a:p>
            <a:pPr algn="ctr"/>
            <a:r>
              <a:rPr lang="ar-IQ" sz="3600" smtClean="0">
                <a:latin typeface="Times New Roman" pitchFamily="18" charset="0"/>
                <a:cs typeface="Times New Roman" pitchFamily="18" charset="0"/>
              </a:rPr>
              <a:t>انتهاء الزواج </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a:t>
            </a:r>
            <a:r>
              <a:rPr lang="ar-IQ" sz="3600" dirty="0" smtClean="0">
                <a:latin typeface="Times New Roman" pitchFamily="18" charset="0"/>
                <a:cs typeface="Times New Roman" pitchFamily="18" charset="0"/>
              </a:rPr>
              <a:t>النسب أو الولادة ونتائجها </a:t>
            </a:r>
          </a:p>
          <a:p>
            <a:pPr algn="ctr"/>
            <a:r>
              <a:rPr lang="ar-IQ" sz="3600" dirty="0" smtClean="0">
                <a:latin typeface="Times New Roman" pitchFamily="18" charset="0"/>
                <a:cs typeface="Times New Roman" pitchFamily="18" charset="0"/>
              </a:rPr>
              <a:t>القانون الذي يحكم النسب </a:t>
            </a:r>
          </a:p>
          <a:p>
            <a:pPr algn="ctr"/>
            <a:r>
              <a:rPr lang="ar-IQ" sz="3600" dirty="0" smtClean="0">
                <a:latin typeface="Times New Roman" pitchFamily="18" charset="0"/>
                <a:cs typeface="Times New Roman" pitchFamily="18" charset="0"/>
              </a:rPr>
              <a:t>آثار النسب </a:t>
            </a:r>
          </a:p>
          <a:p>
            <a:pPr algn="ctr"/>
            <a:r>
              <a:rPr lang="ar-IQ" sz="3600" dirty="0" smtClean="0">
                <a:latin typeface="Times New Roman" pitchFamily="18" charset="0"/>
                <a:cs typeface="Times New Roman" pitchFamily="18" charset="0"/>
              </a:rPr>
              <a:t>النفقة </a:t>
            </a:r>
          </a:p>
          <a:p>
            <a:pPr algn="ctr"/>
            <a:r>
              <a:rPr lang="ar-IQ" sz="3600" dirty="0" smtClean="0">
                <a:latin typeface="Times New Roman" pitchFamily="18" charset="0"/>
                <a:cs typeface="Times New Roman" pitchFamily="18" charset="0"/>
              </a:rPr>
              <a:t>قانون العراقي </a:t>
            </a:r>
          </a:p>
          <a:p>
            <a:pPr algn="ctr"/>
            <a:r>
              <a:rPr lang="ar-IQ" sz="3600" dirty="0" smtClean="0">
                <a:latin typeface="Times New Roman" pitchFamily="18" charset="0"/>
                <a:cs typeface="Times New Roman" pitchFamily="18" charset="0"/>
              </a:rPr>
              <a:t>(الالتزام بالنفقة يسرى عليه قانون المدين بها ) </a:t>
            </a:r>
          </a:p>
          <a:p>
            <a:pPr algn="ctr"/>
            <a:r>
              <a:rPr lang="ar-IQ" sz="3600" dirty="0" smtClean="0">
                <a:latin typeface="Times New Roman" pitchFamily="18" charset="0"/>
                <a:cs typeface="Times New Roman" pitchFamily="18" charset="0"/>
              </a:rPr>
              <a:t>المواريث </a:t>
            </a:r>
          </a:p>
          <a:p>
            <a:pPr algn="ctr"/>
            <a:r>
              <a:rPr lang="ar-IQ" sz="3600" dirty="0" smtClean="0">
                <a:latin typeface="Times New Roman" pitchFamily="18" charset="0"/>
                <a:cs typeface="Times New Roman" pitchFamily="18" charset="0"/>
              </a:rPr>
              <a:t>( قضايا الميراث يسرى عليها قانون المورث وقت موته)</a:t>
            </a:r>
            <a:endParaRPr lang="ar-IQ" sz="3600" dirty="0" smtClean="0">
              <a:latin typeface="Times New Roman" pitchFamily="18" charset="0"/>
              <a:cs typeface="Times New Roman" pitchFamily="18"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normAutofit/>
          </a:bodyPr>
          <a:lstStyle/>
          <a:p>
            <a:pPr algn="ctr"/>
            <a:r>
              <a:rPr lang="ar-IQ" sz="3600" dirty="0" smtClean="0">
                <a:latin typeface="Times New Roman" pitchFamily="18" charset="0"/>
                <a:cs typeface="Times New Roman" pitchFamily="18" charset="0"/>
              </a:rPr>
              <a:t> </a:t>
            </a:r>
            <a:r>
              <a:rPr lang="ar-IQ" sz="3600" dirty="0" smtClean="0">
                <a:latin typeface="Times New Roman" pitchFamily="18" charset="0"/>
                <a:cs typeface="Times New Roman" pitchFamily="18" charset="0"/>
              </a:rPr>
              <a:t>الوصية وما في حكمها </a:t>
            </a:r>
          </a:p>
          <a:p>
            <a:pPr algn="ctr"/>
            <a:r>
              <a:rPr lang="ar-IQ" sz="3600" dirty="0" smtClean="0">
                <a:latin typeface="Times New Roman" pitchFamily="18" charset="0"/>
                <a:cs typeface="Times New Roman" pitchFamily="18" charset="0"/>
              </a:rPr>
              <a:t>الاموال </a:t>
            </a:r>
          </a:p>
          <a:p>
            <a:pPr algn="ctr"/>
            <a:r>
              <a:rPr lang="ar-IQ" sz="3600" dirty="0" smtClean="0">
                <a:latin typeface="Times New Roman" pitchFamily="18" charset="0"/>
                <a:cs typeface="Times New Roman" pitchFamily="18" charset="0"/>
              </a:rPr>
              <a:t>الاموال غير المنقولة </a:t>
            </a:r>
          </a:p>
          <a:p>
            <a:pPr algn="ctr"/>
            <a:r>
              <a:rPr lang="ar-IQ" sz="3600" dirty="0" smtClean="0">
                <a:latin typeface="Times New Roman" pitchFamily="18" charset="0"/>
                <a:cs typeface="Times New Roman" pitchFamily="18" charset="0"/>
              </a:rPr>
              <a:t>1- اعتبارات سياسية مشتقة من مبدأ السيادة </a:t>
            </a:r>
          </a:p>
          <a:p>
            <a:pPr algn="ctr"/>
            <a:r>
              <a:rPr lang="ar-IQ" sz="3600" dirty="0" smtClean="0">
                <a:latin typeface="Times New Roman" pitchFamily="18" charset="0"/>
                <a:cs typeface="Times New Roman" pitchFamily="18" charset="0"/>
              </a:rPr>
              <a:t>2 – اعتبارات عملية </a:t>
            </a:r>
          </a:p>
          <a:p>
            <a:pPr algn="ctr"/>
            <a:r>
              <a:rPr lang="ar-IQ" sz="3600" dirty="0" smtClean="0">
                <a:latin typeface="Times New Roman" pitchFamily="18" charset="0"/>
                <a:cs typeface="Times New Roman" pitchFamily="18" charset="0"/>
              </a:rPr>
              <a:t>الاموال المنقولة </a:t>
            </a:r>
          </a:p>
          <a:p>
            <a:pPr algn="ctr"/>
            <a:r>
              <a:rPr lang="ar-IQ" sz="3600" dirty="0" smtClean="0">
                <a:latin typeface="Times New Roman" pitchFamily="18" charset="0"/>
                <a:cs typeface="Times New Roman" pitchFamily="18" charset="0"/>
              </a:rPr>
              <a:t>صعوبات في هذه الانواع من المنقولات </a:t>
            </a:r>
          </a:p>
          <a:p>
            <a:pPr algn="ctr"/>
            <a:r>
              <a:rPr lang="ar-IQ" sz="3600" smtClean="0">
                <a:latin typeface="Times New Roman" pitchFamily="18" charset="0"/>
                <a:cs typeface="Times New Roman" pitchFamily="18" charset="0"/>
              </a:rPr>
              <a:t>البواخر ، البضائع المشحونة ، وسائل النقل الاخرى </a:t>
            </a:r>
            <a:endParaRPr lang="ar-IQ" sz="3600" dirty="0">
              <a:latin typeface="Times New Roman" pitchFamily="18" charset="0"/>
              <a:cs typeface="Times New Roman" pitchFamily="18" charset="0"/>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lstStyle/>
          <a:p>
            <a:r>
              <a:rPr lang="ar-IQ" dirty="0" smtClean="0"/>
              <a:t> </a:t>
            </a:r>
            <a:endParaRPr lang="ar-IQ"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lstStyle/>
          <a:p>
            <a:r>
              <a:rPr lang="ar-IQ" dirty="0" smtClean="0"/>
              <a:t> </a:t>
            </a:r>
            <a:endParaRPr lang="ar-IQ"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lstStyle/>
          <a:p>
            <a:r>
              <a:rPr lang="ar-IQ" dirty="0" smtClean="0"/>
              <a:t> </a:t>
            </a:r>
            <a:endParaRPr lang="ar-IQ"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lstStyle/>
          <a:p>
            <a:r>
              <a:rPr lang="ar-IQ" dirty="0" smtClean="0"/>
              <a:t> </a:t>
            </a:r>
            <a:endParaRPr lang="ar-IQ"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lstStyle/>
          <a:p>
            <a:r>
              <a:rPr lang="ar-IQ" dirty="0" smtClean="0"/>
              <a:t> </a:t>
            </a:r>
            <a:endParaRPr lang="ar-IQ"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lstStyle/>
          <a:p>
            <a:r>
              <a:rPr lang="ar-IQ" dirty="0" smtClean="0"/>
              <a:t> </a:t>
            </a:r>
            <a:endParaRPr lang="ar-IQ"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8"/>
            <a:ext cx="7772400" cy="1470025"/>
          </a:xfrm>
        </p:spPr>
        <p:txBody>
          <a:bodyPr/>
          <a:lstStyle/>
          <a:p>
            <a:r>
              <a:rPr lang="ar-IQ" dirty="0" smtClean="0"/>
              <a:t> </a:t>
            </a:r>
            <a:endParaRPr lang="ar-IQ" dirty="0"/>
          </a:p>
        </p:txBody>
      </p:sp>
      <p:sp>
        <p:nvSpPr>
          <p:cNvPr id="3" name="Subtitle 2"/>
          <p:cNvSpPr>
            <a:spLocks noGrp="1"/>
          </p:cNvSpPr>
          <p:nvPr>
            <p:ph type="subTitle" idx="1"/>
          </p:nvPr>
        </p:nvSpPr>
        <p:spPr>
          <a:xfrm>
            <a:off x="357158" y="285728"/>
            <a:ext cx="8429684" cy="4857784"/>
          </a:xfrm>
        </p:spPr>
        <p:txBody>
          <a:bodyPr/>
          <a:lstStyle/>
          <a:p>
            <a:r>
              <a:rPr lang="ar-IQ" dirty="0" smtClean="0"/>
              <a:t> </a:t>
            </a:r>
            <a:endParaRPr lang="ar-IQ"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777</TotalTime>
  <Words>5310</Words>
  <Application>Microsoft Office PowerPoint</Application>
  <PresentationFormat>On-screen Show (4:3)</PresentationFormat>
  <Paragraphs>607</Paragraphs>
  <Slides>99</Slides>
  <Notes>0</Notes>
  <HiddenSlides>0</HiddenSlides>
  <MMClips>0</MMClips>
  <ScaleCrop>false</ScaleCrop>
  <HeadingPairs>
    <vt:vector size="4" baseType="variant">
      <vt:variant>
        <vt:lpstr>Theme</vt:lpstr>
      </vt:variant>
      <vt:variant>
        <vt:i4>1</vt:i4>
      </vt:variant>
      <vt:variant>
        <vt:lpstr>Slide Titles</vt:lpstr>
      </vt:variant>
      <vt:variant>
        <vt:i4>99</vt:i4>
      </vt:variant>
    </vt:vector>
  </HeadingPairs>
  <TitlesOfParts>
    <vt:vector size="100" baseType="lpstr">
      <vt:lpstr>Concourse</vt:lpstr>
      <vt:lpstr>مصادر القانون الدولي الخاص </vt:lpstr>
      <vt:lpstr>ماهية الجنسية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Slide 82</vt:lpstr>
      <vt:lpstr> </vt:lpstr>
      <vt:lpstr>Slide 84</vt:lpstr>
      <vt:lpstr> </vt:lpstr>
      <vt:lpstr> </vt:lpstr>
      <vt:lpstr> </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92</cp:revision>
  <dcterms:created xsi:type="dcterms:W3CDTF">2019-09-07T05:54:52Z</dcterms:created>
  <dcterms:modified xsi:type="dcterms:W3CDTF">2020-02-25T12:32:26Z</dcterms:modified>
</cp:coreProperties>
</file>