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4" r:id="rId18"/>
    <p:sldId id="273" r:id="rId19"/>
    <p:sldId id="275" r:id="rId20"/>
    <p:sldId id="276" r:id="rId21"/>
    <p:sldId id="277" r:id="rId22"/>
    <p:sldId id="278" r:id="rId23"/>
    <p:sldId id="27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67" autoAdjust="0"/>
    <p:restoredTop sz="94660"/>
  </p:normalViewPr>
  <p:slideViewPr>
    <p:cSldViewPr snapToGrid="0">
      <p:cViewPr>
        <p:scale>
          <a:sx n="68" d="100"/>
          <a:sy n="68" d="100"/>
        </p:scale>
        <p:origin x="19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77C16C-70DE-4C9C-93F4-704596E6D540}" type="datetimeFigureOut">
              <a:rPr lang="en-US" smtClean="0"/>
              <a:t>2023-03-12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7EDBE8-D42A-4DDC-A235-29EEECE76D69}" type="slidenum">
              <a:rPr lang="en-US" smtClean="0"/>
              <a:t>‹#›</a:t>
            </a:fld>
            <a:endParaRPr lang="en-US"/>
          </a:p>
        </p:txBody>
      </p:sp>
    </p:spTree>
    <p:extLst>
      <p:ext uri="{BB962C8B-B14F-4D97-AF65-F5344CB8AC3E}">
        <p14:creationId xmlns:p14="http://schemas.microsoft.com/office/powerpoint/2010/main" val="2351236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77C16C-70DE-4C9C-93F4-704596E6D540}" type="datetimeFigureOut">
              <a:rPr lang="en-US" smtClean="0"/>
              <a:t>2023-03-12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7EDBE8-D42A-4DDC-A235-29EEECE76D69}" type="slidenum">
              <a:rPr lang="en-US" smtClean="0"/>
              <a:t>‹#›</a:t>
            </a:fld>
            <a:endParaRPr lang="en-US"/>
          </a:p>
        </p:txBody>
      </p:sp>
    </p:spTree>
    <p:extLst>
      <p:ext uri="{BB962C8B-B14F-4D97-AF65-F5344CB8AC3E}">
        <p14:creationId xmlns:p14="http://schemas.microsoft.com/office/powerpoint/2010/main" val="2032586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77C16C-70DE-4C9C-93F4-704596E6D540}" type="datetimeFigureOut">
              <a:rPr lang="en-US" smtClean="0"/>
              <a:t>2023-03-12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7EDBE8-D42A-4DDC-A235-29EEECE76D69}" type="slidenum">
              <a:rPr lang="en-US" smtClean="0"/>
              <a:t>‹#›</a:t>
            </a:fld>
            <a:endParaRPr lang="en-US"/>
          </a:p>
        </p:txBody>
      </p:sp>
    </p:spTree>
    <p:extLst>
      <p:ext uri="{BB962C8B-B14F-4D97-AF65-F5344CB8AC3E}">
        <p14:creationId xmlns:p14="http://schemas.microsoft.com/office/powerpoint/2010/main" val="2848053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77C16C-70DE-4C9C-93F4-704596E6D540}" type="datetimeFigureOut">
              <a:rPr lang="en-US" smtClean="0"/>
              <a:t>2023-03-12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7EDBE8-D42A-4DDC-A235-29EEECE76D69}" type="slidenum">
              <a:rPr lang="en-US" smtClean="0"/>
              <a:t>‹#›</a:t>
            </a:fld>
            <a:endParaRPr lang="en-US"/>
          </a:p>
        </p:txBody>
      </p:sp>
    </p:spTree>
    <p:extLst>
      <p:ext uri="{BB962C8B-B14F-4D97-AF65-F5344CB8AC3E}">
        <p14:creationId xmlns:p14="http://schemas.microsoft.com/office/powerpoint/2010/main" val="2857041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877C16C-70DE-4C9C-93F4-704596E6D540}" type="datetimeFigureOut">
              <a:rPr lang="en-US" smtClean="0"/>
              <a:t>2023-03-12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7EDBE8-D42A-4DDC-A235-29EEECE76D69}" type="slidenum">
              <a:rPr lang="en-US" smtClean="0"/>
              <a:t>‹#›</a:t>
            </a:fld>
            <a:endParaRPr lang="en-US"/>
          </a:p>
        </p:txBody>
      </p:sp>
    </p:spTree>
    <p:extLst>
      <p:ext uri="{BB962C8B-B14F-4D97-AF65-F5344CB8AC3E}">
        <p14:creationId xmlns:p14="http://schemas.microsoft.com/office/powerpoint/2010/main" val="899086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877C16C-70DE-4C9C-93F4-704596E6D540}" type="datetimeFigureOut">
              <a:rPr lang="en-US" smtClean="0"/>
              <a:t>2023-03-12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7EDBE8-D42A-4DDC-A235-29EEECE76D69}" type="slidenum">
              <a:rPr lang="en-US" smtClean="0"/>
              <a:t>‹#›</a:t>
            </a:fld>
            <a:endParaRPr lang="en-US"/>
          </a:p>
        </p:txBody>
      </p:sp>
    </p:spTree>
    <p:extLst>
      <p:ext uri="{BB962C8B-B14F-4D97-AF65-F5344CB8AC3E}">
        <p14:creationId xmlns:p14="http://schemas.microsoft.com/office/powerpoint/2010/main" val="2588881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77C16C-70DE-4C9C-93F4-704596E6D540}" type="datetimeFigureOut">
              <a:rPr lang="en-US" smtClean="0"/>
              <a:t>2023-03-12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7EDBE8-D42A-4DDC-A235-29EEECE76D69}" type="slidenum">
              <a:rPr lang="en-US" smtClean="0"/>
              <a:t>‹#›</a:t>
            </a:fld>
            <a:endParaRPr lang="en-US"/>
          </a:p>
        </p:txBody>
      </p:sp>
    </p:spTree>
    <p:extLst>
      <p:ext uri="{BB962C8B-B14F-4D97-AF65-F5344CB8AC3E}">
        <p14:creationId xmlns:p14="http://schemas.microsoft.com/office/powerpoint/2010/main" val="277397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77C16C-70DE-4C9C-93F4-704596E6D540}" type="datetimeFigureOut">
              <a:rPr lang="en-US" smtClean="0"/>
              <a:t>2023-03-12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7EDBE8-D42A-4DDC-A235-29EEECE76D69}" type="slidenum">
              <a:rPr lang="en-US" smtClean="0"/>
              <a:t>‹#›</a:t>
            </a:fld>
            <a:endParaRPr lang="en-US"/>
          </a:p>
        </p:txBody>
      </p:sp>
    </p:spTree>
    <p:extLst>
      <p:ext uri="{BB962C8B-B14F-4D97-AF65-F5344CB8AC3E}">
        <p14:creationId xmlns:p14="http://schemas.microsoft.com/office/powerpoint/2010/main" val="1662313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77C16C-70DE-4C9C-93F4-704596E6D540}" type="datetimeFigureOut">
              <a:rPr lang="en-US" smtClean="0"/>
              <a:t>2023-03-12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7EDBE8-D42A-4DDC-A235-29EEECE76D69}" type="slidenum">
              <a:rPr lang="en-US" smtClean="0"/>
              <a:t>‹#›</a:t>
            </a:fld>
            <a:endParaRPr lang="en-US"/>
          </a:p>
        </p:txBody>
      </p:sp>
    </p:spTree>
    <p:extLst>
      <p:ext uri="{BB962C8B-B14F-4D97-AF65-F5344CB8AC3E}">
        <p14:creationId xmlns:p14="http://schemas.microsoft.com/office/powerpoint/2010/main" val="4087393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877C16C-70DE-4C9C-93F4-704596E6D540}" type="datetimeFigureOut">
              <a:rPr lang="en-US" smtClean="0"/>
              <a:t>2023-03-12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7EDBE8-D42A-4DDC-A235-29EEECE76D69}" type="slidenum">
              <a:rPr lang="en-US" smtClean="0"/>
              <a:t>‹#›</a:t>
            </a:fld>
            <a:endParaRPr lang="en-US"/>
          </a:p>
        </p:txBody>
      </p:sp>
    </p:spTree>
    <p:extLst>
      <p:ext uri="{BB962C8B-B14F-4D97-AF65-F5344CB8AC3E}">
        <p14:creationId xmlns:p14="http://schemas.microsoft.com/office/powerpoint/2010/main" val="165240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877C16C-70DE-4C9C-93F4-704596E6D540}" type="datetimeFigureOut">
              <a:rPr lang="en-US" smtClean="0"/>
              <a:t>2023-03-12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7EDBE8-D42A-4DDC-A235-29EEECE76D69}" type="slidenum">
              <a:rPr lang="en-US" smtClean="0"/>
              <a:t>‹#›</a:t>
            </a:fld>
            <a:endParaRPr lang="en-US"/>
          </a:p>
        </p:txBody>
      </p:sp>
    </p:spTree>
    <p:extLst>
      <p:ext uri="{BB962C8B-B14F-4D97-AF65-F5344CB8AC3E}">
        <p14:creationId xmlns:p14="http://schemas.microsoft.com/office/powerpoint/2010/main" val="3818490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77C16C-70DE-4C9C-93F4-704596E6D540}" type="datetimeFigureOut">
              <a:rPr lang="en-US" smtClean="0"/>
              <a:t>2023-03-12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7EDBE8-D42A-4DDC-A235-29EEECE76D69}" type="slidenum">
              <a:rPr lang="en-US" smtClean="0"/>
              <a:t>‹#›</a:t>
            </a:fld>
            <a:endParaRPr lang="en-US"/>
          </a:p>
        </p:txBody>
      </p:sp>
    </p:spTree>
    <p:extLst>
      <p:ext uri="{BB962C8B-B14F-4D97-AF65-F5344CB8AC3E}">
        <p14:creationId xmlns:p14="http://schemas.microsoft.com/office/powerpoint/2010/main" val="3157310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7791" y="1122361"/>
            <a:ext cx="8961120" cy="5419115"/>
          </a:xfrm>
        </p:spPr>
        <p:txBody>
          <a:bodyPr>
            <a:normAutofit fontScale="90000"/>
          </a:bodyPr>
          <a:lstStyle/>
          <a:p>
            <a:r>
              <a:rPr lang="en-US" b="1" dirty="0" smtClean="0"/>
              <a:t/>
            </a:r>
            <a:br>
              <a:rPr lang="en-US" b="1" dirty="0" smtClean="0"/>
            </a:br>
            <a:r>
              <a:rPr lang="en-US" b="1" dirty="0" smtClean="0"/>
              <a:t>Organization behavior</a:t>
            </a:r>
            <a:br>
              <a:rPr lang="en-US" b="1" dirty="0" smtClean="0"/>
            </a:br>
            <a:r>
              <a:rPr lang="en-US" b="1" dirty="0" smtClean="0"/>
              <a:t>Lecture </a:t>
            </a:r>
            <a:r>
              <a:rPr lang="en-US" b="1" dirty="0" err="1" smtClean="0"/>
              <a:t>Blesa</a:t>
            </a:r>
            <a:r>
              <a:rPr lang="en-US" b="1" dirty="0" smtClean="0"/>
              <a:t> Ibrahim </a:t>
            </a:r>
            <a:br>
              <a:rPr lang="en-US" b="1" dirty="0" smtClean="0"/>
            </a:br>
            <a:r>
              <a:rPr lang="en-US" b="1" dirty="0" smtClean="0"/>
              <a:t>Stage two </a:t>
            </a:r>
            <a:br>
              <a:rPr lang="en-US" b="1" dirty="0" smtClean="0"/>
            </a:br>
            <a:r>
              <a:rPr lang="en-US" b="1" dirty="0" smtClean="0"/>
              <a:t>2022-2023</a:t>
            </a:r>
            <a:r>
              <a:rPr lang="en-US" b="1" dirty="0"/>
              <a:t/>
            </a:r>
            <a:br>
              <a:rPr lang="en-US" b="1" dirty="0"/>
            </a:br>
            <a:r>
              <a:rPr lang="en-US" dirty="0" smtClean="0"/>
              <a:t/>
            </a:r>
            <a:br>
              <a:rPr lang="en-US" dirty="0" smtClean="0"/>
            </a:br>
            <a:r>
              <a:rPr lang="en-US" dirty="0"/>
              <a:t/>
            </a:r>
            <a:br>
              <a:rPr lang="en-US" dirty="0"/>
            </a:br>
            <a:r>
              <a:rPr lang="en-US" dirty="0" smtClean="0"/>
              <a:t/>
            </a:r>
            <a:br>
              <a:rPr lang="en-US" dirty="0" smtClean="0"/>
            </a:br>
            <a:r>
              <a:rPr lang="en-US" dirty="0" smtClean="0"/>
              <a:t> </a:t>
            </a:r>
            <a:endParaRPr lang="en-US" dirty="0"/>
          </a:p>
        </p:txBody>
      </p:sp>
      <p:sp>
        <p:nvSpPr>
          <p:cNvPr id="3" name="Subtitle 2"/>
          <p:cNvSpPr>
            <a:spLocks noGrp="1"/>
          </p:cNvSpPr>
          <p:nvPr>
            <p:ph type="subTitle" idx="1"/>
          </p:nvPr>
        </p:nvSpPr>
        <p:spPr>
          <a:xfrm>
            <a:off x="1524000" y="-393895"/>
            <a:ext cx="9144000" cy="393895"/>
          </a:xfrm>
        </p:spPr>
        <p:txBody>
          <a:bodyPr>
            <a:normAutofit lnSpcReduction="10000"/>
          </a:bodyPr>
          <a:lstStyle/>
          <a:p>
            <a:endParaRPr lang="en-US" dirty="0"/>
          </a:p>
        </p:txBody>
      </p:sp>
    </p:spTree>
    <p:extLst>
      <p:ext uri="{BB962C8B-B14F-4D97-AF65-F5344CB8AC3E}">
        <p14:creationId xmlns:p14="http://schemas.microsoft.com/office/powerpoint/2010/main" val="1826636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the main challenges and opportunities of </a:t>
            </a:r>
            <a:r>
              <a:rPr lang="en-US" dirty="0" err="1" smtClean="0"/>
              <a:t>ob</a:t>
            </a:r>
            <a:r>
              <a:rPr lang="en-US" dirty="0" smtClean="0"/>
              <a:t> ?</a:t>
            </a:r>
            <a:endParaRPr lang="en-US" dirty="0"/>
          </a:p>
        </p:txBody>
      </p:sp>
      <p:sp>
        <p:nvSpPr>
          <p:cNvPr id="5" name="Content Placeholder 4"/>
          <p:cNvSpPr>
            <a:spLocks noGrp="1"/>
          </p:cNvSpPr>
          <p:nvPr>
            <p:ph idx="1"/>
          </p:nvPr>
        </p:nvSpPr>
        <p:spPr/>
        <p:txBody>
          <a:bodyPr/>
          <a:lstStyle/>
          <a:p>
            <a:pPr marL="0" indent="0">
              <a:buNone/>
            </a:pPr>
            <a:r>
              <a:rPr lang="en-US" dirty="0" smtClean="0"/>
              <a:t>1)Improving peoples skills.</a:t>
            </a:r>
          </a:p>
          <a:p>
            <a:pPr marL="0" indent="0">
              <a:buNone/>
            </a:pPr>
            <a:r>
              <a:rPr lang="en-US" dirty="0" smtClean="0"/>
              <a:t>2)Improving quality and productivity.</a:t>
            </a:r>
          </a:p>
          <a:p>
            <a:pPr marL="0" indent="0">
              <a:buNone/>
            </a:pPr>
            <a:r>
              <a:rPr lang="en-US" dirty="0" smtClean="0"/>
              <a:t>3)Total quality management (TQM) </a:t>
            </a:r>
          </a:p>
          <a:p>
            <a:pPr marL="0" indent="0">
              <a:buNone/>
            </a:pPr>
            <a:r>
              <a:rPr lang="en-US" dirty="0" smtClean="0"/>
              <a:t>4)Managing workforce diversity. </a:t>
            </a:r>
          </a:p>
          <a:p>
            <a:pPr marL="0" indent="0">
              <a:buNone/>
            </a:pPr>
            <a:r>
              <a:rPr lang="en-US" dirty="0" smtClean="0"/>
              <a:t>5) Responding to globalization.</a:t>
            </a:r>
          </a:p>
          <a:p>
            <a:pPr marL="0" indent="0">
              <a:buNone/>
            </a:pPr>
            <a:r>
              <a:rPr lang="en-US" dirty="0" smtClean="0"/>
              <a:t>6) Stimulating innovation and change. </a:t>
            </a:r>
            <a:endParaRPr lang="en-US" dirty="0"/>
          </a:p>
        </p:txBody>
      </p:sp>
    </p:spTree>
    <p:extLst>
      <p:ext uri="{BB962C8B-B14F-4D97-AF65-F5344CB8AC3E}">
        <p14:creationId xmlns:p14="http://schemas.microsoft.com/office/powerpoint/2010/main" val="19720087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2922"/>
            <a:ext cx="10515600" cy="1325563"/>
          </a:xfrm>
        </p:spPr>
        <p:txBody>
          <a:bodyPr/>
          <a:lstStyle/>
          <a:p>
            <a:r>
              <a:rPr lang="en-US" dirty="0" smtClean="0"/>
              <a:t>What are the factors that impacts of </a:t>
            </a:r>
            <a:r>
              <a:rPr lang="en-US" dirty="0" smtClean="0"/>
              <a:t>OB? </a:t>
            </a:r>
            <a:r>
              <a:rPr lang="en-US" dirty="0" smtClean="0"/>
              <a:t>describe</a:t>
            </a:r>
            <a:r>
              <a:rPr lang="en-US" dirty="0" smtClean="0"/>
              <a:t> only one </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b="1" dirty="0" smtClean="0"/>
              <a:t>1) Organizational </a:t>
            </a:r>
            <a:r>
              <a:rPr lang="en-US" b="1" dirty="0"/>
              <a:t>Culture</a:t>
            </a:r>
            <a:endParaRPr lang="en-US" dirty="0"/>
          </a:p>
          <a:p>
            <a:pPr marL="0" indent="0">
              <a:buNone/>
            </a:pPr>
            <a:r>
              <a:rPr lang="en-US" dirty="0"/>
              <a:t>Organizational culture consists of values and motives that contribute to the environment within an organization. It influences the way people work and interact with each other. Employees become more responsible when they feel respected and become an integral part of the team. Based on a </a:t>
            </a:r>
            <a:r>
              <a:rPr lang="en-US" dirty="0" smtClean="0"/>
              <a:t>of the study 20,000 </a:t>
            </a:r>
            <a:r>
              <a:rPr lang="en-US" dirty="0"/>
              <a:t>employees conducted by HBR and Christine </a:t>
            </a:r>
            <a:r>
              <a:rPr lang="en-US" dirty="0" err="1"/>
              <a:t>Porath</a:t>
            </a:r>
            <a:r>
              <a:rPr lang="en-US" dirty="0"/>
              <a:t>, results show that employees are more engaged with work when they are treated with respect. They will feel more committed to their work and align their goals with the company.</a:t>
            </a:r>
          </a:p>
          <a:p>
            <a:pPr marL="0" indent="0">
              <a:buNone/>
            </a:pPr>
            <a:r>
              <a:rPr lang="en-US" b="1" dirty="0" smtClean="0"/>
              <a:t>2) Incentive </a:t>
            </a:r>
            <a:r>
              <a:rPr lang="en-US" b="1" dirty="0"/>
              <a:t>System</a:t>
            </a:r>
            <a:endParaRPr lang="en-US" dirty="0"/>
          </a:p>
          <a:p>
            <a:pPr marL="0" indent="0">
              <a:buNone/>
            </a:pPr>
            <a:r>
              <a:rPr lang="en-US" dirty="0"/>
              <a:t>Employees tend to feel more motivated when there is a solid reward system. Once this effective system is established, it is necessary to reward employees who perform well. They should be consistently applied within the company. A </a:t>
            </a:r>
            <a:r>
              <a:rPr lang="en-US" dirty="0" smtClean="0"/>
              <a:t>study</a:t>
            </a:r>
            <a:r>
              <a:rPr lang="en-US" dirty="0"/>
              <a:t> from the Human Resource Journal proposes that there are three types of contingent pay: performance-related pay, profit-related pay and share ownership. Through interviews conducted in 1,293 private-sector workplaces across the United Kingdom, only performance-related pay was associated positively with job satisfaction, commitment, and loyalty among employees. Organizational behavior proposes that incentives are motivational factors that are crucial for employees to perform well</a:t>
            </a:r>
            <a:r>
              <a:rPr lang="en-US" dirty="0" smtClean="0"/>
              <a:t>.</a:t>
            </a:r>
            <a:endParaRPr lang="en-US" dirty="0"/>
          </a:p>
        </p:txBody>
      </p:sp>
    </p:spTree>
    <p:extLst>
      <p:ext uri="{BB962C8B-B14F-4D97-AF65-F5344CB8AC3E}">
        <p14:creationId xmlns:p14="http://schemas.microsoft.com/office/powerpoint/2010/main" val="41504121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b="1" dirty="0" smtClean="0"/>
              <a:t>3)Decision </a:t>
            </a:r>
            <a:r>
              <a:rPr lang="en-US" b="1" dirty="0"/>
              <a:t>Making</a:t>
            </a:r>
            <a:endParaRPr lang="en-US" dirty="0"/>
          </a:p>
          <a:p>
            <a:pPr>
              <a:buFont typeface="Wingdings" panose="05000000000000000000" pitchFamily="2" charset="2"/>
              <a:buChar char="Ø"/>
            </a:pPr>
            <a:r>
              <a:rPr lang="en-US" dirty="0"/>
              <a:t>Organizational behavior changes the way people make decisions. Businesses that are able to encourage risks in decision making within the company culture can enhance innovation and creativity. Effective communication allows managers and employees to understand the business context and provides the opportunity for employees to get involved</a:t>
            </a:r>
            <a:r>
              <a:rPr lang="en-US" dirty="0" smtClean="0"/>
              <a:t>.</a:t>
            </a:r>
          </a:p>
          <a:p>
            <a:pPr>
              <a:buFont typeface="Wingdings" panose="05000000000000000000" pitchFamily="2" charset="2"/>
              <a:buChar char="Ø"/>
            </a:pPr>
            <a:r>
              <a:rPr lang="en-US" dirty="0"/>
              <a:t>It is essential to focus on the types of organizational </a:t>
            </a:r>
            <a:r>
              <a:rPr lang="en-US" dirty="0" err="1"/>
              <a:t>behaviour</a:t>
            </a:r>
            <a:r>
              <a:rPr lang="en-US" dirty="0"/>
              <a:t> that you would like to modify or maintain. Eliminating the negative elements that slow down employee productivity can generate a more efficient and positive organizational culture.</a:t>
            </a:r>
          </a:p>
          <a:p>
            <a:endParaRPr lang="en-US" dirty="0"/>
          </a:p>
          <a:p>
            <a:endParaRPr lang="en-US" dirty="0"/>
          </a:p>
        </p:txBody>
      </p:sp>
    </p:spTree>
    <p:extLst>
      <p:ext uri="{BB962C8B-B14F-4D97-AF65-F5344CB8AC3E}">
        <p14:creationId xmlns:p14="http://schemas.microsoft.com/office/powerpoint/2010/main" val="7575510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the factors affecting the organizational behavior?</a:t>
            </a:r>
          </a:p>
        </p:txBody>
      </p:sp>
      <p:sp>
        <p:nvSpPr>
          <p:cNvPr id="3" name="Content Placeholder 2"/>
          <p:cNvSpPr>
            <a:spLocks noGrp="1"/>
          </p:cNvSpPr>
          <p:nvPr>
            <p:ph idx="1"/>
          </p:nvPr>
        </p:nvSpPr>
        <p:spPr/>
        <p:txBody>
          <a:bodyPr/>
          <a:lstStyle/>
          <a:p>
            <a:pPr marL="514350" indent="-514350">
              <a:buFont typeface="+mj-lt"/>
              <a:buAutoNum type="arabicParenR"/>
            </a:pPr>
            <a:r>
              <a:rPr lang="en-US" dirty="0"/>
              <a:t>the company's </a:t>
            </a:r>
            <a:r>
              <a:rPr lang="en-US" dirty="0" smtClean="0"/>
              <a:t>structure</a:t>
            </a:r>
          </a:p>
          <a:p>
            <a:pPr marL="514350" indent="-514350">
              <a:buFont typeface="+mj-lt"/>
              <a:buAutoNum type="arabicParenR"/>
            </a:pPr>
            <a:r>
              <a:rPr lang="en-US" dirty="0" smtClean="0"/>
              <a:t>policies </a:t>
            </a:r>
            <a:r>
              <a:rPr lang="en-US" dirty="0"/>
              <a:t>and </a:t>
            </a:r>
            <a:r>
              <a:rPr lang="en-US" dirty="0" smtClean="0"/>
              <a:t>procedures </a:t>
            </a:r>
          </a:p>
          <a:p>
            <a:pPr marL="514350" indent="-514350">
              <a:buFont typeface="+mj-lt"/>
              <a:buAutoNum type="arabicParenR"/>
            </a:pPr>
            <a:r>
              <a:rPr lang="en-US" dirty="0" smtClean="0"/>
              <a:t>management </a:t>
            </a:r>
            <a:r>
              <a:rPr lang="en-US" dirty="0"/>
              <a:t>effectiveness </a:t>
            </a:r>
            <a:endParaRPr lang="en-US" dirty="0" smtClean="0"/>
          </a:p>
          <a:p>
            <a:pPr marL="514350" indent="-514350">
              <a:buFont typeface="+mj-lt"/>
              <a:buAutoNum type="arabicParenR"/>
            </a:pPr>
            <a:r>
              <a:rPr lang="en-US" dirty="0" smtClean="0"/>
              <a:t> </a:t>
            </a:r>
            <a:r>
              <a:rPr lang="en-US" dirty="0"/>
              <a:t>interactions between colleagues</a:t>
            </a:r>
            <a:r>
              <a:rPr lang="en-US" dirty="0" smtClean="0"/>
              <a:t>.</a:t>
            </a:r>
          </a:p>
          <a:p>
            <a:pPr marL="514350" indent="-514350">
              <a:buFont typeface="+mj-lt"/>
              <a:buAutoNum type="arabicParenR"/>
            </a:pPr>
            <a:r>
              <a:rPr lang="en-US" dirty="0" smtClean="0"/>
              <a:t> </a:t>
            </a:r>
            <a:r>
              <a:rPr lang="en-US" dirty="0"/>
              <a:t>changes the way people make </a:t>
            </a:r>
            <a:r>
              <a:rPr lang="en-US" dirty="0" smtClean="0"/>
              <a:t>decisions, </a:t>
            </a:r>
            <a:r>
              <a:rPr lang="en-US" dirty="0"/>
              <a:t>Businesses that are able to encourage risks in decision </a:t>
            </a:r>
            <a:r>
              <a:rPr lang="en-US" dirty="0" smtClean="0"/>
              <a:t>making </a:t>
            </a:r>
          </a:p>
          <a:p>
            <a:pPr marL="514350" indent="-514350">
              <a:buFont typeface="+mj-lt"/>
              <a:buAutoNum type="arabicParenR"/>
            </a:pPr>
            <a:r>
              <a:rPr lang="en-US" dirty="0"/>
              <a:t> the company's structure, policies and procedures, management effectiveness and interactions between colleagues. </a:t>
            </a:r>
          </a:p>
        </p:txBody>
      </p:sp>
    </p:spTree>
    <p:extLst>
      <p:ext uri="{BB962C8B-B14F-4D97-AF65-F5344CB8AC3E}">
        <p14:creationId xmlns:p14="http://schemas.microsoft.com/office/powerpoint/2010/main" val="9135410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2922"/>
            <a:ext cx="10515600" cy="1325563"/>
          </a:xfrm>
        </p:spPr>
        <p:txBody>
          <a:bodyPr/>
          <a:lstStyle/>
          <a:p>
            <a:r>
              <a:rPr lang="en-US" dirty="0"/>
              <a:t>What are three areas that affect organizational </a:t>
            </a:r>
            <a:r>
              <a:rPr lang="en-US" dirty="0" smtClean="0"/>
              <a:t>Behavior? Describe only one </a:t>
            </a:r>
            <a:endParaRPr lang="en-US" dirty="0"/>
          </a:p>
        </p:txBody>
      </p:sp>
      <p:sp>
        <p:nvSpPr>
          <p:cNvPr id="3" name="Content Placeholder 2"/>
          <p:cNvSpPr>
            <a:spLocks noGrp="1"/>
          </p:cNvSpPr>
          <p:nvPr>
            <p:ph idx="1"/>
          </p:nvPr>
        </p:nvSpPr>
        <p:spPr/>
        <p:txBody>
          <a:bodyPr/>
          <a:lstStyle/>
          <a:p>
            <a:pPr marL="0" indent="0">
              <a:buNone/>
            </a:pPr>
            <a:r>
              <a:rPr lang="en-US" b="1" dirty="0"/>
              <a:t>1) micro (the individual level</a:t>
            </a:r>
            <a:r>
              <a:rPr lang="en-US" b="1" dirty="0" smtClean="0"/>
              <a:t>),</a:t>
            </a:r>
            <a:endParaRPr lang="en-US" b="1" dirty="0"/>
          </a:p>
          <a:p>
            <a:pPr marL="0" indent="0">
              <a:buNone/>
            </a:pPr>
            <a:r>
              <a:rPr lang="en-US" b="1" dirty="0" smtClean="0"/>
              <a:t> 2</a:t>
            </a:r>
            <a:r>
              <a:rPr lang="en-US" b="1" dirty="0"/>
              <a:t>) </a:t>
            </a:r>
            <a:r>
              <a:rPr lang="en-US" b="1" dirty="0" err="1"/>
              <a:t>meso</a:t>
            </a:r>
            <a:r>
              <a:rPr lang="en-US" b="1" dirty="0"/>
              <a:t> (the group level), </a:t>
            </a:r>
            <a:endParaRPr lang="en-US" b="1" dirty="0" smtClean="0"/>
          </a:p>
          <a:p>
            <a:pPr marL="0" indent="0">
              <a:buNone/>
            </a:pPr>
            <a:r>
              <a:rPr lang="en-US" b="1" dirty="0" smtClean="0"/>
              <a:t> 3</a:t>
            </a:r>
            <a:r>
              <a:rPr lang="en-US" b="1" dirty="0"/>
              <a:t>) macro (the organizational level)</a:t>
            </a:r>
            <a:r>
              <a:rPr lang="en-US" dirty="0"/>
              <a:t>.</a:t>
            </a:r>
          </a:p>
        </p:txBody>
      </p:sp>
    </p:spTree>
    <p:extLst>
      <p:ext uri="{BB962C8B-B14F-4D97-AF65-F5344CB8AC3E}">
        <p14:creationId xmlns:p14="http://schemas.microsoft.com/office/powerpoint/2010/main" val="1974815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smtClean="0"/>
              <a:t>1)micro level </a:t>
            </a:r>
            <a:r>
              <a:rPr lang="en-US" dirty="0" smtClean="0"/>
              <a:t>In </a:t>
            </a:r>
            <a:r>
              <a:rPr lang="en-US" dirty="0"/>
              <a:t>business management, micromanagement is a management style whereby a manager closely observes, controls, and/or reminds the work of their subordinates or employees. Micromanagement is generally considered to have a negative connotation, mainly because it shows a lack of freedom and trust in the workplace. </a:t>
            </a:r>
            <a:r>
              <a:rPr lang="en-US" dirty="0" smtClean="0"/>
              <a:t>  </a:t>
            </a:r>
            <a:endParaRPr lang="en-US" dirty="0"/>
          </a:p>
        </p:txBody>
      </p:sp>
      <p:pic>
        <p:nvPicPr>
          <p:cNvPr id="4" name="Picture 3"/>
          <p:cNvPicPr>
            <a:picLocks noChangeAspect="1"/>
          </p:cNvPicPr>
          <p:nvPr/>
        </p:nvPicPr>
        <p:blipFill>
          <a:blip r:embed="rId2"/>
          <a:stretch>
            <a:fillRect/>
          </a:stretch>
        </p:blipFill>
        <p:spPr>
          <a:xfrm>
            <a:off x="3165230" y="4324851"/>
            <a:ext cx="7371471" cy="2399506"/>
          </a:xfrm>
          <a:prstGeom prst="rect">
            <a:avLst/>
          </a:prstGeom>
        </p:spPr>
      </p:pic>
    </p:spTree>
    <p:extLst>
      <p:ext uri="{BB962C8B-B14F-4D97-AF65-F5344CB8AC3E}">
        <p14:creationId xmlns:p14="http://schemas.microsoft.com/office/powerpoint/2010/main" val="32795110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smtClean="0"/>
              <a:t>2)</a:t>
            </a:r>
            <a:r>
              <a:rPr lang="en-US" dirty="0"/>
              <a:t> </a:t>
            </a:r>
            <a:r>
              <a:rPr lang="en-US" b="1" dirty="0" err="1"/>
              <a:t>meso</a:t>
            </a:r>
            <a:r>
              <a:rPr lang="en-US" b="1" dirty="0"/>
              <a:t> level </a:t>
            </a:r>
            <a:r>
              <a:rPr lang="en-US" dirty="0"/>
              <a:t>of analysis include group decision-making; managing work teams for optimum performance (including maximizing team performance and communication); managing team conflict (including the effects of task and relationship conflict on team effectiveness); team climate and group emotional tone; power, organizational politics, and ethical decision-making; and leadership, including leadership development and leadership </a:t>
            </a:r>
            <a:r>
              <a:rPr lang="en-US" dirty="0" smtClean="0"/>
              <a:t>effectiveness.</a:t>
            </a:r>
            <a:endParaRPr lang="en-US" dirty="0"/>
          </a:p>
        </p:txBody>
      </p:sp>
    </p:spTree>
    <p:extLst>
      <p:ext uri="{BB962C8B-B14F-4D97-AF65-F5344CB8AC3E}">
        <p14:creationId xmlns:p14="http://schemas.microsoft.com/office/powerpoint/2010/main" val="21950665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smtClean="0"/>
              <a:t>3) Macro management</a:t>
            </a:r>
            <a:r>
              <a:rPr lang="en-US" dirty="0" smtClean="0"/>
              <a:t> </a:t>
            </a:r>
            <a:r>
              <a:rPr lang="en-US" dirty="0"/>
              <a:t>is a style of leadership that is hands-off or from afar, allowing employees to have more freedom and control over their own work, while employers may shift focus to strategic long-term goals.</a:t>
            </a:r>
          </a:p>
        </p:txBody>
      </p:sp>
      <p:pic>
        <p:nvPicPr>
          <p:cNvPr id="4" name="Picture 3"/>
          <p:cNvPicPr>
            <a:picLocks noChangeAspect="1"/>
          </p:cNvPicPr>
          <p:nvPr/>
        </p:nvPicPr>
        <p:blipFill>
          <a:blip r:embed="rId2"/>
          <a:stretch>
            <a:fillRect/>
          </a:stretch>
        </p:blipFill>
        <p:spPr>
          <a:xfrm>
            <a:off x="3063533" y="4120076"/>
            <a:ext cx="2857500" cy="1600200"/>
          </a:xfrm>
          <a:prstGeom prst="rect">
            <a:avLst/>
          </a:prstGeom>
        </p:spPr>
      </p:pic>
    </p:spTree>
    <p:extLst>
      <p:ext uri="{BB962C8B-B14F-4D97-AF65-F5344CB8AC3E}">
        <p14:creationId xmlns:p14="http://schemas.microsoft.com/office/powerpoint/2010/main" val="16059329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the positive and negative effects of micromanagement ?</a:t>
            </a:r>
            <a:endParaRPr lang="en-US" dirty="0"/>
          </a:p>
        </p:txBody>
      </p:sp>
      <p:pic>
        <p:nvPicPr>
          <p:cNvPr id="1026" name="Picture 2" descr="How Micromanagement Is Harming Your Company | Guide | Effects +Tip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06436" y="1690688"/>
            <a:ext cx="8762487" cy="46759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07343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are the types of Organizational Behavior Model?</a:t>
            </a:r>
            <a:br>
              <a:rPr lang="en-US" b="1" dirty="0"/>
            </a:br>
            <a:endParaRPr lang="en-US" dirty="0"/>
          </a:p>
        </p:txBody>
      </p:sp>
      <p:pic>
        <p:nvPicPr>
          <p:cNvPr id="4" name="Content Placeholder 3"/>
          <p:cNvPicPr>
            <a:picLocks noGrp="1" noChangeAspect="1"/>
          </p:cNvPicPr>
          <p:nvPr>
            <p:ph idx="1"/>
          </p:nvPr>
        </p:nvPicPr>
        <p:blipFill>
          <a:blip r:embed="rId2"/>
          <a:stretch>
            <a:fillRect/>
          </a:stretch>
        </p:blipFill>
        <p:spPr>
          <a:xfrm>
            <a:off x="838200" y="1800665"/>
            <a:ext cx="10190871" cy="4839286"/>
          </a:xfrm>
          <a:prstGeom prst="rect">
            <a:avLst/>
          </a:prstGeom>
        </p:spPr>
      </p:pic>
    </p:spTree>
    <p:extLst>
      <p:ext uri="{BB962C8B-B14F-4D97-AF65-F5344CB8AC3E}">
        <p14:creationId xmlns:p14="http://schemas.microsoft.com/office/powerpoint/2010/main" val="31345571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organization behavior </a:t>
            </a:r>
            <a:endParaRPr lang="en-US" dirty="0"/>
          </a:p>
        </p:txBody>
      </p:sp>
      <p:sp>
        <p:nvSpPr>
          <p:cNvPr id="3" name="Content Placeholder 2"/>
          <p:cNvSpPr>
            <a:spLocks noGrp="1"/>
          </p:cNvSpPr>
          <p:nvPr>
            <p:ph idx="1"/>
          </p:nvPr>
        </p:nvSpPr>
        <p:spPr/>
        <p:txBody>
          <a:bodyPr/>
          <a:lstStyle/>
          <a:p>
            <a:r>
              <a:rPr lang="en-US" b="1" dirty="0"/>
              <a:t>Organizational behavior (OB) </a:t>
            </a:r>
            <a:r>
              <a:rPr lang="en-US" dirty="0"/>
              <a:t>is the study of how people interact within groups and its principles are used to make businesses operate more effectively</a:t>
            </a:r>
            <a:r>
              <a:rPr lang="en-US" dirty="0" smtClean="0"/>
              <a:t>.</a:t>
            </a:r>
          </a:p>
          <a:p>
            <a:r>
              <a:rPr lang="en-US" b="1" dirty="0" smtClean="0"/>
              <a:t>Organizational Behavior </a:t>
            </a:r>
            <a:r>
              <a:rPr lang="en-US" dirty="0" smtClean="0"/>
              <a:t>is the study of human behavior in the workplace, the interaction between people and the organization with the intent to understand and predict human behavior.</a:t>
            </a:r>
          </a:p>
          <a:p>
            <a:endParaRPr lang="en-US" dirty="0" smtClean="0"/>
          </a:p>
          <a:p>
            <a:endParaRPr lang="en-US" dirty="0"/>
          </a:p>
        </p:txBody>
      </p:sp>
      <p:pic>
        <p:nvPicPr>
          <p:cNvPr id="4" name="Picture 3"/>
          <p:cNvPicPr>
            <a:picLocks noChangeAspect="1"/>
          </p:cNvPicPr>
          <p:nvPr/>
        </p:nvPicPr>
        <p:blipFill>
          <a:blip r:embed="rId2"/>
          <a:stretch>
            <a:fillRect/>
          </a:stretch>
        </p:blipFill>
        <p:spPr>
          <a:xfrm>
            <a:off x="1702191" y="4389120"/>
            <a:ext cx="10489809" cy="2325138"/>
          </a:xfrm>
          <a:prstGeom prst="rect">
            <a:avLst/>
          </a:prstGeom>
        </p:spPr>
      </p:pic>
    </p:spTree>
    <p:extLst>
      <p:ext uri="{BB962C8B-B14F-4D97-AF65-F5344CB8AC3E}">
        <p14:creationId xmlns:p14="http://schemas.microsoft.com/office/powerpoint/2010/main" val="9362122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are the types of Organizational Behavior Model</a:t>
            </a:r>
            <a:r>
              <a:rPr lang="en-US" b="1" dirty="0" smtClean="0"/>
              <a:t>? </a:t>
            </a:r>
            <a:r>
              <a:rPr lang="en-US" b="1" smtClean="0"/>
              <a:t>Describe </a:t>
            </a:r>
            <a:r>
              <a:rPr lang="en-US" b="1" dirty="0" smtClean="0"/>
              <a:t>one </a:t>
            </a:r>
            <a:r>
              <a:rPr lang="en-US" b="1" dirty="0"/>
              <a:t/>
            </a:r>
            <a:br>
              <a:rPr lang="en-US" b="1" dirty="0"/>
            </a:br>
            <a:endParaRPr lang="en-US" dirty="0"/>
          </a:p>
        </p:txBody>
      </p:sp>
      <p:sp>
        <p:nvSpPr>
          <p:cNvPr id="3" name="Content Placeholder 2"/>
          <p:cNvSpPr>
            <a:spLocks noGrp="1"/>
          </p:cNvSpPr>
          <p:nvPr>
            <p:ph idx="1"/>
          </p:nvPr>
        </p:nvSpPr>
        <p:spPr/>
        <p:txBody>
          <a:bodyPr>
            <a:normAutofit fontScale="92500"/>
          </a:bodyPr>
          <a:lstStyle/>
          <a:p>
            <a:pPr marL="0" indent="0" fontAlgn="base">
              <a:buNone/>
            </a:pPr>
            <a:r>
              <a:rPr lang="en-US" b="1" u="sng" dirty="0"/>
              <a:t>Autocratic Model</a:t>
            </a:r>
            <a:r>
              <a:rPr lang="en-US" b="1" dirty="0"/>
              <a:t>:</a:t>
            </a:r>
            <a:r>
              <a:rPr lang="en-US" dirty="0"/>
              <a:t> –</a:t>
            </a:r>
          </a:p>
          <a:p>
            <a:pPr fontAlgn="base">
              <a:buFont typeface="Wingdings" panose="05000000000000000000" pitchFamily="2" charset="2"/>
              <a:buChar char="Ø"/>
            </a:pPr>
            <a:r>
              <a:rPr lang="en-US" dirty="0"/>
              <a:t>The autocratic model is the model that relies on strength, power and formal authority. The autocratic model depends on power. Managers see authority as the only means to get the things done and employees are expected to follow orders. So it results in the higher dependence on the boss.</a:t>
            </a:r>
          </a:p>
          <a:p>
            <a:pPr fontAlgn="base">
              <a:buFont typeface="Wingdings" panose="05000000000000000000" pitchFamily="2" charset="2"/>
              <a:buChar char="Ø"/>
            </a:pPr>
            <a:r>
              <a:rPr lang="en-US" dirty="0"/>
              <a:t>In an autocratic organization, the people (management/owners) managing the functions in an organization have formal authority to control the employees working under them. These lower-level employees have little control over the job assignments. His ideas and innovations are generally not welcomed, as major decisions are made at the top management level.</a:t>
            </a:r>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39445776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fontAlgn="base">
              <a:buNone/>
            </a:pPr>
            <a:r>
              <a:rPr lang="en-US" b="1" u="sng" dirty="0"/>
              <a:t>Custodial Model</a:t>
            </a:r>
            <a:r>
              <a:rPr lang="en-US" b="1" dirty="0"/>
              <a:t>: –</a:t>
            </a:r>
            <a:endParaRPr lang="en-US" dirty="0"/>
          </a:p>
          <a:p>
            <a:pPr fontAlgn="base"/>
            <a:r>
              <a:rPr lang="en-US" dirty="0"/>
              <a:t>Workers being managed under the autocratic model often feel insecure and disappointed. They may also show aggression towards their boss and their family and </a:t>
            </a:r>
            <a:r>
              <a:rPr lang="en-US" dirty="0" smtClean="0"/>
              <a:t>neighbors. </a:t>
            </a:r>
            <a:r>
              <a:rPr lang="en-US" dirty="0"/>
              <a:t>So progressive managers felt that something must happen ways to develop better employee relations so that insecurities and </a:t>
            </a:r>
            <a:r>
              <a:rPr lang="en-US" dirty="0" smtClean="0"/>
              <a:t>frustrations could </a:t>
            </a:r>
            <a:r>
              <a:rPr lang="en-US" dirty="0"/>
              <a:t>be removed. The custodial approach induces employees now to show their dependency and loyalty towards the company and not to the boss or managers, or supervisors. The employees in this environment are more psychologically contended and preoccupied with their rewards, but it is not necessary they would be strongly motivated to give the performance.</a:t>
            </a:r>
          </a:p>
          <a:p>
            <a:endParaRPr lang="en-US" dirty="0"/>
          </a:p>
        </p:txBody>
      </p:sp>
    </p:spTree>
    <p:extLst>
      <p:ext uri="{BB962C8B-B14F-4D97-AF65-F5344CB8AC3E}">
        <p14:creationId xmlns:p14="http://schemas.microsoft.com/office/powerpoint/2010/main" val="32643457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fontAlgn="base">
              <a:buNone/>
            </a:pPr>
            <a:r>
              <a:rPr lang="en-US" b="1" u="sng" dirty="0"/>
              <a:t>Supportive Model</a:t>
            </a:r>
            <a:r>
              <a:rPr lang="en-US" b="1" dirty="0"/>
              <a:t>: –</a:t>
            </a:r>
            <a:endParaRPr lang="en-US" dirty="0"/>
          </a:p>
          <a:p>
            <a:pPr fontAlgn="base">
              <a:buFont typeface="Wingdings" panose="05000000000000000000" pitchFamily="2" charset="2"/>
              <a:buChar char="Ø"/>
            </a:pPr>
            <a:r>
              <a:rPr lang="en-US" dirty="0"/>
              <a:t>The basic idea behind this theory is that leadership drives people to work not the power of money as in the custodial model. Through leadership Management provides an environment to help employees develop and fulfil the interests of the organization, rather than the only things to support employee benefit payment as per custodial approach.</a:t>
            </a:r>
          </a:p>
          <a:p>
            <a:pPr fontAlgn="base">
              <a:buFont typeface="Wingdings" panose="05000000000000000000" pitchFamily="2" charset="2"/>
              <a:buChar char="Ø"/>
            </a:pPr>
            <a:r>
              <a:rPr lang="en-US" dirty="0"/>
              <a:t>It works in the public sector organization which is dependent on effective leadership. Here, it is assumed that workers are self directed and creative. Importance in this model is given to psychological needs, self esteem, job satisfaction and friendly relations between superior-subordinate.</a:t>
            </a:r>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20433196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indent="0" fontAlgn="base">
              <a:buNone/>
            </a:pPr>
            <a:r>
              <a:rPr lang="en-US" b="1" u="sng" dirty="0"/>
              <a:t>Collegial Model</a:t>
            </a:r>
            <a:r>
              <a:rPr lang="en-US" b="1" dirty="0"/>
              <a:t>: –</a:t>
            </a:r>
            <a:endParaRPr lang="en-US" dirty="0"/>
          </a:p>
          <a:p>
            <a:pPr fontAlgn="base">
              <a:buFont typeface="Wingdings" panose="05000000000000000000" pitchFamily="2" charset="2"/>
              <a:buChar char="Ø"/>
            </a:pPr>
            <a:r>
              <a:rPr lang="en-US" dirty="0"/>
              <a:t>A useful extension of the supportive model is the collegial model. This word collegial means a body of individuals with a common purpose. The collegial model, which embodies a term concept, first achieved widespread applications in research laboratories and similar work environments. This is a best model based on the partnership between workers and management in which both work together as a team and respect each other. Workers are satisfied by their job and they are committed to the </a:t>
            </a:r>
            <a:r>
              <a:rPr lang="en-US" dirty="0" err="1"/>
              <a:t>organisation</a:t>
            </a:r>
            <a:r>
              <a:rPr lang="en-US" dirty="0"/>
              <a:t>.</a:t>
            </a:r>
          </a:p>
          <a:p>
            <a:pPr fontAlgn="base">
              <a:buFont typeface="Wingdings" panose="05000000000000000000" pitchFamily="2" charset="2"/>
              <a:buChar char="Ø"/>
            </a:pPr>
            <a:r>
              <a:rPr lang="en-US" dirty="0"/>
              <a:t>The collegial model traditionally was used theory is based on the principle of mutual contribution by employer and employees. Each employee should develop a feeling that he is a part of the whole and contributing something to the whole and recognizes the others contribution. Management is supported to be joint contribution and not the boss.</a:t>
            </a:r>
          </a:p>
          <a:p>
            <a:endParaRPr lang="en-US" dirty="0"/>
          </a:p>
        </p:txBody>
      </p:sp>
    </p:spTree>
    <p:extLst>
      <p:ext uri="{BB962C8B-B14F-4D97-AF65-F5344CB8AC3E}">
        <p14:creationId xmlns:p14="http://schemas.microsoft.com/office/powerpoint/2010/main" val="17314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organization behavior and how </a:t>
            </a:r>
            <a:r>
              <a:rPr lang="en-US" dirty="0" err="1" smtClean="0"/>
              <a:t>ob</a:t>
            </a:r>
            <a:r>
              <a:rPr lang="en-US" dirty="0" smtClean="0"/>
              <a:t> focuses on individuals ?</a:t>
            </a:r>
            <a:endParaRPr lang="en-US" dirty="0"/>
          </a:p>
        </p:txBody>
      </p:sp>
      <p:sp>
        <p:nvSpPr>
          <p:cNvPr id="3" name="Content Placeholder 2"/>
          <p:cNvSpPr>
            <a:spLocks noGrp="1"/>
          </p:cNvSpPr>
          <p:nvPr>
            <p:ph idx="1"/>
          </p:nvPr>
        </p:nvSpPr>
        <p:spPr/>
        <p:txBody>
          <a:bodyPr/>
          <a:lstStyle/>
          <a:p>
            <a:pPr marL="0" indent="0">
              <a:buNone/>
            </a:pPr>
            <a:r>
              <a:rPr lang="en-US" dirty="0" smtClean="0"/>
              <a:t>The study of organizational behavior focuses on individuals':</a:t>
            </a:r>
          </a:p>
          <a:p>
            <a:pPr marL="514350" indent="-514350">
              <a:buFont typeface="+mj-lt"/>
              <a:buAutoNum type="arabicParenR"/>
            </a:pPr>
            <a:r>
              <a:rPr lang="en-US" dirty="0" smtClean="0"/>
              <a:t>- Perceptions</a:t>
            </a:r>
          </a:p>
          <a:p>
            <a:pPr marL="514350" indent="-514350">
              <a:buFont typeface="+mj-lt"/>
              <a:buAutoNum type="arabicParenR"/>
            </a:pPr>
            <a:r>
              <a:rPr lang="en-US" dirty="0" smtClean="0"/>
              <a:t>- Values</a:t>
            </a:r>
          </a:p>
          <a:p>
            <a:pPr marL="514350" indent="-514350">
              <a:buFont typeface="+mj-lt"/>
              <a:buAutoNum type="arabicParenR"/>
            </a:pPr>
            <a:r>
              <a:rPr lang="en-US" dirty="0" smtClean="0"/>
              <a:t>- Learning capacities</a:t>
            </a:r>
          </a:p>
          <a:p>
            <a:pPr marL="514350" indent="-514350">
              <a:buFont typeface="+mj-lt"/>
              <a:buAutoNum type="arabicParenR"/>
            </a:pPr>
            <a:r>
              <a:rPr lang="en-US" dirty="0" smtClean="0"/>
              <a:t>- Actions</a:t>
            </a:r>
          </a:p>
          <a:p>
            <a:pPr marL="514350" indent="-514350">
              <a:buFont typeface="+mj-lt"/>
              <a:buAutoNum type="arabicParenR"/>
            </a:pPr>
            <a:endParaRPr lang="en-US" dirty="0"/>
          </a:p>
        </p:txBody>
      </p:sp>
      <p:pic>
        <p:nvPicPr>
          <p:cNvPr id="4" name="Picture 2" descr="Neînfricat hârtie trădare organizational behavior Ușor de înțeles egal Am  fost surpri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89155" y="4473526"/>
            <a:ext cx="4471289" cy="22215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33408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are the fundamental elements of organization behavior ?</a:t>
            </a:r>
            <a:endParaRPr lang="en-US" b="1" dirty="0"/>
          </a:p>
        </p:txBody>
      </p:sp>
      <p:pic>
        <p:nvPicPr>
          <p:cNvPr id="6" name="Content Placeholder 5"/>
          <p:cNvPicPr>
            <a:picLocks noGrp="1" noChangeAspect="1"/>
          </p:cNvPicPr>
          <p:nvPr>
            <p:ph idx="1"/>
          </p:nvPr>
        </p:nvPicPr>
        <p:blipFill>
          <a:blip r:embed="rId2"/>
          <a:stretch>
            <a:fillRect/>
          </a:stretch>
        </p:blipFill>
        <p:spPr>
          <a:xfrm>
            <a:off x="838200" y="1856934"/>
            <a:ext cx="10515600" cy="5001065"/>
          </a:xfrm>
          <a:prstGeom prst="rect">
            <a:avLst/>
          </a:prstGeom>
        </p:spPr>
      </p:pic>
    </p:spTree>
    <p:extLst>
      <p:ext uri="{BB962C8B-B14F-4D97-AF65-F5344CB8AC3E}">
        <p14:creationId xmlns:p14="http://schemas.microsoft.com/office/powerpoint/2010/main" val="38643249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why organizational behavior is important for a company?</a:t>
            </a:r>
            <a:endParaRPr lang="en-US"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arenR"/>
            </a:pPr>
            <a:r>
              <a:rPr lang="en-US" dirty="0"/>
              <a:t> managing people effectively predicts success in </a:t>
            </a:r>
            <a:r>
              <a:rPr lang="en-US" dirty="0" smtClean="0"/>
              <a:t>organizations.</a:t>
            </a:r>
          </a:p>
          <a:p>
            <a:pPr marL="514350" indent="-514350">
              <a:buFont typeface="+mj-lt"/>
              <a:buAutoNum type="arabicParenR"/>
            </a:pPr>
            <a:r>
              <a:rPr lang="en-US" dirty="0"/>
              <a:t> A positive work </a:t>
            </a:r>
            <a:r>
              <a:rPr lang="en-US" dirty="0" smtClean="0"/>
              <a:t>environment</a:t>
            </a:r>
            <a:r>
              <a:rPr lang="en-US" dirty="0"/>
              <a:t>.</a:t>
            </a:r>
            <a:endParaRPr lang="en-US" dirty="0" smtClean="0"/>
          </a:p>
          <a:p>
            <a:pPr marL="514350" indent="-514350">
              <a:buFont typeface="+mj-lt"/>
              <a:buAutoNum type="arabicParenR"/>
            </a:pPr>
            <a:r>
              <a:rPr lang="en-US" dirty="0" smtClean="0"/>
              <a:t>employees </a:t>
            </a:r>
            <a:r>
              <a:rPr lang="en-US" dirty="0"/>
              <a:t>are well-behaved, leads to increased morale. </a:t>
            </a:r>
            <a:endParaRPr lang="en-US" dirty="0" smtClean="0"/>
          </a:p>
          <a:p>
            <a:pPr marL="514350" indent="-514350">
              <a:buFont typeface="+mj-lt"/>
              <a:buAutoNum type="arabicParenR"/>
            </a:pPr>
            <a:r>
              <a:rPr lang="en-US" dirty="0"/>
              <a:t>organizational behavior analyzes the effect of social and </a:t>
            </a:r>
            <a:r>
              <a:rPr lang="en-US" dirty="0" smtClean="0"/>
              <a:t>environmental,  </a:t>
            </a:r>
            <a:r>
              <a:rPr lang="en-US" dirty="0"/>
              <a:t>factors that affect the way employees or teams </a:t>
            </a:r>
            <a:r>
              <a:rPr lang="en-US" dirty="0" smtClean="0"/>
              <a:t>work.</a:t>
            </a:r>
          </a:p>
          <a:p>
            <a:pPr marL="514350" indent="-514350">
              <a:buFont typeface="+mj-lt"/>
              <a:buAutoNum type="arabicParenR"/>
            </a:pPr>
            <a:r>
              <a:rPr lang="en-US" dirty="0"/>
              <a:t>people interact, communicate, and collaborate is key to an organization’s </a:t>
            </a:r>
            <a:r>
              <a:rPr lang="en-US" dirty="0" smtClean="0"/>
              <a:t>success</a:t>
            </a:r>
          </a:p>
          <a:p>
            <a:pPr marL="514350" indent="-514350">
              <a:buFont typeface="+mj-lt"/>
              <a:buAutoNum type="arabicParenR"/>
            </a:pPr>
            <a:r>
              <a:rPr lang="en-US" dirty="0"/>
              <a:t>organizational behavior to improve the </a:t>
            </a:r>
            <a:r>
              <a:rPr lang="en-US" dirty="0" smtClean="0"/>
              <a:t>effectiveness and efficiency of your work place.</a:t>
            </a:r>
            <a:endParaRPr lang="en-US" u="sng" dirty="0"/>
          </a:p>
        </p:txBody>
      </p:sp>
    </p:spTree>
    <p:extLst>
      <p:ext uri="{BB962C8B-B14F-4D97-AF65-F5344CB8AC3E}">
        <p14:creationId xmlns:p14="http://schemas.microsoft.com/office/powerpoint/2010/main" val="13769454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are the benefits of organizational </a:t>
            </a:r>
            <a:r>
              <a:rPr lang="en-US" b="1" dirty="0" smtClean="0"/>
              <a:t>Behavior?</a:t>
            </a:r>
            <a:endParaRPr lang="en-US" b="1" dirty="0"/>
          </a:p>
        </p:txBody>
      </p:sp>
      <p:sp>
        <p:nvSpPr>
          <p:cNvPr id="3" name="Content Placeholder 2"/>
          <p:cNvSpPr>
            <a:spLocks noGrp="1"/>
          </p:cNvSpPr>
          <p:nvPr>
            <p:ph idx="1"/>
          </p:nvPr>
        </p:nvSpPr>
        <p:spPr/>
        <p:txBody>
          <a:bodyPr/>
          <a:lstStyle/>
          <a:p>
            <a:pPr marL="514350" indent="-514350">
              <a:buFont typeface="+mj-lt"/>
              <a:buAutoNum type="arabicParenR"/>
            </a:pPr>
            <a:r>
              <a:rPr lang="en-US" dirty="0"/>
              <a:t>Improve customer service.</a:t>
            </a:r>
          </a:p>
          <a:p>
            <a:pPr marL="514350" indent="-514350">
              <a:buFont typeface="+mj-lt"/>
              <a:buAutoNum type="arabicParenR"/>
            </a:pPr>
            <a:r>
              <a:rPr lang="en-US" dirty="0"/>
              <a:t>Facilitate effective teamwork.</a:t>
            </a:r>
          </a:p>
          <a:p>
            <a:pPr marL="514350" indent="-514350">
              <a:buFont typeface="+mj-lt"/>
              <a:buAutoNum type="arabicParenR"/>
            </a:pPr>
            <a:r>
              <a:rPr lang="en-US" dirty="0"/>
              <a:t>Encourage creativity and innovation.</a:t>
            </a:r>
          </a:p>
          <a:p>
            <a:pPr marL="514350" indent="-514350">
              <a:buFont typeface="+mj-lt"/>
              <a:buAutoNum type="arabicParenR"/>
            </a:pPr>
            <a:r>
              <a:rPr lang="en-US" dirty="0"/>
              <a:t>Promote effective leadership.</a:t>
            </a:r>
          </a:p>
          <a:p>
            <a:pPr marL="514350" indent="-514350">
              <a:buFont typeface="+mj-lt"/>
              <a:buAutoNum type="arabicParenR"/>
            </a:pPr>
            <a:r>
              <a:rPr lang="en-US" dirty="0"/>
              <a:t>Ensure ethical behavior among staff and management.</a:t>
            </a:r>
          </a:p>
          <a:p>
            <a:pPr marL="514350" indent="-514350">
              <a:buFont typeface="+mj-lt"/>
              <a:buAutoNum type="arabicParenR"/>
            </a:pPr>
            <a:r>
              <a:rPr lang="en-US" dirty="0"/>
              <a:t>Evaluate employee job performance.</a:t>
            </a:r>
          </a:p>
          <a:p>
            <a:pPr marL="514350" indent="-514350">
              <a:buFont typeface="+mj-lt"/>
              <a:buAutoNum type="arabicParenR"/>
            </a:pPr>
            <a:r>
              <a:rPr lang="en-US" dirty="0"/>
              <a:t>Create a positive atmosphere for employees.</a:t>
            </a:r>
          </a:p>
          <a:p>
            <a:pPr marL="514350" indent="-514350">
              <a:buFont typeface="+mj-lt"/>
              <a:buAutoNum type="arabicParenR"/>
            </a:pPr>
            <a:endParaRPr lang="en-US" dirty="0"/>
          </a:p>
        </p:txBody>
      </p:sp>
    </p:spTree>
    <p:extLst>
      <p:ext uri="{BB962C8B-B14F-4D97-AF65-F5344CB8AC3E}">
        <p14:creationId xmlns:p14="http://schemas.microsoft.com/office/powerpoint/2010/main" val="40836062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8373" y="500062"/>
            <a:ext cx="10515600" cy="1325563"/>
          </a:xfrm>
        </p:spPr>
        <p:txBody>
          <a:bodyPr>
            <a:noAutofit/>
          </a:bodyPr>
          <a:lstStyle/>
          <a:p>
            <a:r>
              <a:rPr lang="en-US" sz="3200" b="1" dirty="0"/>
              <a:t>Why It Is Important for Managers to Understand Organizational </a:t>
            </a:r>
            <a:r>
              <a:rPr lang="en-US" sz="3200" b="1" dirty="0" smtClean="0"/>
              <a:t>Behavior?</a:t>
            </a:r>
            <a:r>
              <a:rPr lang="en-US" sz="3200" dirty="0"/>
              <a:t/>
            </a:r>
            <a:br>
              <a:rPr lang="en-US" sz="3200" dirty="0"/>
            </a:br>
            <a:endParaRPr lang="en-US" sz="3200" dirty="0"/>
          </a:p>
        </p:txBody>
      </p:sp>
      <p:sp>
        <p:nvSpPr>
          <p:cNvPr id="3" name="Content Placeholder 2"/>
          <p:cNvSpPr>
            <a:spLocks noGrp="1"/>
          </p:cNvSpPr>
          <p:nvPr>
            <p:ph idx="1"/>
          </p:nvPr>
        </p:nvSpPr>
        <p:spPr/>
        <p:txBody>
          <a:bodyPr/>
          <a:lstStyle/>
          <a:p>
            <a:pPr marL="514350" indent="-514350" fontAlgn="base">
              <a:buFont typeface="+mj-lt"/>
              <a:buAutoNum type="arabicParenR"/>
            </a:pPr>
            <a:r>
              <a:rPr lang="en-US" dirty="0"/>
              <a:t>Managers understand the organizational impacts of individual and group behaviors.</a:t>
            </a:r>
          </a:p>
          <a:p>
            <a:pPr marL="514350" indent="-514350" fontAlgn="base">
              <a:buFont typeface="+mj-lt"/>
              <a:buAutoNum type="arabicParenR"/>
            </a:pPr>
            <a:r>
              <a:rPr lang="en-US" dirty="0"/>
              <a:t>Managers are more effective in motivating their subordinates.</a:t>
            </a:r>
          </a:p>
          <a:p>
            <a:pPr marL="514350" indent="-514350" fontAlgn="base">
              <a:buFont typeface="+mj-lt"/>
              <a:buAutoNum type="arabicParenR"/>
            </a:pPr>
            <a:r>
              <a:rPr lang="en-US" dirty="0"/>
              <a:t>Relationships are better between management and employees.</a:t>
            </a:r>
          </a:p>
          <a:p>
            <a:pPr marL="514350" indent="-514350" fontAlgn="base">
              <a:buFont typeface="+mj-lt"/>
              <a:buAutoNum type="arabicParenR"/>
            </a:pPr>
            <a:r>
              <a:rPr lang="en-US" dirty="0"/>
              <a:t>Managers are able to predict and control employee behavior.</a:t>
            </a:r>
          </a:p>
          <a:p>
            <a:pPr marL="514350" indent="-514350" fontAlgn="base">
              <a:buFont typeface="+mj-lt"/>
              <a:buAutoNum type="arabicParenR"/>
            </a:pPr>
            <a:r>
              <a:rPr lang="en-US" dirty="0"/>
              <a:t>The organization is able to make optimally efficient use of human resources.</a:t>
            </a:r>
          </a:p>
          <a:p>
            <a:endParaRPr lang="en-US" dirty="0"/>
          </a:p>
        </p:txBody>
      </p:sp>
    </p:spTree>
    <p:extLst>
      <p:ext uri="{BB962C8B-B14F-4D97-AF65-F5344CB8AC3E}">
        <p14:creationId xmlns:p14="http://schemas.microsoft.com/office/powerpoint/2010/main" val="7010980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the goals of OB?</a:t>
            </a:r>
          </a:p>
        </p:txBody>
      </p:sp>
      <p:sp>
        <p:nvSpPr>
          <p:cNvPr id="3" name="Content Placeholder 2"/>
          <p:cNvSpPr>
            <a:spLocks noGrp="1"/>
          </p:cNvSpPr>
          <p:nvPr>
            <p:ph idx="1"/>
          </p:nvPr>
        </p:nvSpPr>
        <p:spPr/>
        <p:txBody>
          <a:bodyPr>
            <a:normAutofit/>
          </a:bodyPr>
          <a:lstStyle/>
          <a:p>
            <a:pPr marL="0" indent="0">
              <a:buNone/>
            </a:pPr>
            <a:r>
              <a:rPr lang="en-US" dirty="0"/>
              <a:t>(1) To describe systematically how people behave under variety of </a:t>
            </a:r>
            <a:r>
              <a:rPr lang="en-US" dirty="0" smtClean="0"/>
              <a:t>conditions</a:t>
            </a:r>
          </a:p>
          <a:p>
            <a:pPr marL="0" indent="0">
              <a:buNone/>
            </a:pPr>
            <a:r>
              <a:rPr lang="en-US" dirty="0" smtClean="0"/>
              <a:t>(</a:t>
            </a:r>
            <a:r>
              <a:rPr lang="en-US" dirty="0"/>
              <a:t>2) To understand why people behave as they </a:t>
            </a:r>
            <a:r>
              <a:rPr lang="en-US" dirty="0" smtClean="0"/>
              <a:t>do</a:t>
            </a:r>
          </a:p>
          <a:p>
            <a:pPr marL="0" indent="0">
              <a:buNone/>
            </a:pPr>
            <a:r>
              <a:rPr lang="en-US" dirty="0" smtClean="0"/>
              <a:t> </a:t>
            </a:r>
            <a:r>
              <a:rPr lang="en-US" dirty="0"/>
              <a:t>(3) Predicting future employee </a:t>
            </a:r>
            <a:r>
              <a:rPr lang="en-US" dirty="0" smtClean="0"/>
              <a:t>behavior </a:t>
            </a:r>
          </a:p>
          <a:p>
            <a:pPr marL="0" indent="0">
              <a:buNone/>
            </a:pPr>
            <a:r>
              <a:rPr lang="en-US" dirty="0" smtClean="0"/>
              <a:t>(</a:t>
            </a:r>
            <a:r>
              <a:rPr lang="en-US" dirty="0"/>
              <a:t>4) Control at least partially and develop some human activity at </a:t>
            </a:r>
            <a:r>
              <a:rPr lang="en-US" dirty="0" smtClean="0"/>
              <a:t>work</a:t>
            </a:r>
          </a:p>
          <a:p>
            <a:pPr marL="0" indent="0">
              <a:buNone/>
            </a:pPr>
            <a:r>
              <a:rPr lang="en-US" dirty="0" smtClean="0"/>
              <a:t> </a:t>
            </a:r>
            <a:endParaRPr lang="en-US" dirty="0"/>
          </a:p>
        </p:txBody>
      </p:sp>
    </p:spTree>
    <p:extLst>
      <p:ext uri="{BB962C8B-B14F-4D97-AF65-F5344CB8AC3E}">
        <p14:creationId xmlns:p14="http://schemas.microsoft.com/office/powerpoint/2010/main" val="33583863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Organizational behavior model </a:t>
            </a:r>
            <a:endParaRPr lang="en-US" dirty="0"/>
          </a:p>
        </p:txBody>
      </p:sp>
      <p:pic>
        <p:nvPicPr>
          <p:cNvPr id="4" name="Content Placeholder 3"/>
          <p:cNvPicPr>
            <a:picLocks noGrp="1" noChangeAspect="1"/>
          </p:cNvPicPr>
          <p:nvPr>
            <p:ph idx="1"/>
          </p:nvPr>
        </p:nvPicPr>
        <p:blipFill>
          <a:blip r:embed="rId2"/>
          <a:stretch>
            <a:fillRect/>
          </a:stretch>
        </p:blipFill>
        <p:spPr>
          <a:xfrm>
            <a:off x="1913206" y="1420837"/>
            <a:ext cx="8553157" cy="5219114"/>
          </a:xfrm>
          <a:prstGeom prst="rect">
            <a:avLst/>
          </a:prstGeom>
        </p:spPr>
      </p:pic>
    </p:spTree>
    <p:extLst>
      <p:ext uri="{BB962C8B-B14F-4D97-AF65-F5344CB8AC3E}">
        <p14:creationId xmlns:p14="http://schemas.microsoft.com/office/powerpoint/2010/main" val="4236095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2338</TotalTime>
  <Words>916</Words>
  <Application>Microsoft Office PowerPoint</Application>
  <PresentationFormat>Widescreen</PresentationFormat>
  <Paragraphs>82</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Wingdings</vt:lpstr>
      <vt:lpstr>Office Theme</vt:lpstr>
      <vt:lpstr> Organization behavior Lecture Blesa Ibrahim  Stage two  2022-2023     </vt:lpstr>
      <vt:lpstr>What is organization behavior </vt:lpstr>
      <vt:lpstr>What is organization behavior and how ob focuses on individuals ?</vt:lpstr>
      <vt:lpstr>What are the fundamental elements of organization behavior ?</vt:lpstr>
      <vt:lpstr>why organizational behavior is important for a company?</vt:lpstr>
      <vt:lpstr>What are the benefits of organizational Behavior?</vt:lpstr>
      <vt:lpstr>Why It Is Important for Managers to Understand Organizational Behavior? </vt:lpstr>
      <vt:lpstr>What are the goals of OB?</vt:lpstr>
      <vt:lpstr>Organizational behavior model </vt:lpstr>
      <vt:lpstr>What are the main challenges and opportunities of ob ?</vt:lpstr>
      <vt:lpstr>What are the factors that impacts of OB? describe only one </vt:lpstr>
      <vt:lpstr>PowerPoint Presentation</vt:lpstr>
      <vt:lpstr>What are the factors affecting the organizational behavior?</vt:lpstr>
      <vt:lpstr>What are three areas that affect organizational Behavior? Describe only one </vt:lpstr>
      <vt:lpstr>PowerPoint Presentation</vt:lpstr>
      <vt:lpstr>PowerPoint Presentation</vt:lpstr>
      <vt:lpstr>PowerPoint Presentation</vt:lpstr>
      <vt:lpstr>What are the positive and negative effects of micromanagement ?</vt:lpstr>
      <vt:lpstr>What are the types of Organizational Behavior Model? </vt:lpstr>
      <vt:lpstr>What are the types of Organizational Behavior Model? Describe one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 behavior Lecture Blesa Ibrahim  Stage two  2022-2023     </dc:title>
  <dc:creator>Bllesa</dc:creator>
  <cp:lastModifiedBy>Bllesa</cp:lastModifiedBy>
  <cp:revision>80</cp:revision>
  <dcterms:created xsi:type="dcterms:W3CDTF">2023-02-02T11:29:36Z</dcterms:created>
  <dcterms:modified xsi:type="dcterms:W3CDTF">2023-03-12T10:30:09Z</dcterms:modified>
</cp:coreProperties>
</file>